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0"/>
  </p:notesMasterIdLst>
  <p:handoutMasterIdLst>
    <p:handoutMasterId r:id="rId31"/>
  </p:handoutMasterIdLst>
  <p:sldIdLst>
    <p:sldId id="495" r:id="rId2"/>
    <p:sldId id="502" r:id="rId3"/>
    <p:sldId id="503" r:id="rId4"/>
    <p:sldId id="499" r:id="rId5"/>
    <p:sldId id="500" r:id="rId6"/>
    <p:sldId id="501" r:id="rId7"/>
    <p:sldId id="504" r:id="rId8"/>
    <p:sldId id="505" r:id="rId9"/>
    <p:sldId id="507" r:id="rId10"/>
    <p:sldId id="508" r:id="rId11"/>
    <p:sldId id="509" r:id="rId12"/>
    <p:sldId id="510" r:id="rId13"/>
    <p:sldId id="511"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8" r:id="rId2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2"/>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2"/>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2"/>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2"/>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2"/>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2"/>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2"/>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2"/>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2"/>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5AABCC"/>
    <a:srgbClr val="6699FF"/>
    <a:srgbClr val="C1D1D3"/>
    <a:srgbClr val="99CC00"/>
    <a:srgbClr val="FF00FF"/>
    <a:srgbClr val="FF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5" autoAdjust="0"/>
    <p:restoredTop sz="90647" autoAdjust="0"/>
  </p:normalViewPr>
  <p:slideViewPr>
    <p:cSldViewPr>
      <p:cViewPr varScale="1">
        <p:scale>
          <a:sx n="67" d="100"/>
          <a:sy n="67" d="100"/>
        </p:scale>
        <p:origin x="11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82"/>
    </p:cViewPr>
  </p:sorterViewPr>
  <p:notesViewPr>
    <p:cSldViewPr>
      <p:cViewPr varScale="1">
        <p:scale>
          <a:sx n="68" d="100"/>
          <a:sy n="68" d="100"/>
        </p:scale>
        <p:origin x="28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4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a:defRPr sz="1200" b="0" smtClean="0">
                <a:solidFill>
                  <a:schemeClr val="tx1"/>
                </a:solidFill>
                <a:latin typeface="Times New Roman" panose="02020603050405020304" pitchFamily="18" charset="0"/>
                <a:ea typeface="宋体" panose="02010600030101010101" pitchFamily="2" charset="-122"/>
              </a:defRPr>
            </a:lvl1pPr>
          </a:lstStyle>
          <a:p>
            <a:pPr>
              <a:defRPr/>
            </a:pPr>
            <a:fld id="{7FDD4ECB-33D6-494B-88E0-9EC94CEA5DE6}" type="slidenum">
              <a:rPr lang="zh-CN" altLang="en-US"/>
              <a:pPr>
                <a:defRPr/>
              </a:pPr>
              <a:t>‹#›</a:t>
            </a:fld>
            <a:endParaRPr lang="en-US" altLang="zh-CN"/>
          </a:p>
        </p:txBody>
      </p:sp>
    </p:spTree>
    <p:extLst>
      <p:ext uri="{BB962C8B-B14F-4D97-AF65-F5344CB8AC3E}">
        <p14:creationId xmlns:p14="http://schemas.microsoft.com/office/powerpoint/2010/main" val="75939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3075"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eaLnBrk="0">
              <a:defRPr sz="1200" b="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eaLnBrk="0">
              <a:defRPr sz="1200" b="0" smtClean="0">
                <a:solidFill>
                  <a:schemeClr val="tx1"/>
                </a:solidFill>
                <a:latin typeface="Times New Roman" panose="02020603050405020304" pitchFamily="18" charset="0"/>
                <a:ea typeface="宋体" panose="02010600030101010101" pitchFamily="2" charset="-122"/>
              </a:defRPr>
            </a:lvl1pPr>
          </a:lstStyle>
          <a:p>
            <a:pPr>
              <a:defRPr/>
            </a:pPr>
            <a:fld id="{4D39B52E-0E46-4DA8-B23F-2E6EF44405F9}" type="slidenum">
              <a:rPr lang="zh-CN" altLang="en-US"/>
              <a:pPr>
                <a:defRPr/>
              </a:pPr>
              <a:t>‹#›</a:t>
            </a:fld>
            <a:endParaRPr lang="en-US" altLang="zh-CN"/>
          </a:p>
        </p:txBody>
      </p:sp>
    </p:spTree>
    <p:extLst>
      <p:ext uri="{BB962C8B-B14F-4D97-AF65-F5344CB8AC3E}">
        <p14:creationId xmlns:p14="http://schemas.microsoft.com/office/powerpoint/2010/main" val="1819588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1270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eaLnBrk="1" hangingPunct="1"/>
            <a:endParaRPr lang="zh-CN" altLang="en-US" b="0">
              <a:solidFill>
                <a:schemeClr val="tx1"/>
              </a:solidFill>
              <a:latin typeface="Times New Roman" panose="02020603050405020304" pitchFamily="18" charset="0"/>
              <a:ea typeface="宋体" panose="02010600030101010101" pitchFamily="2" charset="-122"/>
            </a:endParaRPr>
          </a:p>
        </p:txBody>
      </p:sp>
      <p:sp>
        <p:nvSpPr>
          <p:cNvPr id="5" name="Line 22"/>
          <p:cNvSpPr>
            <a:spLocks noChangeShapeType="1"/>
          </p:cNvSpPr>
          <p:nvPr userDrawn="1"/>
        </p:nvSpPr>
        <p:spPr bwMode="auto">
          <a:xfrm>
            <a:off x="0" y="6715125"/>
            <a:ext cx="9144000" cy="2698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 name="图片 1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98775" y="644525"/>
            <a:ext cx="334645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5" name="Rectangle 19"/>
          <p:cNvSpPr>
            <a:spLocks noGrp="1" noChangeArrowheads="1"/>
          </p:cNvSpPr>
          <p:nvPr>
            <p:ph type="ctrTitle"/>
          </p:nvPr>
        </p:nvSpPr>
        <p:spPr bwMode="auto">
          <a:xfrm>
            <a:off x="457200" y="2204864"/>
            <a:ext cx="8229600" cy="15194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3800">
                <a:solidFill>
                  <a:srgbClr val="FF0000"/>
                </a:solidFill>
              </a:defRPr>
            </a:lvl1pPr>
          </a:lstStyle>
          <a:p>
            <a:pPr lvl="0"/>
            <a:r>
              <a:rPr lang="zh-CN" altLang="en-US" noProof="0" dirty="0"/>
              <a:t>单击此处编辑母版标题样式</a:t>
            </a:r>
          </a:p>
        </p:txBody>
      </p:sp>
      <p:sp>
        <p:nvSpPr>
          <p:cNvPr id="50196" name="Rectangle 20"/>
          <p:cNvSpPr>
            <a:spLocks noGrp="1" noChangeArrowheads="1"/>
          </p:cNvSpPr>
          <p:nvPr>
            <p:ph type="subTitle" idx="1"/>
          </p:nvPr>
        </p:nvSpPr>
        <p:spPr bwMode="auto">
          <a:xfrm>
            <a:off x="457200" y="3774001"/>
            <a:ext cx="8229600" cy="22932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sz="2600"/>
            </a:lvl1pPr>
          </a:lstStyle>
          <a:p>
            <a:pPr lvl="0"/>
            <a:endParaRPr lang="en-US" altLang="zh-CN" noProof="0" dirty="0"/>
          </a:p>
          <a:p>
            <a:pPr lvl="0"/>
            <a:r>
              <a:rPr lang="zh-CN" altLang="en-US" noProof="0" dirty="0"/>
              <a:t>单击此处编辑母版副标题样式</a:t>
            </a:r>
          </a:p>
        </p:txBody>
      </p:sp>
      <p:sp>
        <p:nvSpPr>
          <p:cNvPr id="7" name="Rectangle 16"/>
          <p:cNvSpPr>
            <a:spLocks noGrp="1" noChangeArrowheads="1"/>
          </p:cNvSpPr>
          <p:nvPr>
            <p:ph type="dt" sz="half" idx="10"/>
          </p:nvPr>
        </p:nvSpPr>
        <p:spPr bwMode="auto">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mn-lt"/>
                <a:ea typeface="宋体" panose="02010600030101010101" pitchFamily="2" charset="-122"/>
              </a:defRPr>
            </a:lvl1pPr>
          </a:lstStyle>
          <a:p>
            <a:pPr>
              <a:defRPr/>
            </a:pPr>
            <a:endParaRPr lang="en-US" altLang="zh-CN"/>
          </a:p>
        </p:txBody>
      </p:sp>
      <p:sp>
        <p:nvSpPr>
          <p:cNvPr id="8" name="Rectangle 17"/>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b="0" dirty="0">
                <a:solidFill>
                  <a:schemeClr val="tx1"/>
                </a:solidFill>
                <a:latin typeface="+mn-lt"/>
                <a:ea typeface="宋体" panose="02010600030101010101" pitchFamily="2" charset="-122"/>
              </a:defRPr>
            </a:lvl1pPr>
          </a:lstStyle>
          <a:p>
            <a:pPr>
              <a:defRPr/>
            </a:pPr>
            <a:endParaRPr lang="en-US" altLang="zh-CN"/>
          </a:p>
        </p:txBody>
      </p:sp>
      <p:sp>
        <p:nvSpPr>
          <p:cNvPr id="9" name="Rectangle 18"/>
          <p:cNvSpPr>
            <a:spLocks noGrp="1" noChangeArrowheads="1"/>
          </p:cNvSpPr>
          <p:nvPr>
            <p:ph type="sldNum" sz="quarter" idx="12"/>
          </p:nvPr>
        </p:nvSpPr>
        <p:spPr bwMode="auto">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Black" panose="020B0A04020102020204" pitchFamily="34" charset="0"/>
                <a:ea typeface="宋体" panose="02010600030101010101" pitchFamily="2" charset="-122"/>
              </a:defRPr>
            </a:lvl1pPr>
          </a:lstStyle>
          <a:p>
            <a:pPr>
              <a:defRPr/>
            </a:pPr>
            <a:fld id="{81E974B8-9ED2-4519-A600-9C744D7B2F4C}" type="slidenum">
              <a:rPr lang="zh-CN" altLang="en-US"/>
              <a:pPr>
                <a:defRPr/>
              </a:pPr>
              <a:t>‹#›</a:t>
            </a:fld>
            <a:endParaRPr lang="en-US" altLang="zh-CN"/>
          </a:p>
        </p:txBody>
      </p:sp>
    </p:spTree>
    <p:extLst>
      <p:ext uri="{BB962C8B-B14F-4D97-AF65-F5344CB8AC3E}">
        <p14:creationId xmlns:p14="http://schemas.microsoft.com/office/powerpoint/2010/main" val="1003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836712"/>
            <a:ext cx="7886700" cy="853976"/>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sz="half" idx="1"/>
          </p:nvPr>
        </p:nvSpPr>
        <p:spPr>
          <a:xfrm>
            <a:off x="628650" y="1825625"/>
            <a:ext cx="3867150" cy="4351338"/>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825625"/>
            <a:ext cx="3867150" cy="2098675"/>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4076700"/>
            <a:ext cx="3867150" cy="2100263"/>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8929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1052735"/>
            <a:ext cx="7886700" cy="5124227"/>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3011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908720"/>
            <a:ext cx="7886700" cy="7920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lvl1pPr>
              <a:defRPr b="1">
                <a:latin typeface="Times New Roman" panose="02020603050405020304" pitchFamily="18" charset="0"/>
                <a:ea typeface="宋体" panose="02010600030101010101" pitchFamily="2" charset="-122"/>
                <a:cs typeface="Times New Roman" panose="02020603050405020304" pitchFamily="18" charset="0"/>
              </a:defRPr>
            </a:lvl1pPr>
            <a:lvl2pPr>
              <a:defRPr b="1">
                <a:latin typeface="Times New Roman" panose="02020603050405020304" pitchFamily="18" charset="0"/>
                <a:ea typeface="宋体" panose="02010600030101010101" pitchFamily="2" charset="-122"/>
                <a:cs typeface="Times New Roman" panose="02020603050405020304" pitchFamily="18" charset="0"/>
              </a:defRPr>
            </a:lvl2pPr>
            <a:lvl3pPr>
              <a:defRPr b="1">
                <a:latin typeface="Times New Roman" panose="02020603050405020304" pitchFamily="18" charset="0"/>
                <a:ea typeface="宋体" panose="02010600030101010101" pitchFamily="2" charset="-122"/>
                <a:cs typeface="Times New Roman" panose="02020603050405020304" pitchFamily="18" charset="0"/>
              </a:defRPr>
            </a:lvl3pPr>
            <a:lvl4pPr>
              <a:defRPr b="1">
                <a:latin typeface="Times New Roman" panose="02020603050405020304" pitchFamily="18" charset="0"/>
                <a:ea typeface="宋体" panose="02010600030101010101" pitchFamily="2" charset="-122"/>
                <a:cs typeface="Times New Roman" panose="02020603050405020304" pitchFamily="18" charset="0"/>
              </a:defRPr>
            </a:lvl4pPr>
            <a:lvl5pPr>
              <a:defRPr b="1">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8393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编辑母版文本样式</a:t>
            </a:r>
          </a:p>
        </p:txBody>
      </p:sp>
    </p:spTree>
    <p:extLst>
      <p:ext uri="{BB962C8B-B14F-4D97-AF65-F5344CB8AC3E}">
        <p14:creationId xmlns:p14="http://schemas.microsoft.com/office/powerpoint/2010/main" val="10779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908720"/>
            <a:ext cx="7886700" cy="781968"/>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4223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908720"/>
            <a:ext cx="7886700" cy="781968"/>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lvl1pPr>
              <a:defRPr b="1">
                <a:latin typeface="宋体" panose="02010600030101010101" pitchFamily="2" charset="-122"/>
                <a:ea typeface="宋体" panose="02010600030101010101" pitchFamily="2" charset="-122"/>
              </a:defRPr>
            </a:lvl1pPr>
            <a:lvl2pPr>
              <a:defRPr b="1">
                <a:latin typeface="宋体" panose="02010600030101010101" pitchFamily="2" charset="-122"/>
                <a:ea typeface="宋体" panose="02010600030101010101" pitchFamily="2" charset="-122"/>
              </a:defRPr>
            </a:lvl2pPr>
            <a:lvl3pPr>
              <a:defRPr b="1">
                <a:latin typeface="宋体" panose="02010600030101010101" pitchFamily="2" charset="-122"/>
                <a:ea typeface="宋体" panose="02010600030101010101" pitchFamily="2" charset="-122"/>
              </a:defRPr>
            </a:lvl3pPr>
            <a:lvl4pPr>
              <a:defRPr b="1">
                <a:latin typeface="宋体" panose="02010600030101010101" pitchFamily="2" charset="-122"/>
                <a:ea typeface="宋体" panose="02010600030101010101" pitchFamily="2" charset="-122"/>
              </a:defRPr>
            </a:lvl4pPr>
            <a:lvl5pPr>
              <a:defRPr b="1">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9449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908720"/>
            <a:ext cx="7886700" cy="781968"/>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6042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56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400" b="1">
                <a:latin typeface="宋体" panose="02010600030101010101" pitchFamily="2" charset="-122"/>
                <a:ea typeface="宋体" panose="02010600030101010101" pitchFamily="2" charset="-122"/>
              </a:defRPr>
            </a:lvl3pPr>
            <a:lvl4pPr>
              <a:defRPr sz="2000" b="1">
                <a:latin typeface="宋体" panose="02010600030101010101" pitchFamily="2" charset="-122"/>
                <a:ea typeface="宋体" panose="02010600030101010101" pitchFamily="2" charset="-122"/>
              </a:defRPr>
            </a:lvl4pPr>
            <a:lvl5pPr>
              <a:defRPr sz="2000" b="1">
                <a:latin typeface="宋体" panose="02010600030101010101" pitchFamily="2" charset="-122"/>
                <a:ea typeface="宋体" panose="02010600030101010101" pitchFamily="2" charset="-122"/>
              </a:defRPr>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Tree>
    <p:extLst>
      <p:ext uri="{BB962C8B-B14F-4D97-AF65-F5344CB8AC3E}">
        <p14:creationId xmlns:p14="http://schemas.microsoft.com/office/powerpoint/2010/main" val="275850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Tree>
    <p:extLst>
      <p:ext uri="{BB962C8B-B14F-4D97-AF65-F5344CB8AC3E}">
        <p14:creationId xmlns:p14="http://schemas.microsoft.com/office/powerpoint/2010/main" val="248660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476250"/>
            <a:ext cx="9144000" cy="546100"/>
            <a:chOff x="0" y="0"/>
            <a:chExt cx="5760" cy="344"/>
          </a:xfrm>
        </p:grpSpPr>
        <p:sp>
          <p:nvSpPr>
            <p:cNvPr id="10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eaLnBrk="1" hangingPunct="1"/>
              <a:endParaRPr lang="zh-CN" altLang="en-US" b="0">
                <a:solidFill>
                  <a:schemeClr val="tx1"/>
                </a:solidFill>
                <a:latin typeface="Times New Roman" panose="02020603050405020304" pitchFamily="18" charset="0"/>
                <a:ea typeface="宋体" panose="02010600030101010101" pitchFamily="2" charset="-122"/>
              </a:endParaRPr>
            </a:p>
          </p:txBody>
        </p:sp>
        <p:sp>
          <p:nvSpPr>
            <p:cNvPr id="10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b="0">
                <a:solidFill>
                  <a:schemeClr val="tx1"/>
                </a:solidFill>
                <a:latin typeface="Times New Roman" panose="02020603050405020304" pitchFamily="18" charset="0"/>
                <a:ea typeface="宋体" panose="02010600030101010101" pitchFamily="2" charset="-122"/>
              </a:endParaRPr>
            </a:p>
          </p:txBody>
        </p:sp>
        <p:sp>
          <p:nvSpPr>
            <p:cNvPr id="103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hlink"/>
                </a:solidFill>
                <a:latin typeface="Arial" panose="020B0604020202020204" pitchFamily="34" charset="0"/>
                <a:ea typeface="宋体" panose="02010600030101010101" pitchFamily="2" charset="-122"/>
              </a:endParaRPr>
            </a:p>
          </p:txBody>
        </p:sp>
        <p:sp>
          <p:nvSpPr>
            <p:cNvPr id="103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hlink"/>
                </a:solidFill>
                <a:latin typeface="Arial" panose="020B0604020202020204" pitchFamily="34" charset="0"/>
                <a:ea typeface="宋体" panose="02010600030101010101" pitchFamily="2" charset="-122"/>
              </a:endParaRPr>
            </a:p>
          </p:txBody>
        </p:sp>
        <p:sp>
          <p:nvSpPr>
            <p:cNvPr id="103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accent2"/>
                </a:solidFill>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hlink"/>
                </a:solidFill>
                <a:latin typeface="Arial" panose="020B0604020202020204" pitchFamily="34" charset="0"/>
                <a:ea typeface="宋体" panose="02010600030101010101" pitchFamily="2" charset="-122"/>
              </a:endParaRPr>
            </a:p>
          </p:txBody>
        </p:sp>
        <p:sp>
          <p:nvSpPr>
            <p:cNvPr id="103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b="0">
                <a:solidFill>
                  <a:schemeClr val="tx1"/>
                </a:solidFill>
                <a:latin typeface="Times New Roman" panose="02020603050405020304" pitchFamily="18" charset="0"/>
                <a:ea typeface="宋体" panose="02010600030101010101" pitchFamily="2" charset="-122"/>
              </a:endParaRPr>
            </a:p>
          </p:txBody>
        </p:sp>
        <p:sp>
          <p:nvSpPr>
            <p:cNvPr id="103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accent2"/>
                </a:solidFill>
                <a:latin typeface="Arial" panose="020B0604020202020204" pitchFamily="34" charset="0"/>
                <a:ea typeface="宋体" panose="02010600030101010101" pitchFamily="2" charset="-122"/>
              </a:endParaRPr>
            </a:p>
          </p:txBody>
        </p:sp>
        <p:sp>
          <p:nvSpPr>
            <p:cNvPr id="103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algn="l" eaLnBrk="1" hangingPunct="1"/>
              <a:endParaRPr lang="zh-CN" altLang="en-US" sz="1800" b="0">
                <a:solidFill>
                  <a:schemeClr val="accent2"/>
                </a:solidFill>
                <a:latin typeface="Arial" panose="020B0604020202020204" pitchFamily="34" charset="0"/>
                <a:ea typeface="宋体" panose="02010600030101010101" pitchFamily="2" charset="-122"/>
              </a:endParaRPr>
            </a:p>
          </p:txBody>
        </p:sp>
      </p:grpSp>
      <p:sp>
        <p:nvSpPr>
          <p:cNvPr id="1027" name="Line 18"/>
          <p:cNvSpPr>
            <a:spLocks noChangeShapeType="1"/>
          </p:cNvSpPr>
          <p:nvPr userDrawn="1"/>
        </p:nvSpPr>
        <p:spPr bwMode="auto">
          <a:xfrm>
            <a:off x="0" y="6715125"/>
            <a:ext cx="9144000" cy="2698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28" name="图片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172450" y="44450"/>
            <a:ext cx="8524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3200">
          <a:solidFill>
            <a:schemeClr val="tx1"/>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3200">
          <a:solidFill>
            <a:schemeClr val="tx1"/>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3200">
          <a:solidFill>
            <a:schemeClr val="tx1"/>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3200">
          <a:solidFill>
            <a:schemeClr val="tx1"/>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3200">
          <a:solidFill>
            <a:schemeClr val="tx1"/>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3200">
          <a:solidFill>
            <a:schemeClr val="tx1"/>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3200">
          <a:solidFill>
            <a:schemeClr val="tx1"/>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288" y="2541588"/>
            <a:ext cx="9144000" cy="1392237"/>
          </a:xfrm>
          <a:noFill/>
        </p:spPr>
        <p:txBody>
          <a:bodyPr/>
          <a:lstStyle/>
          <a:p>
            <a:pPr eaLnBrk="1" hangingPunct="1"/>
            <a:r>
              <a:rPr lang="zh-CN" altLang="en-US" sz="3600" dirty="0"/>
              <a:t>一级倒立摆的可视化建模与稳定控制设计</a:t>
            </a:r>
            <a:endParaRPr lang="en-US" altLang="zh-CN" sz="3600" dirty="0" smtClean="0"/>
          </a:p>
        </p:txBody>
      </p:sp>
      <p:sp>
        <p:nvSpPr>
          <p:cNvPr id="5123" name="Rectangle 3"/>
          <p:cNvSpPr>
            <a:spLocks noGrp="1" noChangeArrowheads="1"/>
          </p:cNvSpPr>
          <p:nvPr>
            <p:ph type="subTitle" idx="1"/>
          </p:nvPr>
        </p:nvSpPr>
        <p:spPr>
          <a:xfrm>
            <a:off x="2268538" y="4149725"/>
            <a:ext cx="5299075" cy="2492375"/>
          </a:xfrm>
          <a:noFill/>
        </p:spPr>
        <p:txBody>
          <a:bodyPr/>
          <a:lstStyle/>
          <a:p>
            <a:pPr algn="l" eaLnBrk="1" hangingPunct="1">
              <a:lnSpc>
                <a:spcPct val="150000"/>
              </a:lnSpc>
            </a:pPr>
            <a:r>
              <a:rPr lang="zh-CN" altLang="en-US" sz="2800" dirty="0" smtClean="0">
                <a:solidFill>
                  <a:srgbClr val="002060"/>
                </a:solidFill>
                <a:latin typeface="微软雅黑" panose="020B0503020204020204" pitchFamily="34" charset="-122"/>
                <a:ea typeface="微软雅黑" panose="020B0503020204020204" pitchFamily="34" charset="-122"/>
              </a:rPr>
              <a:t>学生</a:t>
            </a:r>
            <a:r>
              <a:rPr lang="zh-CN" altLang="en-US" sz="2800" smtClean="0">
                <a:solidFill>
                  <a:srgbClr val="002060"/>
                </a:solidFill>
                <a:latin typeface="微软雅黑" panose="020B0503020204020204" pitchFamily="34" charset="-122"/>
                <a:ea typeface="微软雅黑" panose="020B0503020204020204" pitchFamily="34" charset="-122"/>
              </a:rPr>
              <a:t>姓名</a:t>
            </a:r>
            <a:r>
              <a:rPr lang="zh-CN" altLang="en-US" sz="2800" smtClean="0">
                <a:solidFill>
                  <a:srgbClr val="002060"/>
                </a:solidFill>
                <a:latin typeface="微软雅黑" panose="020B0503020204020204" pitchFamily="34" charset="-122"/>
                <a:ea typeface="微软雅黑" panose="020B0503020204020204" pitchFamily="34" charset="-122"/>
              </a:rPr>
              <a:t>：</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algn="l" eaLnBrk="1" hangingPunct="1">
              <a:lnSpc>
                <a:spcPct val="150000"/>
              </a:lnSpc>
            </a:pPr>
            <a:r>
              <a:rPr lang="zh-CN" altLang="en-US" sz="2800" dirty="0" smtClean="0">
                <a:solidFill>
                  <a:srgbClr val="002060"/>
                </a:solidFill>
                <a:latin typeface="微软雅黑" panose="020B0503020204020204" pitchFamily="34" charset="-122"/>
                <a:ea typeface="微软雅黑" panose="020B0503020204020204" pitchFamily="34" charset="-122"/>
              </a:rPr>
              <a:t>指导</a:t>
            </a:r>
            <a:r>
              <a:rPr lang="zh-CN" altLang="en-US" sz="2800" smtClean="0">
                <a:solidFill>
                  <a:srgbClr val="002060"/>
                </a:solidFill>
                <a:latin typeface="微软雅黑" panose="020B0503020204020204" pitchFamily="34" charset="-122"/>
                <a:ea typeface="微软雅黑" panose="020B0503020204020204" pitchFamily="34" charset="-122"/>
              </a:rPr>
              <a:t>教师</a:t>
            </a:r>
            <a:r>
              <a:rPr lang="zh-CN" altLang="en-US" sz="2800" smtClean="0">
                <a:solidFill>
                  <a:srgbClr val="002060"/>
                </a:solidFill>
                <a:latin typeface="微软雅黑" panose="020B0503020204020204" pitchFamily="34" charset="-122"/>
                <a:ea typeface="微软雅黑" panose="020B0503020204020204" pitchFamily="34" charset="-122"/>
              </a:rPr>
              <a:t>：</a:t>
            </a:r>
            <a:endParaRPr lang="en-US" altLang="zh-CN" sz="2800" smtClean="0">
              <a:solidFill>
                <a:srgbClr val="002060"/>
              </a:solidFill>
              <a:latin typeface="微软雅黑" panose="020B0503020204020204" pitchFamily="34" charset="-122"/>
              <a:ea typeface="微软雅黑" panose="020B0503020204020204" pitchFamily="34" charset="-122"/>
            </a:endParaRPr>
          </a:p>
          <a:p>
            <a:pPr algn="l" eaLnBrk="1" hangingPunct="1">
              <a:lnSpc>
                <a:spcPct val="150000"/>
              </a:lnSpc>
            </a:pPr>
            <a:r>
              <a:rPr lang="zh-CN" altLang="en-US" sz="280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日        期：</a:t>
            </a:r>
            <a:endParaRPr lang="en-US" altLang="zh-CN" sz="2800"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4" name="Rectangle 2"/>
          <p:cNvSpPr txBox="1">
            <a:spLocks noChangeArrowheads="1"/>
          </p:cNvSpPr>
          <p:nvPr/>
        </p:nvSpPr>
        <p:spPr bwMode="auto">
          <a:xfrm>
            <a:off x="1331913" y="1700213"/>
            <a:ext cx="653732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2"/>
                </a:solidFill>
                <a:latin typeface="楷体_GB2312" pitchFamily="49" charset="-122"/>
                <a:ea typeface="楷体_GB2312" pitchFamily="49" charset="-122"/>
              </a:defRPr>
            </a:lvl1pPr>
            <a:lvl2pPr marL="742950" indent="-285750" algn="ctr">
              <a:defRPr sz="2400" b="1">
                <a:solidFill>
                  <a:schemeClr val="tx2"/>
                </a:solidFill>
                <a:latin typeface="楷体_GB2312" pitchFamily="49" charset="-122"/>
                <a:ea typeface="楷体_GB2312" pitchFamily="49" charset="-122"/>
              </a:defRPr>
            </a:lvl2pPr>
            <a:lvl3pPr marL="1143000" indent="-228600" algn="ctr">
              <a:defRPr sz="2400" b="1">
                <a:solidFill>
                  <a:schemeClr val="tx2"/>
                </a:solidFill>
                <a:latin typeface="楷体_GB2312" pitchFamily="49" charset="-122"/>
                <a:ea typeface="楷体_GB2312" pitchFamily="49" charset="-122"/>
              </a:defRPr>
            </a:lvl3pPr>
            <a:lvl4pPr marL="1600200" indent="-228600" algn="ctr">
              <a:defRPr sz="2400" b="1">
                <a:solidFill>
                  <a:schemeClr val="tx2"/>
                </a:solidFill>
                <a:latin typeface="楷体_GB2312" pitchFamily="49" charset="-122"/>
                <a:ea typeface="楷体_GB2312" pitchFamily="49" charset="-122"/>
              </a:defRPr>
            </a:lvl4pPr>
            <a:lvl5pPr marL="2057400" indent="-228600" algn="ctr">
              <a:defRPr sz="2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400" b="1">
                <a:solidFill>
                  <a:schemeClr val="tx2"/>
                </a:solidFill>
                <a:latin typeface="楷体_GB2312" pitchFamily="49" charset="-122"/>
                <a:ea typeface="楷体_GB2312" pitchFamily="49" charset="-122"/>
              </a:defRPr>
            </a:lvl9pPr>
          </a:lstStyle>
          <a:p>
            <a:pPr eaLnBrk="1" hangingPunct="1"/>
            <a:r>
              <a:rPr lang="zh-CN" altLang="en-US" sz="5400" b="0">
                <a:solidFill>
                  <a:srgbClr val="FF0000"/>
                </a:solidFill>
                <a:latin typeface="Arial" panose="020B0604020202020204" pitchFamily="34" charset="0"/>
                <a:ea typeface="隶书" panose="02010509060101010101" pitchFamily="49" charset="-122"/>
              </a:rPr>
              <a:t>本科毕业设计答辩</a:t>
            </a:r>
            <a:endParaRPr lang="en-US" altLang="zh-CN" sz="4400" b="0">
              <a:solidFill>
                <a:srgbClr val="FF0000"/>
              </a:solidFill>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59100" y="910122"/>
            <a:ext cx="5650604" cy="5090628"/>
          </a:xfrm>
          <a:prstGeom prst="rect">
            <a:avLst/>
          </a:prstGeom>
        </p:spPr>
      </p:pic>
    </p:spTree>
    <p:extLst>
      <p:ext uri="{BB962C8B-B14F-4D97-AF65-F5344CB8AC3E}">
        <p14:creationId xmlns:p14="http://schemas.microsoft.com/office/powerpoint/2010/main" val="156362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3706464" cy="415498"/>
          </a:xfrm>
          <a:prstGeom prst="rect">
            <a:avLst/>
          </a:prstGeom>
        </p:spPr>
        <p:txBody>
          <a:bodyPr wrap="none">
            <a:spAutoFit/>
          </a:bodyPr>
          <a:lstStyle/>
          <a:p>
            <a:r>
              <a:rPr lang="zh-CN" altLang="en-US" sz="2100" dirty="0"/>
              <a:t>系统稳定性及能控能观性分析</a:t>
            </a:r>
          </a:p>
        </p:txBody>
      </p:sp>
      <p:pic>
        <p:nvPicPr>
          <p:cNvPr id="7" name="图片 6"/>
          <p:cNvPicPr>
            <a:picLocks noChangeAspect="1"/>
          </p:cNvPicPr>
          <p:nvPr/>
        </p:nvPicPr>
        <p:blipFill>
          <a:blip r:embed="rId2"/>
          <a:stretch>
            <a:fillRect/>
          </a:stretch>
        </p:blipFill>
        <p:spPr>
          <a:xfrm>
            <a:off x="971600" y="2060848"/>
            <a:ext cx="6954592" cy="3267424"/>
          </a:xfrm>
          <a:prstGeom prst="rect">
            <a:avLst/>
          </a:prstGeom>
        </p:spPr>
      </p:pic>
    </p:spTree>
    <p:extLst>
      <p:ext uri="{BB962C8B-B14F-4D97-AF65-F5344CB8AC3E}">
        <p14:creationId xmlns:p14="http://schemas.microsoft.com/office/powerpoint/2010/main" val="26844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36570" y="1009235"/>
            <a:ext cx="6083702" cy="2301441"/>
          </a:xfrm>
          <a:prstGeom prst="rect">
            <a:avLst/>
          </a:prstGeom>
        </p:spPr>
      </p:pic>
      <p:pic>
        <p:nvPicPr>
          <p:cNvPr id="3" name="图片 2"/>
          <p:cNvPicPr>
            <a:picLocks noChangeAspect="1"/>
          </p:cNvPicPr>
          <p:nvPr/>
        </p:nvPicPr>
        <p:blipFill>
          <a:blip r:embed="rId3"/>
          <a:stretch>
            <a:fillRect/>
          </a:stretch>
        </p:blipFill>
        <p:spPr>
          <a:xfrm>
            <a:off x="878614" y="3310676"/>
            <a:ext cx="6141657" cy="2717742"/>
          </a:xfrm>
          <a:prstGeom prst="rect">
            <a:avLst/>
          </a:prstGeom>
        </p:spPr>
      </p:pic>
    </p:spTree>
    <p:extLst>
      <p:ext uri="{BB962C8B-B14F-4D97-AF65-F5344CB8AC3E}">
        <p14:creationId xmlns:p14="http://schemas.microsoft.com/office/powerpoint/2010/main" val="4871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404664"/>
            <a:ext cx="4464496"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三、</a:t>
            </a:r>
            <a:r>
              <a:rPr lang="en-US" altLang="zh-CN" sz="3200" dirty="0" smtClean="0">
                <a:latin typeface="华文行楷" panose="02010800040101010101" pitchFamily="2" charset="-122"/>
                <a:ea typeface="华文行楷" panose="02010800040101010101" pitchFamily="2" charset="-122"/>
              </a:rPr>
              <a:t>BP</a:t>
            </a:r>
            <a:r>
              <a:rPr lang="zh-CN" altLang="en-US" sz="3200" dirty="0" smtClean="0">
                <a:latin typeface="华文行楷" panose="02010800040101010101" pitchFamily="2" charset="-122"/>
                <a:ea typeface="华文行楷" panose="02010800040101010101" pitchFamily="2" charset="-122"/>
              </a:rPr>
              <a:t>神经网络的设计</a:t>
            </a:r>
            <a:endParaRPr lang="zh-CN" altLang="en-US" sz="3200" dirty="0">
              <a:latin typeface="华文行楷" panose="02010800040101010101" pitchFamily="2" charset="-122"/>
              <a:ea typeface="华文行楷" panose="02010800040101010101" pitchFamily="2" charset="-122"/>
            </a:endParaRPr>
          </a:p>
        </p:txBody>
      </p:sp>
      <p:sp>
        <p:nvSpPr>
          <p:cNvPr id="3" name="矩形 2"/>
          <p:cNvSpPr/>
          <p:nvPr/>
        </p:nvSpPr>
        <p:spPr>
          <a:xfrm>
            <a:off x="1331640" y="1628800"/>
            <a:ext cx="6192688" cy="4154984"/>
          </a:xfrm>
          <a:prstGeom prst="rect">
            <a:avLst/>
          </a:prstGeom>
        </p:spPr>
        <p:txBody>
          <a:bodyPr wrap="square">
            <a:spAutoFit/>
          </a:bodyPr>
          <a:lstStyle/>
          <a:p>
            <a:r>
              <a:rPr lang="en-US" altLang="zh-CN" dirty="0" smtClean="0"/>
              <a:t>    BP</a:t>
            </a:r>
            <a:r>
              <a:rPr lang="zh-CN" altLang="en-US" dirty="0"/>
              <a:t>神经网络控制器为一个</a:t>
            </a:r>
            <a:r>
              <a:rPr lang="en-US" altLang="zh-CN" dirty="0"/>
              <a:t>4</a:t>
            </a:r>
            <a:r>
              <a:rPr lang="zh-CN" altLang="en-US" dirty="0"/>
              <a:t>输入</a:t>
            </a:r>
            <a:r>
              <a:rPr lang="en-US" altLang="zh-CN" dirty="0"/>
              <a:t>1</a:t>
            </a:r>
            <a:r>
              <a:rPr lang="zh-CN" altLang="en-US" dirty="0"/>
              <a:t>输出，输出节点对应了一级倒立摆系统中小车的控制力，四个输出节点则分别对应了四个控制参量：小车的位移和速度、摆杆的角度和角速度。</a:t>
            </a:r>
            <a:endParaRPr lang="en-US" altLang="zh-CN" dirty="0"/>
          </a:p>
          <a:p>
            <a:endParaRPr lang="zh-CN" altLang="en-US" dirty="0"/>
          </a:p>
          <a:p>
            <a:r>
              <a:rPr lang="en-US" altLang="zh-CN" dirty="0"/>
              <a:t>    </a:t>
            </a:r>
            <a:r>
              <a:rPr lang="en-US" altLang="zh-CN" dirty="0" smtClean="0"/>
              <a:t>BP</a:t>
            </a:r>
            <a:r>
              <a:rPr lang="zh-CN" altLang="en-US" dirty="0"/>
              <a:t>网络由输入层，隐含层和输出层组成。输出层节点个数为</a:t>
            </a:r>
            <a:r>
              <a:rPr lang="en-US" altLang="zh-CN" dirty="0"/>
              <a:t>4</a:t>
            </a:r>
            <a:r>
              <a:rPr lang="zh-CN" altLang="en-US" dirty="0"/>
              <a:t>，隐含层节点个数为</a:t>
            </a:r>
            <a:r>
              <a:rPr lang="en-US" altLang="zh-CN" dirty="0"/>
              <a:t>10</a:t>
            </a:r>
            <a:r>
              <a:rPr lang="zh-CN" altLang="en-US" dirty="0"/>
              <a:t>，输入层到隐含层函数为</a:t>
            </a:r>
            <a:r>
              <a:rPr lang="en-US" altLang="zh-CN" dirty="0" err="1"/>
              <a:t>tansig</a:t>
            </a:r>
            <a:r>
              <a:rPr lang="zh-CN" altLang="en-US" dirty="0"/>
              <a:t>函数；输出层只有一个节点，隐含层到输入层函数为</a:t>
            </a:r>
            <a:r>
              <a:rPr lang="en-US" altLang="zh-CN" dirty="0" err="1"/>
              <a:t>purelin</a:t>
            </a:r>
            <a:r>
              <a:rPr lang="zh-CN" altLang="en-US" dirty="0"/>
              <a:t>函数。</a:t>
            </a:r>
          </a:p>
        </p:txBody>
      </p:sp>
    </p:spTree>
    <p:extLst>
      <p:ext uri="{BB962C8B-B14F-4D97-AF65-F5344CB8AC3E}">
        <p14:creationId xmlns:p14="http://schemas.microsoft.com/office/powerpoint/2010/main" val="224458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4778" y="1124744"/>
            <a:ext cx="2489070" cy="415498"/>
          </a:xfrm>
          <a:prstGeom prst="rect">
            <a:avLst/>
          </a:prstGeom>
          <a:noFill/>
        </p:spPr>
        <p:txBody>
          <a:bodyPr wrap="square" rtlCol="0">
            <a:spAutoFit/>
          </a:bodyPr>
          <a:lstStyle/>
          <a:p>
            <a:r>
              <a:rPr lang="zh-CN" altLang="en-US" sz="2100" dirty="0"/>
              <a:t>样本选取</a:t>
            </a:r>
          </a:p>
        </p:txBody>
      </p:sp>
      <p:sp>
        <p:nvSpPr>
          <p:cNvPr id="3" name="文本框 2"/>
          <p:cNvSpPr txBox="1"/>
          <p:nvPr/>
        </p:nvSpPr>
        <p:spPr>
          <a:xfrm>
            <a:off x="994410" y="1628800"/>
            <a:ext cx="6385902" cy="646331"/>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MATLAB</a:t>
            </a:r>
            <a:r>
              <a:rPr lang="zh-CN" altLang="en-US" sz="1800" dirty="0">
                <a:latin typeface="宋体" panose="02010600030101010101" pitchFamily="2" charset="-122"/>
                <a:ea typeface="宋体" panose="02010600030101010101" pitchFamily="2" charset="-122"/>
              </a:rPr>
              <a:t>下输入</a:t>
            </a:r>
            <a:r>
              <a:rPr lang="en-US" altLang="zh-CN" sz="1800" dirty="0" err="1">
                <a:latin typeface="宋体" panose="02010600030101010101" pitchFamily="2" charset="-122"/>
                <a:ea typeface="宋体" panose="02010600030101010101" pitchFamily="2" charset="-122"/>
              </a:rPr>
              <a:t>slcp</a:t>
            </a:r>
            <a:r>
              <a:rPr lang="zh-CN" altLang="en-US" sz="1800" dirty="0">
                <a:latin typeface="宋体" panose="02010600030101010101" pitchFamily="2" charset="-122"/>
                <a:ea typeface="宋体" panose="02010600030101010101" pitchFamily="2" charset="-122"/>
              </a:rPr>
              <a:t>打开倒立摆控制模块，得到</a:t>
            </a:r>
            <a:r>
              <a:rPr lang="en-US" altLang="zh-CN" sz="1800" dirty="0" err="1">
                <a:latin typeface="宋体" panose="02010600030101010101" pitchFamily="2" charset="-122"/>
                <a:ea typeface="宋体" panose="02010600030101010101" pitchFamily="2" charset="-122"/>
              </a:rPr>
              <a:t>Fismatrix</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然后在</a:t>
            </a:r>
            <a:r>
              <a:rPr lang="en-US" altLang="zh-CN" sz="1800" dirty="0" err="1">
                <a:latin typeface="宋体" panose="02010600030101010101" pitchFamily="2" charset="-122"/>
                <a:ea typeface="宋体" panose="02010600030101010101" pitchFamily="2" charset="-122"/>
              </a:rPr>
              <a:t>mfedit</a:t>
            </a:r>
            <a:r>
              <a:rPr lang="zh-CN" altLang="en-US" sz="1800" dirty="0">
                <a:latin typeface="宋体" panose="02010600030101010101" pitchFamily="2" charset="-122"/>
                <a:ea typeface="宋体" panose="02010600030101010101" pitchFamily="2" charset="-122"/>
              </a:rPr>
              <a:t>下导入，通过</a:t>
            </a:r>
            <a:r>
              <a:rPr lang="en-US" altLang="zh-CN" sz="1800" dirty="0">
                <a:latin typeface="宋体" panose="02010600030101010101" pitchFamily="2" charset="-122"/>
                <a:ea typeface="宋体" panose="02010600030101010101" pitchFamily="2" charset="-122"/>
              </a:rPr>
              <a:t>View</a:t>
            </a:r>
            <a:r>
              <a:rPr lang="zh-CN" altLang="en-US" sz="1800" dirty="0">
                <a:latin typeface="宋体" panose="02010600030101010101" pitchFamily="2" charset="-122"/>
                <a:ea typeface="宋体" panose="02010600030101010101" pitchFamily="2" charset="-122"/>
              </a:rPr>
              <a:t>下</a:t>
            </a:r>
            <a:r>
              <a:rPr lang="en-US" altLang="zh-CN" sz="1800" dirty="0">
                <a:latin typeface="宋体" panose="02010600030101010101" pitchFamily="2" charset="-122"/>
                <a:ea typeface="宋体" panose="02010600030101010101" pitchFamily="2" charset="-122"/>
              </a:rPr>
              <a:t>Rules</a:t>
            </a:r>
            <a:r>
              <a:rPr lang="zh-CN" altLang="en-US" sz="1800" dirty="0">
                <a:latin typeface="宋体" panose="02010600030101010101" pitchFamily="2" charset="-122"/>
                <a:ea typeface="宋体" panose="02010600030101010101" pitchFamily="2" charset="-122"/>
              </a:rPr>
              <a:t>得到如下图所示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363689"/>
            <a:ext cx="4237149" cy="3582451"/>
          </a:xfrm>
          <a:prstGeom prst="rect">
            <a:avLst/>
          </a:prstGeom>
        </p:spPr>
      </p:pic>
    </p:spTree>
    <p:extLst>
      <p:ext uri="{BB962C8B-B14F-4D97-AF65-F5344CB8AC3E}">
        <p14:creationId xmlns:p14="http://schemas.microsoft.com/office/powerpoint/2010/main" val="160393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556792"/>
            <a:ext cx="576981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采集样本，尽量是样品对称均匀分布，样本为：</a:t>
            </a:r>
          </a:p>
        </p:txBody>
      </p:sp>
      <p:sp>
        <p:nvSpPr>
          <p:cNvPr id="3" name="矩形 2"/>
          <p:cNvSpPr/>
          <p:nvPr/>
        </p:nvSpPr>
        <p:spPr>
          <a:xfrm>
            <a:off x="971600" y="2564904"/>
            <a:ext cx="6932338" cy="255454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X=[0.26 0.24 -2.5 -2.5;0.235 -0.5 -0.7 0.5;0.11 0.4 -1.7 -0.9;0.14 -0.2 -1.8 2.4;0.14 -0.9 2.3 -1.56;0.06 -0.8 1.53 -1.6;0.06 -0.6 0.7 1.73;0.05 -0.18 -0.23 0.6;-0.28 0.76 2.2 1.2;-0.2318 0.23 -0.24 1.7;-0.13 0.66 -0.2 -2.2;-0.13 -0.2 0.57 2.4;-0.13 -0.8 1.8 0.8;-0.06 0.8 -2.5 2.2;-0.07 0.5 -1.4 -0.7;-0.07 0.15 2.3 -0.7]</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T=[-5.99 4.02 -0.95 8.05 -2.99 -7.6 5.98 2.01 8.98 -7.01 -8.49 5 -3.97 7.1 -5.18 3.04]</a:t>
            </a:r>
          </a:p>
        </p:txBody>
      </p:sp>
    </p:spTree>
    <p:extLst>
      <p:ext uri="{BB962C8B-B14F-4D97-AF65-F5344CB8AC3E}">
        <p14:creationId xmlns:p14="http://schemas.microsoft.com/office/powerpoint/2010/main" val="15300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7960" y="1412777"/>
            <a:ext cx="6544360" cy="4847481"/>
          </a:xfrm>
          <a:prstGeom prst="rect">
            <a:avLst/>
          </a:prstGeom>
        </p:spPr>
        <p:txBody>
          <a:bodyPr wrap="square">
            <a:spAutoFit/>
          </a:bodyPr>
          <a:lstStyle/>
          <a:p>
            <a:r>
              <a:rPr lang="zh-CN" altLang="en-US" sz="2000" dirty="0">
                <a:latin typeface="Times New Roman" panose="02020603050405020304" pitchFamily="18" charset="0"/>
                <a:ea typeface="宋体" panose="02010600030101010101" pitchFamily="2" charset="-122"/>
              </a:rPr>
              <a:t>以下是</a:t>
            </a:r>
            <a:r>
              <a:rPr lang="en-US" altLang="zh-CN" sz="2000" dirty="0">
                <a:latin typeface="Times New Roman" panose="02020603050405020304" pitchFamily="18" charset="0"/>
                <a:ea typeface="宋体" panose="02010600030101010101" pitchFamily="2" charset="-122"/>
              </a:rPr>
              <a:t>BP</a:t>
            </a:r>
            <a:r>
              <a:rPr lang="zh-CN" altLang="en-US" sz="2000" dirty="0">
                <a:latin typeface="Times New Roman" panose="02020603050405020304" pitchFamily="18" charset="0"/>
                <a:ea typeface="宋体" panose="02010600030101010101" pitchFamily="2" charset="-122"/>
              </a:rPr>
              <a:t>网络训练程序：</a:t>
            </a:r>
          </a:p>
          <a:p>
            <a:endParaRPr lang="zh-CN" altLang="en-US"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X=[0.26 0.24 -2.5 -2.5;0.235 -0.5 -0.7 0.5;0.11 0.4 -1.7 -0.9;0.14 -0.2 -1.8 2.4;0.14 -0.9 2.3 -1.56;0.06 -0.8 1.53 -1.6;0.06 -0.6 0.7 1.73;0.05 -0.18 -0.23 0.6;-0.28 0.76 2.2 1.2;-0.2318 0.23 -0.24 1.7;-0.13 0.66 -0.2 -2.2;-0.13 -0.2 0.57 2.4;-0.13 -0.8 1.8 0.8;-0.06 0.8 -2.5 2.2;-0.07 0.5 -1.4 -0.7;-0.07 0.15 2.3 -0.7]';</a:t>
            </a:r>
          </a:p>
          <a:p>
            <a:r>
              <a:rPr lang="en-US" altLang="zh-CN" sz="2000" dirty="0">
                <a:latin typeface="Times New Roman" panose="02020603050405020304" pitchFamily="18" charset="0"/>
                <a:ea typeface="宋体" panose="02010600030101010101" pitchFamily="2" charset="-122"/>
              </a:rPr>
              <a:t>T=[-5.99 4.02 -0.95 8.05 -2.99 -7.6 5.98 2.01 8.98 -7.01 -8.49 5 -3.97 7.1 -5.18 3.04];</a:t>
            </a:r>
          </a:p>
          <a:p>
            <a:r>
              <a:rPr lang="en-US" altLang="zh-CN" sz="2000" dirty="0">
                <a:latin typeface="Times New Roman" panose="02020603050405020304" pitchFamily="18" charset="0"/>
                <a:ea typeface="宋体" panose="02010600030101010101" pitchFamily="2" charset="-122"/>
              </a:rPr>
              <a:t>net=</a:t>
            </a:r>
            <a:r>
              <a:rPr lang="en-US" altLang="zh-CN" sz="2000" dirty="0" err="1">
                <a:latin typeface="Times New Roman" panose="02020603050405020304" pitchFamily="18" charset="0"/>
                <a:ea typeface="宋体" panose="02010600030101010101" pitchFamily="2" charset="-122"/>
              </a:rPr>
              <a:t>newff</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minmax</a:t>
            </a:r>
            <a:r>
              <a:rPr lang="en-US" altLang="zh-CN" sz="2000" dirty="0">
                <a:latin typeface="Times New Roman" panose="02020603050405020304" pitchFamily="18" charset="0"/>
                <a:ea typeface="宋体" panose="02010600030101010101" pitchFamily="2" charset="-122"/>
              </a:rPr>
              <a:t>(X),[10 1],{'</a:t>
            </a:r>
            <a:r>
              <a:rPr lang="en-US" altLang="zh-CN" sz="2000" dirty="0" err="1">
                <a:latin typeface="Times New Roman" panose="02020603050405020304" pitchFamily="18" charset="0"/>
                <a:ea typeface="宋体" panose="02010600030101010101" pitchFamily="2" charset="-122"/>
              </a:rPr>
              <a:t>tansig</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purelin</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trainlm</a:t>
            </a:r>
            <a:r>
              <a:rPr lang="en-US" altLang="zh-CN" sz="2000" dirty="0">
                <a:latin typeface="Times New Roman" panose="02020603050405020304" pitchFamily="18" charset="0"/>
                <a:ea typeface="宋体" panose="02010600030101010101" pitchFamily="2" charset="-122"/>
              </a:rPr>
              <a:t>');</a:t>
            </a:r>
          </a:p>
          <a:p>
            <a:r>
              <a:rPr lang="en-US" altLang="zh-CN" sz="2000" dirty="0">
                <a:latin typeface="Times New Roman" panose="02020603050405020304" pitchFamily="18" charset="0"/>
                <a:ea typeface="宋体" panose="02010600030101010101" pitchFamily="2" charset="-122"/>
              </a:rPr>
              <a:t>net=train(</a:t>
            </a:r>
            <a:r>
              <a:rPr lang="en-US" altLang="zh-CN" sz="2000" dirty="0" err="1">
                <a:latin typeface="Times New Roman" panose="02020603050405020304" pitchFamily="18" charset="0"/>
                <a:ea typeface="宋体" panose="02010600030101010101" pitchFamily="2" charset="-122"/>
              </a:rPr>
              <a:t>net,X,T</a:t>
            </a:r>
            <a:r>
              <a:rPr lang="en-US" altLang="zh-CN" sz="2000" dirty="0">
                <a:latin typeface="Times New Roman" panose="02020603050405020304" pitchFamily="18" charset="0"/>
                <a:ea typeface="宋体" panose="02010600030101010101" pitchFamily="2" charset="-122"/>
              </a:rPr>
              <a:t>);</a:t>
            </a:r>
          </a:p>
          <a:p>
            <a:r>
              <a:rPr lang="en-US" altLang="zh-CN" sz="2000" dirty="0">
                <a:latin typeface="Times New Roman" panose="02020603050405020304" pitchFamily="18" charset="0"/>
                <a:ea typeface="宋体" panose="02010600030101010101" pitchFamily="2" charset="-122"/>
              </a:rPr>
              <a:t>X1=X;</a:t>
            </a:r>
          </a:p>
          <a:p>
            <a:r>
              <a:rPr lang="en-US" altLang="zh-CN" sz="2000" dirty="0">
                <a:latin typeface="Times New Roman" panose="02020603050405020304" pitchFamily="18" charset="0"/>
                <a:ea typeface="宋体" panose="02010600030101010101" pitchFamily="2" charset="-122"/>
              </a:rPr>
              <a:t>Y=</a:t>
            </a:r>
            <a:r>
              <a:rPr lang="en-US" altLang="zh-CN" sz="2000" dirty="0" err="1">
                <a:latin typeface="Times New Roman" panose="02020603050405020304" pitchFamily="18" charset="0"/>
                <a:ea typeface="宋体" panose="02010600030101010101" pitchFamily="2" charset="-122"/>
              </a:rPr>
              <a:t>sim</a:t>
            </a:r>
            <a:r>
              <a:rPr lang="en-US" altLang="zh-CN" sz="2000" dirty="0">
                <a:latin typeface="Times New Roman" panose="02020603050405020304" pitchFamily="18" charset="0"/>
                <a:ea typeface="宋体" panose="02010600030101010101" pitchFamily="2" charset="-122"/>
              </a:rPr>
              <a:t>(net,X1);</a:t>
            </a:r>
          </a:p>
          <a:p>
            <a:r>
              <a:rPr lang="en-US" altLang="zh-CN" sz="2000" dirty="0" err="1">
                <a:latin typeface="Times New Roman" panose="02020603050405020304" pitchFamily="18" charset="0"/>
                <a:ea typeface="宋体" panose="02010600030101010101" pitchFamily="2" charset="-122"/>
              </a:rPr>
              <a:t>gensim</a:t>
            </a:r>
            <a:r>
              <a:rPr lang="en-US" altLang="zh-CN" sz="2000" dirty="0">
                <a:latin typeface="Times New Roman" panose="02020603050405020304" pitchFamily="18" charset="0"/>
                <a:ea typeface="宋体" panose="02010600030101010101" pitchFamily="2" charset="-122"/>
              </a:rPr>
              <a:t>(net,-1);</a:t>
            </a:r>
          </a:p>
        </p:txBody>
      </p:sp>
    </p:spTree>
    <p:extLst>
      <p:ext uri="{BB962C8B-B14F-4D97-AF65-F5344CB8AC3E}">
        <p14:creationId xmlns:p14="http://schemas.microsoft.com/office/powerpoint/2010/main" val="107060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4895609" cy="2319715"/>
          </a:xfrm>
          <a:prstGeom prst="rect">
            <a:avLst/>
          </a:prstGeom>
        </p:spPr>
      </p:pic>
      <p:sp>
        <p:nvSpPr>
          <p:cNvPr id="7" name="文本框 6"/>
          <p:cNvSpPr txBox="1"/>
          <p:nvPr/>
        </p:nvSpPr>
        <p:spPr>
          <a:xfrm>
            <a:off x="627845" y="1687937"/>
            <a:ext cx="5186967" cy="415498"/>
          </a:xfrm>
          <a:prstGeom prst="rect">
            <a:avLst/>
          </a:prstGeom>
          <a:noFill/>
        </p:spPr>
        <p:txBody>
          <a:bodyPr wrap="square" rtlCol="0">
            <a:spAutoFit/>
          </a:bodyPr>
          <a:lstStyle/>
          <a:p>
            <a:r>
              <a:rPr lang="zh-CN" altLang="en-US" sz="2100" dirty="0"/>
              <a:t>生成的神经网络控制器：</a:t>
            </a:r>
          </a:p>
        </p:txBody>
      </p:sp>
    </p:spTree>
    <p:extLst>
      <p:ext uri="{BB962C8B-B14F-4D97-AF65-F5344CB8AC3E}">
        <p14:creationId xmlns:p14="http://schemas.microsoft.com/office/powerpoint/2010/main" val="352174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1594" y="1369184"/>
            <a:ext cx="2907406" cy="415498"/>
          </a:xfrm>
          <a:prstGeom prst="rect">
            <a:avLst/>
          </a:prstGeom>
          <a:noFill/>
        </p:spPr>
        <p:txBody>
          <a:bodyPr wrap="square" rtlCol="0">
            <a:spAutoFit/>
          </a:bodyPr>
          <a:lstStyle/>
          <a:p>
            <a:r>
              <a:rPr lang="en-US" altLang="zh-CN" sz="2100" dirty="0"/>
              <a:t>3</a:t>
            </a:r>
            <a:r>
              <a:rPr lang="zh-CN" altLang="en-US" sz="2100" dirty="0"/>
              <a:t>、</a:t>
            </a:r>
            <a:r>
              <a:rPr lang="en-US" altLang="zh-CN" sz="2100" dirty="0"/>
              <a:t>MATLAB</a:t>
            </a:r>
            <a:r>
              <a:rPr lang="zh-CN" altLang="en-US" sz="2100" dirty="0"/>
              <a:t>仿真</a:t>
            </a:r>
          </a:p>
        </p:txBody>
      </p:sp>
      <p:sp>
        <p:nvSpPr>
          <p:cNvPr id="3" name="文本框 2"/>
          <p:cNvSpPr txBox="1"/>
          <p:nvPr/>
        </p:nvSpPr>
        <p:spPr>
          <a:xfrm>
            <a:off x="936937" y="1968053"/>
            <a:ext cx="2076719" cy="369332"/>
          </a:xfrm>
          <a:prstGeom prst="rect">
            <a:avLst/>
          </a:prstGeom>
          <a:noFill/>
        </p:spPr>
        <p:txBody>
          <a:bodyPr wrap="square" rtlCol="0">
            <a:spAutoFit/>
          </a:bodyPr>
          <a:lstStyle/>
          <a:p>
            <a:r>
              <a:rPr lang="zh-CN" altLang="en-US" sz="1800" dirty="0"/>
              <a:t>仿真模型的建立</a:t>
            </a:r>
          </a:p>
        </p:txBody>
      </p:sp>
      <p:sp>
        <p:nvSpPr>
          <p:cNvPr id="4" name="矩形 3"/>
          <p:cNvSpPr/>
          <p:nvPr/>
        </p:nvSpPr>
        <p:spPr>
          <a:xfrm>
            <a:off x="5436096" y="2132857"/>
            <a:ext cx="1944216" cy="3693319"/>
          </a:xfrm>
          <a:prstGeom prst="rect">
            <a:avLst/>
          </a:prstGeom>
        </p:spPr>
        <p:txBody>
          <a:bodyPr wrap="square">
            <a:spAutoFit/>
          </a:bodyPr>
          <a:lstStyle/>
          <a:p>
            <a:r>
              <a:rPr lang="zh-CN" altLang="en-US" sz="1800" dirty="0">
                <a:latin typeface="宋体" panose="02010600030101010101" pitchFamily="2" charset="-122"/>
                <a:ea typeface="宋体" panose="02010600030101010101" pitchFamily="2" charset="-122"/>
              </a:rPr>
              <a:t>基于</a:t>
            </a:r>
            <a:r>
              <a:rPr lang="en-US" altLang="zh-CN" sz="1800" dirty="0">
                <a:latin typeface="宋体" panose="02010600030101010101" pitchFamily="2" charset="-122"/>
                <a:ea typeface="宋体" panose="02010600030101010101" pitchFamily="2" charset="-122"/>
              </a:rPr>
              <a:t>SIMULINK</a:t>
            </a:r>
            <a:r>
              <a:rPr lang="zh-CN" altLang="en-US" sz="1800" dirty="0">
                <a:latin typeface="宋体" panose="02010600030101010101" pitchFamily="2" charset="-122"/>
                <a:ea typeface="宋体" panose="02010600030101010101" pitchFamily="2" charset="-122"/>
              </a:rPr>
              <a:t>环境一级倒立摆神经网络控制器的仿真如图所示，它可由</a:t>
            </a:r>
            <a:r>
              <a:rPr lang="en-US" altLang="zh-CN" sz="1800" dirty="0">
                <a:latin typeface="宋体" panose="02010600030101010101" pitchFamily="2" charset="-122"/>
                <a:ea typeface="宋体" panose="02010600030101010101" pitchFamily="2" charset="-122"/>
              </a:rPr>
              <a:t>MATLAB</a:t>
            </a:r>
            <a:r>
              <a:rPr lang="zh-CN" altLang="en-US" sz="1800" dirty="0">
                <a:latin typeface="宋体" panose="02010600030101010101" pitchFamily="2" charset="-122"/>
                <a:ea typeface="宋体" panose="02010600030101010101" pitchFamily="2" charset="-122"/>
              </a:rPr>
              <a:t>自带的一个模糊控制器仿真模型</a:t>
            </a:r>
            <a:r>
              <a:rPr lang="en-US" altLang="zh-CN" sz="1800" dirty="0" err="1">
                <a:latin typeface="宋体" panose="02010600030101010101" pitchFamily="2" charset="-122"/>
                <a:ea typeface="宋体" panose="02010600030101010101" pitchFamily="2" charset="-122"/>
              </a:rPr>
              <a:t>slcp.mdl</a:t>
            </a:r>
            <a:r>
              <a:rPr lang="zh-CN" altLang="en-US" sz="1800" dirty="0">
                <a:latin typeface="宋体" panose="02010600030101010101" pitchFamily="2" charset="-122"/>
                <a:ea typeface="宋体" panose="02010600030101010101" pitchFamily="2" charset="-122"/>
              </a:rPr>
              <a:t>进行修改得到，它主要包括一级倒立摆动力学模型子系统和神经控制器子系统。</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773" y="2520756"/>
            <a:ext cx="3793965" cy="3759661"/>
          </a:xfrm>
          <a:prstGeom prst="rect">
            <a:avLst/>
          </a:prstGeom>
        </p:spPr>
      </p:pic>
    </p:spTree>
    <p:extLst>
      <p:ext uri="{BB962C8B-B14F-4D97-AF65-F5344CB8AC3E}">
        <p14:creationId xmlns:p14="http://schemas.microsoft.com/office/powerpoint/2010/main" val="26541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708920"/>
            <a:ext cx="6730601" cy="2552020"/>
          </a:xfrm>
          <a:prstGeom prst="rect">
            <a:avLst/>
          </a:prstGeom>
        </p:spPr>
      </p:pic>
      <p:sp>
        <p:nvSpPr>
          <p:cNvPr id="4" name="文本框 3"/>
          <p:cNvSpPr txBox="1"/>
          <p:nvPr/>
        </p:nvSpPr>
        <p:spPr>
          <a:xfrm>
            <a:off x="755576" y="1700808"/>
            <a:ext cx="2946042" cy="46166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一级倒立摆系统</a:t>
            </a:r>
          </a:p>
        </p:txBody>
      </p:sp>
    </p:spTree>
    <p:extLst>
      <p:ext uri="{BB962C8B-B14F-4D97-AF65-F5344CB8AC3E}">
        <p14:creationId xmlns:p14="http://schemas.microsoft.com/office/powerpoint/2010/main" val="111299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130" y="408572"/>
            <a:ext cx="6401478" cy="584775"/>
          </a:xfrm>
          <a:prstGeom prst="rect">
            <a:avLst/>
          </a:prstGeom>
        </p:spPr>
        <p:txBody>
          <a:bodyPr wrap="square">
            <a:spAutoFit/>
          </a:bodyPr>
          <a:lstStyle/>
          <a:p>
            <a:r>
              <a:rPr lang="zh-CN" altLang="en-US" sz="3200" dirty="0">
                <a:latin typeface="华文行楷" panose="02010800040101010101" pitchFamily="2" charset="-122"/>
                <a:ea typeface="华文行楷" panose="02010800040101010101" pitchFamily="2" charset="-122"/>
              </a:rPr>
              <a:t>一、倒立摆系统的研究动态及意义</a:t>
            </a:r>
          </a:p>
        </p:txBody>
      </p:sp>
      <p:sp>
        <p:nvSpPr>
          <p:cNvPr id="3" name="矩形 2"/>
          <p:cNvSpPr/>
          <p:nvPr/>
        </p:nvSpPr>
        <p:spPr>
          <a:xfrm>
            <a:off x="762810" y="1557142"/>
            <a:ext cx="2045753" cy="369332"/>
          </a:xfrm>
          <a:prstGeom prst="rect">
            <a:avLst/>
          </a:prstGeom>
        </p:spPr>
        <p:txBody>
          <a:bodyPr wrap="none">
            <a:spAutoFit/>
          </a:bodyPr>
          <a:lstStyle/>
          <a:p>
            <a:r>
              <a:rPr lang="zh-CN" altLang="en-US" sz="1800" dirty="0">
                <a:latin typeface="宋体" panose="02010600030101010101" pitchFamily="2" charset="-122"/>
                <a:ea typeface="宋体" panose="02010600030101010101" pitchFamily="2" charset="-122"/>
              </a:rPr>
              <a:t>始于上世纪</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年代</a:t>
            </a:r>
          </a:p>
        </p:txBody>
      </p:sp>
      <p:sp>
        <p:nvSpPr>
          <p:cNvPr id="4" name="矩形 3"/>
          <p:cNvSpPr/>
          <p:nvPr/>
        </p:nvSpPr>
        <p:spPr>
          <a:xfrm>
            <a:off x="3309870" y="1503022"/>
            <a:ext cx="4572000" cy="923330"/>
          </a:xfrm>
          <a:prstGeom prst="rect">
            <a:avLst/>
          </a:prstGeom>
        </p:spPr>
        <p:txBody>
          <a:bodyPr>
            <a:spAutoFit/>
          </a:bodyPr>
          <a:lstStyle/>
          <a:p>
            <a:r>
              <a:rPr lang="zh-CN" altLang="en-US" sz="1800" dirty="0">
                <a:latin typeface="宋体" panose="02010600030101010101" pitchFamily="2" charset="-122"/>
                <a:ea typeface="宋体" panose="02010600030101010101" pitchFamily="2" charset="-122"/>
              </a:rPr>
              <a:t>麻省理工学院</a:t>
            </a:r>
            <a:r>
              <a:rPr lang="en-US" altLang="zh-CN" sz="1800" dirty="0">
                <a:latin typeface="宋体" panose="02010600030101010101" pitchFamily="2" charset="-122"/>
                <a:ea typeface="宋体" panose="02010600030101010101" pitchFamily="2" charset="-122"/>
              </a:rPr>
              <a:t>(MIT)</a:t>
            </a:r>
            <a:r>
              <a:rPr lang="zh-CN" altLang="en-US" sz="1800" dirty="0">
                <a:latin typeface="宋体" panose="02010600030101010101" pitchFamily="2" charset="-122"/>
                <a:ea typeface="宋体" panose="02010600030101010101" pitchFamily="2" charset="-122"/>
              </a:rPr>
              <a:t>机电工程系的控制论专家根据火箭发射助推器原理设计出一级倒立摆实验装置</a:t>
            </a:r>
          </a:p>
        </p:txBody>
      </p:sp>
      <p:sp>
        <p:nvSpPr>
          <p:cNvPr id="5" name="矩形 4"/>
          <p:cNvSpPr/>
          <p:nvPr/>
        </p:nvSpPr>
        <p:spPr>
          <a:xfrm>
            <a:off x="1333880" y="2568816"/>
            <a:ext cx="885179" cy="369332"/>
          </a:xfrm>
          <a:prstGeom prst="rect">
            <a:avLst/>
          </a:prstGeom>
        </p:spPr>
        <p:txBody>
          <a:bodyPr wrap="none">
            <a:spAutoFit/>
          </a:bodyPr>
          <a:lstStyle/>
          <a:p>
            <a:r>
              <a:rPr lang="en-US" altLang="zh-CN" sz="1800" dirty="0">
                <a:latin typeface="宋体" panose="02010600030101010101" pitchFamily="2" charset="-122"/>
                <a:ea typeface="宋体" panose="02010600030101010101" pitchFamily="2" charset="-122"/>
              </a:rPr>
              <a:t>1966</a:t>
            </a:r>
            <a:r>
              <a:rPr lang="zh-CN" altLang="en-US" sz="1800" dirty="0">
                <a:latin typeface="宋体" panose="02010600030101010101" pitchFamily="2" charset="-122"/>
                <a:ea typeface="宋体" panose="02010600030101010101" pitchFamily="2" charset="-122"/>
              </a:rPr>
              <a:t>年</a:t>
            </a:r>
          </a:p>
        </p:txBody>
      </p:sp>
      <p:sp>
        <p:nvSpPr>
          <p:cNvPr id="6" name="矩形 5"/>
          <p:cNvSpPr/>
          <p:nvPr/>
        </p:nvSpPr>
        <p:spPr>
          <a:xfrm>
            <a:off x="3387144" y="2512405"/>
            <a:ext cx="4572000" cy="646331"/>
          </a:xfrm>
          <a:prstGeom prst="rect">
            <a:avLst/>
          </a:prstGeom>
        </p:spPr>
        <p:txBody>
          <a:bodyPr>
            <a:spAutoFit/>
          </a:bodyPr>
          <a:lstStyle/>
          <a:p>
            <a:r>
              <a:rPr lang="en-US" altLang="zh-CN" sz="1800" dirty="0">
                <a:latin typeface="宋体" panose="02010600030101010101" pitchFamily="2" charset="-122"/>
                <a:ea typeface="宋体" panose="02010600030101010101" pitchFamily="2" charset="-122"/>
              </a:rPr>
              <a:t>Schaefer</a:t>
            </a:r>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Cannon</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Bang—Bang</a:t>
            </a:r>
            <a:r>
              <a:rPr lang="zh-CN" altLang="en-US" sz="1800" dirty="0">
                <a:latin typeface="宋体" panose="02010600030101010101" pitchFamily="2" charset="-122"/>
                <a:ea typeface="宋体" panose="02010600030101010101" pitchFamily="2" charset="-122"/>
              </a:rPr>
              <a:t>控制理论将一个曲轴稳定于倒置位置</a:t>
            </a:r>
          </a:p>
        </p:txBody>
      </p:sp>
      <p:sp>
        <p:nvSpPr>
          <p:cNvPr id="7" name="矩形 6"/>
          <p:cNvSpPr/>
          <p:nvPr/>
        </p:nvSpPr>
        <p:spPr>
          <a:xfrm>
            <a:off x="1333880" y="3428585"/>
            <a:ext cx="885179" cy="369332"/>
          </a:xfrm>
          <a:prstGeom prst="rect">
            <a:avLst/>
          </a:prstGeom>
        </p:spPr>
        <p:txBody>
          <a:bodyPr wrap="none">
            <a:spAutoFit/>
          </a:bodyPr>
          <a:lstStyle/>
          <a:p>
            <a:r>
              <a:rPr lang="en-US" altLang="zh-CN" sz="1800" dirty="0">
                <a:latin typeface="宋体" panose="02010600030101010101" pitchFamily="2" charset="-122"/>
                <a:ea typeface="宋体" panose="02010600030101010101" pitchFamily="2" charset="-122"/>
              </a:rPr>
              <a:t>1976</a:t>
            </a:r>
            <a:r>
              <a:rPr lang="zh-CN" altLang="en-US" sz="1800" dirty="0">
                <a:latin typeface="宋体" panose="02010600030101010101" pitchFamily="2" charset="-122"/>
                <a:ea typeface="宋体" panose="02010600030101010101" pitchFamily="2" charset="-122"/>
              </a:rPr>
              <a:t>年</a:t>
            </a:r>
          </a:p>
        </p:txBody>
      </p:sp>
      <p:sp>
        <p:nvSpPr>
          <p:cNvPr id="8" name="矩形 7"/>
          <p:cNvSpPr/>
          <p:nvPr/>
        </p:nvSpPr>
        <p:spPr>
          <a:xfrm>
            <a:off x="3387144" y="3217812"/>
            <a:ext cx="4572000" cy="923330"/>
          </a:xfrm>
          <a:prstGeom prst="rect">
            <a:avLst/>
          </a:prstGeom>
        </p:spPr>
        <p:txBody>
          <a:bodyPr>
            <a:spAutoFit/>
          </a:bodyPr>
          <a:lstStyle/>
          <a:p>
            <a:r>
              <a:rPr lang="en-US" altLang="zh-CN" sz="1800" dirty="0">
                <a:latin typeface="宋体" panose="02010600030101010101" pitchFamily="2" charset="-122"/>
                <a:ea typeface="宋体" panose="02010600030101010101" pitchFamily="2" charset="-122"/>
              </a:rPr>
              <a:t>Mori </a:t>
            </a:r>
            <a:r>
              <a:rPr lang="en-US" altLang="zh-CN" sz="1800" dirty="0" err="1">
                <a:latin typeface="宋体" panose="02010600030101010101" pitchFamily="2" charset="-122"/>
                <a:ea typeface="宋体" panose="02010600030101010101" pitchFamily="2" charset="-122"/>
              </a:rPr>
              <a:t>ect</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首先把倒立摆系统在平衡点附近线性化，利用状态空间方法设计比例微分控制器实现了一级倒立摆的稳定控制</a:t>
            </a:r>
          </a:p>
        </p:txBody>
      </p:sp>
      <p:sp>
        <p:nvSpPr>
          <p:cNvPr id="9" name="矩形 8"/>
          <p:cNvSpPr/>
          <p:nvPr/>
        </p:nvSpPr>
        <p:spPr>
          <a:xfrm>
            <a:off x="1333880" y="4599979"/>
            <a:ext cx="885179" cy="369332"/>
          </a:xfrm>
          <a:prstGeom prst="rect">
            <a:avLst/>
          </a:prstGeom>
        </p:spPr>
        <p:txBody>
          <a:bodyPr wrap="none">
            <a:spAutoFit/>
          </a:bodyPr>
          <a:lstStyle/>
          <a:p>
            <a:r>
              <a:rPr lang="en-US" altLang="zh-CN" sz="1800" dirty="0">
                <a:latin typeface="宋体" panose="02010600030101010101" pitchFamily="2" charset="-122"/>
                <a:ea typeface="宋体" panose="02010600030101010101" pitchFamily="2" charset="-122"/>
              </a:rPr>
              <a:t>1995</a:t>
            </a:r>
            <a:r>
              <a:rPr lang="zh-CN" altLang="en-US" sz="1800" dirty="0">
                <a:latin typeface="宋体" panose="02010600030101010101" pitchFamily="2" charset="-122"/>
                <a:ea typeface="宋体" panose="02010600030101010101" pitchFamily="2" charset="-122"/>
              </a:rPr>
              <a:t>年</a:t>
            </a:r>
          </a:p>
        </p:txBody>
      </p:sp>
      <p:sp>
        <p:nvSpPr>
          <p:cNvPr id="10" name="矩形 9"/>
          <p:cNvSpPr/>
          <p:nvPr/>
        </p:nvSpPr>
        <p:spPr>
          <a:xfrm>
            <a:off x="3309870" y="4418651"/>
            <a:ext cx="4572000" cy="1477328"/>
          </a:xfrm>
          <a:prstGeom prst="rect">
            <a:avLst/>
          </a:prstGeom>
        </p:spPr>
        <p:txBody>
          <a:bodyPr>
            <a:spAutoFit/>
          </a:bodyPr>
          <a:lstStyle/>
          <a:p>
            <a:r>
              <a:rPr lang="en-US" altLang="zh-CN" sz="1800" dirty="0" err="1">
                <a:latin typeface="宋体" panose="02010600030101010101" pitchFamily="2" charset="-122"/>
                <a:ea typeface="宋体" panose="02010600030101010101" pitchFamily="2" charset="-122"/>
              </a:rPr>
              <a:t>Fradkov</a:t>
            </a:r>
            <a:r>
              <a:rPr lang="zh-CN" altLang="en-US" sz="1800" dirty="0">
                <a:latin typeface="宋体" panose="02010600030101010101" pitchFamily="2" charset="-122"/>
                <a:ea typeface="宋体" panose="02010600030101010101" pitchFamily="2" charset="-122"/>
              </a:rPr>
              <a:t>等人提出的基于无源性的控制；</a:t>
            </a:r>
            <a:r>
              <a:rPr lang="en-US" altLang="zh-CN" sz="1800" dirty="0" err="1">
                <a:latin typeface="宋体" panose="02010600030101010101" pitchFamily="2" charset="-122"/>
                <a:ea typeface="宋体" panose="02010600030101010101" pitchFamily="2" charset="-122"/>
              </a:rPr>
              <a:t>Yamakita</a:t>
            </a:r>
            <a:r>
              <a:rPr lang="zh-CN" altLang="en-US" sz="1800" dirty="0">
                <a:latin typeface="宋体" panose="02010600030101010101" pitchFamily="2" charset="-122"/>
                <a:ea typeface="宋体" panose="02010600030101010101" pitchFamily="2" charset="-122"/>
              </a:rPr>
              <a:t>等人给出了环形二级倒立摆的实验结果；</a:t>
            </a:r>
            <a:r>
              <a:rPr lang="en-US" altLang="zh-CN" sz="1800" dirty="0">
                <a:latin typeface="宋体" panose="02010600030101010101" pitchFamily="2" charset="-122"/>
                <a:ea typeface="宋体" panose="02010600030101010101" pitchFamily="2" charset="-122"/>
              </a:rPr>
              <a:t>Li</a:t>
            </a:r>
            <a:r>
              <a:rPr lang="zh-CN" altLang="en-US" sz="1800" dirty="0">
                <a:latin typeface="宋体" panose="02010600030101010101" pitchFamily="2" charset="-122"/>
                <a:ea typeface="宋体" panose="02010600030101010101" pitchFamily="2" charset="-122"/>
              </a:rPr>
              <a:t>利用两个并行的模糊滑模来分别控制小车和摆杆偏角；</a:t>
            </a:r>
            <a:r>
              <a:rPr lang="en-US" altLang="zh-CN" sz="1800" dirty="0" err="1">
                <a:latin typeface="宋体" panose="02010600030101010101" pitchFamily="2" charset="-122"/>
                <a:ea typeface="宋体" panose="02010600030101010101" pitchFamily="2" charset="-122"/>
              </a:rPr>
              <a:t>Deris</a:t>
            </a:r>
            <a:r>
              <a:rPr lang="zh-CN" altLang="en-US" sz="1800" dirty="0">
                <a:latin typeface="宋体" panose="02010600030101010101" pitchFamily="2" charset="-122"/>
                <a:ea typeface="宋体" panose="02010600030101010101" pitchFamily="2" charset="-122"/>
              </a:rPr>
              <a:t>利用神经网络的自学习能力来整定</a:t>
            </a:r>
            <a:r>
              <a:rPr lang="en-US" altLang="zh-CN" sz="1800" dirty="0">
                <a:latin typeface="宋体" panose="02010600030101010101" pitchFamily="2" charset="-122"/>
                <a:ea typeface="宋体" panose="02010600030101010101" pitchFamily="2" charset="-122"/>
              </a:rPr>
              <a:t>PID</a:t>
            </a:r>
            <a:r>
              <a:rPr lang="zh-CN" altLang="en-US" sz="1800" dirty="0">
                <a:latin typeface="宋体" panose="02010600030101010101" pitchFamily="2" charset="-122"/>
                <a:ea typeface="宋体" panose="02010600030101010101" pitchFamily="2" charset="-122"/>
              </a:rPr>
              <a:t>控制器参数</a:t>
            </a:r>
          </a:p>
        </p:txBody>
      </p:sp>
    </p:spTree>
    <p:extLst>
      <p:ext uri="{BB962C8B-B14F-4D97-AF65-F5344CB8AC3E}">
        <p14:creationId xmlns:p14="http://schemas.microsoft.com/office/powerpoint/2010/main" val="417134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166889"/>
            <a:ext cx="5976664" cy="707886"/>
          </a:xfrm>
          <a:prstGeom prst="rect">
            <a:avLst/>
          </a:prstGeom>
        </p:spPr>
        <p:txBody>
          <a:bodyPr wrap="square">
            <a:spAutoFit/>
          </a:bodyPr>
          <a:lstStyle/>
          <a:p>
            <a:pPr lvl="0" eaLnBrk="1" fontAlgn="auto" hangingPunct="1">
              <a:spcBef>
                <a:spcPts val="0"/>
              </a:spcBef>
              <a:spcAft>
                <a:spcPts val="0"/>
              </a:spcAft>
            </a:pPr>
            <a:r>
              <a:rPr lang="zh-CN" altLang="en-US" sz="2000" dirty="0">
                <a:solidFill>
                  <a:prstClr val="black"/>
                </a:solidFill>
                <a:latin typeface="宋体" panose="02010600030101010101" pitchFamily="2" charset="-122"/>
                <a:ea typeface="宋体" panose="02010600030101010101" pitchFamily="2" charset="-122"/>
              </a:rPr>
              <a:t>初始条件设为</a:t>
            </a:r>
            <a:r>
              <a:rPr lang="en-US" altLang="zh-CN" sz="2000" dirty="0">
                <a:solidFill>
                  <a:prstClr val="black"/>
                </a:solidFill>
                <a:latin typeface="宋体" panose="02010600030101010101" pitchFamily="2" charset="-122"/>
                <a:ea typeface="宋体" panose="02010600030101010101" pitchFamily="2" charset="-122"/>
              </a:rPr>
              <a:t>[0.1rad,0.5rad/s,0,0],</a:t>
            </a:r>
            <a:r>
              <a:rPr lang="zh-CN" altLang="en-US" sz="2000" dirty="0">
                <a:solidFill>
                  <a:prstClr val="black"/>
                </a:solidFill>
                <a:latin typeface="宋体" panose="02010600030101010101" pitchFamily="2" charset="-122"/>
                <a:ea typeface="宋体" panose="02010600030101010101" pitchFamily="2" charset="-122"/>
              </a:rPr>
              <a:t>仿真曲线如图所示，上面图线为摆角，下面为小车位移。</a:t>
            </a:r>
          </a:p>
        </p:txBody>
      </p:sp>
      <p:sp>
        <p:nvSpPr>
          <p:cNvPr id="3" name="文本框 2"/>
          <p:cNvSpPr txBox="1"/>
          <p:nvPr/>
        </p:nvSpPr>
        <p:spPr>
          <a:xfrm>
            <a:off x="1619672" y="332656"/>
            <a:ext cx="2340260" cy="584775"/>
          </a:xfrm>
          <a:prstGeom prst="rect">
            <a:avLst/>
          </a:prstGeom>
          <a:noFill/>
        </p:spPr>
        <p:txBody>
          <a:bodyPr wrap="square" rtlCol="0">
            <a:spAutoFit/>
          </a:bodyPr>
          <a:lstStyle/>
          <a:p>
            <a:r>
              <a:rPr lang="zh-CN" altLang="en-US" sz="3200" dirty="0" smtClean="0">
                <a:latin typeface="+mn-ea"/>
                <a:ea typeface="+mn-ea"/>
              </a:rPr>
              <a:t>仿真结果</a:t>
            </a:r>
            <a:endParaRPr lang="zh-CN" altLang="en-US" sz="3200" dirty="0">
              <a:latin typeface="+mn-ea"/>
              <a:ea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874775"/>
            <a:ext cx="5011452" cy="216024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4044392"/>
            <a:ext cx="5011453" cy="2232248"/>
          </a:xfrm>
          <a:prstGeom prst="rect">
            <a:avLst/>
          </a:prstGeom>
        </p:spPr>
      </p:pic>
    </p:spTree>
    <p:extLst>
      <p:ext uri="{BB962C8B-B14F-4D97-AF65-F5344CB8AC3E}">
        <p14:creationId xmlns:p14="http://schemas.microsoft.com/office/powerpoint/2010/main" val="56070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3568" y="1484784"/>
            <a:ext cx="3816424" cy="3897895"/>
          </a:xfrm>
          <a:prstGeom prst="rect">
            <a:avLst/>
          </a:prstGeom>
        </p:spPr>
      </p:pic>
      <p:sp>
        <p:nvSpPr>
          <p:cNvPr id="3" name="文本框 2"/>
          <p:cNvSpPr txBox="1"/>
          <p:nvPr/>
        </p:nvSpPr>
        <p:spPr>
          <a:xfrm>
            <a:off x="5076056" y="1628800"/>
            <a:ext cx="3168352" cy="3139321"/>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右</a:t>
            </a:r>
            <a:r>
              <a:rPr lang="zh-CN" altLang="en-US" sz="1800" dirty="0" smtClean="0">
                <a:latin typeface="宋体" panose="02010600030101010101" pitchFamily="2" charset="-122"/>
                <a:ea typeface="宋体" panose="02010600030101010101" pitchFamily="2" charset="-122"/>
              </a:rPr>
              <a:t>图为未加控制器前的系统阶跃响应曲线，可以看出，摆角和小车位移的曲线都是发散的。通过与仿真结果比较，可以看出，加了</a:t>
            </a:r>
            <a:r>
              <a:rPr lang="en-US" altLang="zh-CN" sz="1800" dirty="0" smtClean="0">
                <a:latin typeface="宋体" panose="02010600030101010101" pitchFamily="2" charset="-122"/>
                <a:ea typeface="宋体" panose="02010600030101010101" pitchFamily="2" charset="-122"/>
              </a:rPr>
              <a:t>BP</a:t>
            </a:r>
            <a:r>
              <a:rPr lang="zh-CN" altLang="en-US" sz="1800" dirty="0" smtClean="0">
                <a:latin typeface="宋体" panose="02010600030101010101" pitchFamily="2" charset="-122"/>
                <a:ea typeface="宋体" panose="02010600030101010101" pitchFamily="2" charset="-122"/>
              </a:rPr>
              <a:t>神经网络控制器的倒立摆系统，摆角和小车位移曲线趋于稳定，说明所设计的</a:t>
            </a:r>
            <a:r>
              <a:rPr lang="en-US" altLang="zh-CN" sz="1800" dirty="0" smtClean="0">
                <a:latin typeface="宋体" panose="02010600030101010101" pitchFamily="2" charset="-122"/>
                <a:ea typeface="宋体" panose="02010600030101010101" pitchFamily="2" charset="-122"/>
              </a:rPr>
              <a:t>BP</a:t>
            </a:r>
            <a:r>
              <a:rPr lang="zh-CN" altLang="en-US" sz="1800" dirty="0" smtClean="0">
                <a:latin typeface="宋体" panose="02010600030101010101" pitchFamily="2" charset="-122"/>
                <a:ea typeface="宋体" panose="02010600030101010101" pitchFamily="2" charset="-122"/>
              </a:rPr>
              <a:t>神经网络控制器能够起到有效的控制作用。验证了控制器设计的正确性和可行性。</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61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648" y="404664"/>
            <a:ext cx="4032448"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四、</a:t>
            </a:r>
            <a:r>
              <a:rPr lang="en-US" altLang="zh-CN" sz="3200" dirty="0" smtClean="0">
                <a:latin typeface="Times New Roman" panose="02020603050405020304" pitchFamily="18" charset="0"/>
                <a:ea typeface="华文行楷" panose="02010800040101010101" pitchFamily="2" charset="-122"/>
                <a:cs typeface="Times New Roman" panose="02020603050405020304" pitchFamily="18" charset="0"/>
              </a:rPr>
              <a:t>GUI</a:t>
            </a:r>
            <a:r>
              <a:rPr lang="zh-CN" altLang="en-US" sz="3200" dirty="0" smtClean="0">
                <a:latin typeface="华文行楷" panose="02010800040101010101" pitchFamily="2" charset="-122"/>
                <a:ea typeface="华文行楷" panose="02010800040101010101" pitchFamily="2" charset="-122"/>
              </a:rPr>
              <a:t>设计</a:t>
            </a:r>
            <a:endParaRPr lang="zh-CN" altLang="en-US" sz="3200" dirty="0">
              <a:latin typeface="华文行楷" panose="02010800040101010101" pitchFamily="2" charset="-122"/>
              <a:ea typeface="华文行楷" panose="02010800040101010101" pitchFamily="2" charset="-122"/>
            </a:endParaRPr>
          </a:p>
        </p:txBody>
      </p:sp>
      <p:sp>
        <p:nvSpPr>
          <p:cNvPr id="3" name="文本框 2"/>
          <p:cNvSpPr txBox="1"/>
          <p:nvPr/>
        </p:nvSpPr>
        <p:spPr>
          <a:xfrm>
            <a:off x="1171724" y="1628800"/>
            <a:ext cx="6552728" cy="120032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图形用户界面（</a:t>
            </a:r>
            <a:r>
              <a:rPr lang="en-US" altLang="zh-CN" dirty="0" smtClean="0">
                <a:latin typeface="宋体" panose="02010600030101010101" pitchFamily="2" charset="-122"/>
                <a:ea typeface="宋体" panose="02010600030101010101" pitchFamily="2" charset="-122"/>
              </a:rPr>
              <a:t>Graphical User Interface</a:t>
            </a:r>
            <a:r>
              <a:rPr lang="zh-CN" altLang="en-US" dirty="0" smtClean="0">
                <a:latin typeface="宋体" panose="02010600030101010101" pitchFamily="2" charset="-122"/>
                <a:ea typeface="宋体" panose="02010600030101010101" pitchFamily="2" charset="-122"/>
              </a:rPr>
              <a:t>，简称 </a:t>
            </a:r>
            <a:r>
              <a:rPr lang="en-US" altLang="zh-CN" dirty="0" smtClean="0">
                <a:latin typeface="宋体" panose="02010600030101010101" pitchFamily="2" charset="-122"/>
                <a:ea typeface="宋体" panose="02010600030101010101" pitchFamily="2" charset="-122"/>
              </a:rPr>
              <a:t>GUI</a:t>
            </a:r>
            <a:r>
              <a:rPr lang="zh-CN" altLang="en-US" dirty="0" smtClean="0">
                <a:latin typeface="宋体" panose="02010600030101010101" pitchFamily="2" charset="-122"/>
                <a:ea typeface="宋体" panose="02010600030101010101" pitchFamily="2" charset="-122"/>
              </a:rPr>
              <a:t>，又称图形用户接口）是指采用图形方式显示的计算机操作用户界面。</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1187624" y="3789040"/>
            <a:ext cx="5976664" cy="1200329"/>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GUI</a:t>
            </a:r>
            <a:r>
              <a:rPr lang="zh-CN" altLang="en-US" dirty="0" smtClean="0">
                <a:latin typeface="宋体" panose="02010600030101010101" pitchFamily="2" charset="-122"/>
                <a:ea typeface="宋体" panose="02010600030101010101" pitchFamily="2" charset="-122"/>
              </a:rPr>
              <a:t>具有下面几个方面的基本要求：轻型、占用资源少、高性能、高可靠性、便于移植、可配置等特点。</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153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412776"/>
            <a:ext cx="7776864" cy="461665"/>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在</a:t>
            </a:r>
            <a:r>
              <a:rPr lang="en-US" altLang="zh-CN" dirty="0" smtClean="0">
                <a:latin typeface="宋体" panose="02010600030101010101" pitchFamily="2" charset="-122"/>
                <a:ea typeface="宋体" panose="02010600030101010101" pitchFamily="2" charset="-122"/>
              </a:rPr>
              <a:t>MATLAB</a:t>
            </a:r>
            <a:r>
              <a:rPr lang="zh-CN" altLang="en-US" dirty="0" smtClean="0">
                <a:latin typeface="宋体" panose="02010600030101010101" pitchFamily="2" charset="-122"/>
                <a:ea typeface="宋体" panose="02010600030101010101" pitchFamily="2" charset="-122"/>
              </a:rPr>
              <a:t>中输入</a:t>
            </a:r>
            <a:r>
              <a:rPr lang="en-US" altLang="zh-CN" dirty="0" smtClean="0">
                <a:latin typeface="宋体" panose="02010600030101010101" pitchFamily="2" charset="-122"/>
                <a:ea typeface="宋体" panose="02010600030101010101" pitchFamily="2" charset="-122"/>
              </a:rPr>
              <a:t>guide</a:t>
            </a:r>
            <a:r>
              <a:rPr lang="zh-CN" altLang="en-US" dirty="0" smtClean="0">
                <a:latin typeface="宋体" panose="02010600030101010101" pitchFamily="2" charset="-122"/>
                <a:ea typeface="宋体" panose="02010600030101010101" pitchFamily="2" charset="-122"/>
              </a:rPr>
              <a:t>，然后选择</a:t>
            </a:r>
            <a:r>
              <a:rPr lang="en-US" altLang="zh-CN" dirty="0" smtClean="0">
                <a:latin typeface="宋体" panose="02010600030101010101" pitchFamily="2" charset="-122"/>
                <a:ea typeface="宋体" panose="02010600030101010101" pitchFamily="2" charset="-122"/>
              </a:rPr>
              <a:t>Blank GUI</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Default</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187624" y="2348880"/>
            <a:ext cx="4936638" cy="3316804"/>
          </a:xfrm>
          <a:prstGeom prst="rect">
            <a:avLst/>
          </a:prstGeom>
        </p:spPr>
      </p:pic>
    </p:spTree>
    <p:extLst>
      <p:ext uri="{BB962C8B-B14F-4D97-AF65-F5344CB8AC3E}">
        <p14:creationId xmlns:p14="http://schemas.microsoft.com/office/powerpoint/2010/main" val="86670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7584" y="1916832"/>
            <a:ext cx="5377296" cy="3693382"/>
          </a:xfrm>
          <a:prstGeom prst="rect">
            <a:avLst/>
          </a:prstGeom>
        </p:spPr>
      </p:pic>
      <p:sp>
        <p:nvSpPr>
          <p:cNvPr id="3" name="文本框 2"/>
          <p:cNvSpPr txBox="1"/>
          <p:nvPr/>
        </p:nvSpPr>
        <p:spPr>
          <a:xfrm>
            <a:off x="827584" y="1124744"/>
            <a:ext cx="2664296" cy="461665"/>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设计演示界面</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6660232" y="2636912"/>
            <a:ext cx="2304256" cy="1477328"/>
          </a:xfrm>
          <a:prstGeom prst="rect">
            <a:avLst/>
          </a:prstGeom>
          <a:noFill/>
        </p:spPr>
        <p:txBody>
          <a:bodyPr wrap="square" rtlCol="0">
            <a:spAutoFit/>
          </a:bodyPr>
          <a:lstStyle/>
          <a:p>
            <a:r>
              <a:rPr lang="zh-CN" altLang="en-US" sz="1800" dirty="0" smtClean="0">
                <a:latin typeface="宋体" panose="02010600030101010101" pitchFamily="2" charset="-122"/>
                <a:ea typeface="宋体" panose="02010600030101010101" pitchFamily="2" charset="-122"/>
              </a:rPr>
              <a:t>保存文件，命名为</a:t>
            </a:r>
            <a:r>
              <a:rPr lang="en-US" altLang="zh-CN" sz="1800" dirty="0" err="1" smtClean="0">
                <a:latin typeface="宋体" panose="02010600030101010101" pitchFamily="2" charset="-122"/>
                <a:ea typeface="宋体" panose="02010600030101010101" pitchFamily="2" charset="-122"/>
              </a:rPr>
              <a:t>fangzhenjieguo.fig</a:t>
            </a:r>
            <a:r>
              <a:rPr lang="zh-CN" altLang="en-US" sz="1800" dirty="0" smtClean="0">
                <a:latin typeface="宋体" panose="02010600030101010101" pitchFamily="2" charset="-122"/>
                <a:ea typeface="宋体" panose="02010600030101010101" pitchFamily="2" charset="-122"/>
              </a:rPr>
              <a:t>，同时会自动生成一个</a:t>
            </a:r>
            <a:r>
              <a:rPr lang="en-US" altLang="zh-CN" sz="1800" dirty="0" err="1" smtClean="0">
                <a:latin typeface="宋体" panose="02010600030101010101" pitchFamily="2" charset="-122"/>
                <a:ea typeface="宋体" panose="02010600030101010101" pitchFamily="2" charset="-122"/>
              </a:rPr>
              <a:t>fangzhenjieguo.m</a:t>
            </a:r>
            <a:r>
              <a:rPr lang="zh-CN" altLang="en-US" sz="1800" dirty="0" smtClean="0">
                <a:latin typeface="宋体" panose="02010600030101010101" pitchFamily="2" charset="-122"/>
                <a:ea typeface="宋体" panose="02010600030101010101" pitchFamily="2" charset="-122"/>
              </a:rPr>
              <a:t>文件</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124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1268760"/>
            <a:ext cx="5085082" cy="4184484"/>
          </a:xfrm>
          <a:prstGeom prst="rect">
            <a:avLst/>
          </a:prstGeom>
        </p:spPr>
      </p:pic>
      <p:sp>
        <p:nvSpPr>
          <p:cNvPr id="3" name="文本框 2"/>
          <p:cNvSpPr txBox="1"/>
          <p:nvPr/>
        </p:nvSpPr>
        <p:spPr>
          <a:xfrm>
            <a:off x="6228184" y="1916832"/>
            <a:ext cx="2376264" cy="1938992"/>
          </a:xfrm>
          <a:prstGeom prst="rect">
            <a:avLst/>
          </a:prstGeom>
          <a:noFill/>
        </p:spPr>
        <p:txBody>
          <a:bodyPr wrap="square" rtlCol="0">
            <a:spAutoFit/>
          </a:bodyPr>
          <a:lstStyle/>
          <a:p>
            <a:r>
              <a:rPr lang="zh-CN" altLang="en-US" b="0" dirty="0" smtClean="0">
                <a:latin typeface="宋体" panose="02010600030101010101" pitchFamily="2" charset="-122"/>
                <a:ea typeface="宋体" panose="02010600030101010101" pitchFamily="2" charset="-122"/>
              </a:rPr>
              <a:t>将摆角、小车位移和时间参量，导入到工作区中，供</a:t>
            </a:r>
            <a:r>
              <a:rPr lang="en-US" altLang="zh-CN" b="0" dirty="0" smtClean="0">
                <a:latin typeface="宋体" panose="02010600030101010101" pitchFamily="2" charset="-122"/>
                <a:ea typeface="宋体" panose="02010600030101010101" pitchFamily="2" charset="-122"/>
              </a:rPr>
              <a:t>GUI</a:t>
            </a:r>
            <a:r>
              <a:rPr lang="zh-CN" altLang="en-US" b="0" dirty="0" smtClean="0">
                <a:latin typeface="宋体" panose="02010600030101010101" pitchFamily="2" charset="-122"/>
                <a:ea typeface="宋体" panose="02010600030101010101" pitchFamily="2" charset="-122"/>
              </a:rPr>
              <a:t>编程使用。</a:t>
            </a:r>
            <a:endParaRPr lang="zh-CN" altLang="en-US"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69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584" y="1196752"/>
            <a:ext cx="7200800" cy="4154984"/>
          </a:xfrm>
          <a:prstGeom prst="rect">
            <a:avLst/>
          </a:prstGeom>
          <a:noFill/>
        </p:spPr>
        <p:txBody>
          <a:bodyPr wrap="square" rtlCol="0">
            <a:spAutoFit/>
          </a:bodyPr>
          <a:lstStyle/>
          <a:p>
            <a:r>
              <a:rPr lang="zh-CN" altLang="en-US" sz="2000" b="0" dirty="0" smtClean="0">
                <a:latin typeface="宋体" panose="02010600030101010101" pitchFamily="2" charset="-122"/>
                <a:ea typeface="宋体" panose="02010600030101010101" pitchFamily="2" charset="-122"/>
              </a:rPr>
              <a:t>打开之前保存演示界面是生成的</a:t>
            </a:r>
            <a:r>
              <a:rPr lang="en-US" altLang="zh-CN" sz="2000" b="0" dirty="0" err="1" smtClean="0">
                <a:latin typeface="宋体" panose="02010600030101010101" pitchFamily="2" charset="-122"/>
                <a:ea typeface="宋体" panose="02010600030101010101" pitchFamily="2" charset="-122"/>
              </a:rPr>
              <a:t>fangzhenjieguo.m</a:t>
            </a:r>
            <a:r>
              <a:rPr lang="zh-CN" altLang="en-US" sz="2000" b="0" dirty="0" smtClean="0">
                <a:latin typeface="宋体" panose="02010600030101010101" pitchFamily="2" charset="-122"/>
                <a:ea typeface="宋体" panose="02010600030101010101" pitchFamily="2" charset="-122"/>
              </a:rPr>
              <a:t>文件，找到“仿真开始”按钮所对应的回调函数，在函数下方加入程序：</a:t>
            </a:r>
            <a:endParaRPr lang="en-US" altLang="zh-CN" sz="2000" b="0" dirty="0" smtClean="0">
              <a:latin typeface="宋体" panose="02010600030101010101" pitchFamily="2" charset="-122"/>
              <a:ea typeface="宋体" panose="02010600030101010101" pitchFamily="2" charset="-122"/>
            </a:endParaRPr>
          </a:p>
          <a:p>
            <a:endParaRPr lang="en-US" altLang="zh-CN" sz="2000" b="0" dirty="0" smtClean="0">
              <a:latin typeface="宋体" panose="02010600030101010101" pitchFamily="2" charset="-122"/>
              <a:ea typeface="宋体" panose="02010600030101010101" pitchFamily="2" charset="-122"/>
            </a:endParaRPr>
          </a:p>
          <a:p>
            <a:r>
              <a:rPr lang="en-US" altLang="zh-CN" sz="2000" b="0" dirty="0" err="1" smtClean="0">
                <a:latin typeface="宋体" panose="02010600030101010101" pitchFamily="2" charset="-122"/>
                <a:ea typeface="宋体" panose="02010600030101010101" pitchFamily="2" charset="-122"/>
              </a:rPr>
              <a:t>sim</a:t>
            </a:r>
            <a:r>
              <a:rPr lang="en-US" altLang="zh-CN" sz="2000" b="0" dirty="0" smtClean="0">
                <a:latin typeface="宋体" panose="02010600030101010101" pitchFamily="2" charset="-122"/>
                <a:ea typeface="宋体" panose="02010600030101010101" pitchFamily="2" charset="-122"/>
              </a:rPr>
              <a:t>('</a:t>
            </a:r>
            <a:r>
              <a:rPr lang="en-US" altLang="zh-CN" sz="2000" b="0" dirty="0" err="1" smtClean="0">
                <a:latin typeface="宋体" panose="02010600030101010101" pitchFamily="2" charset="-122"/>
                <a:ea typeface="宋体" panose="02010600030101010101" pitchFamily="2" charset="-122"/>
              </a:rPr>
              <a:t>daolibaimoxing</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运行仿真模型</a:t>
            </a:r>
          </a:p>
          <a:p>
            <a:endParaRPr lang="en-US" altLang="zh-CN" sz="2000" b="0" dirty="0" smtClean="0">
              <a:latin typeface="宋体" panose="02010600030101010101" pitchFamily="2" charset="-122"/>
              <a:ea typeface="宋体" panose="02010600030101010101" pitchFamily="2" charset="-122"/>
            </a:endParaRPr>
          </a:p>
          <a:p>
            <a:r>
              <a:rPr lang="en-US" altLang="zh-CN" sz="2000" b="0" dirty="0" smtClean="0">
                <a:latin typeface="宋体" panose="02010600030101010101" pitchFamily="2" charset="-122"/>
                <a:ea typeface="宋体" panose="02010600030101010101" pitchFamily="2" charset="-122"/>
              </a:rPr>
              <a:t>axes(</a:t>
            </a:r>
            <a:r>
              <a:rPr lang="en-US" altLang="zh-CN" sz="2000" b="0" dirty="0" err="1" smtClean="0">
                <a:latin typeface="宋体" panose="02010600030101010101" pitchFamily="2" charset="-122"/>
                <a:ea typeface="宋体" panose="02010600030101010101" pitchFamily="2" charset="-122"/>
              </a:rPr>
              <a:t>findobj</a:t>
            </a:r>
            <a:r>
              <a:rPr lang="en-US" altLang="zh-CN" sz="2000" b="0" dirty="0" smtClean="0">
                <a:latin typeface="宋体" panose="02010600030101010101" pitchFamily="2" charset="-122"/>
                <a:ea typeface="宋体" panose="02010600030101010101" pitchFamily="2" charset="-122"/>
              </a:rPr>
              <a:t>('Tag','axes1'));</a:t>
            </a:r>
          </a:p>
          <a:p>
            <a:endParaRPr lang="en-US" altLang="zh-CN" sz="2000" b="0" dirty="0" smtClean="0">
              <a:latin typeface="宋体" panose="02010600030101010101" pitchFamily="2" charset="-122"/>
              <a:ea typeface="宋体" panose="02010600030101010101" pitchFamily="2" charset="-122"/>
            </a:endParaRPr>
          </a:p>
          <a:p>
            <a:r>
              <a:rPr lang="en-US" altLang="zh-CN" sz="2000" b="0" dirty="0" smtClean="0">
                <a:latin typeface="宋体" panose="02010600030101010101" pitchFamily="2" charset="-122"/>
                <a:ea typeface="宋体" panose="02010600030101010101" pitchFamily="2" charset="-122"/>
              </a:rPr>
              <a:t>plot(t,y1);%</a:t>
            </a:r>
            <a:r>
              <a:rPr lang="zh-CN" altLang="en-US" sz="2000" b="0" dirty="0" smtClean="0">
                <a:latin typeface="宋体" panose="02010600030101010101" pitchFamily="2" charset="-122"/>
                <a:ea typeface="宋体" panose="02010600030101010101" pitchFamily="2" charset="-122"/>
              </a:rPr>
              <a:t>在坐标轴</a:t>
            </a:r>
            <a:r>
              <a:rPr lang="en-US" altLang="zh-CN" sz="2000" b="0" dirty="0" smtClean="0">
                <a:latin typeface="宋体" panose="02010600030101010101" pitchFamily="2" charset="-122"/>
                <a:ea typeface="宋体" panose="02010600030101010101" pitchFamily="2" charset="-122"/>
              </a:rPr>
              <a:t>axes1</a:t>
            </a:r>
            <a:r>
              <a:rPr lang="zh-CN" altLang="en-US" sz="2000" b="0" dirty="0" smtClean="0">
                <a:latin typeface="宋体" panose="02010600030101010101" pitchFamily="2" charset="-122"/>
                <a:ea typeface="宋体" panose="02010600030101010101" pitchFamily="2" charset="-122"/>
              </a:rPr>
              <a:t>中画出（</a:t>
            </a:r>
            <a:r>
              <a:rPr lang="en-US" altLang="zh-CN" sz="2000" b="0" dirty="0" smtClean="0">
                <a:latin typeface="宋体" panose="02010600030101010101" pitchFamily="2" charset="-122"/>
                <a:ea typeface="宋体" panose="02010600030101010101" pitchFamily="2" charset="-122"/>
              </a:rPr>
              <a:t>t,y1</a:t>
            </a:r>
            <a:r>
              <a:rPr lang="zh-CN" altLang="en-US" sz="2000" b="0" dirty="0" smtClean="0">
                <a:latin typeface="宋体" panose="02010600030101010101" pitchFamily="2" charset="-122"/>
                <a:ea typeface="宋体" panose="02010600030101010101" pitchFamily="2" charset="-122"/>
              </a:rPr>
              <a:t>）的关系曲线</a:t>
            </a:r>
            <a:endParaRPr lang="en-US" altLang="zh-CN" sz="2000" b="0" dirty="0" smtClean="0">
              <a:latin typeface="宋体" panose="02010600030101010101" pitchFamily="2" charset="-122"/>
              <a:ea typeface="宋体" panose="02010600030101010101" pitchFamily="2" charset="-122"/>
            </a:endParaRPr>
          </a:p>
          <a:p>
            <a:endParaRPr lang="zh-CN" altLang="en-US" sz="2000" b="0" dirty="0" smtClean="0">
              <a:latin typeface="宋体" panose="02010600030101010101" pitchFamily="2" charset="-122"/>
              <a:ea typeface="宋体" panose="02010600030101010101" pitchFamily="2" charset="-122"/>
            </a:endParaRPr>
          </a:p>
          <a:p>
            <a:r>
              <a:rPr lang="en-US" altLang="zh-CN" sz="2000" b="0" dirty="0" smtClean="0">
                <a:latin typeface="宋体" panose="02010600030101010101" pitchFamily="2" charset="-122"/>
                <a:ea typeface="宋体" panose="02010600030101010101" pitchFamily="2" charset="-122"/>
              </a:rPr>
              <a:t>axes(</a:t>
            </a:r>
            <a:r>
              <a:rPr lang="en-US" altLang="zh-CN" sz="2000" b="0" dirty="0" err="1" smtClean="0">
                <a:latin typeface="宋体" panose="02010600030101010101" pitchFamily="2" charset="-122"/>
                <a:ea typeface="宋体" panose="02010600030101010101" pitchFamily="2" charset="-122"/>
              </a:rPr>
              <a:t>findobj</a:t>
            </a:r>
            <a:r>
              <a:rPr lang="en-US" altLang="zh-CN" sz="2000" b="0" dirty="0" smtClean="0">
                <a:latin typeface="宋体" panose="02010600030101010101" pitchFamily="2" charset="-122"/>
                <a:ea typeface="宋体" panose="02010600030101010101" pitchFamily="2" charset="-122"/>
              </a:rPr>
              <a:t>('Tag','axes2'));</a:t>
            </a:r>
          </a:p>
          <a:p>
            <a:endParaRPr lang="en-US" altLang="zh-CN" sz="2000" b="0" dirty="0" smtClean="0">
              <a:latin typeface="宋体" panose="02010600030101010101" pitchFamily="2" charset="-122"/>
              <a:ea typeface="宋体" panose="02010600030101010101" pitchFamily="2" charset="-122"/>
            </a:endParaRPr>
          </a:p>
          <a:p>
            <a:r>
              <a:rPr lang="en-US" altLang="zh-CN" sz="2000" b="0" dirty="0" smtClean="0">
                <a:latin typeface="宋体" panose="02010600030101010101" pitchFamily="2" charset="-122"/>
                <a:ea typeface="宋体" panose="02010600030101010101" pitchFamily="2" charset="-122"/>
              </a:rPr>
              <a:t>plot(t,y2);%</a:t>
            </a:r>
            <a:r>
              <a:rPr lang="zh-CN" altLang="en-US" sz="2000" b="0" dirty="0" smtClean="0">
                <a:latin typeface="宋体" panose="02010600030101010101" pitchFamily="2" charset="-122"/>
                <a:ea typeface="宋体" panose="02010600030101010101" pitchFamily="2" charset="-122"/>
              </a:rPr>
              <a:t>在坐标轴</a:t>
            </a:r>
            <a:r>
              <a:rPr lang="en-US" altLang="zh-CN" sz="2000" b="0" dirty="0" smtClean="0">
                <a:latin typeface="宋体" panose="02010600030101010101" pitchFamily="2" charset="-122"/>
                <a:ea typeface="宋体" panose="02010600030101010101" pitchFamily="2" charset="-122"/>
              </a:rPr>
              <a:t>axes2</a:t>
            </a:r>
            <a:r>
              <a:rPr lang="zh-CN" altLang="en-US" sz="2000" b="0" dirty="0" smtClean="0">
                <a:latin typeface="宋体" panose="02010600030101010101" pitchFamily="2" charset="-122"/>
                <a:ea typeface="宋体" panose="02010600030101010101" pitchFamily="2" charset="-122"/>
              </a:rPr>
              <a:t>中画出（</a:t>
            </a:r>
            <a:r>
              <a:rPr lang="en-US" altLang="zh-CN" sz="2000" b="0" dirty="0" smtClean="0">
                <a:latin typeface="宋体" panose="02010600030101010101" pitchFamily="2" charset="-122"/>
                <a:ea typeface="宋体" panose="02010600030101010101" pitchFamily="2" charset="-122"/>
              </a:rPr>
              <a:t>t,y2</a:t>
            </a:r>
            <a:r>
              <a:rPr lang="zh-CN" altLang="en-US" sz="2000" b="0" dirty="0" smtClean="0">
                <a:latin typeface="宋体" panose="02010600030101010101" pitchFamily="2" charset="-122"/>
                <a:ea typeface="宋体" panose="02010600030101010101" pitchFamily="2" charset="-122"/>
              </a:rPr>
              <a:t>）的关系曲线</a:t>
            </a:r>
          </a:p>
          <a:p>
            <a:endParaRPr lang="zh-CN" altLang="en-US"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377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1052736"/>
            <a:ext cx="7704856" cy="1200329"/>
          </a:xfrm>
          <a:prstGeom prst="rect">
            <a:avLst/>
          </a:prstGeom>
          <a:noFill/>
        </p:spPr>
        <p:txBody>
          <a:bodyPr wrap="square" rtlCol="0">
            <a:spAutoFit/>
          </a:bodyPr>
          <a:lstStyle/>
          <a:p>
            <a:r>
              <a:rPr lang="zh-CN" altLang="en-US" b="0" dirty="0" smtClean="0">
                <a:latin typeface="宋体" panose="02010600030101010101" pitchFamily="2" charset="-122"/>
                <a:ea typeface="宋体" panose="02010600030101010101" pitchFamily="2" charset="-122"/>
              </a:rPr>
              <a:t>接着我们打开</a:t>
            </a:r>
            <a:r>
              <a:rPr lang="en-US" altLang="zh-CN" b="0" dirty="0" err="1" smtClean="0">
                <a:latin typeface="宋体" panose="02010600030101010101" pitchFamily="2" charset="-122"/>
                <a:ea typeface="宋体" panose="02010600030101010101" pitchFamily="2" charset="-122"/>
              </a:rPr>
              <a:t>fangzhenjieguo.fig</a:t>
            </a:r>
            <a:r>
              <a:rPr lang="zh-CN" altLang="en-US" b="0" dirty="0" smtClean="0">
                <a:latin typeface="宋体" panose="02010600030101010101" pitchFamily="2" charset="-122"/>
                <a:ea typeface="宋体" panose="02010600030101010101" pitchFamily="2" charset="-122"/>
              </a:rPr>
              <a:t>文件，单击“仿真开始”按钮，仿真开始，当仿真结果，我们将在演示界面，观察到仿真结果，得到摆角和小车位移的仿真曲线</a:t>
            </a:r>
            <a:endParaRPr lang="zh-CN" altLang="en-US" b="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899592" y="2564904"/>
            <a:ext cx="5976664" cy="3567546"/>
          </a:xfrm>
          <a:prstGeom prst="rect">
            <a:avLst/>
          </a:prstGeom>
        </p:spPr>
      </p:pic>
    </p:spTree>
    <p:extLst>
      <p:ext uri="{BB962C8B-B14F-4D97-AF65-F5344CB8AC3E}">
        <p14:creationId xmlns:p14="http://schemas.microsoft.com/office/powerpoint/2010/main" val="9421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3522618"/>
            <a:ext cx="2762520" cy="2309344"/>
          </a:xfrm>
          <a:prstGeom prst="rect">
            <a:avLst/>
          </a:prstGeom>
        </p:spPr>
      </p:pic>
      <p:sp>
        <p:nvSpPr>
          <p:cNvPr id="2" name="矩形 1"/>
          <p:cNvSpPr/>
          <p:nvPr/>
        </p:nvSpPr>
        <p:spPr>
          <a:xfrm>
            <a:off x="1907704" y="2594600"/>
            <a:ext cx="4680520" cy="923330"/>
          </a:xfrm>
          <a:prstGeom prst="rect">
            <a:avLst/>
          </a:prstGeom>
          <a:noFill/>
        </p:spPr>
        <p:txBody>
          <a:bodyPr wrap="square" lIns="91440" tIns="45720" rIns="91440" bIns="45720">
            <a:spAutoFit/>
          </a:bodyPr>
          <a:lstStyle/>
          <a:p>
            <a:pPr algn="ctr"/>
            <a:r>
              <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谢谢观看！</a:t>
            </a:r>
          </a:p>
        </p:txBody>
      </p:sp>
    </p:spTree>
    <p:extLst>
      <p:ext uri="{BB962C8B-B14F-4D97-AF65-F5344CB8AC3E}">
        <p14:creationId xmlns:p14="http://schemas.microsoft.com/office/powerpoint/2010/main" val="719082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83" y="1084341"/>
            <a:ext cx="2274681" cy="1724059"/>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0303" y="1084340"/>
            <a:ext cx="2760204" cy="172405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722" y="3814684"/>
            <a:ext cx="2711003" cy="2115500"/>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9243" y="3744120"/>
            <a:ext cx="3023315" cy="2256631"/>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2628" y="2580398"/>
            <a:ext cx="3515933" cy="2292037"/>
          </a:xfrm>
          <a:prstGeom prst="rect">
            <a:avLst/>
          </a:prstGeom>
        </p:spPr>
      </p:pic>
      <p:sp>
        <p:nvSpPr>
          <p:cNvPr id="2" name="文本框 1"/>
          <p:cNvSpPr txBox="1"/>
          <p:nvPr/>
        </p:nvSpPr>
        <p:spPr>
          <a:xfrm>
            <a:off x="1579551" y="404664"/>
            <a:ext cx="3096344"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倒立摆的应用</a:t>
            </a:r>
            <a:endParaRPr lang="zh-CN" altLang="en-US" sz="32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4572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8929" y="396843"/>
            <a:ext cx="2994067"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倒立摆的分类</a:t>
            </a:r>
            <a:endParaRPr lang="zh-CN" altLang="en-US" sz="3200" dirty="0">
              <a:latin typeface="华文行楷" panose="02010800040101010101" pitchFamily="2" charset="-122"/>
              <a:ea typeface="华文行楷" panose="02010800040101010101" pitchFamily="2" charset="-122"/>
            </a:endParaRPr>
          </a:p>
        </p:txBody>
      </p:sp>
      <p:grpSp>
        <p:nvGrpSpPr>
          <p:cNvPr id="14" name="组合 13"/>
          <p:cNvGrpSpPr/>
          <p:nvPr/>
        </p:nvGrpSpPr>
        <p:grpSpPr>
          <a:xfrm>
            <a:off x="490161" y="1599608"/>
            <a:ext cx="3577783" cy="1958494"/>
            <a:chOff x="899592" y="1556792"/>
            <a:chExt cx="3600400" cy="1872208"/>
          </a:xfrm>
        </p:grpSpPr>
        <p:sp>
          <p:nvSpPr>
            <p:cNvPr id="6" name="矩形 5"/>
            <p:cNvSpPr/>
            <p:nvPr/>
          </p:nvSpPr>
          <p:spPr bwMode="auto">
            <a:xfrm>
              <a:off x="3347864" y="155679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直线倒立摆</a:t>
              </a:r>
            </a:p>
          </p:txBody>
        </p:sp>
        <p:grpSp>
          <p:nvGrpSpPr>
            <p:cNvPr id="13" name="组合 12"/>
            <p:cNvGrpSpPr/>
            <p:nvPr/>
          </p:nvGrpSpPr>
          <p:grpSpPr>
            <a:xfrm>
              <a:off x="899592" y="1988840"/>
              <a:ext cx="3600400" cy="1440160"/>
              <a:chOff x="899592" y="1988840"/>
              <a:chExt cx="3600400" cy="1440160"/>
            </a:xfrm>
          </p:grpSpPr>
          <p:sp>
            <p:nvSpPr>
              <p:cNvPr id="3" name="椭圆 2"/>
              <p:cNvSpPr/>
              <p:nvPr/>
            </p:nvSpPr>
            <p:spPr bwMode="auto">
              <a:xfrm>
                <a:off x="899592" y="2060848"/>
                <a:ext cx="1512168" cy="1008112"/>
              </a:xfrm>
              <a:prstGeom prst="ellipse">
                <a:avLst/>
              </a:prstGeom>
              <a:ln/>
              <a:extLst/>
            </p:spPr>
            <p:style>
              <a:lnRef idx="1">
                <a:schemeClr val="accent5"/>
              </a:lnRef>
              <a:fillRef idx="3">
                <a:schemeClr val="accent5"/>
              </a:fillRef>
              <a:effectRef idx="2">
                <a:schemeClr val="accent5"/>
              </a:effectRef>
              <a:fontRef idx="minor">
                <a:schemeClr val="lt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2"/>
                    </a:solidFill>
                    <a:effectLst/>
                    <a:latin typeface="楷体_GB2312" panose="02010609030101010101" pitchFamily="49" charset="-122"/>
                    <a:ea typeface="楷体_GB2312" panose="02010609030101010101" pitchFamily="49" charset="-122"/>
                  </a:rPr>
                  <a:t>基座运动</a:t>
                </a:r>
              </a:p>
            </p:txBody>
          </p:sp>
          <p:cxnSp>
            <p:nvCxnSpPr>
              <p:cNvPr id="5" name="直接箭头连接符 4"/>
              <p:cNvCxnSpPr/>
              <p:nvPr/>
            </p:nvCxnSpPr>
            <p:spPr bwMode="auto">
              <a:xfrm flipV="1">
                <a:off x="2411760" y="1988840"/>
                <a:ext cx="936104" cy="360040"/>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sp>
            <p:nvSpPr>
              <p:cNvPr id="7" name="矩形 6"/>
              <p:cNvSpPr/>
              <p:nvPr/>
            </p:nvSpPr>
            <p:spPr bwMode="auto">
              <a:xfrm>
                <a:off x="3347864" y="227687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环形倒立摆</a:t>
                </a:r>
              </a:p>
            </p:txBody>
          </p:sp>
          <p:cxnSp>
            <p:nvCxnSpPr>
              <p:cNvPr id="9" name="直接箭头连接符 8"/>
              <p:cNvCxnSpPr/>
              <p:nvPr/>
            </p:nvCxnSpPr>
            <p:spPr bwMode="auto">
              <a:xfrm flipV="1">
                <a:off x="2447764" y="2488146"/>
                <a:ext cx="864096" cy="72008"/>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bwMode="auto">
              <a:xfrm>
                <a:off x="2411760" y="2780928"/>
                <a:ext cx="864096" cy="288032"/>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sp>
            <p:nvSpPr>
              <p:cNvPr id="12" name="矩形 11"/>
              <p:cNvSpPr/>
              <p:nvPr/>
            </p:nvSpPr>
            <p:spPr bwMode="auto">
              <a:xfrm>
                <a:off x="3347864" y="299695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lang="zh-CN" altLang="en-US" sz="1600" dirty="0" smtClean="0">
                    <a:solidFill>
                      <a:schemeClr val="tx2"/>
                    </a:solidFill>
                    <a:latin typeface="宋体" panose="02010600030101010101" pitchFamily="2" charset="-122"/>
                    <a:ea typeface="宋体" panose="02010600030101010101" pitchFamily="2" charset="-122"/>
                  </a:rPr>
                  <a:t>平面倒立摆</a:t>
                </a:r>
                <a:endPar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p:txBody>
          </p:sp>
        </p:grpSp>
      </p:grpSp>
      <p:grpSp>
        <p:nvGrpSpPr>
          <p:cNvPr id="15" name="组合 14"/>
          <p:cNvGrpSpPr/>
          <p:nvPr/>
        </p:nvGrpSpPr>
        <p:grpSpPr>
          <a:xfrm>
            <a:off x="4572000" y="1484709"/>
            <a:ext cx="3920836" cy="2178354"/>
            <a:chOff x="935596" y="1556792"/>
            <a:chExt cx="3564396" cy="1872208"/>
          </a:xfrm>
        </p:grpSpPr>
        <p:sp>
          <p:nvSpPr>
            <p:cNvPr id="16" name="矩形 15"/>
            <p:cNvSpPr/>
            <p:nvPr/>
          </p:nvSpPr>
          <p:spPr bwMode="auto">
            <a:xfrm>
              <a:off x="3347864" y="155679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一级倒立摆</a:t>
              </a:r>
            </a:p>
          </p:txBody>
        </p:sp>
        <p:grpSp>
          <p:nvGrpSpPr>
            <p:cNvPr id="17" name="组合 16"/>
            <p:cNvGrpSpPr/>
            <p:nvPr/>
          </p:nvGrpSpPr>
          <p:grpSpPr>
            <a:xfrm>
              <a:off x="935596" y="1988840"/>
              <a:ext cx="3564396" cy="1440160"/>
              <a:chOff x="935596" y="1988840"/>
              <a:chExt cx="3564396" cy="1440160"/>
            </a:xfrm>
          </p:grpSpPr>
          <p:sp>
            <p:nvSpPr>
              <p:cNvPr id="18" name="椭圆 17"/>
              <p:cNvSpPr/>
              <p:nvPr/>
            </p:nvSpPr>
            <p:spPr bwMode="auto">
              <a:xfrm>
                <a:off x="935596" y="2052833"/>
                <a:ext cx="1512168" cy="1008112"/>
              </a:xfrm>
              <a:prstGeom prst="ellipse">
                <a:avLst/>
              </a:prstGeom>
              <a:ln/>
              <a:extLst/>
            </p:spPr>
            <p:style>
              <a:lnRef idx="1">
                <a:schemeClr val="accent5"/>
              </a:lnRef>
              <a:fillRef idx="3">
                <a:schemeClr val="accent5"/>
              </a:fillRef>
              <a:effectRef idx="2">
                <a:schemeClr val="accent5"/>
              </a:effectRef>
              <a:fontRef idx="minor">
                <a:schemeClr val="lt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lang="zh-CN" altLang="en-US" dirty="0">
                    <a:solidFill>
                      <a:schemeClr val="tx2"/>
                    </a:solidFill>
                    <a:latin typeface="楷体_GB2312" panose="02010609030101010101" pitchFamily="49" charset="-122"/>
                    <a:ea typeface="楷体_GB2312" panose="02010609030101010101" pitchFamily="49" charset="-122"/>
                  </a:rPr>
                  <a:t>摆杆</a:t>
                </a:r>
                <a:endParaRPr kumimoji="0" lang="zh-CN" altLang="en-US" sz="2400" b="1" i="0" u="none" strike="noStrike" cap="none" normalizeH="0" baseline="0" dirty="0" smtClean="0">
                  <a:ln>
                    <a:noFill/>
                  </a:ln>
                  <a:solidFill>
                    <a:schemeClr val="tx2"/>
                  </a:solidFill>
                  <a:effectLst/>
                  <a:latin typeface="楷体_GB2312" panose="02010609030101010101" pitchFamily="49" charset="-122"/>
                  <a:ea typeface="楷体_GB2312" panose="02010609030101010101" pitchFamily="49" charset="-122"/>
                </a:endParaRPr>
              </a:p>
            </p:txBody>
          </p:sp>
          <p:cxnSp>
            <p:nvCxnSpPr>
              <p:cNvPr id="19" name="直接箭头连接符 18"/>
              <p:cNvCxnSpPr/>
              <p:nvPr/>
            </p:nvCxnSpPr>
            <p:spPr bwMode="auto">
              <a:xfrm flipV="1">
                <a:off x="2411760" y="1988840"/>
                <a:ext cx="936104" cy="360040"/>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sp>
            <p:nvSpPr>
              <p:cNvPr id="20" name="矩形 19"/>
              <p:cNvSpPr/>
              <p:nvPr/>
            </p:nvSpPr>
            <p:spPr bwMode="auto">
              <a:xfrm>
                <a:off x="3347864" y="227687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二级倒立摆</a:t>
                </a:r>
              </a:p>
            </p:txBody>
          </p:sp>
          <p:cxnSp>
            <p:nvCxnSpPr>
              <p:cNvPr id="21" name="直接箭头连接符 20"/>
              <p:cNvCxnSpPr/>
              <p:nvPr/>
            </p:nvCxnSpPr>
            <p:spPr bwMode="auto">
              <a:xfrm flipV="1">
                <a:off x="2483767" y="2471488"/>
                <a:ext cx="864096" cy="72008"/>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a:off x="2411760" y="2780928"/>
                <a:ext cx="864096" cy="288032"/>
              </a:xfrm>
              <a:prstGeom prst="straightConnector1">
                <a:avLst/>
              </a:prstGeom>
              <a:ln>
                <a:tailEnd type="triangle"/>
              </a:ln>
              <a:extLst/>
            </p:spPr>
            <p:style>
              <a:lnRef idx="3">
                <a:schemeClr val="accent1"/>
              </a:lnRef>
              <a:fillRef idx="0">
                <a:schemeClr val="accent1"/>
              </a:fillRef>
              <a:effectRef idx="2">
                <a:schemeClr val="accent1"/>
              </a:effectRef>
              <a:fontRef idx="minor">
                <a:schemeClr val="tx1"/>
              </a:fontRef>
            </p:style>
          </p:cxnSp>
          <p:sp>
            <p:nvSpPr>
              <p:cNvPr id="23" name="矩形 22"/>
              <p:cNvSpPr/>
              <p:nvPr/>
            </p:nvSpPr>
            <p:spPr bwMode="auto">
              <a:xfrm>
                <a:off x="3347864" y="2996952"/>
                <a:ext cx="1152128"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lang="zh-CN" altLang="en-US" sz="1600" dirty="0" smtClean="0">
                    <a:solidFill>
                      <a:schemeClr val="tx2"/>
                    </a:solidFill>
                    <a:latin typeface="宋体" panose="02010600030101010101" pitchFamily="2" charset="-122"/>
                    <a:ea typeface="宋体" panose="02010600030101010101" pitchFamily="2" charset="-122"/>
                  </a:rPr>
                  <a:t>多级倒立摆</a:t>
                </a:r>
                <a:endParaRPr kumimoji="0" lang="zh-CN" altLang="en-US" sz="16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p:txBody>
          </p:sp>
        </p:grpSp>
      </p:grpSp>
      <p:sp>
        <p:nvSpPr>
          <p:cNvPr id="24" name="文本框 23"/>
          <p:cNvSpPr txBox="1"/>
          <p:nvPr/>
        </p:nvSpPr>
        <p:spPr>
          <a:xfrm>
            <a:off x="395536" y="4149080"/>
            <a:ext cx="7344816" cy="2185214"/>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另外根据材料分类：刚体摆杆倒立摆系统和柔性摆杆倒立摆系统</a:t>
            </a:r>
            <a:endParaRPr lang="en-US" altLang="zh-CN" sz="20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a:t>
            </a:r>
          </a:p>
          <a:p>
            <a:endParaRPr lang="en-US" altLang="zh-CN" sz="2000" dirty="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根据不同的分类方法，我们可以将倒立摆进行不同的分类。</a:t>
            </a:r>
            <a:endParaRPr lang="en-US" altLang="zh-CN" sz="2000" dirty="0" smtClean="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97908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624" y="548680"/>
            <a:ext cx="2088232" cy="461665"/>
          </a:xfrm>
          <a:prstGeom prst="rect">
            <a:avLst/>
          </a:prstGeom>
          <a:noFill/>
        </p:spPr>
        <p:txBody>
          <a:bodyPr wrap="square" rtlCol="0">
            <a:spAutoFit/>
          </a:bodyPr>
          <a:lstStyle/>
          <a:p>
            <a:r>
              <a:rPr lang="zh-CN" altLang="en-US" dirty="0" smtClean="0">
                <a:latin typeface="华文行楷" panose="02010800040101010101" pitchFamily="2" charset="-122"/>
                <a:ea typeface="华文行楷" panose="02010800040101010101" pitchFamily="2" charset="-122"/>
              </a:rPr>
              <a:t>倒立摆的特点</a:t>
            </a:r>
            <a:endParaRPr lang="zh-CN" altLang="en-US" dirty="0">
              <a:latin typeface="华文行楷" panose="02010800040101010101" pitchFamily="2" charset="-122"/>
              <a:ea typeface="华文行楷" panose="02010800040101010101" pitchFamily="2" charset="-122"/>
            </a:endParaRPr>
          </a:p>
        </p:txBody>
      </p:sp>
      <p:sp>
        <p:nvSpPr>
          <p:cNvPr id="3" name="文本框 2"/>
          <p:cNvSpPr txBox="1"/>
          <p:nvPr/>
        </p:nvSpPr>
        <p:spPr>
          <a:xfrm>
            <a:off x="1117216" y="1507897"/>
            <a:ext cx="554461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特性：非线性、多变量、强耦合、不稳定性</a:t>
            </a:r>
            <a:endParaRPr lang="zh-CN" altLang="en-US" sz="2000" dirty="0">
              <a:latin typeface="宋体" panose="02010600030101010101" pitchFamily="2" charset="-122"/>
              <a:ea typeface="宋体" panose="02010600030101010101" pitchFamily="2" charset="-122"/>
            </a:endParaRPr>
          </a:p>
        </p:txBody>
      </p:sp>
      <p:sp>
        <p:nvSpPr>
          <p:cNvPr id="4" name="文本框 3"/>
          <p:cNvSpPr txBox="1"/>
          <p:nvPr/>
        </p:nvSpPr>
        <p:spPr>
          <a:xfrm>
            <a:off x="971600" y="2744113"/>
            <a:ext cx="5256584"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倒立摆系统拥有低投入、简易的结构、直观的形象、方便仿真等特点。</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nvSpPr>
        <p:spPr>
          <a:xfrm>
            <a:off x="1115616" y="4509120"/>
            <a:ext cx="4680520"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用来验证控制理论或方法的可行性和正确性</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73423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404664"/>
            <a:ext cx="4536504"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倒立摆系统的研究步骤</a:t>
            </a:r>
            <a:endParaRPr lang="zh-CN" altLang="en-US" sz="3200" dirty="0">
              <a:latin typeface="华文行楷" panose="02010800040101010101" pitchFamily="2" charset="-122"/>
              <a:ea typeface="华文行楷" panose="02010800040101010101" pitchFamily="2" charset="-122"/>
            </a:endParaRPr>
          </a:p>
        </p:txBody>
      </p:sp>
      <p:sp>
        <p:nvSpPr>
          <p:cNvPr id="3" name="文本框 2"/>
          <p:cNvSpPr txBox="1"/>
          <p:nvPr/>
        </p:nvSpPr>
        <p:spPr>
          <a:xfrm>
            <a:off x="755576" y="1340768"/>
            <a:ext cx="7704856" cy="378565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、受力分析，进行数学建模，分析稳定性和能控能观性</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、选择控制方法，设计控制器</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、利用</a:t>
            </a:r>
            <a:r>
              <a:rPr lang="en-US" altLang="zh-CN" dirty="0" smtClean="0">
                <a:latin typeface="宋体" panose="02010600030101010101" pitchFamily="2" charset="-122"/>
                <a:ea typeface="宋体" panose="02010600030101010101" pitchFamily="2" charset="-122"/>
              </a:rPr>
              <a:t>MATLAB</a:t>
            </a:r>
            <a:r>
              <a:rPr lang="zh-CN" altLang="en-US" dirty="0" smtClean="0">
                <a:latin typeface="宋体" panose="02010600030101010101" pitchFamily="2" charset="-122"/>
                <a:ea typeface="宋体" panose="02010600030101010101" pitchFamily="2" charset="-122"/>
              </a:rPr>
              <a:t>进行系统仿真，验证控制器的正确性</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a:t>
            </a:r>
            <a:r>
              <a:rPr lang="zh-CN" altLang="en-US" dirty="0" smtClean="0">
                <a:latin typeface="宋体" panose="02010600030101010101" pitchFamily="2" charset="-122"/>
                <a:ea typeface="宋体" panose="02010600030101010101" pitchFamily="2" charset="-122"/>
              </a:rPr>
              <a:t>、利用</a:t>
            </a:r>
            <a:r>
              <a:rPr lang="en-US" altLang="zh-CN" dirty="0" smtClean="0">
                <a:latin typeface="宋体" panose="02010600030101010101" pitchFamily="2" charset="-122"/>
                <a:ea typeface="宋体" panose="02010600030101010101" pitchFamily="2" charset="-122"/>
              </a:rPr>
              <a:t>GUI</a:t>
            </a:r>
            <a:r>
              <a:rPr lang="zh-CN" altLang="en-US" dirty="0" smtClean="0">
                <a:latin typeface="宋体" panose="02010600030101010101" pitchFamily="2" charset="-122"/>
                <a:ea typeface="宋体" panose="02010600030101010101" pitchFamily="2" charset="-122"/>
              </a:rPr>
              <a:t>设计可视化界面</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6290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7664" y="476672"/>
            <a:ext cx="5112568" cy="584775"/>
          </a:xfrm>
          <a:prstGeom prst="rect">
            <a:avLst/>
          </a:prstGeom>
          <a:noFill/>
        </p:spPr>
        <p:txBody>
          <a:bodyPr wrap="square" rtlCol="0">
            <a:spAutoFit/>
          </a:bodyPr>
          <a:lstStyle/>
          <a:p>
            <a:r>
              <a:rPr lang="zh-CN" altLang="en-US" sz="3200" dirty="0" smtClean="0">
                <a:latin typeface="华文行楷" panose="02010800040101010101" pitchFamily="2" charset="-122"/>
                <a:ea typeface="华文行楷" panose="02010800040101010101" pitchFamily="2" charset="-122"/>
              </a:rPr>
              <a:t>二、倒立摆系统的数学建模</a:t>
            </a:r>
            <a:endParaRPr lang="zh-CN" altLang="en-US" sz="3200" dirty="0">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a:stretch>
            <a:fillRect/>
          </a:stretch>
        </p:blipFill>
        <p:spPr>
          <a:xfrm>
            <a:off x="467544" y="1061447"/>
            <a:ext cx="2782144" cy="2930808"/>
          </a:xfrm>
          <a:prstGeom prst="rect">
            <a:avLst/>
          </a:prstGeom>
        </p:spPr>
      </p:pic>
      <p:pic>
        <p:nvPicPr>
          <p:cNvPr id="4" name="图片 3"/>
          <p:cNvPicPr>
            <a:picLocks noChangeAspect="1"/>
          </p:cNvPicPr>
          <p:nvPr/>
        </p:nvPicPr>
        <p:blipFill>
          <a:blip r:embed="rId3"/>
          <a:stretch>
            <a:fillRect/>
          </a:stretch>
        </p:blipFill>
        <p:spPr>
          <a:xfrm>
            <a:off x="5364088" y="1061447"/>
            <a:ext cx="1950889" cy="2523963"/>
          </a:xfrm>
          <a:prstGeom prst="rect">
            <a:avLst/>
          </a:prstGeom>
        </p:spPr>
      </p:pic>
      <p:pic>
        <p:nvPicPr>
          <p:cNvPr id="5" name="图片 4"/>
          <p:cNvPicPr>
            <a:picLocks noChangeAspect="1"/>
          </p:cNvPicPr>
          <p:nvPr/>
        </p:nvPicPr>
        <p:blipFill>
          <a:blip r:embed="rId4"/>
          <a:stretch>
            <a:fillRect/>
          </a:stretch>
        </p:blipFill>
        <p:spPr>
          <a:xfrm>
            <a:off x="1858616" y="4437112"/>
            <a:ext cx="4677321" cy="514270"/>
          </a:xfrm>
          <a:prstGeom prst="rect">
            <a:avLst/>
          </a:prstGeom>
        </p:spPr>
      </p:pic>
      <p:pic>
        <p:nvPicPr>
          <p:cNvPr id="6" name="图片 5"/>
          <p:cNvPicPr>
            <a:picLocks noChangeAspect="1"/>
          </p:cNvPicPr>
          <p:nvPr/>
        </p:nvPicPr>
        <p:blipFill>
          <a:blip r:embed="rId5"/>
          <a:stretch>
            <a:fillRect/>
          </a:stretch>
        </p:blipFill>
        <p:spPr>
          <a:xfrm>
            <a:off x="1868656" y="4951382"/>
            <a:ext cx="4676037" cy="603556"/>
          </a:xfrm>
          <a:prstGeom prst="rect">
            <a:avLst/>
          </a:prstGeom>
        </p:spPr>
      </p:pic>
    </p:spTree>
    <p:extLst>
      <p:ext uri="{BB962C8B-B14F-4D97-AF65-F5344CB8AC3E}">
        <p14:creationId xmlns:p14="http://schemas.microsoft.com/office/powerpoint/2010/main" val="410052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3528" y="1700808"/>
            <a:ext cx="8227763" cy="3644802"/>
          </a:xfrm>
          <a:prstGeom prst="rect">
            <a:avLst/>
          </a:prstGeom>
        </p:spPr>
      </p:pic>
    </p:spTree>
    <p:extLst>
      <p:ext uri="{BB962C8B-B14F-4D97-AF65-F5344CB8AC3E}">
        <p14:creationId xmlns:p14="http://schemas.microsoft.com/office/powerpoint/2010/main" val="1878764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43268" y="1764351"/>
            <a:ext cx="4507446" cy="739824"/>
          </a:xfrm>
          <a:prstGeom prst="rect">
            <a:avLst/>
          </a:prstGeom>
        </p:spPr>
      </p:pic>
      <p:sp>
        <p:nvSpPr>
          <p:cNvPr id="3" name="矩形 2"/>
          <p:cNvSpPr/>
          <p:nvPr/>
        </p:nvSpPr>
        <p:spPr>
          <a:xfrm>
            <a:off x="526140" y="1194464"/>
            <a:ext cx="2249334" cy="400110"/>
          </a:xfrm>
          <a:prstGeom prst="rect">
            <a:avLst/>
          </a:prstGeom>
        </p:spPr>
        <p:txBody>
          <a:bodyPr wrap="none">
            <a:spAutoFit/>
          </a:bodyPr>
          <a:lstStyle/>
          <a:p>
            <a:r>
              <a:rPr lang="zh-CN" altLang="en-US" sz="2000" dirty="0">
                <a:latin typeface="宋体" panose="02010600030101010101" pitchFamily="2" charset="-122"/>
                <a:ea typeface="宋体" panose="02010600030101010101" pitchFamily="2" charset="-122"/>
              </a:rPr>
              <a:t>进行拉普拉斯变换</a:t>
            </a:r>
          </a:p>
        </p:txBody>
      </p:sp>
      <p:sp>
        <p:nvSpPr>
          <p:cNvPr id="4" name="矩形 3"/>
          <p:cNvSpPr/>
          <p:nvPr/>
        </p:nvSpPr>
        <p:spPr>
          <a:xfrm>
            <a:off x="526140" y="2527427"/>
            <a:ext cx="2765501" cy="400110"/>
          </a:xfrm>
          <a:prstGeom prst="rect">
            <a:avLst/>
          </a:prstGeom>
        </p:spPr>
        <p:txBody>
          <a:bodyPr wrap="none">
            <a:spAutoFit/>
          </a:bodyPr>
          <a:lstStyle/>
          <a:p>
            <a:r>
              <a:rPr lang="zh-CN" altLang="en-US" sz="2000" dirty="0">
                <a:latin typeface="宋体" panose="02010600030101010101" pitchFamily="2" charset="-122"/>
                <a:ea typeface="宋体" panose="02010600030101010101" pitchFamily="2" charset="-122"/>
              </a:rPr>
              <a:t>整理后得到传递函数：</a:t>
            </a:r>
          </a:p>
        </p:txBody>
      </p:sp>
      <p:pic>
        <p:nvPicPr>
          <p:cNvPr id="5" name="图片 4"/>
          <p:cNvPicPr>
            <a:picLocks noChangeAspect="1"/>
          </p:cNvPicPr>
          <p:nvPr/>
        </p:nvPicPr>
        <p:blipFill>
          <a:blip r:embed="rId3"/>
          <a:stretch>
            <a:fillRect/>
          </a:stretch>
        </p:blipFill>
        <p:spPr>
          <a:xfrm>
            <a:off x="1807630" y="3142513"/>
            <a:ext cx="3743084" cy="986715"/>
          </a:xfrm>
          <a:prstGeom prst="rect">
            <a:avLst/>
          </a:prstGeom>
        </p:spPr>
      </p:pic>
      <p:pic>
        <p:nvPicPr>
          <p:cNvPr id="6" name="图片 5"/>
          <p:cNvPicPr>
            <a:picLocks noChangeAspect="1"/>
          </p:cNvPicPr>
          <p:nvPr/>
        </p:nvPicPr>
        <p:blipFill>
          <a:blip r:embed="rId4"/>
          <a:stretch>
            <a:fillRect/>
          </a:stretch>
        </p:blipFill>
        <p:spPr>
          <a:xfrm>
            <a:off x="251520" y="4493767"/>
            <a:ext cx="8741535" cy="547598"/>
          </a:xfrm>
          <a:prstGeom prst="rect">
            <a:avLst/>
          </a:prstGeom>
        </p:spPr>
      </p:pic>
    </p:spTree>
    <p:extLst>
      <p:ext uri="{BB962C8B-B14F-4D97-AF65-F5344CB8AC3E}">
        <p14:creationId xmlns:p14="http://schemas.microsoft.com/office/powerpoint/2010/main" val="100627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Pixel">
  <a:themeElements>
    <a:clrScheme name="Pixel 15">
      <a:dk1>
        <a:srgbClr val="000000"/>
      </a:dk1>
      <a:lt1>
        <a:srgbClr val="FFFFFF"/>
      </a:lt1>
      <a:dk2>
        <a:srgbClr val="000000"/>
      </a:dk2>
      <a:lt2>
        <a:srgbClr val="000099"/>
      </a:lt2>
      <a:accent1>
        <a:srgbClr val="2D7ACF"/>
      </a:accent1>
      <a:accent2>
        <a:srgbClr val="9999CC"/>
      </a:accent2>
      <a:accent3>
        <a:srgbClr val="FFFFFF"/>
      </a:accent3>
      <a:accent4>
        <a:srgbClr val="000000"/>
      </a:accent4>
      <a:accent5>
        <a:srgbClr val="ADBEE4"/>
      </a:accent5>
      <a:accent6>
        <a:srgbClr val="8A8AB9"/>
      </a:accent6>
      <a:hlink>
        <a:srgbClr val="666699"/>
      </a:hlink>
      <a:folHlink>
        <a:srgbClr val="CCCCE6"/>
      </a:folHlink>
    </a:clrScheme>
    <a:fontScheme name="Pixel">
      <a:majorFont>
        <a:latin typeface="Arial"/>
        <a:ea typeface="隶书"/>
        <a:cs typeface=""/>
      </a:majorFont>
      <a:minorFont>
        <a:latin typeface="Arial"/>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chemeClr val="accent1"/>
            </a:gs>
          </a:gsLst>
          <a:path path="rect">
            <a:fillToRect l="50000" t="50000" r="50000" b="50000"/>
          </a:path>
        </a:gradFill>
        <a:ln>
          <a:noFill/>
        </a:ln>
        <a:effectLst/>
        <a:scene3d>
          <a:camera prst="legacyObliqueTopLeft"/>
          <a:lightRig rig="legacyFlat3" dir="r"/>
        </a:scene3d>
        <a:sp3d extrusionH="227000" prstMaterial="legacyMetal">
          <a:bevelT w="13500" h="13500" prst="angle"/>
          <a:bevelB w="13500" h="13500" prst="angle"/>
          <a:extrusionClr>
            <a:srgbClr val="66CCFF"/>
          </a:extrusionClr>
          <a:contourClr>
            <a:schemeClr val="accent1"/>
          </a:contourClr>
        </a:sp3d>
        <a:extLst>
          <a:ext uri="{91240B29-F687-4F45-9708-019B960494DF}">
            <a14:hiddenLine xmlns:a14="http://schemas.microsoft.com/office/drawing/2010/main" w="28575" cap="flat" cmpd="sng" algn="ctr">
              <a:no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a:spPr>
      <a:bodyPr vert="horz" wrap="none" lIns="36000" tIns="45720" rIns="36000" bIns="45720" numCol="1" anchor="ctr" anchorCtr="0" compatLnSpc="1">
        <a:prstTxWarp prst="textNoShape">
          <a:avLst/>
        </a:prstTxWarp>
      </a:bodyPr>
      <a:lstStyle>
        <a:defPPr marL="0" marR="0" indent="0" algn="ctr" defTabSz="914400" rtl="0" eaLnBrk="1"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2"/>
            </a:solidFill>
            <a:effectLst/>
            <a:latin typeface="楷体_GB2312" panose="02010609030101010101" pitchFamily="49" charset="-122"/>
            <a:ea typeface="楷体_GB2312" panose="02010609030101010101" pitchFamily="49" charset="-122"/>
          </a:defRPr>
        </a:defPPr>
      </a:lstStyle>
    </a:spDef>
    <a:lnDef>
      <a:spPr bwMode="auto">
        <a:xfrm>
          <a:off x="0" y="0"/>
          <a:ext cx="1" cy="1"/>
        </a:xfrm>
        <a:custGeom>
          <a:avLst/>
          <a:gdLst/>
          <a:ahLst/>
          <a:cxnLst/>
          <a:rect l="0" t="0" r="0" b="0"/>
          <a:pathLst/>
        </a:custGeom>
        <a:gradFill rotWithShape="0">
          <a:gsLst>
            <a:gs pos="0">
              <a:schemeClr val="bg1"/>
            </a:gs>
            <a:gs pos="100000">
              <a:schemeClr val="accent1"/>
            </a:gs>
          </a:gsLst>
          <a:path path="rect">
            <a:fillToRect l="50000" t="50000" r="50000" b="50000"/>
          </a:path>
        </a:gradFill>
        <a:ln>
          <a:noFill/>
        </a:ln>
        <a:effectLst/>
        <a:scene3d>
          <a:camera prst="legacyObliqueTopLeft"/>
          <a:lightRig rig="legacyFlat3" dir="r"/>
        </a:scene3d>
        <a:sp3d extrusionH="227000" prstMaterial="legacyMetal">
          <a:bevelT w="13500" h="13500" prst="angle"/>
          <a:bevelB w="13500" h="13500" prst="angle"/>
          <a:extrusionClr>
            <a:srgbClr val="66CCFF"/>
          </a:extrusionClr>
          <a:contourClr>
            <a:schemeClr val="accent1"/>
          </a:contourClr>
        </a:sp3d>
        <a:extLst>
          <a:ext uri="{91240B29-F687-4F45-9708-019B960494DF}">
            <a14:hiddenLine xmlns:a14="http://schemas.microsoft.com/office/drawing/2010/main" w="28575" cap="flat" cmpd="sng" algn="ctr">
              <a:no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a:spPr>
      <a:bodyPr vert="horz" wrap="none" lIns="36000" tIns="45720" rIns="36000" bIns="45720" numCol="1" anchor="ctr" anchorCtr="0" compatLnSpc="1">
        <a:prstTxWarp prst="textNoShape">
          <a:avLst/>
        </a:prstTxWarp>
      </a:bodyPr>
      <a:lstStyle>
        <a:defPPr marL="0" marR="0" indent="0" algn="ctr" defTabSz="914400" rtl="0" eaLnBrk="1"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2"/>
            </a:solidFill>
            <a:effectLst/>
            <a:latin typeface="楷体_GB2312" panose="02010609030101010101" pitchFamily="49" charset="-122"/>
            <a:ea typeface="楷体_GB2312" panose="02010609030101010101"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007D"/>
        </a:lt2>
        <a:accent1>
          <a:srgbClr val="2D7ACF"/>
        </a:accent1>
        <a:accent2>
          <a:srgbClr val="9999CC"/>
        </a:accent2>
        <a:accent3>
          <a:srgbClr val="FFFFFF"/>
        </a:accent3>
        <a:accent4>
          <a:srgbClr val="000000"/>
        </a:accent4>
        <a:accent5>
          <a:srgbClr val="ADBEE4"/>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00"/>
        </a:dk1>
        <a:lt1>
          <a:srgbClr val="FFFFFF"/>
        </a:lt1>
        <a:dk2>
          <a:srgbClr val="000000"/>
        </a:dk2>
        <a:lt2>
          <a:srgbClr val="3333CC"/>
        </a:lt2>
        <a:accent1>
          <a:srgbClr val="2D7ACF"/>
        </a:accent1>
        <a:accent2>
          <a:srgbClr val="9999CC"/>
        </a:accent2>
        <a:accent3>
          <a:srgbClr val="FFFFFF"/>
        </a:accent3>
        <a:accent4>
          <a:srgbClr val="000000"/>
        </a:accent4>
        <a:accent5>
          <a:srgbClr val="ADBEE4"/>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5">
        <a:dk1>
          <a:srgbClr val="000000"/>
        </a:dk1>
        <a:lt1>
          <a:srgbClr val="FFFFFF"/>
        </a:lt1>
        <a:dk2>
          <a:srgbClr val="000000"/>
        </a:dk2>
        <a:lt2>
          <a:srgbClr val="000099"/>
        </a:lt2>
        <a:accent1>
          <a:srgbClr val="2D7ACF"/>
        </a:accent1>
        <a:accent2>
          <a:srgbClr val="9999CC"/>
        </a:accent2>
        <a:accent3>
          <a:srgbClr val="FFFFFF"/>
        </a:accent3>
        <a:accent4>
          <a:srgbClr val="000000"/>
        </a:accent4>
        <a:accent5>
          <a:srgbClr val="ADBEE4"/>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13439</TotalTime>
  <Words>1141</Words>
  <Application>Microsoft Office PowerPoint</Application>
  <PresentationFormat>全屏显示(4:3)</PresentationFormat>
  <Paragraphs>96</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华文行楷</vt:lpstr>
      <vt:lpstr>楷体_GB2312</vt:lpstr>
      <vt:lpstr>隶书</vt:lpstr>
      <vt:lpstr>宋体</vt:lpstr>
      <vt:lpstr>微软雅黑</vt:lpstr>
      <vt:lpstr>Arial</vt:lpstr>
      <vt:lpstr>Arial Black</vt:lpstr>
      <vt:lpstr>Times New Roman</vt:lpstr>
      <vt:lpstr>Wingdings</vt:lpstr>
      <vt:lpstr>Pixel</vt:lpstr>
      <vt:lpstr>一级倒立摆的可视化建模与稳定控制设计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rsb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cupfu</dc:creator>
  <cp:lastModifiedBy>qudawei</cp:lastModifiedBy>
  <cp:revision>753</cp:revision>
  <cp:lastPrinted>1601-01-01T00:00:00Z</cp:lastPrinted>
  <dcterms:created xsi:type="dcterms:W3CDTF">2003-01-10T05:58:00Z</dcterms:created>
  <dcterms:modified xsi:type="dcterms:W3CDTF">2017-05-20T06:48:39Z</dcterms:modified>
</cp:coreProperties>
</file>