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345" r:id="rId2"/>
    <p:sldId id="346" r:id="rId3"/>
    <p:sldId id="349" r:id="rId4"/>
    <p:sldId id="259" r:id="rId5"/>
    <p:sldId id="260" r:id="rId6"/>
    <p:sldId id="262" r:id="rId7"/>
    <p:sldId id="340" r:id="rId8"/>
    <p:sldId id="343" r:id="rId9"/>
    <p:sldId id="264" r:id="rId10"/>
    <p:sldId id="355" r:id="rId11"/>
    <p:sldId id="350" r:id="rId12"/>
    <p:sldId id="269" r:id="rId13"/>
    <p:sldId id="352" r:id="rId14"/>
    <p:sldId id="353" r:id="rId15"/>
    <p:sldId id="354" r:id="rId16"/>
    <p:sldId id="338" r:id="rId17"/>
    <p:sldId id="339" r:id="rId18"/>
    <p:sldId id="270" r:id="rId19"/>
    <p:sldId id="306" r:id="rId20"/>
    <p:sldId id="307" r:id="rId21"/>
    <p:sldId id="272" r:id="rId22"/>
    <p:sldId id="273" r:id="rId23"/>
    <p:sldId id="274" r:id="rId24"/>
    <p:sldId id="356" r:id="rId25"/>
    <p:sldId id="357" r:id="rId26"/>
    <p:sldId id="278" r:id="rId27"/>
    <p:sldId id="342" r:id="rId28"/>
    <p:sldId id="334" r:id="rId29"/>
    <p:sldId id="335" r:id="rId30"/>
    <p:sldId id="336" r:id="rId31"/>
    <p:sldId id="281" r:id="rId32"/>
    <p:sldId id="366" r:id="rId33"/>
    <p:sldId id="282" r:id="rId34"/>
    <p:sldId id="284" r:id="rId35"/>
    <p:sldId id="286" r:id="rId36"/>
    <p:sldId id="288" r:id="rId37"/>
    <p:sldId id="291" r:id="rId38"/>
    <p:sldId id="292" r:id="rId39"/>
    <p:sldId id="294" r:id="rId40"/>
    <p:sldId id="295" r:id="rId41"/>
    <p:sldId id="296" r:id="rId42"/>
    <p:sldId id="298" r:id="rId43"/>
    <p:sldId id="300" r:id="rId44"/>
    <p:sldId id="301" r:id="rId45"/>
    <p:sldId id="332" r:id="rId46"/>
    <p:sldId id="359" r:id="rId47"/>
    <p:sldId id="360" r:id="rId48"/>
    <p:sldId id="361" r:id="rId49"/>
    <p:sldId id="362" r:id="rId50"/>
    <p:sldId id="363" r:id="rId51"/>
    <p:sldId id="364" r:id="rId52"/>
    <p:sldId id="303" r:id="rId53"/>
    <p:sldId id="344" r:id="rId54"/>
    <p:sldId id="304" r:id="rId55"/>
    <p:sldId id="333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198A10"/>
    <a:srgbClr val="993300"/>
    <a:srgbClr val="00CC00"/>
    <a:srgbClr val="CC0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4660"/>
  </p:normalViewPr>
  <p:slideViewPr>
    <p:cSldViewPr>
      <p:cViewPr varScale="1">
        <p:scale>
          <a:sx n="64" d="100"/>
          <a:sy n="64" d="100"/>
        </p:scale>
        <p:origin x="1224" y="60"/>
      </p:cViewPr>
      <p:guideLst>
        <p:guide orient="horz" pos="2114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290A91-6426-43C7-A350-967CE0EF52E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5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42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90A91-6426-43C7-A350-967CE0EF52EB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1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90A91-6426-43C7-A350-967CE0EF52EB}" type="slidenum">
              <a:rPr lang="zh-CN" altLang="en-US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1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69F9BE8-8B4B-409C-A201-23E48C375ED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2AA2-667E-402C-9D01-8CC401A8BE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EB20D-318E-481F-B455-2B3BC769C12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96588-A8CF-4198-BD4C-097F679020F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25F1-2E41-4E3A-9DEC-3D1984A5DCC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1F3C4-3473-484E-8523-10F658CC0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1191-3B0E-463B-A088-58AD462D1B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93B5-FCD6-46A5-B13D-03B0BE03F5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3E89A-5C94-4092-A457-5AC5F1D853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4A660-2786-4D11-8C4A-64117FCC23B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ECB3A-D379-4DC1-B6B4-1717EF7743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23FD2-AD6E-445C-A646-F630FF8EB86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00A4B-1119-4350-9AD7-0C321E4637C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95ABFCE8-8E6B-40C7-BD16-5E07208557E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8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image" Target="../media/image8.tmp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n.mathworks.com/moler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8.tmp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2684145" y="2420620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r:id="rId3" imgW="3771900" imgH="3752850" progId="Paint.Picture">
                  <p:embed/>
                </p:oleObj>
              </mc:Choice>
              <mc:Fallback>
                <p:oleObj r:id="rId3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4145" y="2420620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3333CC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3333CC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第1章-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202002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25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更新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921365" y="5949950"/>
            <a:ext cx="74606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理工科的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辅助学习工具    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工程师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得力助手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AutoShape 11"/>
          <p:cNvSpPr>
            <a:spLocks noChangeArrowheads="1"/>
          </p:cNvSpPr>
          <p:nvPr/>
        </p:nvSpPr>
        <p:spPr bwMode="auto">
          <a:xfrm>
            <a:off x="1065213" y="1878013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开发环境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8438" name="AutoShape 12"/>
          <p:cNvSpPr>
            <a:spLocks noChangeArrowheads="1"/>
          </p:cNvSpPr>
          <p:nvPr/>
        </p:nvSpPr>
        <p:spPr bwMode="auto">
          <a:xfrm>
            <a:off x="764183" y="2492375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仿真平台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8439" name="AutoShape 13"/>
          <p:cNvSpPr>
            <a:spLocks noChangeArrowheads="1"/>
          </p:cNvSpPr>
          <p:nvPr/>
        </p:nvSpPr>
        <p:spPr bwMode="auto">
          <a:xfrm>
            <a:off x="3132138" y="1557338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编程语言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8440" name="AutoShape 14"/>
          <p:cNvSpPr>
            <a:spLocks noChangeArrowheads="1"/>
          </p:cNvSpPr>
          <p:nvPr/>
        </p:nvSpPr>
        <p:spPr bwMode="auto">
          <a:xfrm>
            <a:off x="5181600" y="1916113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科学计算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8441" name="AutoShape 15"/>
          <p:cNvSpPr>
            <a:spLocks noChangeArrowheads="1"/>
          </p:cNvSpPr>
          <p:nvPr/>
        </p:nvSpPr>
        <p:spPr bwMode="auto">
          <a:xfrm>
            <a:off x="5516563" y="2505075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数据可视化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8442" name="AutoShape 16"/>
          <p:cNvSpPr>
            <a:spLocks noChangeArrowheads="1"/>
          </p:cNvSpPr>
          <p:nvPr/>
        </p:nvSpPr>
        <p:spPr bwMode="auto">
          <a:xfrm>
            <a:off x="3139430" y="2276872"/>
            <a:ext cx="2152650" cy="930275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en-US" altLang="zh-CN" sz="2800">
                <a:solidFill>
                  <a:srgbClr val="FF0000"/>
                </a:solidFill>
              </a:rPr>
              <a:t>MATLAB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1844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790280"/>
            <a:ext cx="14573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3788693"/>
            <a:ext cx="22066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124223" y="3122612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设计工具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181599" y="3122612"/>
            <a:ext cx="2079625" cy="4921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lvl="0" algn="ctr"/>
            <a:r>
              <a:rPr lang="zh-CN" altLang="en-US" sz="2800" b="1">
                <a:solidFill>
                  <a:srgbClr val="FFFFFF"/>
                </a:solidFill>
              </a:rPr>
              <a:t>专业工具箱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108520" y="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kern="0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  <a:endParaRPr lang="zh-CN" altLang="en-US" sz="4000" b="1" kern="0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80" y="3197696"/>
            <a:ext cx="4876800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122" name="AutoShape 34"/>
          <p:cNvSpPr>
            <a:spLocks noChangeArrowheads="1"/>
          </p:cNvSpPr>
          <p:nvPr/>
        </p:nvSpPr>
        <p:spPr bwMode="auto">
          <a:xfrm>
            <a:off x="2181225" y="4050184"/>
            <a:ext cx="6246813" cy="2043113"/>
          </a:xfrm>
          <a:prstGeom prst="roundRect">
            <a:avLst>
              <a:gd name="adj" fmla="val 16667"/>
            </a:avLst>
          </a:prstGeom>
          <a:solidFill>
            <a:srgbClr val="ABD2ED"/>
          </a:solidFill>
          <a:ln w="9525" algn="ctr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从现有的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 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自动生成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语言程序代码的功能、定点运算模块集（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Fixed-point Blockset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）与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语言程序代码到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VHDL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Very High Speed Integrated Circuit Hardware Description Language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，一种标准的硬件电路设计语言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）的自动转换功能，可以看出，高级的系統仿真或低级的芯片算法设计，都可用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及相关的工具箱来完成。</a:t>
            </a:r>
            <a:endParaRPr lang="zh-CN" altLang="en-US" sz="16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86816" y="836712"/>
            <a:ext cx="8229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rgbClr val="00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产品由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组成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，包括：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9116" name="AutoShape 28"/>
          <p:cNvSpPr>
            <a:spLocks noChangeArrowheads="1"/>
          </p:cNvSpPr>
          <p:nvPr/>
        </p:nvSpPr>
        <p:spPr bwMode="auto">
          <a:xfrm>
            <a:off x="2074293" y="1799109"/>
            <a:ext cx="4573587" cy="1362075"/>
          </a:xfrm>
          <a:prstGeom prst="wedgeRoundRectCallout">
            <a:avLst>
              <a:gd name="adj1" fmla="val -48231"/>
              <a:gd name="adj2" fmla="val 11869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 Compiler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这种编译器可以将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程序文件编译生成标准的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语言文件，而生成的标准的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文件可以被任何一种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编译器编译生成函数库或可执行文件，以提高程序的运行效率。</a:t>
            </a:r>
          </a:p>
        </p:txBody>
      </p:sp>
      <p:pic>
        <p:nvPicPr>
          <p:cNvPr id="20491" name="Picture 8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319769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Rectangle 9"/>
          <p:cNvSpPr>
            <a:spLocks noChangeArrowheads="1"/>
          </p:cNvSpPr>
          <p:nvPr/>
        </p:nvSpPr>
        <p:spPr bwMode="auto">
          <a:xfrm>
            <a:off x="805880" y="3089746"/>
            <a:ext cx="1484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</a:p>
        </p:txBody>
      </p:sp>
      <p:pic>
        <p:nvPicPr>
          <p:cNvPr id="20493" name="Picture 10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36104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805880" y="3502496"/>
            <a:ext cx="227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 Toolboxes</a:t>
            </a:r>
          </a:p>
        </p:txBody>
      </p:sp>
      <p:pic>
        <p:nvPicPr>
          <p:cNvPr id="20495" name="Picture 12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39914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Rectangle 13"/>
          <p:cNvSpPr>
            <a:spLocks noChangeArrowheads="1"/>
          </p:cNvSpPr>
          <p:nvPr/>
        </p:nvSpPr>
        <p:spPr bwMode="auto">
          <a:xfrm>
            <a:off x="805880" y="3883496"/>
            <a:ext cx="227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 Compiler</a:t>
            </a:r>
          </a:p>
        </p:txBody>
      </p:sp>
      <p:pic>
        <p:nvPicPr>
          <p:cNvPr id="20497" name="Picture 14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43724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Rectangle 15"/>
          <p:cNvSpPr>
            <a:spLocks noChangeArrowheads="1"/>
          </p:cNvSpPr>
          <p:nvPr/>
        </p:nvSpPr>
        <p:spPr bwMode="auto">
          <a:xfrm>
            <a:off x="805880" y="4264496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</a:p>
        </p:txBody>
      </p:sp>
      <p:pic>
        <p:nvPicPr>
          <p:cNvPr id="20499" name="Picture 16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47534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0" name="Rectangle 17"/>
          <p:cNvSpPr>
            <a:spLocks noChangeArrowheads="1"/>
          </p:cNvSpPr>
          <p:nvPr/>
        </p:nvSpPr>
        <p:spPr bwMode="auto">
          <a:xfrm>
            <a:off x="805880" y="4645496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 Blocksets</a:t>
            </a:r>
          </a:p>
        </p:txBody>
      </p:sp>
      <p:pic>
        <p:nvPicPr>
          <p:cNvPr id="20501" name="Picture 18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51344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Rectangle 19"/>
          <p:cNvSpPr>
            <a:spLocks noChangeArrowheads="1"/>
          </p:cNvSpPr>
          <p:nvPr/>
        </p:nvSpPr>
        <p:spPr bwMode="auto">
          <a:xfrm>
            <a:off x="805880" y="5026496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Real-Time Workshop (RTW)</a:t>
            </a:r>
          </a:p>
        </p:txBody>
      </p:sp>
      <p:pic>
        <p:nvPicPr>
          <p:cNvPr id="20503" name="Picture 20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2" y="5512271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4" name="Rectangle 21"/>
          <p:cNvSpPr>
            <a:spLocks noChangeArrowheads="1"/>
          </p:cNvSpPr>
          <p:nvPr/>
        </p:nvSpPr>
        <p:spPr bwMode="auto">
          <a:xfrm>
            <a:off x="783142" y="5375746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</a:t>
            </a:r>
          </a:p>
        </p:txBody>
      </p:sp>
      <p:pic>
        <p:nvPicPr>
          <p:cNvPr id="20505" name="Picture 22" descr="BD2130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2" y="5820246"/>
            <a:ext cx="1428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6" name="Rectangle 23"/>
          <p:cNvSpPr>
            <a:spLocks noChangeArrowheads="1"/>
          </p:cNvSpPr>
          <p:nvPr/>
        </p:nvSpPr>
        <p:spPr bwMode="auto">
          <a:xfrm>
            <a:off x="783142" y="5712296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 Coder</a:t>
            </a:r>
          </a:p>
        </p:txBody>
      </p:sp>
      <p:sp>
        <p:nvSpPr>
          <p:cNvPr id="89115" name="AutoShape 27"/>
          <p:cNvSpPr>
            <a:spLocks noChangeArrowheads="1"/>
          </p:cNvSpPr>
          <p:nvPr/>
        </p:nvSpPr>
        <p:spPr bwMode="auto">
          <a:xfrm>
            <a:off x="3168080" y="1359371"/>
            <a:ext cx="5105400" cy="2451735"/>
          </a:xfrm>
          <a:prstGeom prst="wedgeRoundRectCallout">
            <a:avLst>
              <a:gd name="adj1" fmla="val -65421"/>
              <a:gd name="adj2" fmla="val 3656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围绕着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这个计算核心，形成了诸多针对不同应用领域的算法程序包，被称为专用工具箱（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Toolbox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），这些工具箱的列表以及每个工具箱的使用详见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在线帮助文档。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本身所提供的工具箱大概有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多个，另外还有其他公司或研究单位开发提供的工具箱，这些工具箱的总数已有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多个，而且新的工具箱还在不断增加。如果你有特别的应用领域，可以首先到网上查找是否已有相关的工具箱，很可能已有人将你要做的应用程序作成工具箱了。</a:t>
            </a:r>
          </a:p>
        </p:txBody>
      </p:sp>
      <p:sp>
        <p:nvSpPr>
          <p:cNvPr id="89117" name="AutoShape 29"/>
          <p:cNvSpPr>
            <a:spLocks noChangeArrowheads="1"/>
          </p:cNvSpPr>
          <p:nvPr/>
        </p:nvSpPr>
        <p:spPr bwMode="auto">
          <a:xfrm>
            <a:off x="1567880" y="2740496"/>
            <a:ext cx="4038600" cy="817245"/>
          </a:xfrm>
          <a:prstGeom prst="wedgeRoundRectCallout">
            <a:avLst>
              <a:gd name="adj1" fmla="val -47444"/>
              <a:gd name="adj2" fmla="val 155148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是窗口图形方式的、专门用于连续时间或离散时间的动态系统建模、分析和仿真的核心。</a:t>
            </a:r>
          </a:p>
        </p:txBody>
      </p:sp>
      <p:sp>
        <p:nvSpPr>
          <p:cNvPr id="89119" name="AutoShape 31"/>
          <p:cNvSpPr>
            <a:spLocks noChangeArrowheads="1"/>
          </p:cNvSpPr>
          <p:nvPr/>
        </p:nvSpPr>
        <p:spPr bwMode="auto">
          <a:xfrm>
            <a:off x="1339280" y="3502496"/>
            <a:ext cx="5715000" cy="817245"/>
          </a:xfrm>
          <a:prstGeom prst="wedgeRoundRectCallout">
            <a:avLst>
              <a:gd name="adj1" fmla="val -42694"/>
              <a:gd name="adj2" fmla="val 15752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Real-Time Workshop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是一种实时代码生成工具，它能够根据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模型生成程序源代码，并打包、编译所生成的源代码生成实时应用程序。</a:t>
            </a:r>
          </a:p>
        </p:txBody>
      </p:sp>
      <p:sp>
        <p:nvSpPr>
          <p:cNvPr id="89120" name="AutoShape 32"/>
          <p:cNvSpPr>
            <a:spLocks noChangeArrowheads="1"/>
          </p:cNvSpPr>
          <p:nvPr/>
        </p:nvSpPr>
        <p:spPr bwMode="auto">
          <a:xfrm>
            <a:off x="1720280" y="4188296"/>
            <a:ext cx="3733800" cy="544830"/>
          </a:xfrm>
          <a:prstGeom prst="wedgeRoundRectCallout">
            <a:avLst>
              <a:gd name="adj1" fmla="val -47875"/>
              <a:gd name="adj2" fmla="val 121880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是基于有限状态机理论针对复杂的事件驱动系统进行建模、仿真的工具。</a:t>
            </a:r>
          </a:p>
        </p:txBody>
      </p:sp>
      <p:sp>
        <p:nvSpPr>
          <p:cNvPr id="89121" name="AutoShape 33"/>
          <p:cNvSpPr>
            <a:spLocks noChangeArrowheads="1"/>
          </p:cNvSpPr>
          <p:nvPr/>
        </p:nvSpPr>
        <p:spPr bwMode="auto">
          <a:xfrm>
            <a:off x="1872680" y="4874096"/>
            <a:ext cx="3733800" cy="544830"/>
          </a:xfrm>
          <a:prstGeom prst="wedgeRoundRectCallout">
            <a:avLst>
              <a:gd name="adj1" fmla="val -47875"/>
              <a:gd name="adj2" fmla="val 121880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 Coder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是基于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Stateflow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状态图生成高效、优化的程序代码。</a:t>
            </a:r>
          </a:p>
        </p:txBody>
      </p:sp>
      <p:sp>
        <p:nvSpPr>
          <p:cNvPr id="89118" name="AutoShape 30"/>
          <p:cNvSpPr>
            <a:spLocks noChangeArrowheads="1"/>
          </p:cNvSpPr>
          <p:nvPr/>
        </p:nvSpPr>
        <p:spPr bwMode="auto">
          <a:xfrm>
            <a:off x="1872680" y="2435696"/>
            <a:ext cx="4495800" cy="1634490"/>
          </a:xfrm>
          <a:prstGeom prst="wedgeRoundRectCallout">
            <a:avLst>
              <a:gd name="adj1" fmla="val -41560"/>
              <a:gd name="adj2" fmla="val 9496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围绕着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仿真核心所开发的应用程序包，称为模块集（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Blocksets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产品提供许多专用模块集，如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Communication Blockset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DSP Blockset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SimPowerSystem Blockset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Signal Processing Blockset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等，详见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在线帮助文档。</a:t>
            </a:r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>
            <a:off x="2218755" y="1799109"/>
            <a:ext cx="3429000" cy="919401"/>
          </a:xfrm>
          <a:prstGeom prst="wedgeRoundRectCallout">
            <a:avLst>
              <a:gd name="adj1" fmla="val -63056"/>
              <a:gd name="adj2" fmla="val 7482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产品家族的计算核心与基础，是集高性能数值计算与数据可视化于一体的高效编程语言。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-108520" y="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kern="0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   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Arial" panose="020B0604020202020204" pitchFamily="34" charset="0"/>
              </a:rPr>
              <a:t>体系结构</a:t>
            </a:r>
            <a:endParaRPr lang="zh-CN" altLang="en-US" sz="4000" b="1" kern="0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2" grpId="0" animBg="1"/>
      <p:bldP spid="89116" grpId="0" animBg="1"/>
      <p:bldP spid="89116" grpId="1" animBg="1"/>
      <p:bldP spid="89115" grpId="0" animBg="1"/>
      <p:bldP spid="89115" grpId="1" animBg="1"/>
      <p:bldP spid="89117" grpId="0" animBg="1"/>
      <p:bldP spid="89117" grpId="1" animBg="1"/>
      <p:bldP spid="89119" grpId="0" animBg="1"/>
      <p:bldP spid="89119" grpId="1" animBg="1"/>
      <p:bldP spid="89120" grpId="0" animBg="1"/>
      <p:bldP spid="89120" grpId="1" animBg="1"/>
      <p:bldP spid="89121" grpId="0" animBg="1"/>
      <p:bldP spid="89121" grpId="1" animBg="1"/>
      <p:bldP spid="89118" grpId="0" animBg="1"/>
      <p:bldP spid="89118" grpId="1" animBg="1"/>
      <p:bldP spid="89114" grpId="0" animBg="1"/>
      <p:bldP spid="891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  <a:endParaRPr lang="zh-CN" altLang="en-US" sz="4000" b="1" dirty="0" smtClean="0">
              <a:solidFill>
                <a:srgbClr val="3333CC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7772400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对初学者对有用的模块大致包括：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" y="1557338"/>
            <a:ext cx="79184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、基本部分（核心）：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程序主体和基本函数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（近千个）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4213" y="2492896"/>
            <a:ext cx="79184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、专业扩展部分（工具箱） 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数十个工具箱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，由上千专业函数组成（仍在增加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1188" y="3284984"/>
            <a:ext cx="716280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、符号数学部分 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早期基于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maple</a:t>
            </a:r>
            <a:r>
              <a:rPr lang="zh-CN" altLang="en-US" sz="2400" b="1" dirty="0">
                <a:latin typeface="Times New Roman" panose="02020603050405020304" pitchFamily="18" charset="0"/>
              </a:rPr>
              <a:t>符号运算引擎，之后改为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mupad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11188" y="4221088"/>
            <a:ext cx="8359775" cy="11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Simulink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仿真部分：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       用于建立系统的数学模型和仿真分析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等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560" y="5157192"/>
            <a:ext cx="71628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、编译器部分 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可将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代码转换为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c/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代码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2625" y="908720"/>
            <a:ext cx="7921625" cy="55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同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C/C++、FORTRAN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等语言相比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具有以下特点</a:t>
            </a: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具</a:t>
            </a:r>
            <a:r>
              <a:rPr lang="zh-CN" altLang="en-US" sz="2800" b="1" dirty="0">
                <a:latin typeface="Times New Roman" panose="02020603050405020304" pitchFamily="18" charset="0"/>
              </a:rPr>
              <a:t>备一般高级语言的程序设计功能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科学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计算和符号运算功能强大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集成众多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函数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绘图</a:t>
            </a:r>
            <a:r>
              <a:rPr lang="zh-CN" altLang="en-US" sz="2800" b="1" dirty="0">
                <a:latin typeface="Times New Roman" panose="02020603050405020304" pitchFamily="18" charset="0"/>
              </a:rPr>
              <a:t>功能简单易用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集成绘图函数和图显界面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集成大量工具箱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针对特定功能的函数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具有强大的建模与仿真等特色功能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用户众多，拓展性强，资源丰富，跨平台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文档</a:t>
            </a:r>
            <a:r>
              <a:rPr lang="zh-CN" altLang="en-US" sz="2800" b="1" dirty="0">
                <a:latin typeface="Times New Roman" panose="02020603050405020304" pitchFamily="18" charset="0"/>
              </a:rPr>
              <a:t>完善，相对简单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易学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属于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解释型（脚本型）语言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，运行速度相对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较低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大规模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计算的适应性有待提高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020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简介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2625" y="836712"/>
            <a:ext cx="8210550" cy="587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计算机只认识机器语言（</a:t>
            </a:r>
            <a:r>
              <a:rPr lang="en-US" altLang="zh-CN" sz="2400" dirty="0">
                <a:latin typeface="Times New Roman" panose="02020603050405020304" pitchFamily="18" charset="0"/>
              </a:rPr>
              <a:t>0/1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），其他编程语言</a:t>
            </a:r>
            <a:r>
              <a:rPr lang="zh-CN" altLang="en-US" sz="2400" dirty="0">
                <a:latin typeface="Times New Roman" panose="02020603050405020304" pitchFamily="18" charset="0"/>
              </a:rPr>
              <a:t>需要翻译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能被计算机识别，如果没有翻译 </a:t>
            </a:r>
            <a:r>
              <a:rPr lang="en-US" altLang="zh-CN" sz="2400" dirty="0">
                <a:latin typeface="Times New Roman" panose="02020603050405020304" pitchFamily="18" charset="0"/>
              </a:rPr>
              <a:t>… </a:t>
            </a:r>
          </a:p>
          <a:p>
            <a:pPr eaLnBrk="1" hangingPunct="1">
              <a:lnSpc>
                <a:spcPct val="115000"/>
              </a:lnSpc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计算机</a:t>
            </a:r>
            <a:r>
              <a:rPr lang="zh-CN" altLang="en-US" sz="2400" dirty="0">
                <a:latin typeface="Times New Roman" panose="02020603050405020304" pitchFamily="18" charset="0"/>
              </a:rPr>
              <a:t>相当于不懂中文的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外国人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解释语言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MATLAB…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手</a:t>
            </a:r>
            <a:r>
              <a:rPr lang="zh-CN" altLang="en-US" sz="2400" dirty="0">
                <a:latin typeface="Times New Roman" panose="02020603050405020304" pitchFamily="18" charset="0"/>
              </a:rPr>
              <a:t>拿中文稿读成外语给外国人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听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编译语言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C/C++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FORTRAN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预先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翻译</a:t>
            </a:r>
            <a:r>
              <a:rPr lang="zh-CN" altLang="en-US" sz="2400" dirty="0">
                <a:latin typeface="Times New Roman" panose="02020603050405020304" pitchFamily="18" charset="0"/>
              </a:rPr>
              <a:t>好的文稿直接读出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来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    	    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编译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11" descr="6bd3f14fg9150d63778fb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2945992" cy="18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2425540" cy="18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8254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  <a:endParaRPr lang="zh-CN" altLang="en-US" sz="4000" b="1" dirty="0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3850" y="1154113"/>
            <a:ext cx="8675688" cy="35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近些年，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C/C</a:t>
            </a:r>
            <a:r>
              <a:rPr lang="en-US" altLang="zh-CN" sz="2800" dirty="0">
                <a:latin typeface="Times New Roman" panose="02020603050405020304" pitchFamily="18" charset="0"/>
              </a:rPr>
              <a:t>++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FORTRAN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等系统开始集成越来越多功能函数，</a:t>
            </a:r>
            <a:r>
              <a:rPr lang="zh-CN" altLang="en-US" sz="2800" dirty="0">
                <a:latin typeface="Times New Roman" panose="02020603050405020304" pitchFamily="18" charset="0"/>
              </a:rPr>
              <a:t>第三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方函数库也不断发展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Lapack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等），一些同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风格相似的系统（例如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等）也受到广泛欢迎。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编程语言和平台，孰优孰劣并无定论。对大学生用户来说，相对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易学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丰富，是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最大特点。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80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您已经安装了哪个版本的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matlab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及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之前的版本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357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版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3929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版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版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421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828800" y="5072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之后的版本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5136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828800" y="5643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目前还没有安装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matlab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707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B3A-D379-4DC1-B6B4-1717EF774343}" type="slidenum">
              <a:rPr lang="zh-CN" altLang="en-US" smtClean="0"/>
              <a:t>16</a:t>
            </a:fld>
            <a:endParaRPr lang="en-US" altLang="zh-CN"/>
          </a:p>
        </p:txBody>
      </p:sp>
      <p:grpSp>
        <p:nvGrpSpPr>
          <p:cNvPr id="20" name="组合 19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05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6434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" y="1045618"/>
            <a:ext cx="9036496" cy="5124632"/>
          </a:xfrm>
          <a:prstGeom prst="rect">
            <a:avLst/>
          </a:prstGeom>
        </p:spPr>
      </p:pic>
      <p:sp>
        <p:nvSpPr>
          <p:cNvPr id="453635" name="AutoShape 3"/>
          <p:cNvSpPr>
            <a:spLocks noChangeArrowheads="1"/>
          </p:cNvSpPr>
          <p:nvPr/>
        </p:nvSpPr>
        <p:spPr bwMode="auto">
          <a:xfrm>
            <a:off x="3776661" y="773861"/>
            <a:ext cx="2078038" cy="536575"/>
          </a:xfrm>
          <a:prstGeom prst="wedgeRoundRectCallout">
            <a:avLst>
              <a:gd name="adj1" fmla="val -59472"/>
              <a:gd name="adj2" fmla="val 1238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  <a:latin typeface="宋体" panose="02010600030101010101" pitchFamily="2" charset="-122"/>
              </a:rPr>
              <a:t>菜单</a:t>
            </a:r>
            <a:r>
              <a:rPr lang="en-US" altLang="zh-CN" sz="2400" b="1">
                <a:solidFill>
                  <a:srgbClr val="660066"/>
                </a:solidFill>
                <a:latin typeface="宋体" panose="02010600030101010101" pitchFamily="2" charset="-122"/>
              </a:rPr>
              <a:t>(Menu)</a:t>
            </a:r>
            <a:endParaRPr lang="en-US" altLang="zh-CN" sz="24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453636" name="AutoShape 4"/>
          <p:cNvSpPr>
            <a:spLocks noChangeArrowheads="1"/>
          </p:cNvSpPr>
          <p:nvPr/>
        </p:nvSpPr>
        <p:spPr bwMode="auto">
          <a:xfrm>
            <a:off x="5004048" y="5577658"/>
            <a:ext cx="2078355" cy="469900"/>
          </a:xfrm>
          <a:prstGeom prst="wedgeRoundRectCallout">
            <a:avLst>
              <a:gd name="adj1" fmla="val -42758"/>
              <a:gd name="adj2" fmla="val -972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</a:rPr>
              <a:t>命令窗口</a:t>
            </a:r>
          </a:p>
        </p:txBody>
      </p:sp>
      <p:sp>
        <p:nvSpPr>
          <p:cNvPr id="453637" name="AutoShape 5"/>
          <p:cNvSpPr>
            <a:spLocks noChangeArrowheads="1"/>
          </p:cNvSpPr>
          <p:nvPr/>
        </p:nvSpPr>
        <p:spPr bwMode="auto">
          <a:xfrm>
            <a:off x="4152900" y="3056315"/>
            <a:ext cx="2436813" cy="494276"/>
          </a:xfrm>
          <a:prstGeom prst="wedgeRoundRectCallout">
            <a:avLst>
              <a:gd name="adj1" fmla="val -3265"/>
              <a:gd name="adj2" fmla="val 8730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en-US" altLang="zh-CN" sz="2400" b="1">
                <a:solidFill>
                  <a:srgbClr val="660066"/>
                </a:solidFill>
              </a:rPr>
              <a:t>M</a:t>
            </a:r>
            <a:r>
              <a:rPr lang="zh-CN" altLang="en-US" sz="2400" b="1">
                <a:solidFill>
                  <a:srgbClr val="660066"/>
                </a:solidFill>
              </a:rPr>
              <a:t>文件窗口</a:t>
            </a:r>
            <a:endParaRPr lang="zh-CN" altLang="en-US" sz="2400" b="1" dirty="0">
              <a:solidFill>
                <a:srgbClr val="660066"/>
              </a:solidFill>
            </a:endParaRPr>
          </a:p>
        </p:txBody>
      </p:sp>
      <p:sp>
        <p:nvSpPr>
          <p:cNvPr id="453638" name="AutoShape 6"/>
          <p:cNvSpPr>
            <a:spLocks noChangeArrowheads="1"/>
          </p:cNvSpPr>
          <p:nvPr/>
        </p:nvSpPr>
        <p:spPr bwMode="auto">
          <a:xfrm>
            <a:off x="6709350" y="4509120"/>
            <a:ext cx="2183130" cy="469900"/>
          </a:xfrm>
          <a:prstGeom prst="wedgeRoundRectCallout">
            <a:avLst>
              <a:gd name="adj1" fmla="val 41698"/>
              <a:gd name="adj2" fmla="val -947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</a:rPr>
              <a:t>工作区窗口</a:t>
            </a:r>
            <a:endParaRPr lang="zh-CN" altLang="en-US" sz="24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453639" name="AutoShape 7"/>
          <p:cNvSpPr>
            <a:spLocks noChangeArrowheads="1"/>
          </p:cNvSpPr>
          <p:nvPr/>
        </p:nvSpPr>
        <p:spPr bwMode="auto">
          <a:xfrm>
            <a:off x="3265720" y="1922372"/>
            <a:ext cx="2252980" cy="535305"/>
          </a:xfrm>
          <a:prstGeom prst="wedgeRoundRectCallout">
            <a:avLst>
              <a:gd name="adj1" fmla="val -70870"/>
              <a:gd name="adj2" fmla="val 10489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</a:rPr>
              <a:t>当前工作目录</a:t>
            </a:r>
            <a:endParaRPr lang="zh-CN" altLang="en-US" sz="2400" b="1" dirty="0">
              <a:solidFill>
                <a:srgbClr val="660066"/>
              </a:solidFill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123728" y="3787141"/>
            <a:ext cx="2252980" cy="433947"/>
          </a:xfrm>
          <a:prstGeom prst="wedgeRoundRectCallout">
            <a:avLst>
              <a:gd name="adj1" fmla="val -74774"/>
              <a:gd name="adj2" fmla="val -683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</a:rPr>
              <a:t>当前目录内容</a:t>
            </a:r>
            <a:endParaRPr lang="zh-CN" altLang="en-US" sz="2400" b="1" dirty="0">
              <a:solidFill>
                <a:srgbClr val="660066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32358"/>
            <a:ext cx="2664296" cy="681038"/>
          </a:xfrm>
          <a:effectLst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软件主界面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1640" y="5342708"/>
            <a:ext cx="2078355" cy="469900"/>
          </a:xfrm>
          <a:prstGeom prst="wedgeRoundRectCallout">
            <a:avLst>
              <a:gd name="adj1" fmla="val -42758"/>
              <a:gd name="adj2" fmla="val -972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srgbClr val="660066"/>
                </a:solidFill>
              </a:rPr>
              <a:t>历史命令窗口</a:t>
            </a:r>
            <a:endParaRPr lang="zh-CN" altLang="en-US" sz="2400" b="1" dirty="0">
              <a:solidFill>
                <a:srgbClr val="66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70725199"/>
              </p:ext>
            </p:extLst>
          </p:nvPr>
        </p:nvGraphicFramePr>
        <p:xfrm>
          <a:off x="0" y="3068960"/>
          <a:ext cx="9143999" cy="206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r:id="rId3" imgW="9658350" imgH="1457325" progId="Paint.Picture">
                  <p:embed/>
                </p:oleObj>
              </mc:Choice>
              <mc:Fallback>
                <p:oleObj r:id="rId3" imgW="9658350" imgH="1457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068960"/>
                        <a:ext cx="9143999" cy="206385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8" y="692696"/>
            <a:ext cx="7207250" cy="681038"/>
          </a:xfrm>
          <a:effectLst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菜单和工具栏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755"/>
            <a:ext cx="8064500" cy="1727205"/>
          </a:xfrm>
          <a:effectLst/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>
                <a:sym typeface="+mn-ea"/>
              </a:rPr>
              <a:t>现有版本同</a:t>
            </a:r>
            <a:r>
              <a:rPr lang="en-US" altLang="zh-CN" sz="2400" dirty="0" smtClean="0"/>
              <a:t>R2010</a:t>
            </a:r>
            <a:r>
              <a:rPr lang="zh-CN" altLang="en-US" sz="2400" dirty="0" smtClean="0"/>
              <a:t>之前的早期版本相比，菜单和工具栏在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/>
              <a:t>形式上有一定区别，但总体上都符合一般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应用软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/>
              <a:t>件的基本风格与操作习惯。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96588-A8CF-4198-BD4C-097F679020F4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3333CC"/>
                </a:solidFill>
              </a:rPr>
              <a:t>前  言</a:t>
            </a:r>
            <a:r>
              <a:rPr lang="zh-CN" altLang="en-US" sz="4000" dirty="0" smtClean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528" y="1484784"/>
            <a:ext cx="8712968" cy="289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授课：雨课堂</a:t>
            </a:r>
            <a:r>
              <a:rPr lang="en-US" altLang="zh-CN" sz="3200" dirty="0" smtClean="0"/>
              <a:t>GAXZUT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腾讯会议</a:t>
            </a:r>
            <a:r>
              <a:rPr lang="en-US" altLang="zh-CN" sz="3200" u="sng" dirty="0" smtClean="0"/>
              <a:t>567887277</a:t>
            </a:r>
            <a:endParaRPr lang="en-US" altLang="zh-CN" sz="3200" b="1" u="sng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备用：学校课程平台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下载课件自学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课后交流：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QQ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群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1046970565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8" y="692696"/>
            <a:ext cx="7207250" cy="681038"/>
          </a:xfrm>
          <a:effectLst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菜单和工具栏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755"/>
            <a:ext cx="8064500" cy="4392613"/>
          </a:xfrm>
          <a:effectLst/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>
                <a:sym typeface="+mn-ea"/>
              </a:rPr>
              <a:t>可通过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布局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菜单对界面、窗口的基本形式进行调整。</a:t>
            </a:r>
            <a:endParaRPr lang="en-US" altLang="zh-CN" sz="2400" dirty="0" smtClean="0">
              <a:sym typeface="+mn-ea"/>
            </a:endParaRP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dirty="0" smtClean="0">
                <a:sym typeface="+mn-ea"/>
              </a:rPr>
              <a:t>可通过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预设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菜单对集成界面进行更多设置，例如窗口字体。</a:t>
            </a:r>
            <a:endParaRPr lang="zh-CN" altLang="en-US" sz="2400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6" y="2852936"/>
            <a:ext cx="6112401" cy="38164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8116"/>
          <a:stretch/>
        </p:blipFill>
        <p:spPr>
          <a:xfrm>
            <a:off x="4074825" y="2448953"/>
            <a:ext cx="4839426" cy="328430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7452320" y="2636912"/>
            <a:ext cx="360040" cy="5760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96588-A8CF-4198-BD4C-097F679020F4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352" y="-172594"/>
            <a:ext cx="2186112" cy="863248"/>
          </a:xfrm>
          <a:effectLst/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文件窗口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24744"/>
            <a:ext cx="8185968" cy="4968552"/>
          </a:xfrm>
          <a:effectLst/>
        </p:spPr>
        <p:txBody>
          <a:bodyPr/>
          <a:lstStyle/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3333CC"/>
                </a:solidFill>
              </a:rPr>
              <a:t>M</a:t>
            </a:r>
            <a:r>
              <a:rPr lang="zh-CN" altLang="en-US" b="1" dirty="0">
                <a:solidFill>
                  <a:srgbClr val="3333CC"/>
                </a:solidFill>
              </a:rPr>
              <a:t>文件编辑</a:t>
            </a:r>
            <a:r>
              <a:rPr lang="en-US" altLang="zh-CN" b="1" dirty="0">
                <a:solidFill>
                  <a:srgbClr val="3333CC"/>
                </a:solidFill>
              </a:rPr>
              <a:t>/</a:t>
            </a:r>
            <a:r>
              <a:rPr lang="zh-CN" altLang="en-US" b="1" dirty="0">
                <a:solidFill>
                  <a:srgbClr val="3333CC"/>
                </a:solidFill>
              </a:rPr>
              <a:t>调试</a:t>
            </a:r>
            <a:r>
              <a:rPr lang="zh-CN" altLang="en-US" b="1" dirty="0" smtClean="0">
                <a:solidFill>
                  <a:srgbClr val="3333CC"/>
                </a:solidFill>
              </a:rPr>
              <a:t>窗口</a:t>
            </a:r>
            <a:endParaRPr lang="en-US" altLang="zh-CN" b="1" dirty="0" smtClean="0"/>
          </a:p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命令</a:t>
            </a:r>
            <a:r>
              <a:rPr lang="zh-CN" altLang="en-US" b="1" dirty="0"/>
              <a:t>窗口</a:t>
            </a:r>
          </a:p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1" dirty="0"/>
              <a:t>工作空间窗口</a:t>
            </a:r>
            <a:endParaRPr lang="en-US" altLang="zh-CN" b="1" dirty="0"/>
          </a:p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ym typeface="+mn-ea"/>
              </a:rPr>
              <a:t>当前目录窗口</a:t>
            </a:r>
          </a:p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变量编辑窗口</a:t>
            </a:r>
          </a:p>
          <a:p>
            <a:pPr marL="180000" lvl="1" eaLnBrk="1" hangingPunct="1"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历史命令窗口</a:t>
            </a:r>
          </a:p>
          <a:p>
            <a:pPr marL="457200" lvl="1" indent="0" eaLnBrk="1" hangingPunct="1">
              <a:buNone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457200" lvl="1" indent="0" eaLnBrk="1" hangingPunct="1">
              <a:buNone/>
            </a:pPr>
            <a:endParaRPr lang="en-US" altLang="zh-CN" sz="2400" b="1" dirty="0" smtClean="0">
              <a:solidFill>
                <a:schemeClr val="bg1"/>
              </a:solidFill>
            </a:endParaRPr>
          </a:p>
          <a:p>
            <a:pPr lvl="1" eaLnBrk="1" hangingPunct="1"/>
            <a:endParaRPr lang="zh-CN" altLang="en-US" sz="2400" b="1" dirty="0" smtClean="0">
              <a:solidFill>
                <a:schemeClr val="bg1"/>
              </a:solidFill>
            </a:endParaRPr>
          </a:p>
          <a:p>
            <a:pPr marL="180000" indent="0" eaLnBrk="1" hangingPunct="1">
              <a:spcBef>
                <a:spcPts val="0"/>
              </a:spcBef>
              <a:buNone/>
            </a:pPr>
            <a:r>
              <a:rPr lang="zh-CN" altLang="en-US" sz="2800" dirty="0" smtClean="0"/>
              <a:t>在窗口标题栏上点击右键可调出</a:t>
            </a:r>
            <a:r>
              <a:rPr lang="zh-CN" altLang="en-US" sz="2800" dirty="0"/>
              <a:t>菜单</a:t>
            </a:r>
            <a:r>
              <a:rPr lang="zh-CN" altLang="en-US" sz="2800" dirty="0" smtClean="0"/>
              <a:t>，对窗口进行控制，例如可使窗口分离出来单独显示或集成到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主界面中。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44601"/>
          <a:stretch/>
        </p:blipFill>
        <p:spPr>
          <a:xfrm>
            <a:off x="3419872" y="1881099"/>
            <a:ext cx="5600675" cy="291605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894"/>
            <a:ext cx="8713788" cy="5256386"/>
          </a:xfrm>
          <a:noFill/>
        </p:spPr>
        <p:txBody>
          <a:bodyPr/>
          <a:lstStyle/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&gt;&gt;</a:t>
            </a:r>
            <a:r>
              <a:rPr lang="zh-CN" altLang="en-US" sz="2400" dirty="0" smtClean="0">
                <a:latin typeface="宋体" panose="02010600030101010101" pitchFamily="2" charset="-122"/>
              </a:rPr>
              <a:t>为命令提示符，表示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>
                <a:latin typeface="宋体" panose="02010600030101010101" pitchFamily="2" charset="-122"/>
              </a:rPr>
              <a:t>处于准备状态</a:t>
            </a: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</a:rPr>
              <a:t>提示符后输入一段运算式后运行回车</a:t>
            </a:r>
            <a:r>
              <a:rPr lang="en-US" altLang="zh-CN" sz="2400" dirty="0" smtClean="0"/>
              <a:t>Enter</a:t>
            </a:r>
            <a:r>
              <a:rPr lang="zh-CN" altLang="en-US" sz="2400" dirty="0" smtClean="0">
                <a:latin typeface="宋体" panose="02010600030101010101" pitchFamily="2" charset="-122"/>
              </a:rPr>
              <a:t>键，会立刻执行并给出计算结果，并再次进入准备状态</a:t>
            </a: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</a:rPr>
              <a:t>一般形式为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表达式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，以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分号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 </a:t>
            </a:r>
            <a:r>
              <a:rPr lang="zh-CN" altLang="en-US" sz="2400" dirty="0" smtClean="0">
                <a:latin typeface="宋体" panose="02010600030101010101" pitchFamily="2" charset="-122"/>
              </a:rPr>
              <a:t>结尾可屏蔽输出信息</a:t>
            </a: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</a:rPr>
              <a:t>命令窗口的运行结果将自动保存在工作空间窗口中</a:t>
            </a: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</a:rPr>
              <a:t>一条命令过长时，可用续行符</a:t>
            </a:r>
            <a:r>
              <a:rPr lang="en-US" altLang="zh-CN" sz="2400" dirty="0" smtClean="0">
                <a:latin typeface="宋体" panose="02010600030101010101" pitchFamily="2" charset="-122"/>
              </a:rPr>
              <a:t>...</a:t>
            </a:r>
            <a:r>
              <a:rPr lang="zh-CN" altLang="en-US" sz="2400" dirty="0" smtClean="0">
                <a:latin typeface="宋体" panose="02010600030101010101" pitchFamily="2" charset="-122"/>
              </a:rPr>
              <a:t>延续到下一行书写</a:t>
            </a: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</a:rPr>
              <a:t>可用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Shift+Enter</a:t>
            </a:r>
            <a:r>
              <a:rPr lang="zh-CN" altLang="en-US" sz="2400" dirty="0" smtClean="0">
                <a:latin typeface="宋体" panose="02010600030101010101" pitchFamily="2" charset="-122"/>
              </a:rPr>
              <a:t>键换行书写下一条命令，而不是立刻执行，直到遇到</a:t>
            </a:r>
            <a:r>
              <a:rPr lang="en-US" altLang="zh-CN" sz="2400" dirty="0" smtClean="0">
                <a:sym typeface="+mn-ea"/>
              </a:rPr>
              <a:t>Enter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键</a:t>
            </a:r>
            <a:endParaRPr lang="en-US" altLang="zh-CN" sz="2400" dirty="0" smtClean="0">
              <a:latin typeface="宋体" panose="02010600030101010101" pitchFamily="2" charset="-122"/>
              <a:sym typeface="+mn-ea"/>
            </a:endParaRPr>
          </a:p>
          <a:p>
            <a:pPr algn="just" eaLnBrk="1" hangingPunct="1"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运行错误等原因有时会卡死命令窗口，无法显示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&gt;&gt;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符，可尝试</a:t>
            </a:r>
            <a:r>
              <a:rPr lang="en-US" altLang="zh-CN" sz="2400" dirty="0" err="1" smtClean="0">
                <a:latin typeface="宋体" panose="02010600030101010101" pitchFamily="2" charset="-122"/>
                <a:sym typeface="+mn-ea"/>
              </a:rPr>
              <a:t>ctrl+c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来退出卡死状态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 </a:t>
            </a:r>
            <a:endParaRPr lang="zh-CN" altLang="en-US" sz="2400" dirty="0" smtClean="0">
              <a:latin typeface="宋体" panose="02010600030101010101" pitchFamily="2" charset="-122"/>
              <a:sym typeface="+mn-ea"/>
            </a:endParaRPr>
          </a:p>
          <a:p>
            <a:pPr marL="0" indent="0" algn="just" eaLnBrk="1" hangingPunct="1">
              <a:lnSpc>
                <a:spcPct val="125000"/>
              </a:lnSpc>
              <a:buNone/>
            </a:pP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注意： </a:t>
            </a:r>
            <a:r>
              <a:rPr lang="zh-CN" altLang="en-US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Enter</a:t>
            </a: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续行</a:t>
            </a:r>
            <a:r>
              <a:rPr lang="en-US" altLang="zh-CN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...</a:t>
            </a: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  </a:t>
            </a:r>
            <a:endParaRPr lang="en-US" altLang="zh-CN" sz="2400" b="1" dirty="0" smtClean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buNone/>
            </a:pPr>
            <a:r>
              <a:rPr lang="zh-CN" altLang="en-US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换行</a:t>
            </a:r>
            <a:r>
              <a:rPr lang="en-US" altLang="zh-CN" sz="2400" b="1" u="sng" dirty="0" smtClean="0">
                <a:solidFill>
                  <a:srgbClr val="3333CC"/>
                </a:solidFill>
                <a:latin typeface="宋体" panose="02010600030101010101" pitchFamily="2" charset="-122"/>
              </a:rPr>
              <a:t>Shift+Enter</a:t>
            </a:r>
            <a:r>
              <a:rPr lang="zh-CN" altLang="en-US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 三者的区别</a:t>
            </a:r>
            <a:endParaRPr lang="zh-CN" altLang="en-US" sz="24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375191"/>
            <a:ext cx="4398792" cy="136617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42629" y="-44911"/>
            <a:ext cx="2088232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kern="0" dirty="0" smtClean="0">
                <a:solidFill>
                  <a:srgbClr val="FF0000"/>
                </a:solidFill>
              </a:rPr>
              <a:t>命令窗口</a:t>
            </a:r>
            <a:endParaRPr lang="en-US" altLang="zh-CN" sz="3200" kern="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77" y="5721424"/>
            <a:ext cx="2472343" cy="51588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64116"/>
            <a:ext cx="6564709" cy="5158960"/>
          </a:xfrm>
          <a:prstGeom prst="rect">
            <a:avLst/>
          </a:prstGeom>
        </p:spPr>
      </p:pic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940152" y="1859225"/>
            <a:ext cx="2736304" cy="647700"/>
          </a:xfrm>
          <a:prstGeom prst="wedgeRoundRectCallout">
            <a:avLst>
              <a:gd name="adj1" fmla="val -51922"/>
              <a:gd name="adj2" fmla="val 906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algn="ctr"/>
            <a:r>
              <a:rPr lang="zh-CN" altLang="en-US" sz="1600" b="1">
                <a:solidFill>
                  <a:srgbClr val="660066"/>
                </a:solidFill>
                <a:latin typeface="宋体" panose="02010600030101010101" pitchFamily="2" charset="-122"/>
              </a:rPr>
              <a:t>工作区用于记录变量，此处点击右键可完成一些操作</a:t>
            </a:r>
            <a:endParaRPr lang="en-US" altLang="zh-CN" sz="16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3055476" y="4149080"/>
            <a:ext cx="2312967" cy="615950"/>
          </a:xfrm>
          <a:prstGeom prst="wedgeRoundRectCallout">
            <a:avLst>
              <a:gd name="adj1" fmla="val -46611"/>
              <a:gd name="adj2" fmla="val -10030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algn="ctr"/>
            <a:r>
              <a:rPr lang="zh-CN" altLang="en-US" sz="1600" b="1">
                <a:solidFill>
                  <a:srgbClr val="660066"/>
                </a:solidFill>
                <a:latin typeface="宋体" panose="02010600030101010101" pitchFamily="2" charset="-122"/>
              </a:rPr>
              <a:t>双击工作区变量名调出变量窗口，可进行编辑</a:t>
            </a:r>
            <a:endParaRPr lang="en-US" altLang="zh-CN" sz="16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4211960" y="864771"/>
            <a:ext cx="2106595" cy="647700"/>
          </a:xfrm>
          <a:prstGeom prst="wedgeRoundRectCallout">
            <a:avLst>
              <a:gd name="adj1" fmla="val -61987"/>
              <a:gd name="adj2" fmla="val 1203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algn="ctr"/>
            <a:r>
              <a:rPr lang="zh-CN" altLang="en-US" sz="1600" b="1">
                <a:solidFill>
                  <a:srgbClr val="660066"/>
                </a:solidFill>
                <a:latin typeface="宋体" panose="02010600030101010101" pitchFamily="2" charset="-122"/>
              </a:rPr>
              <a:t>也可利用工作区菜单进行变量定义等操作</a:t>
            </a:r>
            <a:endParaRPr lang="en-US" altLang="zh-CN" sz="16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34824" name="Rectangle 16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79" y="674271"/>
            <a:ext cx="7772400" cy="66649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工作区</a:t>
            </a:r>
            <a:r>
              <a:rPr lang="en-US" altLang="zh-CN" sz="3200" dirty="0" smtClean="0">
                <a:solidFill>
                  <a:srgbClr val="FF0000"/>
                </a:solidFill>
              </a:rPr>
              <a:t>(Workspace)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28600" y="847087"/>
            <a:ext cx="7200900" cy="346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启动软件的时间和命令窗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口运行过的所有命令。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双击一条命令可将其再次执行；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右键选择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一条或多条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命令可做拷贝、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、创建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文件（脚本）等操作。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在窗口标题栏上点右键可完成清除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eaLnBrk="1" hangingPunct="1">
              <a:lnSpc>
                <a:spcPct val="110000"/>
              </a:lnSpc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历史记录等操作。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28600" y="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环境  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历史命令窗口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822774"/>
            <a:ext cx="4371975" cy="42767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8" y="4005064"/>
            <a:ext cx="3057525" cy="27051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95536" y="908720"/>
            <a:ext cx="828092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Matlab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运行时的工作目录。</a:t>
            </a:r>
          </a:p>
          <a:p>
            <a:pPr marL="342900" indent="-342900" eaLnBrk="1" hangingPunct="1">
              <a:lnSpc>
                <a:spcPct val="115000"/>
              </a:lnSpc>
              <a:spcBef>
                <a:spcPct val="20000"/>
              </a:spcBef>
              <a:buClr>
                <a:srgbClr val="4D009A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当前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目录和搜索路径下的文件、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函数才可被运行和调用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marL="342900" indent="-342900" eaLnBrk="1" hangingPunct="1">
              <a:lnSpc>
                <a:spcPct val="115000"/>
              </a:lnSpc>
              <a:spcBef>
                <a:spcPct val="20000"/>
              </a:spcBef>
              <a:buClr>
                <a:srgbClr val="4D009A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如果没有特殊指明，数据文件也将存放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在当前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目录下；</a:t>
            </a:r>
          </a:p>
          <a:p>
            <a:pPr marL="342900" indent="-342900" eaLnBrk="1" hangingPunct="1">
              <a:lnSpc>
                <a:spcPct val="115000"/>
              </a:lnSpc>
              <a:spcBef>
                <a:spcPct val="20000"/>
              </a:spcBef>
              <a:buClr>
                <a:srgbClr val="4D009A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用户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可以指定当前目录。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8600" y="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环境   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当前工作目录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54610"/>
            <a:ext cx="5600700" cy="3714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915816" y="4469770"/>
            <a:ext cx="208823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9110" y="4931484"/>
            <a:ext cx="2372850" cy="1839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B3A-D379-4DC1-B6B4-1717EF774343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8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936079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目录有关的常用命令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CC"/>
                </a:solidFill>
              </a:rPr>
              <a:t>what</a:t>
            </a:r>
            <a:r>
              <a:rPr lang="zh-CN" altLang="en-US" sz="2400" b="1" dirty="0" smtClean="0"/>
              <a:t>：列出当前目录下的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MAT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MEX</a:t>
            </a:r>
            <a:r>
              <a:rPr lang="zh-CN" altLang="en-US" sz="2400" b="1" dirty="0" smtClean="0"/>
              <a:t>文件清单。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3333CC"/>
                </a:solidFill>
              </a:rPr>
              <a:t>dir</a:t>
            </a:r>
            <a:r>
              <a:rPr lang="zh-CN" altLang="en-US" sz="2400" b="1" dirty="0" smtClean="0"/>
              <a:t>：显示当前目录或指定当前目录下的文件。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CC"/>
                </a:solidFill>
              </a:rPr>
              <a:t>cd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路径：改变或显示当前工作目录；路径可省略，省略时为显示当前工作目录；</a:t>
            </a:r>
            <a:r>
              <a:rPr lang="en-US" altLang="zh-CN" sz="2400" b="1" dirty="0" smtClean="0"/>
              <a:t>cd ..</a:t>
            </a:r>
            <a:r>
              <a:rPr lang="zh-CN" altLang="en-US" sz="2400" b="1" dirty="0" smtClean="0"/>
              <a:t>表示回到上一级目录。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CC"/>
                </a:solidFill>
              </a:rPr>
              <a:t>type</a:t>
            </a:r>
            <a:r>
              <a:rPr lang="zh-CN" altLang="en-US" sz="2400" b="1" dirty="0" smtClean="0"/>
              <a:t>：显示文件内容。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CC"/>
                </a:solidFill>
              </a:rPr>
              <a:t>delete</a:t>
            </a:r>
            <a:r>
              <a:rPr lang="zh-CN" altLang="en-US" sz="2400" b="1" dirty="0" smtClean="0"/>
              <a:t>：删除文件。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3333CC"/>
                </a:solidFill>
              </a:rPr>
              <a:t>which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文件名：指出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文件、</a:t>
            </a:r>
            <a:r>
              <a:rPr lang="en-US" altLang="zh-CN" sz="2400" b="1" dirty="0" smtClean="0"/>
              <a:t>MEX</a:t>
            </a:r>
            <a:r>
              <a:rPr lang="zh-CN" altLang="en-US" sz="2400" b="1" dirty="0" smtClean="0"/>
              <a:t>文件、工作空间变量、内置函数或</a:t>
            </a:r>
            <a:r>
              <a:rPr lang="en-US" altLang="zh-CN" sz="2400" b="1" dirty="0" smtClean="0"/>
              <a:t>Simulink</a:t>
            </a:r>
            <a:r>
              <a:rPr lang="zh-CN" altLang="en-US" sz="2400" b="1" dirty="0" smtClean="0"/>
              <a:t>模型所在的目录。</a:t>
            </a:r>
            <a:endParaRPr lang="en-US" altLang="zh-CN" sz="24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….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3333CC"/>
                </a:solidFill>
              </a:rPr>
              <a:t> </a:t>
            </a:r>
            <a:r>
              <a:rPr lang="en-US" altLang="zh-CN" sz="2400" b="1" dirty="0" smtClean="0">
                <a:solidFill>
                  <a:srgbClr val="3333CC"/>
                </a:solidFill>
              </a:rPr>
              <a:t>              </a:t>
            </a:r>
            <a:r>
              <a:rPr lang="zh-CN" altLang="en-US" sz="2400" b="1" dirty="0" smtClean="0">
                <a:solidFill>
                  <a:srgbClr val="3333CC"/>
                </a:solidFill>
              </a:rPr>
              <a:t>类似于</a:t>
            </a:r>
            <a:r>
              <a:rPr lang="en-US" altLang="zh-CN" sz="2400" b="1" dirty="0" smtClean="0">
                <a:solidFill>
                  <a:srgbClr val="3333CC"/>
                </a:solidFill>
              </a:rPr>
              <a:t>DOS</a:t>
            </a:r>
            <a:r>
              <a:rPr lang="zh-CN" altLang="en-US" sz="2400" b="1" dirty="0" smtClean="0">
                <a:solidFill>
                  <a:srgbClr val="3333CC"/>
                </a:solidFill>
              </a:rPr>
              <a:t>或者</a:t>
            </a:r>
            <a:r>
              <a:rPr lang="en-US" altLang="zh-CN" sz="2400" b="1" dirty="0" smtClean="0">
                <a:solidFill>
                  <a:srgbClr val="3333CC"/>
                </a:solidFill>
              </a:rPr>
              <a:t>LINUX</a:t>
            </a:r>
            <a:r>
              <a:rPr lang="zh-CN" altLang="en-US" sz="2400" b="1" dirty="0" smtClean="0">
                <a:solidFill>
                  <a:srgbClr val="3333CC"/>
                </a:solidFill>
              </a:rPr>
              <a:t>系统中的操作命令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000" b="1" dirty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软件的集成环境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的基础操作与常用命令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变量名对字母大小写是敏感的。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变量名第一个字符必须是英文字母。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变量名可以包含英文字母、下划线和数字。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变量名不能包含空格、标点。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变量名最多可包含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个字符。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931" y="260896"/>
            <a:ext cx="3311525" cy="431800"/>
          </a:xfrm>
          <a:effectLst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变量命名规则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5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98854"/>
              </p:ext>
            </p:extLst>
          </p:nvPr>
        </p:nvGraphicFramePr>
        <p:xfrm>
          <a:off x="1258888" y="1156959"/>
          <a:ext cx="6985000" cy="3323507"/>
        </p:xfrm>
        <a:graphic>
          <a:graphicData uri="http://schemas.openxmlformats.org/drawingml/2006/table">
            <a:tbl>
              <a:tblPr/>
              <a:tblGrid>
                <a:gridCol w="1592262"/>
                <a:gridCol w="5392738"/>
              </a:tblGrid>
              <a:tr h="36568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最近的计算结果的变量名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eps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定义的正的极小值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=2.2204e-16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圆周率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π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值，无限大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65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虚数单元，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sqrt(-1)</a:t>
                      </a: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02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800100" indent="-342900"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57300" indent="-342900"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非数，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0/0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7" name="Rectangle 96"/>
          <p:cNvSpPr>
            <a:spLocks noChangeArrowheads="1"/>
          </p:cNvSpPr>
          <p:nvPr/>
        </p:nvSpPr>
        <p:spPr bwMode="auto">
          <a:xfrm>
            <a:off x="467742" y="4581128"/>
            <a:ext cx="849674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启动完成，这些变量就被产生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除不会引起程序中断，给出报警的同时用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给出结果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只能临时覆盖这些预定义变量的值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clear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或重启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可恢复其值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一般不建议用户覆盖 </a:t>
            </a:r>
            <a:r>
              <a:rPr lang="en-US" altLang="zh-CN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pi、eps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等系统预设变量，以防引起麻烦。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64" y="188640"/>
            <a:ext cx="3959597" cy="504056"/>
          </a:xfrm>
          <a:effectLst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系统预设的特殊变量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7127862" y="3505942"/>
            <a:ext cx="906017" cy="52322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难！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6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8431213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课堂教学：共</a:t>
            </a:r>
            <a:r>
              <a:rPr lang="en-US" altLang="zh-CN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  <a:r>
              <a:rPr lang="zh-CN" altLang="en-US" sz="28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800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上机试验：</a:t>
            </a:r>
            <a:r>
              <a:rPr lang="zh-CN" altLang="en-US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en-US" altLang="zh-CN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  <a:r>
              <a:rPr lang="zh-CN" altLang="en-US" sz="28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b="1" dirty="0" smtClean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学习成绩：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1)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上机实验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32%，8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次上机，出勤一次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分，交上机作业，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根据完成情况一次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1-2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分；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课堂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考勤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16%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3)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闭卷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考试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52%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主要参考书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《MATLAB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大学教程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肖汗光等编著，电子工业出版，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《MATLAB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教程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张志涌等著，北京航空航天大学出版，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MATLAB R2014a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完全自学一本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，刘浩等著，电子工业出版，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3333CC"/>
                </a:solidFill>
              </a:rPr>
              <a:t>前  言</a:t>
            </a:r>
            <a:r>
              <a:rPr lang="zh-CN" altLang="en-US" sz="4000" kern="0" smtClean="0">
                <a:solidFill>
                  <a:srgbClr val="3333CC"/>
                </a:solidFill>
              </a:rPr>
              <a:t> </a:t>
            </a:r>
            <a:endParaRPr lang="zh-CN" altLang="en-US" sz="4000" kern="0" dirty="0" smtClean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42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02" name="Group 130"/>
          <p:cNvGraphicFramePr>
            <a:graphicFrameLocks noGrp="1"/>
          </p:cNvGraphicFramePr>
          <p:nvPr>
            <p:ph sz="quarter" idx="2"/>
          </p:nvPr>
        </p:nvGraphicFramePr>
        <p:xfrm>
          <a:off x="827584" y="980727"/>
          <a:ext cx="7272337" cy="2936956"/>
        </p:xfrm>
        <a:graphic>
          <a:graphicData uri="http://schemas.openxmlformats.org/drawingml/2006/table">
            <a:tbl>
              <a:tblPr/>
              <a:tblGrid>
                <a:gridCol w="1584350"/>
                <a:gridCol w="1655800"/>
                <a:gridCol w="2016093"/>
                <a:gridCol w="2016094"/>
              </a:tblGrid>
              <a:tr h="583296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数学表达式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MATLAB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MATLAB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表达式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2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加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a+b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2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减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a-b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2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a*b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968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右除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反除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左除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a/b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a\b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2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幂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zh-CN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a^b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45712" marB="4571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3" name="Rectangle 126"/>
          <p:cNvSpPr>
            <a:spLocks noChangeArrowheads="1"/>
          </p:cNvSpPr>
          <p:nvPr/>
        </p:nvSpPr>
        <p:spPr bwMode="auto">
          <a:xfrm>
            <a:off x="468313" y="4292600"/>
            <a:ext cx="777716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楷体_GB2312"/>
                <a:ea typeface="楷体_GB2312"/>
                <a:cs typeface="楷体_GB2312"/>
              </a:rPr>
              <a:t>Matlab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用 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\ 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和 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/</a:t>
            </a:r>
            <a:r>
              <a:rPr lang="en-US" altLang="zh-CN" sz="2000" dirty="0" smtClean="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分别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表示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“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左除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”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和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“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右除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”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MATLAB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表达式的书写规则与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“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手写方式</a:t>
            </a:r>
            <a:r>
              <a:rPr lang="zh-CN" altLang="en-US" sz="2000" dirty="0">
                <a:latin typeface="Arial" panose="020B0604020202020204" pitchFamily="34" charset="0"/>
                <a:ea typeface="楷体_GB2312"/>
                <a:cs typeface="楷体_GB2312"/>
              </a:rPr>
              <a:t>”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几乎完全相同。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表达式按与常规相同的优先级自左至右执行运算。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优先级：指数运算级别最高，乘除次之，加减最低。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括号改变运算的次序。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931" y="260896"/>
            <a:ext cx="3311525" cy="431800"/>
          </a:xfrm>
          <a:effectLst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运算符与表达式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25F1-2E41-4E3A-9DEC-3D1984A5DCC0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077200" cy="72005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内存变量查阅、删除的指令操作法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76464"/>
          </a:xfrm>
        </p:spPr>
        <p:txBody>
          <a:bodyPr/>
          <a:lstStyle/>
          <a:p>
            <a:pPr lvl="1" algn="just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dirty="0" smtClean="0"/>
              <a:t>在指令窗中运用</a:t>
            </a:r>
            <a:r>
              <a:rPr lang="en-US" altLang="zh-CN" dirty="0" smtClean="0"/>
              <a:t>who, </a:t>
            </a:r>
            <a:r>
              <a:rPr lang="en-US" altLang="zh-CN" dirty="0" err="1" smtClean="0"/>
              <a:t>whos</a:t>
            </a:r>
            <a:r>
              <a:rPr lang="zh-CN" altLang="en-US" dirty="0" smtClean="0"/>
              <a:t>查阅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内存变量。</a:t>
            </a:r>
          </a:p>
          <a:p>
            <a:pPr lvl="2" algn="just" eaLnBrk="1" hangingPunct="1">
              <a:buFontTx/>
              <a:buNone/>
            </a:pPr>
            <a:r>
              <a:rPr lang="en-US" altLang="zh-CN" dirty="0" smtClean="0">
                <a:solidFill>
                  <a:srgbClr val="993300"/>
                </a:solidFill>
              </a:rPr>
              <a:t>who</a:t>
            </a:r>
            <a:r>
              <a:rPr lang="en-US" altLang="zh-CN" dirty="0" smtClean="0">
                <a:solidFill>
                  <a:srgbClr val="3333CC"/>
                </a:solidFill>
              </a:rPr>
              <a:t>  </a:t>
            </a:r>
            <a:r>
              <a:rPr lang="zh-CN" altLang="en-US" dirty="0" smtClean="0">
                <a:solidFill>
                  <a:srgbClr val="3333CC"/>
                </a:solidFill>
              </a:rPr>
              <a:t>命令：</a:t>
            </a:r>
            <a:r>
              <a:rPr lang="zh-CN" altLang="en-US" dirty="0" smtClean="0"/>
              <a:t>查看现存于基本空间的变量</a:t>
            </a:r>
          </a:p>
          <a:p>
            <a:pPr lvl="2" algn="just" eaLnBrk="1" hangingPunct="1"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whos</a:t>
            </a:r>
            <a:r>
              <a:rPr lang="en-US" altLang="zh-CN" dirty="0" smtClean="0">
                <a:solidFill>
                  <a:srgbClr val="993300"/>
                </a:solidFill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</a:rPr>
              <a:t>命令：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who</a:t>
            </a:r>
            <a:r>
              <a:rPr lang="zh-CN" altLang="en-US" dirty="0" smtClean="0"/>
              <a:t>，但给出更多信息</a:t>
            </a:r>
          </a:p>
          <a:p>
            <a:pPr lvl="2" algn="just" eaLnBrk="1" hangingPunct="1"/>
            <a:endParaRPr lang="zh-CN" altLang="en-US" dirty="0" smtClean="0">
              <a:solidFill>
                <a:schemeClr val="bg1"/>
              </a:solidFill>
            </a:endParaRPr>
          </a:p>
          <a:p>
            <a:pPr lvl="1" algn="just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dirty="0" smtClean="0"/>
              <a:t>在指令窗中运用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指令可以删除内存</a:t>
            </a:r>
            <a:endParaRPr lang="en-US" altLang="zh-CN" dirty="0" smtClean="0"/>
          </a:p>
          <a:p>
            <a:pPr marL="457200" lvl="1" indent="0" algn="just" eaLnBrk="1" hangingPunct="1">
              <a:buClrTx/>
              <a:buNone/>
            </a:pPr>
            <a:r>
              <a:rPr lang="zh-CN" altLang="en-US" dirty="0" smtClean="0"/>
              <a:t>（工作空间）中的某一或所有变量</a:t>
            </a:r>
          </a:p>
          <a:p>
            <a:pPr lvl="2" algn="just" eaLnBrk="1" hangingPunct="1">
              <a:buFontTx/>
              <a:buNone/>
            </a:pPr>
            <a:r>
              <a:rPr lang="en-US" altLang="zh-CN" dirty="0" smtClean="0">
                <a:solidFill>
                  <a:srgbClr val="993300"/>
                </a:solidFill>
              </a:rPr>
              <a:t>clear A       </a:t>
            </a:r>
            <a:r>
              <a:rPr lang="zh-CN" altLang="en-US" dirty="0"/>
              <a:t>清</a:t>
            </a:r>
            <a:r>
              <a:rPr lang="zh-CN" altLang="en-US" dirty="0" smtClean="0"/>
              <a:t>除</a:t>
            </a:r>
            <a:r>
              <a:rPr lang="zh-CN" altLang="en-US" dirty="0"/>
              <a:t>工作空</a:t>
            </a:r>
            <a:r>
              <a:rPr lang="zh-CN" altLang="en-US" dirty="0" smtClean="0"/>
              <a:t>间中的变量</a:t>
            </a:r>
            <a:r>
              <a:rPr lang="en-US" altLang="zh-CN" dirty="0" smtClean="0"/>
              <a:t>A</a:t>
            </a:r>
          </a:p>
          <a:p>
            <a:pPr lvl="2" algn="just" eaLnBrk="1" hangingPunct="1">
              <a:buFontTx/>
              <a:buNone/>
            </a:pPr>
            <a:r>
              <a:rPr lang="en-US" altLang="zh-CN" dirty="0" smtClean="0">
                <a:solidFill>
                  <a:srgbClr val="993300"/>
                </a:solidFill>
              </a:rPr>
              <a:t>clear all      </a:t>
            </a:r>
            <a:r>
              <a:rPr lang="zh-CN" altLang="en-US" dirty="0" smtClean="0"/>
              <a:t>清空整个工作空间</a:t>
            </a:r>
            <a:endParaRPr lang="en-US" altLang="zh-CN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以下哪些变量命名是错误的？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A_12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A-12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B3A-D379-4DC1-B6B4-1717EF774343}" type="slidenum">
              <a:rPr lang="zh-CN" altLang="en-US" smtClean="0"/>
              <a:t>32</a:t>
            </a:fld>
            <a:endParaRPr lang="en-US" altLang="zh-CN"/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839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1" y="654685"/>
            <a:ext cx="5653384" cy="542067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M</a:t>
            </a:r>
            <a:r>
              <a:rPr lang="zh-CN" altLang="en-US" sz="2800" dirty="0" smtClean="0">
                <a:solidFill>
                  <a:srgbClr val="FF0000"/>
                </a:solidFill>
              </a:rPr>
              <a:t>文件编辑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</a:rPr>
              <a:t>调试</a:t>
            </a:r>
            <a:r>
              <a:rPr lang="en-US" altLang="zh-CN" sz="2800" dirty="0" smtClean="0">
                <a:solidFill>
                  <a:srgbClr val="FF0000"/>
                </a:solidFill>
              </a:rPr>
              <a:t>(Editor/debugger)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68760"/>
            <a:ext cx="7773988" cy="468052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MATLAB</a:t>
            </a:r>
            <a:r>
              <a:rPr lang="en-US" altLang="zh-CN" sz="2000" dirty="0" smtClean="0"/>
              <a:t>用</a:t>
            </a:r>
            <a:r>
              <a:rPr lang="zh-CN" altLang="en-US" sz="2000" dirty="0" smtClean="0"/>
              <a:t>自带的M文件编辑/调试器来创建和编辑M文件</a:t>
            </a:r>
            <a:r>
              <a:rPr lang="en-US" altLang="zh-CN" sz="2000" dirty="0" smtClean="0"/>
              <a:t>（</a:t>
            </a:r>
            <a:r>
              <a:rPr lang="zh-CN" altLang="en-US" sz="2000" dirty="0" smtClean="0"/>
              <a:t>相当于</a:t>
            </a:r>
            <a:r>
              <a:rPr lang="en-US" altLang="zh-CN" sz="2000" dirty="0" smtClean="0"/>
              <a:t>C/C++</a:t>
            </a:r>
            <a:r>
              <a:rPr lang="zh-CN" altLang="en-US" sz="2000" dirty="0" smtClean="0"/>
              <a:t>源代码文件）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进入编辑器的方法：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命令窗口键入命令 edit, 建立Untitled.m文件</a:t>
            </a:r>
            <a:r>
              <a:rPr lang="en-US" altLang="zh-CN" sz="2000" dirty="0" smtClean="0"/>
              <a:t>并</a:t>
            </a:r>
            <a:r>
              <a:rPr lang="zh-CN" altLang="en-US" sz="2000" dirty="0" smtClean="0"/>
              <a:t>开始编辑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使用命令窗口的菜单或工具条上的快捷按钮</a:t>
            </a:r>
            <a:endParaRPr lang="en-US" altLang="zh-CN" sz="2000" dirty="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双击某个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文件（例如</a:t>
            </a:r>
            <a:r>
              <a:rPr lang="en-US" altLang="zh-CN" sz="2000" dirty="0" smtClean="0"/>
              <a:t>test1.m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编辑器窗口是标准</a:t>
            </a:r>
            <a:r>
              <a:rPr lang="en-US" altLang="zh-CN" sz="2000" dirty="0" smtClean="0"/>
              <a:t>WIN</a:t>
            </a:r>
            <a:r>
              <a:rPr lang="zh-CN" altLang="en-US" sz="2000" dirty="0" smtClean="0"/>
              <a:t>风格（基本形式类似于</a:t>
            </a:r>
            <a:r>
              <a:rPr lang="en-US" altLang="zh-CN" sz="2000" dirty="0" smtClean="0"/>
              <a:t>VC++6.0</a:t>
            </a:r>
            <a:r>
              <a:rPr lang="zh-CN" altLang="en-US" sz="2000" dirty="0" smtClean="0"/>
              <a:t>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除了</a:t>
            </a:r>
            <a:r>
              <a:rPr lang="en-US" altLang="zh-CN" sz="2000" dirty="0" err="1" smtClean="0"/>
              <a:t>matlab</a:t>
            </a:r>
            <a:r>
              <a:rPr lang="zh-CN" altLang="en-US" sz="2000" dirty="0" smtClean="0"/>
              <a:t>软件，其他</a:t>
            </a:r>
            <a:r>
              <a:rPr lang="zh-CN" altLang="en-US" sz="2000" b="1" dirty="0" smtClean="0">
                <a:solidFill>
                  <a:srgbClr val="3333CC"/>
                </a:solidFill>
              </a:rPr>
              <a:t>纯文本编辑器</a:t>
            </a:r>
            <a:r>
              <a:rPr lang="zh-CN" altLang="en-US" sz="2000" dirty="0" smtClean="0"/>
              <a:t>也能用来编辑M文件。</a:t>
            </a:r>
            <a:endParaRPr lang="en-US" altLang="zh-CN" sz="2000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graphicFrame>
        <p:nvGraphicFramePr>
          <p:cNvPr id="30849" name="Group 1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7888579"/>
              </p:ext>
            </p:extLst>
          </p:nvPr>
        </p:nvGraphicFramePr>
        <p:xfrm>
          <a:off x="1470045" y="4581128"/>
          <a:ext cx="6270307" cy="828675"/>
        </p:xfrm>
        <a:graphic>
          <a:graphicData uri="http://schemas.openxmlformats.org/drawingml/2006/table">
            <a:tbl>
              <a:tblPr/>
              <a:tblGrid>
                <a:gridCol w="1238250"/>
                <a:gridCol w="1366520"/>
                <a:gridCol w="1193800"/>
                <a:gridCol w="1233487"/>
                <a:gridCol w="1238250"/>
              </a:tblGrid>
              <a:tr h="4321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ultraedit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记事本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VC++6.0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Wps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5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OK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OK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5517232"/>
            <a:ext cx="8539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CC"/>
                </a:solidFill>
                <a:latin typeface="+mn-lt"/>
                <a:ea typeface="+mn-ea"/>
              </a:rPr>
              <a:t>文件名</a:t>
            </a:r>
            <a:r>
              <a:rPr lang="zh-CN" altLang="en-US" dirty="0">
                <a:solidFill>
                  <a:srgbClr val="3333CC"/>
                </a:solidFill>
                <a:latin typeface="Verdana" panose="020B0604030504040204" pitchFamily="34" charset="0"/>
              </a:rPr>
              <a:t>可以</a:t>
            </a:r>
            <a:r>
              <a:rPr lang="zh-CN" altLang="en-US" dirty="0" smtClean="0">
                <a:solidFill>
                  <a:srgbClr val="3333CC"/>
                </a:solidFill>
                <a:latin typeface="Verdana" panose="020B0604030504040204" pitchFamily="34" charset="0"/>
              </a:rPr>
              <a:t>用数字</a:t>
            </a:r>
            <a:r>
              <a:rPr lang="zh-CN" altLang="en-US" dirty="0">
                <a:solidFill>
                  <a:srgbClr val="3333CC"/>
                </a:solidFill>
                <a:latin typeface="Verdana" panose="020B0604030504040204" pitchFamily="34" charset="0"/>
              </a:rPr>
              <a:t>和</a:t>
            </a:r>
            <a:r>
              <a:rPr lang="zh-CN" altLang="en-US" dirty="0" smtClean="0">
                <a:solidFill>
                  <a:srgbClr val="3333CC"/>
                </a:solidFill>
                <a:latin typeface="Verdana" panose="020B0604030504040204" pitchFamily="34" charset="0"/>
              </a:rPr>
              <a:t>下划线（不能含空格等特殊符号），但要以英文字母起始。</a:t>
            </a:r>
            <a:endParaRPr lang="en-US" altLang="zh-CN" dirty="0" smtClean="0">
              <a:solidFill>
                <a:srgbClr val="3333CC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CC"/>
                </a:solidFill>
                <a:latin typeface="Verdana" panose="020B0604030504040204" pitchFamily="34" charset="0"/>
              </a:rPr>
              <a:t>文件名不建议取系统固有的函数</a:t>
            </a:r>
            <a:r>
              <a:rPr lang="en-US" altLang="zh-CN" dirty="0" smtClean="0">
                <a:solidFill>
                  <a:srgbClr val="3333CC"/>
                </a:solidFill>
                <a:latin typeface="Verdana" panose="020B0604030504040204" pitchFamily="34" charset="0"/>
              </a:rPr>
              <a:t>m</a:t>
            </a:r>
            <a:r>
              <a:rPr lang="zh-CN" altLang="en-US" dirty="0" smtClean="0">
                <a:solidFill>
                  <a:srgbClr val="3333CC"/>
                </a:solidFill>
                <a:latin typeface="Verdana" panose="020B0604030504040204" pitchFamily="34" charset="0"/>
              </a:rPr>
              <a:t>文件名，以防出现莫名其妙的错误。</a:t>
            </a:r>
            <a:endParaRPr lang="en-US" altLang="zh-CN" dirty="0" smtClean="0">
              <a:solidFill>
                <a:srgbClr val="3333CC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3333CC"/>
                </a:solidFill>
                <a:latin typeface="Verdana" panose="020B0604030504040204" pitchFamily="34" charset="0"/>
              </a:rPr>
              <a:t>文件名不区分大小写，文件存储路径需要是英文。</a:t>
            </a:r>
            <a:endParaRPr lang="zh-CN" altLang="en-US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96588-A8CF-4198-BD4C-097F679020F4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44306" y="116632"/>
            <a:ext cx="3960440" cy="570136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数值及其显示形式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0897"/>
            <a:ext cx="7772400" cy="38242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MATLAB</a:t>
            </a:r>
            <a:r>
              <a:rPr lang="zh-CN" altLang="en-US" sz="2400" dirty="0" smtClean="0"/>
              <a:t>可用十进制以及科学计数法表达数值，用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代表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的指数形式，用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来代表虚数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MATLAB</a:t>
            </a:r>
            <a:r>
              <a:rPr lang="zh-CN" altLang="en-US" sz="2400" dirty="0" smtClean="0"/>
              <a:t>中数值默认是双精度二进制浮点数（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位）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为了人机交互的友好性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可用</a:t>
            </a:r>
            <a:r>
              <a:rPr lang="en-US" altLang="zh-CN" sz="2400" dirty="0" smtClean="0"/>
              <a:t>format</a:t>
            </a:r>
            <a:r>
              <a:rPr lang="zh-CN" altLang="en-US" sz="2400" dirty="0"/>
              <a:t>命令选择数值</a:t>
            </a:r>
            <a:r>
              <a:rPr lang="zh-CN" altLang="en-US" sz="2400" dirty="0" smtClean="0"/>
              <a:t>输出的显示格式。</a:t>
            </a:r>
            <a:endParaRPr lang="en-US" altLang="zh-CN" sz="2400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5536" y="3975447"/>
            <a:ext cx="8802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CC"/>
                </a:solidFill>
                <a:ea typeface="楷体_GB2312" pitchFamily="49" charset="-122"/>
              </a:rPr>
              <a:t>数值的显示精度并不代表其存储精</a:t>
            </a:r>
            <a:r>
              <a:rPr lang="zh-CN" altLang="en-US" sz="2400" dirty="0" smtClean="0">
                <a:solidFill>
                  <a:srgbClr val="3333CC"/>
                </a:solidFill>
                <a:ea typeface="楷体_GB2312" pitchFamily="49" charset="-122"/>
              </a:rPr>
              <a:t>度，仅影响结果的显示形式。</a:t>
            </a:r>
            <a:endParaRPr lang="en-US" altLang="zh-CN" sz="2400" dirty="0" smtClean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8600" y="0"/>
            <a:ext cx="7151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908720"/>
            <a:ext cx="7772400" cy="86409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</a:rPr>
              <a:t>表中实现的所有格式设置仅在</a:t>
            </a:r>
            <a:r>
              <a:rPr lang="en-US" altLang="zh-CN" sz="2000" b="1" dirty="0" smtClean="0">
                <a:solidFill>
                  <a:srgbClr val="3333CC"/>
                </a:solidFill>
              </a:rPr>
              <a:t>MATLAB</a:t>
            </a:r>
            <a:r>
              <a:rPr lang="zh-CN" altLang="en-US" sz="2000" b="1" dirty="0" smtClean="0">
                <a:solidFill>
                  <a:srgbClr val="3333CC"/>
                </a:solidFill>
              </a:rPr>
              <a:t>的当前执行过程中有效，关闭软件后，又恢复到默认格式。</a:t>
            </a:r>
            <a:r>
              <a:rPr lang="en-US" altLang="zh-CN" sz="2000" b="1" dirty="0">
                <a:solidFill>
                  <a:srgbClr val="3333CC"/>
                </a:solidFill>
              </a:rPr>
              <a:t> </a:t>
            </a:r>
            <a:endParaRPr lang="zh-CN" altLang="en-US" sz="16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35942" name="Group 1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02931"/>
              </p:ext>
            </p:extLst>
          </p:nvPr>
        </p:nvGraphicFramePr>
        <p:xfrm>
          <a:off x="684213" y="1844824"/>
          <a:ext cx="7772400" cy="3349701"/>
        </p:xfrm>
        <a:graphic>
          <a:graphicData uri="http://schemas.openxmlformats.org/drawingml/2006/table">
            <a:tbl>
              <a:tblPr/>
              <a:tblGrid>
                <a:gridCol w="2239962"/>
                <a:gridCol w="2800350"/>
                <a:gridCol w="2732088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Matlab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例：数值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2/3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的显示形式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   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long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0.666666666666667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长浮点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short 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6.6667e-01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短科学计数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long 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6.666666666666666e-01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长课科学计数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hex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3fe5555555555555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bank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银行计数（元角分）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rat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2/3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π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显示为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355/113）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分数近似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（近似有理数表示）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4048" y="116632"/>
            <a:ext cx="3960440" cy="57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kern="0" dirty="0" smtClean="0">
                <a:solidFill>
                  <a:srgbClr val="FF0000"/>
                </a:solidFill>
              </a:rPr>
              <a:t>数值及其显示形式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0"/>
            <a:ext cx="7151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83351"/>
              </p:ext>
            </p:extLst>
          </p:nvPr>
        </p:nvGraphicFramePr>
        <p:xfrm>
          <a:off x="683568" y="5206898"/>
          <a:ext cx="7772400" cy="1107607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12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其他格式：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+， format short g， format long g，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    format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compact，format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loose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09322"/>
              </p:ext>
            </p:extLst>
          </p:nvPr>
        </p:nvGraphicFramePr>
        <p:xfrm>
          <a:off x="688032" y="5909778"/>
          <a:ext cx="7772400" cy="412679"/>
        </p:xfrm>
        <a:graphic>
          <a:graphicData uri="http://schemas.openxmlformats.org/drawingml/2006/table">
            <a:tbl>
              <a:tblPr/>
              <a:tblGrid>
                <a:gridCol w="2239962"/>
                <a:gridCol w="2800350"/>
                <a:gridCol w="2732088"/>
              </a:tblGrid>
              <a:tr h="412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short 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默认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0.6667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短浮点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196752"/>
            <a:ext cx="8106410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/>
              <a:t>MATLAB</a:t>
            </a:r>
            <a:r>
              <a:rPr lang="zh-CN" altLang="en-US" sz="2400" dirty="0"/>
              <a:t>允许一行内出现多条指令。半</a:t>
            </a:r>
            <a:r>
              <a:rPr lang="zh-CN" altLang="en-US" sz="2400" dirty="0" smtClean="0"/>
              <a:t>角逗号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” </a:t>
            </a:r>
            <a:r>
              <a:rPr lang="zh-CN" altLang="en-US" sz="2400" dirty="0" smtClean="0"/>
              <a:t>和半角分号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 ; ”</a:t>
            </a:r>
            <a:r>
              <a:rPr lang="zh-CN" altLang="en-US" sz="2400" dirty="0" smtClean="0"/>
              <a:t>都可以用来分隔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的指令（函数）或变量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MATLAB</a:t>
            </a:r>
            <a:r>
              <a:rPr lang="zh-CN" altLang="en-US" sz="2400" dirty="0" smtClean="0"/>
              <a:t>的指令（函数）后使用半角分号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，它的作用是用来避免在命令窗口显示程</a:t>
            </a:r>
            <a:r>
              <a:rPr lang="zh-CN" altLang="en-US" sz="2400" dirty="0"/>
              <a:t>序的运行结</a:t>
            </a:r>
            <a:r>
              <a:rPr lang="zh-CN" altLang="en-US" sz="2400" dirty="0" smtClean="0"/>
              <a:t>果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一条指令过长时可用续行符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“…”</a:t>
            </a:r>
            <a:r>
              <a:rPr lang="zh-CN" altLang="en-US" sz="2400" dirty="0" smtClean="0"/>
              <a:t>分多行书写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可以使用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shift+Enter</a:t>
            </a:r>
            <a:r>
              <a:rPr lang="zh-CN" altLang="en-US" sz="2400" dirty="0" smtClean="0"/>
              <a:t>，表示要输入多行命令后再运行，待最后一行命令输入完毕，再回车，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才开始运行上述诸条命令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冒</a:t>
            </a:r>
            <a:r>
              <a:rPr lang="zh-CN" altLang="en-US" sz="2400" dirty="0" smtClean="0"/>
              <a:t>号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 : ”</a:t>
            </a:r>
            <a:r>
              <a:rPr lang="zh-CN" altLang="en-US" sz="2400" dirty="0" smtClean="0"/>
              <a:t>的作用很重要，可用于生成等间隔数组，用于选出矩阵指定行、列及元素，可用于循环语句</a:t>
            </a:r>
            <a:endParaRPr lang="en-US" altLang="zh-CN" sz="2400" dirty="0" smtClean="0"/>
          </a:p>
          <a:p>
            <a:pPr marL="0" indent="0" algn="ctr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2400" dirty="0" smtClean="0">
                <a:solidFill>
                  <a:srgbClr val="3333CC"/>
                </a:solidFill>
              </a:rPr>
              <a:t>注意标点符号不能写成中文全角格式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725" y="116632"/>
            <a:ext cx="3492190" cy="594026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标点符号的作用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0"/>
            <a:ext cx="7151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024" y="1196082"/>
            <a:ext cx="7772400" cy="792758"/>
          </a:xfrm>
          <a:effectLst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3333CC"/>
                </a:solidFill>
              </a:rPr>
              <a:t>为方便操作，</a:t>
            </a:r>
            <a:r>
              <a:rPr lang="en-US" altLang="zh-CN" sz="2400" dirty="0" smtClean="0">
                <a:solidFill>
                  <a:srgbClr val="3333CC"/>
                </a:solidFill>
              </a:rPr>
              <a:t>MATLAB</a:t>
            </a:r>
            <a:r>
              <a:rPr lang="zh-CN" altLang="en-US" sz="2400" dirty="0" smtClean="0">
                <a:solidFill>
                  <a:srgbClr val="3333CC"/>
                </a:solidFill>
              </a:rPr>
              <a:t>允许用户对已经输入的指令进行回调、编辑和重运行。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50100"/>
              </p:ext>
            </p:extLst>
          </p:nvPr>
        </p:nvGraphicFramePr>
        <p:xfrm>
          <a:off x="1042988" y="2059139"/>
          <a:ext cx="6629400" cy="4394197"/>
        </p:xfrm>
        <a:graphic>
          <a:graphicData uri="http://schemas.openxmlformats.org/drawingml/2006/table">
            <a:tbl>
              <a:tblPr/>
              <a:tblGrid>
                <a:gridCol w="1622425"/>
                <a:gridCol w="5006975"/>
              </a:tblGrid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    名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               用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前寻式调回已输入过的指令行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后寻式调回已输入过的指令行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←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在当前行中左移光标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在当前行中右移光标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PageUp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前寻式翻阅当前窗中的内容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PageDown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后寻式翻阅当前窗中的内容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使光标移到当前行的首端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使光标移到当前行的尾端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Delete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删去光标右边的字符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Backspace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删去光标左边的字符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清除当前行的全部内容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116632"/>
            <a:ext cx="3960440" cy="570136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命令行的基本操作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0"/>
            <a:ext cx="7151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048" y="130969"/>
            <a:ext cx="4463653" cy="576262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命令窗口的常用指令</a:t>
            </a:r>
          </a:p>
        </p:txBody>
      </p:sp>
      <p:graphicFrame>
        <p:nvGraphicFramePr>
          <p:cNvPr id="4306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9818"/>
              </p:ext>
            </p:extLst>
          </p:nvPr>
        </p:nvGraphicFramePr>
        <p:xfrm>
          <a:off x="1043608" y="954508"/>
          <a:ext cx="7200800" cy="5845571"/>
        </p:xfrm>
        <a:graphic>
          <a:graphicData uri="http://schemas.openxmlformats.org/drawingml/2006/table">
            <a:tbl>
              <a:tblPr/>
              <a:tblGrid>
                <a:gridCol w="1656184"/>
                <a:gridCol w="5544616"/>
              </a:tblGrid>
              <a:tr h="40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  令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    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设置当前工作目录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清除图形窗口中的显示  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close all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可关闭图形窗口）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清除指令窗中显示内容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清除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MATLAB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工作空间中保存的变量和函数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edit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文件编辑器，编辑程序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列出指定目录下的文件和子目录清单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exit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关闭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退出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MATLAB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quit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关闭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退出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MATLAB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创建目录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more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使其后的显示内容分页进行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显示指定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文件的内容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which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指出其后文件所在的目录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！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运行外部程序，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（调出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自带的计算器）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8" name="Rectangle 59"/>
          <p:cNvSpPr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475656" y="1783702"/>
            <a:ext cx="792088" cy="1645298"/>
          </a:xfrm>
          <a:prstGeom prst="round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149" y="2012647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333CC"/>
                </a:solidFill>
              </a:rPr>
              <a:t>最</a:t>
            </a:r>
            <a:endParaRPr lang="en-US" altLang="zh-CN" sz="2400" b="1" dirty="0" smtClean="0">
              <a:solidFill>
                <a:srgbClr val="3333CC"/>
              </a:solidFill>
            </a:endParaRPr>
          </a:p>
          <a:p>
            <a:r>
              <a:rPr lang="zh-CN" altLang="en-US" sz="2400" b="1" dirty="0" smtClean="0">
                <a:solidFill>
                  <a:srgbClr val="3333CC"/>
                </a:solidFill>
              </a:rPr>
              <a:t>常</a:t>
            </a:r>
            <a:endParaRPr lang="en-US" altLang="zh-CN" sz="2400" b="1" dirty="0" smtClean="0">
              <a:solidFill>
                <a:srgbClr val="3333CC"/>
              </a:solidFill>
            </a:endParaRPr>
          </a:p>
          <a:p>
            <a:r>
              <a:rPr lang="zh-CN" altLang="en-US" sz="2400" b="1" dirty="0" smtClean="0">
                <a:solidFill>
                  <a:srgbClr val="3333CC"/>
                </a:solidFill>
              </a:rPr>
              <a:t>用</a:t>
            </a:r>
            <a:endParaRPr lang="zh-CN" altLang="en-US" sz="24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1114" y="115888"/>
            <a:ext cx="2735262" cy="576262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常用文件格式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53292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b="1" u="sng" dirty="0" smtClean="0">
                <a:solidFill>
                  <a:srgbClr val="3333CC"/>
                </a:solidFill>
              </a:rPr>
              <a:t>程序文件，</a:t>
            </a:r>
            <a:r>
              <a:rPr lang="en-US" altLang="zh-CN" sz="2800" b="1" u="sng" dirty="0" smtClean="0"/>
              <a:t>M</a:t>
            </a:r>
            <a:r>
              <a:rPr lang="zh-CN" altLang="en-US" sz="2800" b="1" u="sng" dirty="0" smtClean="0"/>
              <a:t>文件，扩展名为 </a:t>
            </a:r>
            <a:r>
              <a:rPr lang="en-US" altLang="zh-CN" sz="2800" b="1" u="sng" dirty="0" smtClean="0"/>
              <a:t>.m</a:t>
            </a:r>
            <a:endParaRPr lang="zh-CN" altLang="en-US" sz="2800" b="1" u="sng" dirty="0" smtClean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333CC"/>
                </a:solidFill>
              </a:rPr>
              <a:t>图形文件，</a:t>
            </a:r>
            <a:r>
              <a:rPr lang="en-US" altLang="zh-CN" sz="2800" dirty="0" smtClean="0"/>
              <a:t>Figure</a:t>
            </a:r>
            <a:r>
              <a:rPr lang="zh-CN" altLang="en-US" sz="2800" dirty="0" smtClean="0"/>
              <a:t>文件，扩展名为 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fig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333CC"/>
                </a:solidFill>
              </a:rPr>
              <a:t>模型文件，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文件，扩展名为 </a:t>
            </a:r>
            <a:r>
              <a:rPr lang="en-US" altLang="zh-CN" sz="2800" b="1" dirty="0" smtClean="0"/>
              <a:t>.mdl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333CC"/>
                </a:solidFill>
              </a:rPr>
              <a:t>数据文件，</a:t>
            </a:r>
            <a:r>
              <a:rPr lang="zh-CN" altLang="en-US" sz="2800" dirty="0" smtClean="0"/>
              <a:t>扩展名为 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mat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333CC"/>
                </a:solidFill>
              </a:rPr>
              <a:t>可执行文件，</a:t>
            </a:r>
            <a:r>
              <a:rPr lang="en-US" altLang="zh-CN" sz="2800" dirty="0" smtClean="0"/>
              <a:t>MEX</a:t>
            </a:r>
            <a:r>
              <a:rPr lang="zh-CN" altLang="en-US" sz="2800" dirty="0" smtClean="0"/>
              <a:t>文件，扩展名为 </a:t>
            </a:r>
            <a:r>
              <a:rPr lang="en-US" altLang="zh-CN" sz="2800" b="1" dirty="0"/>
              <a:t>.</a:t>
            </a:r>
            <a:r>
              <a:rPr lang="en-US" altLang="zh-CN" sz="2800" b="1" dirty="0" err="1"/>
              <a:t>mex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3333CC"/>
                </a:solidFill>
              </a:rPr>
              <a:t>项目文件，</a:t>
            </a:r>
            <a:r>
              <a:rPr lang="zh-CN" altLang="en-US" sz="2800" dirty="0" smtClean="0"/>
              <a:t>扩展名为 </a:t>
            </a:r>
            <a:r>
              <a:rPr lang="en-US" altLang="zh-CN" sz="2800" b="1" dirty="0" smtClean="0"/>
              <a:t>.</a:t>
            </a:r>
            <a:r>
              <a:rPr lang="en-US" altLang="zh-CN" sz="2800" b="1" dirty="0" err="1"/>
              <a:t>prj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3333CC"/>
                </a:solidFill>
              </a:rPr>
              <a:t>P</a:t>
            </a:r>
            <a:r>
              <a:rPr lang="zh-CN" altLang="en-US" sz="2800" dirty="0" smtClean="0">
                <a:solidFill>
                  <a:srgbClr val="3333CC"/>
                </a:solidFill>
              </a:rPr>
              <a:t>码文件，</a:t>
            </a:r>
            <a:r>
              <a:rPr lang="zh-CN" altLang="en-US" sz="2800" dirty="0" smtClean="0"/>
              <a:t>伪代码文件，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文件调用后在内存中生成的内部文件</a:t>
            </a:r>
            <a:endParaRPr lang="en-US" altLang="zh-CN" sz="28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3333CC"/>
                </a:solidFill>
              </a:rPr>
              <a:t>前  言</a:t>
            </a:r>
            <a:r>
              <a:rPr lang="zh-CN" altLang="en-US" sz="4000" dirty="0" smtClean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9552" y="836613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课</a:t>
            </a:r>
            <a:r>
              <a:rPr lang="zh-CN" altLang="en-US" sz="36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程特点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17613" y="1827213"/>
            <a:ext cx="74580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、学习编程语言 </a:t>
            </a:r>
            <a:r>
              <a:rPr lang="en-US" altLang="zh-CN" sz="3200" b="1" dirty="0">
                <a:latin typeface="Times New Roman" panose="02020603050405020304" pitchFamily="18" charset="0"/>
              </a:rPr>
              <a:t>+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掌握软件</a:t>
            </a:r>
            <a:r>
              <a:rPr lang="zh-CN" altLang="en-US" sz="3200" b="1" dirty="0">
                <a:latin typeface="Times New Roman" panose="02020603050405020304" pitchFamily="18" charset="0"/>
              </a:rPr>
              <a:t>工具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17613" y="2741613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、基础知识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实践</a:t>
            </a:r>
            <a:r>
              <a:rPr lang="zh-CN" altLang="en-US" sz="3200" b="1" dirty="0">
                <a:latin typeface="Times New Roman" panose="02020603050405020304" pitchFamily="18" charset="0"/>
              </a:rPr>
              <a:t>操作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17613" y="3656013"/>
            <a:ext cx="731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</a:rPr>
              <a:t>、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侧重数值计算、仿真等应用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841" y="1412776"/>
            <a:ext cx="8135615" cy="518457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首先在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内存中进行检查，检查</a:t>
            </a:r>
            <a:r>
              <a:rPr lang="en-US" altLang="zh-CN" sz="2400" dirty="0" smtClean="0"/>
              <a:t>“sin”</a:t>
            </a:r>
            <a:r>
              <a:rPr lang="zh-CN" altLang="en-US" sz="2400" dirty="0" smtClean="0"/>
              <a:t> 是否为工作空间的变量或特殊变量；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然后</a:t>
            </a:r>
            <a:r>
              <a:rPr lang="zh-CN" altLang="en-US" sz="2400" dirty="0" smtClean="0"/>
              <a:t>检查 </a:t>
            </a:r>
            <a:r>
              <a:rPr lang="en-US" altLang="zh-CN" sz="2400" dirty="0" smtClean="0"/>
              <a:t>“sin”</a:t>
            </a:r>
            <a:r>
              <a:rPr lang="zh-CN" altLang="en-US" sz="2400" dirty="0" smtClean="0"/>
              <a:t> 是否为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的内部函数；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再检查在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当前目录 </a:t>
            </a:r>
            <a:r>
              <a:rPr lang="en-US" altLang="zh-CN" sz="2400" dirty="0" smtClean="0"/>
              <a:t>“.m” 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 “.</a:t>
            </a:r>
            <a:r>
              <a:rPr lang="en-US" altLang="zh-CN" sz="2400" dirty="0" err="1" smtClean="0"/>
              <a:t>mex</a:t>
            </a:r>
            <a:r>
              <a:rPr lang="en-US" altLang="zh-CN" sz="2400" dirty="0" smtClean="0"/>
              <a:t>” </a:t>
            </a:r>
            <a:r>
              <a:rPr lang="zh-CN" altLang="en-US" sz="2400" dirty="0" smtClean="0"/>
              <a:t>文件中是否有</a:t>
            </a:r>
            <a:r>
              <a:rPr lang="en-US" altLang="zh-CN" sz="2400" dirty="0" smtClean="0"/>
              <a:t>sin</a:t>
            </a:r>
            <a:r>
              <a:rPr lang="zh-CN" altLang="en-US" sz="2400" dirty="0" smtClean="0"/>
              <a:t>函数；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然后</a:t>
            </a:r>
            <a:r>
              <a:rPr lang="zh-CN" altLang="en-US" sz="2400" dirty="0" smtClean="0"/>
              <a:t>在搜索路径的其他目录中，依次检查 </a:t>
            </a:r>
            <a:r>
              <a:rPr lang="en-US" altLang="zh-CN" sz="2400" dirty="0" smtClean="0"/>
              <a:t>“.m”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“.</a:t>
            </a:r>
            <a:r>
              <a:rPr lang="en-US" altLang="zh-CN" sz="2400" dirty="0" err="1" smtClean="0"/>
              <a:t>mex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文件；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如果都没有查到，则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发出错误信息。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504378" y="981075"/>
            <a:ext cx="882015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333CC"/>
                </a:solidFill>
                <a:ea typeface="楷体_GB2312" pitchFamily="49" charset="-122"/>
              </a:rPr>
              <a:t>MATLAB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对指令的搜索识别过程，例如</a:t>
            </a:r>
            <a:r>
              <a:rPr lang="en-US" altLang="zh-CN" sz="2400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sin(x</a:t>
            </a:r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4" name="Rectangle 8"/>
          <p:cNvSpPr>
            <a:spLocks noGrp="1" noChangeArrowheads="1"/>
          </p:cNvSpPr>
          <p:nvPr>
            <p:ph type="title"/>
          </p:nvPr>
        </p:nvSpPr>
        <p:spPr>
          <a:xfrm>
            <a:off x="5221114" y="260648"/>
            <a:ext cx="2735262" cy="4318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搜索路径</a:t>
            </a: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496" y="4941168"/>
            <a:ext cx="896416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30000"/>
              </a:spcBef>
              <a:buClrTx/>
              <a:buNone/>
            </a:pPr>
            <a:r>
              <a:rPr lang="zh-CN" altLang="en-US" sz="2400" dirty="0" smtClean="0">
                <a:solidFill>
                  <a:srgbClr val="3333CC"/>
                </a:solidFill>
              </a:rPr>
              <a:t>用户自</a:t>
            </a:r>
            <a:r>
              <a:rPr lang="zh-CN" altLang="en-US" sz="2400" dirty="0">
                <a:solidFill>
                  <a:srgbClr val="3333CC"/>
                </a:solidFill>
              </a:rPr>
              <a:t>定</a:t>
            </a:r>
            <a:r>
              <a:rPr lang="zh-CN" altLang="en-US" sz="2400" dirty="0" smtClean="0">
                <a:solidFill>
                  <a:srgbClr val="3333CC"/>
                </a:solidFill>
              </a:rPr>
              <a:t>义的函数</a:t>
            </a:r>
            <a:r>
              <a:rPr lang="zh-CN" altLang="en-US" sz="2400" dirty="0">
                <a:solidFill>
                  <a:srgbClr val="3333CC"/>
                </a:solidFill>
              </a:rPr>
              <a:t>在</a:t>
            </a:r>
            <a:r>
              <a:rPr lang="zh-CN" altLang="en-US" sz="2400" dirty="0" smtClean="0">
                <a:solidFill>
                  <a:srgbClr val="3333CC"/>
                </a:solidFill>
              </a:rPr>
              <a:t>调用时如果出现类似下面的错误提示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 marL="457200" lvl="1" indent="0" eaLnBrk="1" hangingPunct="1">
              <a:spcBef>
                <a:spcPct val="30000"/>
              </a:spcBef>
              <a:buClr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未</a:t>
            </a:r>
            <a:r>
              <a:rPr lang="zh-CN" altLang="en-US" sz="2400" b="1" dirty="0">
                <a:solidFill>
                  <a:srgbClr val="FF0000"/>
                </a:solidFill>
              </a:rPr>
              <a:t>定义与 </a:t>
            </a:r>
            <a:r>
              <a:rPr lang="en-US" altLang="zh-CN" sz="2400" b="1" dirty="0">
                <a:solidFill>
                  <a:srgbClr val="FF0000"/>
                </a:solidFill>
              </a:rPr>
              <a:t>xxx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b="1" dirty="0">
                <a:solidFill>
                  <a:srgbClr val="FF0000"/>
                </a:solidFill>
              </a:rPr>
              <a:t>型的输入参数相对应的函数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xxx”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 marL="457200" lvl="1" indent="0" eaLnBrk="1" hangingPunct="1">
              <a:spcBef>
                <a:spcPct val="30000"/>
              </a:spcBef>
              <a:buClrTx/>
              <a:buNone/>
            </a:pPr>
            <a:r>
              <a:rPr lang="zh-CN" altLang="en-US" sz="2400" dirty="0" smtClean="0">
                <a:solidFill>
                  <a:srgbClr val="3333CC"/>
                </a:solidFill>
              </a:rPr>
              <a:t>往往同搜索路径设置错误有关（也可能是输入了不存在的函数、指令或变量）。</a:t>
            </a:r>
            <a:endParaRPr lang="zh-CN" altLang="en-US" dirty="0" smtClean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89" y="-27384"/>
            <a:ext cx="2808287" cy="709613"/>
          </a:xfrm>
          <a:effectLst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</a:rPr>
              <a:t>搜索路径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-324544" y="908050"/>
            <a:ext cx="9289032" cy="19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9750" lvl="1" indent="0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pathtool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3333CC"/>
                </a:solidFill>
              </a:rPr>
              <a:t>命令可调出搜索路径设置界面，将</a:t>
            </a:r>
            <a:r>
              <a:rPr lang="en-US" altLang="zh-CN" sz="2800" dirty="0" smtClean="0">
                <a:solidFill>
                  <a:srgbClr val="3333CC"/>
                </a:solidFill>
              </a:rPr>
              <a:t>M</a:t>
            </a:r>
            <a:r>
              <a:rPr lang="zh-CN" altLang="en-US" sz="2800" dirty="0" smtClean="0">
                <a:solidFill>
                  <a:srgbClr val="3333CC"/>
                </a:solidFill>
              </a:rPr>
              <a:t>文件所在路径加入搜索路径列表，注意不要随意改动原有设置。</a:t>
            </a:r>
            <a:r>
              <a:rPr lang="en-US" altLang="zh-CN" sz="2800" dirty="0" smtClean="0">
                <a:solidFill>
                  <a:srgbClr val="3333CC"/>
                </a:solidFill>
              </a:rPr>
              <a:t> </a:t>
            </a:r>
            <a:endParaRPr lang="zh-CN" altLang="en-US" sz="2800" dirty="0">
              <a:solidFill>
                <a:srgbClr val="3333CC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7584" y="2061385"/>
          <a:ext cx="7547677" cy="46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r:id="rId3" imgW="7458075" imgH="4552950" progId="Paint.Picture">
                  <p:embed/>
                </p:oleObj>
              </mc:Choice>
              <mc:Fallback>
                <p:oleObj r:id="rId3" imgW="7458075" imgH="45529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061385"/>
                        <a:ext cx="7547677" cy="46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899" y="260648"/>
            <a:ext cx="3311525" cy="431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帮助系统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6128"/>
            <a:ext cx="8229600" cy="3384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软件自带丰富的帮助文档。可从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帮助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菜单中调出</a:t>
            </a:r>
            <a:endParaRPr lang="en-US" altLang="zh-CN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 smtClean="0"/>
              <a:t>文档和演示示例，或使用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help,  demos,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lookfor</a:t>
            </a:r>
            <a:r>
              <a:rPr lang="en-US" altLang="zh-CN" sz="2400" dirty="0" smtClean="0">
                <a:solidFill>
                  <a:srgbClr val="FF0000"/>
                </a:solidFill>
              </a:rPr>
              <a:t>, doc </a:t>
            </a:r>
            <a:r>
              <a:rPr lang="zh-CN" altLang="en-US" sz="2400" dirty="0" smtClean="0"/>
              <a:t>等命令。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3560" y="1926085"/>
          <a:ext cx="8132896" cy="43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r:id="rId3" imgW="9667875" imgH="5210175" progId="Paint.Picture">
                  <p:embed/>
                </p:oleObj>
              </mc:Choice>
              <mc:Fallback>
                <p:oleObj r:id="rId3" imgW="9667875" imgH="5210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560" y="1926085"/>
                        <a:ext cx="8132896" cy="43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1520" y="914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help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807720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help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（显示已安装的函数库和工具箱 ）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908685" y="2060575"/>
            <a:ext cx="7681913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help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子目录名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/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库名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/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工具</a:t>
            </a:r>
            <a:r>
              <a:rPr lang="zh-CN" altLang="en-US" sz="2800" b="1" u="sng" dirty="0" smtClean="0">
                <a:latin typeface="Times New Roman" panose="02020603050405020304" pitchFamily="18" charset="0"/>
              </a:rPr>
              <a:t>箱名</a:t>
            </a:r>
            <a:endParaRPr lang="zh-CN" altLang="en-US" sz="2800" b="1" u="sng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如：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help 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general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显示</a:t>
            </a:r>
            <a:r>
              <a:rPr lang="zh-CN" altLang="en-US" sz="2800" dirty="0">
                <a:latin typeface="Times New Roman" panose="02020603050405020304" pitchFamily="18" charset="0"/>
              </a:rPr>
              <a:t>基本函数信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900748" y="3789363"/>
            <a:ext cx="701040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help 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函数名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</a:rPr>
              <a:t>显示具体函数的帮助信息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如：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help 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sin</a:t>
            </a:r>
            <a:endParaRPr lang="en-US" altLang="zh-CN" sz="2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11188" y="5084763"/>
            <a:ext cx="81868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CC"/>
                </a:solidFill>
              </a:rPr>
              <a:t>注意：命令窗口显示的</a:t>
            </a:r>
            <a:r>
              <a:rPr lang="en-US" altLang="zh-CN" sz="2400" dirty="0">
                <a:solidFill>
                  <a:srgbClr val="3333CC"/>
                </a:solidFill>
              </a:rPr>
              <a:t>MATLAB</a:t>
            </a:r>
            <a:r>
              <a:rPr lang="zh-CN" altLang="en-US" sz="2400" dirty="0">
                <a:solidFill>
                  <a:srgbClr val="3333CC"/>
                </a:solidFill>
              </a:rPr>
              <a:t>帮助信息中，是用大写字母</a:t>
            </a:r>
          </a:p>
          <a:p>
            <a:r>
              <a:rPr lang="zh-CN" altLang="en-US" sz="2400" dirty="0">
                <a:solidFill>
                  <a:srgbClr val="3333CC"/>
                </a:solidFill>
              </a:rPr>
              <a:t>来突出函数名的，但在使用这些函数时，应该用</a:t>
            </a:r>
            <a:r>
              <a:rPr lang="zh-CN" altLang="en-US" sz="2400" b="1" dirty="0" smtClean="0">
                <a:solidFill>
                  <a:srgbClr val="3333CC"/>
                </a:solidFill>
              </a:rPr>
              <a:t>小写字母</a:t>
            </a:r>
            <a:endParaRPr lang="zh-CN" altLang="en-US" sz="2400" dirty="0">
              <a:solidFill>
                <a:srgbClr val="3333CC"/>
              </a:solidFill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/>
        </p:nvSpPr>
        <p:spPr>
          <a:xfrm>
            <a:off x="5220915" y="260648"/>
            <a:ext cx="3311525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帮助系统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513"/>
            <a:ext cx="8352159" cy="4608512"/>
          </a:xfrm>
          <a:effectLst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lookfor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u="sng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（用关键字模糊查找） </a:t>
            </a:r>
            <a:r>
              <a:rPr lang="zh-CN" altLang="en-US" i="1" dirty="0" smtClean="0">
                <a:solidFill>
                  <a:srgbClr val="3333CC"/>
                </a:solidFill>
              </a:rPr>
              <a:t>	</a:t>
            </a:r>
            <a:endParaRPr lang="en-US" altLang="zh-CN" sz="3600" dirty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 smtClean="0"/>
              <a:t>如：   </a:t>
            </a:r>
            <a:r>
              <a:rPr lang="en-US" altLang="zh-CN" dirty="0" err="1" smtClean="0">
                <a:solidFill>
                  <a:srgbClr val="993300"/>
                </a:solidFill>
              </a:rPr>
              <a:t>lookfor</a:t>
            </a:r>
            <a:r>
              <a:rPr lang="en-US" altLang="zh-CN" dirty="0" smtClean="0">
                <a:solidFill>
                  <a:srgbClr val="993300"/>
                </a:solidFill>
              </a:rPr>
              <a:t>  sin</a:t>
            </a:r>
            <a:r>
              <a:rPr lang="en-US" altLang="zh-CN" sz="2400" dirty="0" smtClean="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可</a:t>
            </a:r>
            <a:r>
              <a:rPr lang="zh-CN" altLang="en-US" sz="2800" dirty="0"/>
              <a:t>调</a:t>
            </a:r>
            <a:r>
              <a:rPr lang="zh-CN" altLang="en-US" sz="2800" dirty="0" smtClean="0"/>
              <a:t>出</a:t>
            </a:r>
            <a:r>
              <a:rPr lang="en-US" altLang="zh-CN" sz="2800" dirty="0" smtClean="0"/>
              <a:t>sin， </a:t>
            </a:r>
            <a:r>
              <a:rPr lang="en-US" altLang="zh-CN" sz="2800" dirty="0" err="1" smtClean="0"/>
              <a:t>asin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等三角函数有关的许多文档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 smtClean="0"/>
              <a:t>打开帮助窗口命令</a:t>
            </a:r>
          </a:p>
          <a:p>
            <a:pPr marL="457200" lvl="1" indent="0" eaLnBrk="1" hangingPunct="1">
              <a:buClr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helpwin</a:t>
            </a:r>
            <a:r>
              <a:rPr lang="en-US" altLang="zh-CN" dirty="0" smtClean="0">
                <a:solidFill>
                  <a:srgbClr val="993300"/>
                </a:solidFill>
              </a:rPr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打开帮助主题窗口</a:t>
            </a:r>
          </a:p>
          <a:p>
            <a:pPr marL="457200" lvl="1" indent="0" eaLnBrk="1" hangingPunct="1">
              <a:buClrTx/>
              <a:buNone/>
            </a:pPr>
            <a:r>
              <a:rPr lang="en-US" altLang="zh-CN" dirty="0" smtClean="0">
                <a:solidFill>
                  <a:srgbClr val="993300"/>
                </a:solidFill>
              </a:rPr>
              <a:t>demos </a:t>
            </a:r>
            <a:r>
              <a:rPr lang="zh-CN" altLang="en-US" dirty="0" smtClean="0">
                <a:solidFill>
                  <a:srgbClr val="993300"/>
                </a:solidFill>
              </a:rPr>
              <a:t>或 </a:t>
            </a:r>
            <a:r>
              <a:rPr lang="en-US" altLang="zh-CN" dirty="0" smtClean="0">
                <a:solidFill>
                  <a:srgbClr val="993300"/>
                </a:solidFill>
              </a:rPr>
              <a:t>demo      </a:t>
            </a:r>
            <a:r>
              <a:rPr lang="zh-CN" altLang="en-US" dirty="0" smtClean="0"/>
              <a:t>打开演示示例窗口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931" y="260896"/>
            <a:ext cx="3311525" cy="431800"/>
          </a:xfrm>
          <a:effectLst/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</a:rPr>
              <a:t>帮助系统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9573"/>
            <a:ext cx="8460431" cy="547175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matlab</a:t>
            </a:r>
            <a:r>
              <a:rPr lang="zh-CN" altLang="en-US" dirty="0" smtClean="0">
                <a:solidFill>
                  <a:srgbClr val="FF0000"/>
                </a:solidFill>
              </a:rPr>
              <a:t>的一般运行模式 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命令行模式</a:t>
            </a:r>
            <a:endParaRPr lang="en-US" altLang="zh-CN" sz="2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相当于计算器，适用于随手计算少量问题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3333CC"/>
                </a:solidFill>
              </a:rPr>
              <a:t>M</a:t>
            </a:r>
            <a:r>
              <a:rPr lang="zh-CN" altLang="en-US" sz="2800" dirty="0" smtClean="0">
                <a:solidFill>
                  <a:srgbClr val="3333CC"/>
                </a:solidFill>
              </a:rPr>
              <a:t>文件模式</a:t>
            </a:r>
            <a:endParaRPr lang="en-US" altLang="zh-CN" sz="2800" dirty="0" smtClean="0">
              <a:solidFill>
                <a:srgbClr val="3333CC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3333CC"/>
                </a:solidFill>
              </a:rPr>
              <a:t> </a:t>
            </a:r>
            <a:r>
              <a:rPr lang="en-US" altLang="zh-CN" sz="2800" dirty="0" smtClean="0">
                <a:solidFill>
                  <a:srgbClr val="3333CC"/>
                </a:solidFill>
              </a:rPr>
              <a:t>  </a:t>
            </a:r>
            <a:r>
              <a:rPr lang="zh-CN" altLang="en-US" sz="2800" dirty="0" smtClean="0">
                <a:solidFill>
                  <a:srgbClr val="3333CC"/>
                </a:solidFill>
              </a:rPr>
              <a:t>相当于</a:t>
            </a:r>
            <a:r>
              <a:rPr lang="en-US" altLang="zh-CN" sz="2800" dirty="0" smtClean="0">
                <a:solidFill>
                  <a:srgbClr val="3333CC"/>
                </a:solidFill>
              </a:rPr>
              <a:t>C</a:t>
            </a:r>
            <a:r>
              <a:rPr lang="zh-CN" altLang="en-US" sz="2800" dirty="0" smtClean="0">
                <a:solidFill>
                  <a:srgbClr val="3333CC"/>
                </a:solidFill>
              </a:rPr>
              <a:t>语言程序设计，适用于解决复杂问题</a:t>
            </a:r>
            <a:endParaRPr lang="en-US" altLang="zh-CN" sz="2800" dirty="0" smtClean="0">
              <a:solidFill>
                <a:srgbClr val="3333CC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带图形界面的工具箱等其他形式</a:t>
            </a:r>
            <a:endParaRPr lang="en-US" altLang="zh-CN" sz="28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 smtClean="0"/>
              <a:t>（例如</a:t>
            </a:r>
            <a:r>
              <a:rPr lang="en-US" altLang="zh-CN" sz="2800" dirty="0" err="1" smtClean="0">
                <a:solidFill>
                  <a:srgbClr val="993300"/>
                </a:solidFill>
              </a:rPr>
              <a:t>cftool</a:t>
            </a:r>
            <a:r>
              <a:rPr lang="zh-CN" altLang="en-US" sz="2800" dirty="0" smtClean="0"/>
              <a:t>指令可调出曲线拟合工具箱的图形界面）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0"/>
            <a:ext cx="4848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3333CC"/>
                </a:solidFill>
                <a:latin typeface="Arial" panose="020B0604020202020204" pitchFamily="34" charset="0"/>
              </a:rPr>
              <a:t>基础操作与常用命令</a:t>
            </a:r>
            <a:endParaRPr lang="zh-CN" altLang="en-US" sz="40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6770"/>
            <a:ext cx="8820472" cy="620687"/>
          </a:xfrm>
        </p:spPr>
        <p:txBody>
          <a:bodyPr/>
          <a:lstStyle/>
          <a:p>
            <a:pPr marL="838200" indent="-838200" eaLnBrk="1" hangingPunct="1"/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-1】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                                        求根</a:t>
            </a:r>
            <a:endParaRPr lang="en-US" altLang="zh-CN" sz="3200" b="1" dirty="0" smtClean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81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14135"/>
              </p:ext>
            </p:extLst>
          </p:nvPr>
        </p:nvGraphicFramePr>
        <p:xfrm>
          <a:off x="3707904" y="415819"/>
          <a:ext cx="396044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5118100" imgH="431800" progId="Equation.DSMT4">
                  <p:embed/>
                </p:oleObj>
              </mc:Choice>
              <mc:Fallback>
                <p:oleObj name="Equation" r:id="rId3" imgW="5118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15819"/>
                        <a:ext cx="396044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27584" y="1424063"/>
            <a:ext cx="7925568" cy="148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p = [2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  0,  -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  71,  -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  13];  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％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建立多项式系数向量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x = roots(p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根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146266" y="2780928"/>
            <a:ext cx="25218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=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-3.4914         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1.6863 + 2.6947i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1.6863 - 2.6947i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0.0594 + 0.4251i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0.0594 - 0.4251i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93037" cy="682267"/>
          </a:xfrm>
        </p:spPr>
        <p:txBody>
          <a:bodyPr/>
          <a:lstStyle/>
          <a:p>
            <a:pPr marL="838200" indent="-838200" eaLnBrk="1" hangingPunct="1"/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-2】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数值运算解线性方程组</a:t>
            </a:r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13394"/>
              </p:ext>
            </p:extLst>
          </p:nvPr>
        </p:nvGraphicFramePr>
        <p:xfrm>
          <a:off x="3240087" y="982663"/>
          <a:ext cx="25923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3365500" imgH="1765300" progId="Equation.DSMT4">
                  <p:embed/>
                </p:oleObj>
              </mc:Choice>
              <mc:Fallback>
                <p:oleObj name="Equation" r:id="rId3" imgW="3365500" imgH="176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7" y="982663"/>
                        <a:ext cx="259238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2068116" y="2641959"/>
            <a:ext cx="6840934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= [2,3,-1;8,2,3;45,3,9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];   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％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建立系数矩阵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endParaRPr lang="en-US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 = [2;4;23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];                      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％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建立列向量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endParaRPr lang="en-US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 = </a:t>
            </a:r>
            <a:r>
              <a:rPr lang="en-US" altLang="en-US" sz="2800" b="1" dirty="0" err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inv</a:t>
            </a: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(a)*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536156" y="4459406"/>
            <a:ext cx="13525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 =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0.5531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0.2051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-0.2784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8856910" cy="25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syms</a:t>
            </a: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x y z</a:t>
            </a:r>
            <a:r>
              <a:rPr lang="en-US" altLang="zh-CN" sz="2800" b="1" dirty="0">
                <a:solidFill>
                  <a:srgbClr val="993300"/>
                </a:solidFill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a typeface="华文楷体" panose="02010600040101010101" pitchFamily="2" charset="-122"/>
              </a:rPr>
              <a:t>％建立符号变量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800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]=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solve(2*x+3*y-z-2,…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  8*x+2*y+3*z-4, 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         	 45*x+3*y+9*z-23</a:t>
            </a:r>
            <a:r>
              <a:rPr lang="en-US" altLang="en-US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339752" y="3701931"/>
            <a:ext cx="31838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pl-PL" altLang="zh-CN" b="1" dirty="0" smtClean="0"/>
              <a:t>x </a:t>
            </a:r>
            <a:r>
              <a:rPr lang="pl-PL" altLang="zh-CN" b="1" dirty="0"/>
              <a:t>=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	</a:t>
            </a:r>
            <a:r>
              <a:rPr lang="pl-PL" altLang="zh-CN" b="1" dirty="0" smtClean="0"/>
              <a:t>151/273  </a:t>
            </a:r>
            <a:endParaRPr lang="pl-PL" altLang="zh-CN" b="1" dirty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pl-PL" altLang="zh-CN" b="1" dirty="0" smtClean="0"/>
              <a:t>y </a:t>
            </a:r>
            <a:r>
              <a:rPr lang="pl-PL" altLang="zh-CN" b="1" dirty="0"/>
              <a:t>=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	</a:t>
            </a:r>
            <a:r>
              <a:rPr lang="pl-PL" altLang="zh-CN" b="1" dirty="0" smtClean="0"/>
              <a:t>8/39 </a:t>
            </a:r>
            <a:endParaRPr lang="pl-PL" altLang="zh-CN" b="1" dirty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pl-PL" altLang="zh-CN" b="1" dirty="0" smtClean="0"/>
              <a:t>z </a:t>
            </a:r>
            <a:r>
              <a:rPr lang="pl-PL" altLang="zh-CN" b="1" dirty="0"/>
              <a:t>=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		</a:t>
            </a:r>
            <a:r>
              <a:rPr lang="pl-PL" altLang="zh-CN" b="1" dirty="0" smtClean="0"/>
              <a:t>-</a:t>
            </a:r>
            <a:r>
              <a:rPr lang="pl-PL" altLang="zh-CN" b="1" dirty="0"/>
              <a:t>76/273</a:t>
            </a:r>
            <a:endParaRPr lang="en-US" altLang="zh-CN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3" y="430113"/>
            <a:ext cx="8729538" cy="62262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38200" indent="-838200" eaLnBrk="1" hangingPunct="1"/>
            <a:r>
              <a:rPr lang="en-US" altLang="zh-CN" sz="3200" b="1" kern="0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kern="0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kern="0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-3】</a:t>
            </a:r>
            <a:r>
              <a:rPr lang="zh-CN" altLang="en-US" sz="3200" b="1" kern="0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符号运算解线性方程组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B3A-D379-4DC1-B6B4-1717EF774343}" type="slidenum">
              <a:rPr lang="zh-CN" altLang="en-US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8909050" cy="764704"/>
          </a:xfrm>
        </p:spPr>
        <p:txBody>
          <a:bodyPr/>
          <a:lstStyle/>
          <a:p>
            <a:pPr marL="762000" indent="-762000" eaLnBrk="1" hangingPunct="1"/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-4】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求定积分</a:t>
            </a:r>
            <a:r>
              <a:rPr lang="zh-CN" altLang="en-US" sz="4800" dirty="0" smtClean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664" y="1340768"/>
            <a:ext cx="6192688" cy="4791075"/>
          </a:xfrm>
        </p:spPr>
        <p:txBody>
          <a:bodyPr/>
          <a:lstStyle/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quad(‘x.*log(1+x)’,0,1)   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数值解</a:t>
            </a:r>
            <a:endParaRPr lang="en-US" altLang="zh-CN" b="1" dirty="0" smtClean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			0.250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syms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x</a:t>
            </a:r>
          </a:p>
          <a:p>
            <a:pPr lvl="1" eaLnBrk="1" hangingPunct="1">
              <a:buNone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(x*log(1+x),0,1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符号解</a:t>
            </a:r>
            <a:endParaRPr lang="en-US" altLang="zh-CN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			1/4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22180"/>
              </p:ext>
            </p:extLst>
          </p:nvPr>
        </p:nvGraphicFramePr>
        <p:xfrm>
          <a:off x="4661725" y="116632"/>
          <a:ext cx="2358547" cy="72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2540000" imgH="774700" progId="Equation.DSMT4">
                  <p:embed/>
                </p:oleObj>
              </mc:Choice>
              <mc:Fallback>
                <p:oleObj name="Equation" r:id="rId3" imgW="2540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725" y="116632"/>
                        <a:ext cx="2358547" cy="720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96588-A8CF-4198-BD4C-097F679020F4}" type="slidenum">
              <a:rPr lang="zh-CN" altLang="en-US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3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3333CC"/>
                </a:solidFill>
              </a:rPr>
              <a:t>前  言</a:t>
            </a:r>
            <a:r>
              <a:rPr lang="zh-CN" altLang="en-US" sz="4000" dirty="0" smtClean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836613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课</a:t>
            </a:r>
            <a:r>
              <a:rPr lang="zh-CN" altLang="en-US" sz="36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程内容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1557338"/>
            <a:ext cx="7315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概述与系统环境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矩阵运算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>
                <a:latin typeface="Times New Roman" panose="02020603050405020304" pitchFamily="18" charset="0"/>
              </a:rPr>
              <a:t>数据可视化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>
                <a:latin typeface="Times New Roman" panose="02020603050405020304" pitchFamily="18" charset="0"/>
              </a:rPr>
              <a:t>程序设计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>
                <a:latin typeface="Times New Roman" panose="02020603050405020304" pitchFamily="18" charset="0"/>
              </a:rPr>
              <a:t>数值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计算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符号运算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</a:rPr>
              <a:t>GUI</a:t>
            </a:r>
            <a:r>
              <a:rPr lang="zh-CN" altLang="en-US" sz="3200" b="1" dirty="0">
                <a:latin typeface="Times New Roman" panose="02020603050405020304" pitchFamily="18" charset="0"/>
              </a:rPr>
              <a:t>设计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</a:rPr>
              <a:t>Simulink</a:t>
            </a:r>
            <a:r>
              <a:rPr lang="zh-CN" altLang="en-US" sz="3200" b="1" dirty="0">
                <a:latin typeface="Times New Roman" panose="02020603050405020304" pitchFamily="18" charset="0"/>
              </a:rPr>
              <a:t>仿真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8480"/>
            <a:ext cx="8297490" cy="692696"/>
          </a:xfrm>
        </p:spPr>
        <p:txBody>
          <a:bodyPr/>
          <a:lstStyle/>
          <a:p>
            <a:pPr marL="762000" indent="-762000" eaLnBrk="1" hangingPunct="1"/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-5】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多项式曲线拟合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1" y="1268760"/>
            <a:ext cx="8225483" cy="4953126"/>
          </a:xfrm>
        </p:spPr>
        <p:txBody>
          <a:bodyPr/>
          <a:lstStyle/>
          <a:p>
            <a:pPr marL="0" lvl="1" eaLnBrk="1" hangingPunct="1">
              <a:spcBef>
                <a:spcPts val="600"/>
              </a:spcBef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=[1, 2, 3, 4, 5, 6, 7, 8, 9, 10]  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原始数据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y=[1.2, 3, 4, 4, 5, 4.7, 5, 5.2, 6, 7.2] 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原始数据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ts val="600"/>
              </a:spcBef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p1=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polyfit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(x,y,1)  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%1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次多项式拟合</a:t>
            </a:r>
            <a:endParaRPr lang="en-US" altLang="zh-CN" sz="24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ts val="600"/>
              </a:spcBef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p3=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polyfit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(x,y,3)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%3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次多项式拟合</a:t>
            </a:r>
            <a:endParaRPr lang="en-US" altLang="zh-CN" sz="24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buNone/>
            </a:pP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x2=1:0.1:10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y1=</a:t>
            </a:r>
            <a:r>
              <a:rPr lang="en-US" altLang="zh-CN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polyval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(p1,x2);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y3=</a:t>
            </a:r>
            <a:r>
              <a:rPr lang="en-US" altLang="zh-CN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polyval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(p3,x2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);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对原始数据、</a:t>
            </a:r>
            <a:r>
              <a:rPr lang="en-US" altLang="zh-CN" sz="2400" b="1" dirty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次拟合曲线和</a:t>
            </a:r>
            <a:r>
              <a:rPr lang="en-US" altLang="zh-CN" sz="2400" b="1" dirty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次拟合曲线</a:t>
            </a:r>
            <a:r>
              <a:rPr lang="zh-CN" altLang="en-US" sz="2400" b="1" dirty="0" smtClean="0">
                <a:solidFill>
                  <a:srgbClr val="198A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绘图</a:t>
            </a:r>
            <a:endParaRPr lang="en-US" altLang="zh-CN" sz="24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plot( x, y, ’*’, x2, y1, ‘:’, x2, y3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75246"/>
              </p:ext>
            </p:extLst>
          </p:nvPr>
        </p:nvGraphicFramePr>
        <p:xfrm>
          <a:off x="4600426" y="672968"/>
          <a:ext cx="1555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888840" imgH="215640" progId="Equation.DSMT4">
                  <p:embed/>
                </p:oleObj>
              </mc:Choice>
              <mc:Fallback>
                <p:oleObj name="Equation" r:id="rId3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26" y="672968"/>
                        <a:ext cx="15557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-169642" y="647893"/>
            <a:ext cx="60486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用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y=[1  -2  0  -5]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表示多项式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96588-A8CF-4198-BD4C-097F679020F4}" type="slidenum">
              <a:rPr lang="zh-CN" altLang="en-US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6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489996" y="105658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由图可见，三次拟合结果</a:t>
            </a:r>
            <a:r>
              <a:rPr lang="zh-CN" altLang="en-US" sz="24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较好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05" r="1"/>
          <a:stretch/>
        </p:blipFill>
        <p:spPr>
          <a:xfrm>
            <a:off x="1907704" y="1518245"/>
            <a:ext cx="5350346" cy="479107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8480"/>
            <a:ext cx="8297490" cy="692696"/>
          </a:xfrm>
        </p:spPr>
        <p:txBody>
          <a:bodyPr/>
          <a:lstStyle/>
          <a:p>
            <a:pPr marL="762000" indent="-762000" eaLnBrk="1" hangingPunct="1"/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功能演示</a:t>
            </a:r>
            <a:r>
              <a:rPr lang="en-US" altLang="zh-CN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-5】</a:t>
            </a:r>
            <a:r>
              <a:rPr lang="zh-CN" altLang="en-US" sz="3200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多项式曲线拟合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0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226513" y="332656"/>
            <a:ext cx="87892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https://cn.mathworks.com/moler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该网站有大量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范例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代码、参考书、培训视频等</a:t>
            </a:r>
            <a:endParaRPr lang="en-US" altLang="zh-CN" sz="2400" dirty="0"/>
          </a:p>
          <a:p>
            <a:r>
              <a:rPr lang="zh-CN" altLang="en-US" sz="2400" dirty="0" smtClean="0"/>
              <a:t>其中一部分可免费下载。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搜索栏中可搜索代码，例如搜索</a:t>
            </a:r>
            <a:r>
              <a:rPr lang="en-US" altLang="zh-CN" sz="2400" dirty="0" smtClean="0"/>
              <a:t>NSGA，</a:t>
            </a:r>
            <a:r>
              <a:rPr lang="zh-CN" altLang="en-US" sz="2400" dirty="0" smtClean="0"/>
              <a:t>即多目标遗传算法的</a:t>
            </a:r>
            <a:endParaRPr lang="en-US" altLang="zh-CN" sz="2400" dirty="0" smtClean="0"/>
          </a:p>
          <a:p>
            <a:r>
              <a:rPr lang="zh-CN" altLang="en-US" sz="2400" dirty="0" smtClean="0"/>
              <a:t>英文简写，可找到对该方法的介绍和许多相关代码。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65033"/>
            <a:ext cx="7434277" cy="4376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椭圆 3"/>
          <p:cNvSpPr/>
          <p:nvPr/>
        </p:nvSpPr>
        <p:spPr bwMode="auto">
          <a:xfrm>
            <a:off x="5220072" y="2498635"/>
            <a:ext cx="1080120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699792" y="5733256"/>
            <a:ext cx="1080120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您最感兴趣的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matlab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功能有哪些？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数值计算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357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符号计算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421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828800" y="3929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建模仿真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993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绘图功能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828800" y="5072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GUI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5136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1828800" y="5643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其他功能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矩形 24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707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ECB3A-D379-4DC1-B6B4-1717EF774343}" type="slidenum">
              <a:rPr lang="zh-CN" altLang="en-US" smtClean="0"/>
              <a:t>53</a:t>
            </a:fld>
            <a:endParaRPr lang="en-US" altLang="zh-CN"/>
          </a:p>
        </p:txBody>
      </p: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26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0768"/>
            <a:ext cx="7772400" cy="2304256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  <a:t>第一章结束</a:t>
            </a:r>
            <a:r>
              <a:rPr lang="en-US" altLang="zh-CN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</a:br>
            <a:r>
              <a:rPr lang="en-US" altLang="zh-CN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</a:br>
            <a:r>
              <a:rPr lang="zh-CN" altLang="en-US" sz="4000" dirty="0" smtClean="0">
                <a:solidFill>
                  <a:srgbClr val="3333CC"/>
                </a:solidFill>
                <a:ea typeface="楷体" panose="02010609060101010101" pitchFamily="49" charset="-122"/>
              </a:rPr>
              <a:t>谢谢</a:t>
            </a:r>
            <a:endParaRPr lang="zh-CN" altLang="en-US" sz="2800" dirty="0" smtClean="0">
              <a:solidFill>
                <a:srgbClr val="3333CC"/>
              </a:solidFill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213" y="404813"/>
            <a:ext cx="7920037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3333CC"/>
                </a:solidFill>
              </a:rPr>
              <a:t>附录：第</a:t>
            </a:r>
            <a:r>
              <a:rPr lang="en-US" altLang="zh-CN" sz="3200" dirty="0">
                <a:solidFill>
                  <a:srgbClr val="3333CC"/>
                </a:solidFill>
              </a:rPr>
              <a:t>1</a:t>
            </a:r>
            <a:r>
              <a:rPr lang="zh-CN" altLang="en-US" sz="3200" dirty="0" smtClean="0">
                <a:solidFill>
                  <a:srgbClr val="3333CC"/>
                </a:solidFill>
              </a:rPr>
              <a:t>章要点</a:t>
            </a:r>
            <a:endParaRPr lang="en-US" altLang="zh-CN" sz="32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熟悉</a:t>
            </a:r>
            <a:r>
              <a:rPr lang="en-US" altLang="zh-CN" sz="2400" dirty="0" err="1">
                <a:solidFill>
                  <a:srgbClr val="3333CC"/>
                </a:solidFill>
              </a:rPr>
              <a:t>matlab</a:t>
            </a:r>
            <a:r>
              <a:rPr lang="zh-CN" altLang="en-US" sz="2400" dirty="0">
                <a:solidFill>
                  <a:srgbClr val="3333CC"/>
                </a:solidFill>
              </a:rPr>
              <a:t>软件</a:t>
            </a:r>
            <a:r>
              <a:rPr lang="zh-CN" altLang="en-US" sz="2400" dirty="0" smtClean="0">
                <a:solidFill>
                  <a:srgbClr val="3333CC"/>
                </a:solidFill>
              </a:rPr>
              <a:t>界面</a:t>
            </a:r>
            <a:endParaRPr lang="en-US" altLang="zh-CN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熟悉命令行窗口，</a:t>
            </a:r>
            <a:r>
              <a:rPr lang="en-US" altLang="zh-CN" sz="2400" dirty="0" smtClean="0">
                <a:solidFill>
                  <a:srgbClr val="3333CC"/>
                </a:solidFill>
              </a:rPr>
              <a:t>M</a:t>
            </a:r>
            <a:r>
              <a:rPr lang="zh-CN" altLang="en-US" sz="2400" dirty="0" smtClean="0">
                <a:solidFill>
                  <a:srgbClr val="3333CC"/>
                </a:solidFill>
              </a:rPr>
              <a:t>文件编辑窗口，工作区窗口等</a:t>
            </a:r>
            <a:endParaRPr lang="zh-CN" altLang="en-US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数据显示格式的设置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常用标点符号  ；： </a:t>
            </a:r>
            <a:r>
              <a:rPr lang="en-US" altLang="zh-CN" sz="2400" dirty="0">
                <a:solidFill>
                  <a:srgbClr val="3333CC"/>
                </a:solidFill>
              </a:rPr>
              <a:t>…  % </a:t>
            </a:r>
            <a:r>
              <a:rPr lang="zh-CN" altLang="en-US" sz="2400" dirty="0">
                <a:solidFill>
                  <a:srgbClr val="3333CC"/>
                </a:solidFill>
              </a:rPr>
              <a:t>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常用文件格式 </a:t>
            </a:r>
            <a:r>
              <a:rPr lang="en-US" altLang="zh-CN" sz="2400" dirty="0">
                <a:solidFill>
                  <a:srgbClr val="3333CC"/>
                </a:solidFill>
              </a:rPr>
              <a:t>.m  .mat </a:t>
            </a:r>
            <a:r>
              <a:rPr lang="zh-CN" altLang="en-US" sz="2400" dirty="0">
                <a:solidFill>
                  <a:srgbClr val="3333CC"/>
                </a:solidFill>
              </a:rPr>
              <a:t>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文件</a:t>
            </a:r>
            <a:r>
              <a:rPr lang="zh-CN" altLang="en-US" sz="2400" dirty="0" smtClean="0">
                <a:solidFill>
                  <a:srgbClr val="3333CC"/>
                </a:solidFill>
              </a:rPr>
              <a:t>命名、变量命名的规则</a:t>
            </a:r>
            <a:endParaRPr lang="zh-CN" altLang="en-US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常用的预设变量 </a:t>
            </a:r>
            <a:r>
              <a:rPr lang="en-US" altLang="zh-CN" sz="2400" dirty="0">
                <a:solidFill>
                  <a:srgbClr val="3333CC"/>
                </a:solidFill>
              </a:rPr>
              <a:t>pi  </a:t>
            </a:r>
            <a:r>
              <a:rPr lang="en-US" altLang="zh-CN" sz="2400" dirty="0" err="1">
                <a:solidFill>
                  <a:srgbClr val="3333CC"/>
                </a:solidFill>
              </a:rPr>
              <a:t>inf</a:t>
            </a:r>
            <a:r>
              <a:rPr lang="en-US" altLang="zh-CN" sz="2400" dirty="0">
                <a:solidFill>
                  <a:srgbClr val="3333CC"/>
                </a:solidFill>
              </a:rPr>
              <a:t>  </a:t>
            </a:r>
            <a:r>
              <a:rPr lang="en-US" altLang="zh-CN" sz="2400" dirty="0" err="1">
                <a:solidFill>
                  <a:srgbClr val="3333CC"/>
                </a:solidFill>
              </a:rPr>
              <a:t>eps</a:t>
            </a:r>
            <a:r>
              <a:rPr lang="en-US" altLang="zh-CN" sz="2400" dirty="0">
                <a:solidFill>
                  <a:srgbClr val="3333CC"/>
                </a:solidFill>
              </a:rPr>
              <a:t> </a:t>
            </a:r>
            <a:r>
              <a:rPr lang="zh-CN" altLang="en-US" sz="2400" dirty="0">
                <a:solidFill>
                  <a:srgbClr val="3333CC"/>
                </a:solidFill>
              </a:rPr>
              <a:t>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基本运算符  </a:t>
            </a:r>
            <a:r>
              <a:rPr lang="en-US" altLang="zh-CN" sz="2400" dirty="0">
                <a:solidFill>
                  <a:srgbClr val="3333CC"/>
                </a:solidFill>
              </a:rPr>
              <a:t>+  -  *  /  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>
                <a:solidFill>
                  <a:srgbClr val="3333CC"/>
                </a:solidFill>
              </a:rPr>
              <a:t>  ^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常用命令  </a:t>
            </a:r>
            <a:r>
              <a:rPr lang="en-US" altLang="zh-CN" sz="2400" dirty="0">
                <a:solidFill>
                  <a:srgbClr val="3333CC"/>
                </a:solidFill>
              </a:rPr>
              <a:t>clear   </a:t>
            </a:r>
            <a:r>
              <a:rPr lang="en-US" altLang="zh-CN" sz="2400" dirty="0" err="1">
                <a:solidFill>
                  <a:srgbClr val="3333CC"/>
                </a:solidFill>
              </a:rPr>
              <a:t>clc</a:t>
            </a:r>
            <a:r>
              <a:rPr lang="en-US" altLang="zh-CN" sz="2400" dirty="0">
                <a:solidFill>
                  <a:srgbClr val="3333CC"/>
                </a:solidFill>
              </a:rPr>
              <a:t>   doc   </a:t>
            </a:r>
            <a:r>
              <a:rPr lang="en-US" altLang="zh-CN" sz="2400" dirty="0" smtClean="0">
                <a:solidFill>
                  <a:srgbClr val="3333CC"/>
                </a:solidFill>
              </a:rPr>
              <a:t>help  close</a:t>
            </a:r>
            <a:r>
              <a:rPr lang="zh-CN" altLang="en-US" sz="2400" dirty="0" smtClean="0">
                <a:solidFill>
                  <a:srgbClr val="3333CC"/>
                </a:solidFill>
              </a:rPr>
              <a:t>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zh-CN" altLang="en-US" sz="2400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6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259632" y="1007894"/>
            <a:ext cx="8385810" cy="836930"/>
          </a:xfrm>
          <a:effectLst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3333CC"/>
                </a:solidFill>
                <a:latin typeface="华文新魏" pitchFamily="2" charset="-122"/>
                <a:ea typeface="华文新魏" pitchFamily="2" charset="-122"/>
              </a:rPr>
              <a:t>第一章  概述与系统环境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908175" y="2214322"/>
            <a:ext cx="5313363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MATLAB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软件简介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软件的集成环境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基础操作与常用命令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864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323528" y="1412776"/>
            <a:ext cx="88553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400" dirty="0"/>
              <a:t>MATLAB,</a:t>
            </a:r>
            <a:r>
              <a:rPr lang="zh-CN" altLang="en-US" sz="2400" dirty="0"/>
              <a:t>即</a:t>
            </a:r>
            <a:r>
              <a:rPr lang="en-US" altLang="zh-CN" sz="2400" dirty="0"/>
              <a:t> </a:t>
            </a:r>
            <a:r>
              <a:rPr lang="zh-CN" altLang="en-US" sz="2400" dirty="0"/>
              <a:t>“矩阵实验室” </a:t>
            </a:r>
            <a:r>
              <a:rPr lang="en-US" altLang="zh-CN" sz="2400" dirty="0" err="1"/>
              <a:t>MATrix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LABoratory</a:t>
            </a:r>
            <a:r>
              <a:rPr lang="zh-CN" altLang="en-US" sz="2400" dirty="0"/>
              <a:t>的缩写，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400" dirty="0"/>
              <a:t>以矩阵运算为基础的交互式科学计算与工程应用开发环境 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400" dirty="0"/>
              <a:t>始于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70</a:t>
            </a:r>
            <a:r>
              <a:rPr lang="zh-CN" altLang="en-US" sz="2400" dirty="0"/>
              <a:t>年代</a:t>
            </a:r>
            <a:r>
              <a:rPr lang="en-US" altLang="zh-CN" sz="2400" dirty="0"/>
              <a:t>Cleve </a:t>
            </a:r>
            <a:r>
              <a:rPr lang="en-US" altLang="zh-CN" sz="2400" dirty="0" err="1"/>
              <a:t>Moler</a:t>
            </a:r>
            <a:r>
              <a:rPr lang="zh-CN" altLang="en-US" sz="2400" dirty="0"/>
              <a:t>教授的开创工作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400" dirty="0"/>
              <a:t>1984年推向市场，历经</a:t>
            </a:r>
            <a:r>
              <a:rPr lang="en-US" altLang="zh-CN" sz="2400" dirty="0"/>
              <a:t>30</a:t>
            </a:r>
            <a:r>
              <a:rPr lang="zh-CN" altLang="en-US" sz="2400" dirty="0"/>
              <a:t>多年已成为国际公认的优秀开发环境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323850" y="4077072"/>
            <a:ext cx="8820150" cy="167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在欧美高校，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</a:t>
            </a:r>
            <a:r>
              <a:rPr lang="zh-CN" altLang="en-US" sz="2400" dirty="0"/>
              <a:t>已经成为线性代数、数值分析、数理统计、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控制理论、信号处理、图像处理等课程的基本教学工具，已成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为大学生必须掌握的基本技能之一。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9BE8-8B4B-409C-A201-23E48C375ED1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6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0" y="1197293"/>
            <a:ext cx="784225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1970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年代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....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1984年，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1.0 （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DOS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版，182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多个函数）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1992年，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4.0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（93年推出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Windows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版，加入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simulink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b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1994年，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4.2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（得到广泛重视和应用）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199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5.3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（真正实现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32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位运算）</a:t>
            </a:r>
            <a:b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2002年，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6.5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（采用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加速器）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2004年，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7.0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R14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版）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自2006年起，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每年更新两次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....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2014</a:t>
            </a:r>
            <a:r>
              <a:rPr lang="zh-CN" altLang="en-US" sz="22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200" dirty="0" err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2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8.4 </a:t>
            </a:r>
            <a:r>
              <a:rPr lang="zh-CN" altLang="en-US" sz="220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200" dirty="0" smtClean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R2014</a:t>
            </a:r>
            <a:r>
              <a:rPr lang="zh-CN" altLang="en-US" sz="2200" dirty="0" smtClean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sz="2200" dirty="0" smtClean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2019</a:t>
            </a:r>
            <a:r>
              <a:rPr lang="zh-CN" altLang="en-US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R2019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MATLAB</a:t>
            </a:r>
            <a:r>
              <a:rPr lang="zh-CN" altLang="en-US" sz="4000" b="1" dirty="0" smtClean="0">
                <a:solidFill>
                  <a:srgbClr val="3333CC"/>
                </a:solidFill>
                <a:latin typeface="Arial" panose="020B0604020202020204" pitchFamily="34" charset="0"/>
              </a:rPr>
              <a:t>软件简介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F3C4-3473-484E-8523-10F658CC0A6B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0.0"/>
  <p:tag name="ANONYMOUSPOLLING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PROBLEMSCORE_HALF" val="0.0"/>
  <p:tag name="RAINPROBLEMTYPE" val="Polling"/>
  <p:tag name="RAINPROBLEM" val="Polling"/>
  <p:tag name="PROBLEMSCORE" val="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1227</TotalTime>
  <Words>3864</Words>
  <Application>Microsoft Office PowerPoint</Application>
  <PresentationFormat>全屏显示(4:3)</PresentationFormat>
  <Paragraphs>624</Paragraphs>
  <Slides>55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Microsoft Yahei</vt:lpstr>
      <vt:lpstr>黑体</vt:lpstr>
      <vt:lpstr>华文仿宋</vt:lpstr>
      <vt:lpstr>华文楷体</vt:lpstr>
      <vt:lpstr>华文新魏</vt:lpstr>
      <vt:lpstr>楷体</vt:lpstr>
      <vt:lpstr>楷体_GB2312</vt:lpstr>
      <vt:lpstr>宋体</vt:lpstr>
      <vt:lpstr>Arial</vt:lpstr>
      <vt:lpstr>Arial Black</vt:lpstr>
      <vt:lpstr>Tahoma</vt:lpstr>
      <vt:lpstr>Times New Roman</vt:lpstr>
      <vt:lpstr>Verdana</vt:lpstr>
      <vt:lpstr>Wingdings</vt:lpstr>
      <vt:lpstr>Blends</vt:lpstr>
      <vt:lpstr>Bitmap Image</vt:lpstr>
      <vt:lpstr>Equation</vt:lpstr>
      <vt:lpstr>第1章-20200225更新</vt:lpstr>
      <vt:lpstr>前  言 </vt:lpstr>
      <vt:lpstr>PowerPoint 演示文稿</vt:lpstr>
      <vt:lpstr>前  言 </vt:lpstr>
      <vt:lpstr>前  言 </vt:lpstr>
      <vt:lpstr>第一章  概述与系统环境</vt:lpstr>
      <vt:lpstr>MATLAB软件简介</vt:lpstr>
      <vt:lpstr>PowerPoint 演示文稿</vt:lpstr>
      <vt:lpstr>PowerPoint 演示文稿</vt:lpstr>
      <vt:lpstr>PowerPoint 演示文稿</vt:lpstr>
      <vt:lpstr>PowerPoint 演示文稿</vt:lpstr>
      <vt:lpstr>MATLAB软件简介</vt:lpstr>
      <vt:lpstr>MATLAB软件简介</vt:lpstr>
      <vt:lpstr>MATLAB软件简介</vt:lpstr>
      <vt:lpstr>MATLAB软件简介</vt:lpstr>
      <vt:lpstr>PowerPoint 演示文稿</vt:lpstr>
      <vt:lpstr>MATLAB软件的集成环境</vt:lpstr>
      <vt:lpstr>软件主界面</vt:lpstr>
      <vt:lpstr>菜单和工具栏</vt:lpstr>
      <vt:lpstr>菜单和工具栏</vt:lpstr>
      <vt:lpstr>M文件窗口</vt:lpstr>
      <vt:lpstr>PowerPoint 演示文稿</vt:lpstr>
      <vt:lpstr>工作区(Workspace)</vt:lpstr>
      <vt:lpstr>PowerPoint 演示文稿</vt:lpstr>
      <vt:lpstr>PowerPoint 演示文稿</vt:lpstr>
      <vt:lpstr>同目录有关的常用命令</vt:lpstr>
      <vt:lpstr>MATLAB的基础操作与常用命令</vt:lpstr>
      <vt:lpstr>变量命名规则</vt:lpstr>
      <vt:lpstr>系统预设的特殊变量</vt:lpstr>
      <vt:lpstr>运算符与表达式</vt:lpstr>
      <vt:lpstr>内存变量查阅、删除的指令操作法</vt:lpstr>
      <vt:lpstr>PowerPoint 演示文稿</vt:lpstr>
      <vt:lpstr>M文件编辑/调试(Editor/debugger)</vt:lpstr>
      <vt:lpstr>数值及其显示形式</vt:lpstr>
      <vt:lpstr>表中实现的所有格式设置仅在MATLAB的当前执行过程中有效，关闭软件后，又恢复到默认格式。 </vt:lpstr>
      <vt:lpstr>标点符号的作用</vt:lpstr>
      <vt:lpstr>命令行的基本操作</vt:lpstr>
      <vt:lpstr>命令窗口的常用指令</vt:lpstr>
      <vt:lpstr>常用文件格式</vt:lpstr>
      <vt:lpstr>搜索路径</vt:lpstr>
      <vt:lpstr>搜索路径</vt:lpstr>
      <vt:lpstr>帮助系统</vt:lpstr>
      <vt:lpstr>PowerPoint 演示文稿</vt:lpstr>
      <vt:lpstr>帮助系统</vt:lpstr>
      <vt:lpstr>PowerPoint 演示文稿</vt:lpstr>
      <vt:lpstr>【功能演示-1】方程                                        求根</vt:lpstr>
      <vt:lpstr>【功能演示-2】数值运算解线性方程组</vt:lpstr>
      <vt:lpstr>PowerPoint 演示文稿</vt:lpstr>
      <vt:lpstr>【功能演示-4】求定积分 </vt:lpstr>
      <vt:lpstr>【功能演示-5】多项式曲线拟合</vt:lpstr>
      <vt:lpstr>【功能演示-5】多项式曲线拟合</vt:lpstr>
      <vt:lpstr>PowerPoint 演示文稿</vt:lpstr>
      <vt:lpstr>PowerPoint 演示文稿</vt:lpstr>
      <vt:lpstr>第一章结束  谢谢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429</cp:revision>
  <cp:lastPrinted>2411-12-30T00:00:00Z</cp:lastPrinted>
  <dcterms:created xsi:type="dcterms:W3CDTF">2113-01-01T00:00:00Z</dcterms:created>
  <dcterms:modified xsi:type="dcterms:W3CDTF">2020-02-25T09:41:17Z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