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5" r:id="rId2"/>
    <p:sldMasterId id="2147483706" r:id="rId3"/>
  </p:sldMasterIdLst>
  <p:notesMasterIdLst>
    <p:notesMasterId r:id="rId78"/>
  </p:notesMasterIdLst>
  <p:handoutMasterIdLst>
    <p:handoutMasterId r:id="rId79"/>
  </p:handoutMasterIdLst>
  <p:sldIdLst>
    <p:sldId id="735" r:id="rId4"/>
    <p:sldId id="565" r:id="rId5"/>
    <p:sldId id="738" r:id="rId6"/>
    <p:sldId id="736" r:id="rId7"/>
    <p:sldId id="494" r:id="rId8"/>
    <p:sldId id="459" r:id="rId9"/>
    <p:sldId id="740" r:id="rId10"/>
    <p:sldId id="741" r:id="rId11"/>
    <p:sldId id="742" r:id="rId12"/>
    <p:sldId id="743" r:id="rId13"/>
    <p:sldId id="518" r:id="rId14"/>
    <p:sldId id="744" r:id="rId15"/>
    <p:sldId id="567" r:id="rId16"/>
    <p:sldId id="514" r:id="rId17"/>
    <p:sldId id="517" r:id="rId18"/>
    <p:sldId id="638" r:id="rId19"/>
    <p:sldId id="746" r:id="rId20"/>
    <p:sldId id="656" r:id="rId21"/>
    <p:sldId id="664" r:id="rId22"/>
    <p:sldId id="665" r:id="rId23"/>
    <p:sldId id="666" r:id="rId24"/>
    <p:sldId id="667" r:id="rId25"/>
    <p:sldId id="668" r:id="rId26"/>
    <p:sldId id="669" r:id="rId27"/>
    <p:sldId id="670" r:id="rId28"/>
    <p:sldId id="671" r:id="rId29"/>
    <p:sldId id="640" r:id="rId30"/>
    <p:sldId id="672" r:id="rId31"/>
    <p:sldId id="673" r:id="rId32"/>
    <p:sldId id="644" r:id="rId33"/>
    <p:sldId id="642" r:id="rId34"/>
    <p:sldId id="647" r:id="rId35"/>
    <p:sldId id="745" r:id="rId36"/>
    <p:sldId id="497" r:id="rId37"/>
    <p:sldId id="498" r:id="rId38"/>
    <p:sldId id="500" r:id="rId39"/>
    <p:sldId id="501" r:id="rId40"/>
    <p:sldId id="502" r:id="rId41"/>
    <p:sldId id="471" r:id="rId42"/>
    <p:sldId id="474" r:id="rId43"/>
    <p:sldId id="475" r:id="rId44"/>
    <p:sldId id="476" r:id="rId45"/>
    <p:sldId id="477" r:id="rId46"/>
    <p:sldId id="478" r:id="rId47"/>
    <p:sldId id="534" r:id="rId48"/>
    <p:sldId id="731" r:id="rId49"/>
    <p:sldId id="737" r:id="rId50"/>
    <p:sldId id="538" r:id="rId51"/>
    <p:sldId id="539" r:id="rId52"/>
    <p:sldId id="540" r:id="rId53"/>
    <p:sldId id="541" r:id="rId54"/>
    <p:sldId id="542" r:id="rId55"/>
    <p:sldId id="543" r:id="rId56"/>
    <p:sldId id="544" r:id="rId57"/>
    <p:sldId id="545" r:id="rId58"/>
    <p:sldId id="546" r:id="rId59"/>
    <p:sldId id="547" r:id="rId60"/>
    <p:sldId id="548" r:id="rId61"/>
    <p:sldId id="549" r:id="rId62"/>
    <p:sldId id="550" r:id="rId63"/>
    <p:sldId id="551" r:id="rId64"/>
    <p:sldId id="552" r:id="rId65"/>
    <p:sldId id="553" r:id="rId66"/>
    <p:sldId id="554" r:id="rId67"/>
    <p:sldId id="555" r:id="rId68"/>
    <p:sldId id="557" r:id="rId69"/>
    <p:sldId id="558" r:id="rId70"/>
    <p:sldId id="559" r:id="rId71"/>
    <p:sldId id="560" r:id="rId72"/>
    <p:sldId id="561" r:id="rId73"/>
    <p:sldId id="562" r:id="rId74"/>
    <p:sldId id="563" r:id="rId75"/>
    <p:sldId id="564" r:id="rId76"/>
    <p:sldId id="734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A10"/>
    <a:srgbClr val="993300"/>
    <a:srgbClr val="0000FF"/>
    <a:srgbClr val="E008E5"/>
    <a:srgbClr val="FEFEA0"/>
    <a:srgbClr val="CC0000"/>
    <a:srgbClr val="3333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69" autoAdjust="0"/>
  </p:normalViewPr>
  <p:slideViewPr>
    <p:cSldViewPr>
      <p:cViewPr varScale="1">
        <p:scale>
          <a:sx n="87" d="100"/>
          <a:sy n="87" d="100"/>
        </p:scale>
        <p:origin x="1464" y="60"/>
      </p:cViewPr>
      <p:guideLst>
        <p:guide orient="horz" pos="2205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>
              <a:defRPr/>
            </a:pPr>
            <a:fld id="{8F64A27E-6826-4482-A806-1D365A4980C9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516D3A10-B951-4C1C-9BBC-E76F04510475}" type="slidenum">
              <a:rPr lang="zh-CN" altLang="en-US"/>
              <a:pPr/>
              <a:t>‹#›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5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59928BF-F14D-4168-9C26-A66C1F7298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95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7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28BF-F14D-4168-9C26-A66C1F72982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3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A239117-93FD-48D3-9758-FB03F46C17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4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5E875-2AE1-41F0-B583-FE3324EF80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7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B05BB-B048-4B8B-A1AC-BC5304AD9F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8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4A5E4-486D-40A1-B50A-E18BD6763D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5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59C03-00B5-4312-9F8F-B93FD81FF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88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C050CDA-F1C5-49CF-89E6-6685FA70F7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48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69C6-8C99-47FE-998F-F43DF4175B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58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15C3D-455B-432A-ACC4-E84ADF15AB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0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4E7C8-6059-4B47-9F71-02386DD2F5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97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EBEFD-79F7-4474-A3CC-F389706BD6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03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CA276-28FF-4F78-8A10-5BD82F6776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9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0C778-0B63-4E40-B725-D6C59D8167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3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AF172-1AE4-43A5-A353-681266545F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65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C9128-78C7-4CDA-A35C-173636B73E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61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0670-74CE-45FC-9BF8-DA706D2E0C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63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9DFD8-3C66-4B7C-83FA-EA06DD7825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86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44842B-2767-4A59-902B-38110125C7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86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DB4E1-4665-4558-AE1D-1D40C8B114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677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1A720-0490-4550-BA42-F16CA7DCBF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72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E03A73B-792B-4EA7-AC28-2C75A53BE3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580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D1856-B098-42C2-8252-B60BD882E2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03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B2CB3-54D6-4E0C-8275-678E9392C7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9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DEA71-E3C5-4BDA-812F-D0DC45D6A7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488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C8AE8-582B-4D72-B5B6-2D33910E6E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580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B6A4E-3B03-4FC6-BD46-ADB568B0A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50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C1EC9-0EE4-4C8F-B4CB-AC977A96BE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738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5D78D-EA67-4C86-AD4E-301EB1BE81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140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D2CA7-691A-406F-A2FF-10D7E12B0D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810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D0F3E-0C3F-4BBC-8544-B62B0EECFF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319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380A-06AA-491A-8A37-2E88A06E62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75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A317F-98F2-42C8-8749-FF756771EA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884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DB25F-DED4-4786-8A13-27C2CCA66C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163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F6335-0F99-4D53-A6C0-B291C33CF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5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D18E8-CCC4-41CB-A943-639A1FA63F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2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FF092-0930-4684-BF64-E9EC10D200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E5E29-A53E-4072-8B13-B73F435D8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2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F81DD-BBC8-48B7-9DD4-568134F61E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1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F8875-AB1C-4EDA-A1E8-735B43477B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6F1AE-A695-4046-BC5B-F5686B41C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4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9BCB5499-B002-4D30-ADA0-78BD18F79881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1850D8B3-95BA-4802-A49D-DCD434B76C8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A5A2E510-8162-4787-BD6A-B2E4496654F9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7.emf"/><Relationship Id="rId4" Type="http://schemas.openxmlformats.org/officeDocument/2006/relationships/image" Target="../media/image36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>
            <p:extLst/>
          </p:nvPr>
        </p:nvGraphicFramePr>
        <p:xfrm>
          <a:off x="2684145" y="2625303"/>
          <a:ext cx="3775075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5" r:id="rId4" imgW="3771900" imgH="3752850" progId="Paint.Picture">
                  <p:embed/>
                </p:oleObj>
              </mc:Choice>
              <mc:Fallback>
                <p:oleObj r:id="rId4" imgW="3771900" imgH="37528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4145" y="2625303"/>
                        <a:ext cx="3775075" cy="375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767259" y="1633399"/>
            <a:ext cx="56088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4400" b="1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软件与应用</a:t>
            </a:r>
            <a:endParaRPr lang="zh-CN" altLang="en-US" sz="44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688" y="692696"/>
            <a:ext cx="7773987" cy="648072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第</a:t>
            </a:r>
            <a:r>
              <a:rPr lang="en-US" altLang="zh-CN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3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章</a:t>
            </a:r>
            <a:r>
              <a:rPr lang="en-US" altLang="zh-CN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a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-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20200</a:t>
            </a:r>
            <a:r>
              <a:rPr lang="en-US" altLang="zh-CN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302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更新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5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337692" y="909592"/>
            <a:ext cx="8425308" cy="6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altLang="zh-CN" sz="3200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itchFamily="2" charset="-122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itchFamily="2" charset="-122"/>
              </a:rPr>
              <a:t>例</a:t>
            </a:r>
            <a:r>
              <a:rPr lang="en-US" altLang="zh-CN" sz="3200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itchFamily="2" charset="-122"/>
              </a:rPr>
              <a:t>】</a:t>
            </a:r>
            <a:endParaRPr lang="en-US" altLang="en-US" sz="2400" b="0" dirty="0">
              <a:solidFill>
                <a:srgbClr val="198A10"/>
              </a:solidFill>
            </a:endParaRPr>
          </a:p>
        </p:txBody>
      </p:sp>
      <p:sp>
        <p:nvSpPr>
          <p:cNvPr id="63495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en-US" altLang="zh-CN" sz="4000">
                <a:solidFill>
                  <a:srgbClr val="FF0000"/>
                </a:solidFill>
              </a:rPr>
              <a:t>plot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51720" y="909592"/>
            <a:ext cx="6984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=-</a:t>
            </a:r>
            <a:r>
              <a:rPr lang="en-US" altLang="zh-CN" b="0" dirty="0" err="1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pi:pi</a:t>
            </a:r>
            <a:r>
              <a:rPr lang="en-US" altLang="zh-CN" b="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/10:pi; y=sin(x);  </a:t>
            </a:r>
            <a:r>
              <a:rPr lang="en-US" altLang="zh-CN" sz="2400" b="0" dirty="0">
                <a:solidFill>
                  <a:srgbClr val="228B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%21</a:t>
            </a:r>
            <a:r>
              <a:rPr lang="zh-CN" altLang="en-US" sz="2400" b="0" dirty="0">
                <a:solidFill>
                  <a:srgbClr val="228B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个数据点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z=[y;y+0.1;y+0.2]; </a:t>
            </a:r>
            <a:r>
              <a:rPr lang="en-US" altLang="zh-CN" sz="2400" b="0" dirty="0">
                <a:solidFill>
                  <a:srgbClr val="228B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%3*21</a:t>
            </a: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plot(</a:t>
            </a:r>
            <a:r>
              <a:rPr lang="en-US" altLang="zh-CN" b="0" dirty="0" err="1" smtClean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x,z</a:t>
            </a:r>
            <a:r>
              <a:rPr lang="en-US" altLang="zh-CN" b="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           plot(</a:t>
            </a:r>
            <a:r>
              <a:rPr lang="en-US" altLang="zh-CN" b="0" dirty="0" err="1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z,x</a:t>
            </a:r>
            <a:r>
              <a:rPr lang="en-US" altLang="zh-CN" b="0" dirty="0" smtClean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b="0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04" y="3152223"/>
            <a:ext cx="3843172" cy="34451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52223"/>
            <a:ext cx="3871472" cy="3445129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 bwMode="auto">
          <a:xfrm flipH="1">
            <a:off x="2627784" y="2852936"/>
            <a:ext cx="216024" cy="2992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flipH="1">
            <a:off x="5707663" y="2834210"/>
            <a:ext cx="216024" cy="2992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 txBox="1">
            <a:spLocks noChangeArrowheads="1"/>
          </p:cNvSpPr>
          <p:nvPr/>
        </p:nvSpPr>
        <p:spPr bwMode="auto">
          <a:xfrm>
            <a:off x="395288" y="836613"/>
            <a:ext cx="77724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【</a:t>
            </a:r>
            <a:r>
              <a:rPr lang="zh-CN" altLang="en-US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】</a:t>
            </a:r>
            <a:r>
              <a:rPr lang="en-US" altLang="zh-CN" sz="2400" b="0" dirty="0" smtClean="0">
                <a:solidFill>
                  <a:srgbClr val="993300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x=[	1</a:t>
            </a:r>
            <a:r>
              <a:rPr lang="en-US" altLang="zh-CN" sz="2400" b="0" dirty="0">
                <a:solidFill>
                  <a:srgbClr val="993300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, 5,  9</a:t>
            </a:r>
          </a:p>
          <a:p>
            <a:pPr marL="0"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993300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		2</a:t>
            </a:r>
            <a:r>
              <a:rPr lang="en-US" altLang="zh-CN" sz="2400" b="0" dirty="0">
                <a:solidFill>
                  <a:srgbClr val="993300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, 6, 10</a:t>
            </a:r>
          </a:p>
          <a:p>
            <a:pPr marL="0"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993300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		3</a:t>
            </a:r>
            <a:r>
              <a:rPr lang="en-US" altLang="zh-CN" sz="2400" b="0" dirty="0">
                <a:solidFill>
                  <a:srgbClr val="993300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, 7, 11</a:t>
            </a:r>
          </a:p>
          <a:p>
            <a:pPr marL="0"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993300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		4</a:t>
            </a:r>
            <a:r>
              <a:rPr lang="en-US" altLang="zh-CN" sz="2400" b="0" dirty="0">
                <a:solidFill>
                  <a:srgbClr val="993300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, 8, 12]</a:t>
            </a:r>
          </a:p>
          <a:p>
            <a:pPr marL="0"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993300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 	  y=x*2</a:t>
            </a:r>
            <a:r>
              <a:rPr lang="en-US" altLang="zh-CN" sz="2400" b="0" dirty="0">
                <a:solidFill>
                  <a:srgbClr val="993300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;    plot(</a:t>
            </a:r>
            <a:r>
              <a:rPr lang="en-US" altLang="zh-CN" sz="2400" b="0" dirty="0" err="1">
                <a:solidFill>
                  <a:srgbClr val="993300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x,y</a:t>
            </a:r>
            <a:r>
              <a:rPr lang="en-US" altLang="zh-CN" sz="2400" b="0" dirty="0">
                <a:solidFill>
                  <a:srgbClr val="993300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,’-o’)</a:t>
            </a:r>
          </a:p>
          <a:p>
            <a:pPr marL="0"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400" b="0" dirty="0">
              <a:solidFill>
                <a:srgbClr val="993300"/>
              </a:solidFill>
              <a:latin typeface="Tahoma" panose="020B0604030504040204" pitchFamily="34" charset="0"/>
              <a:ea typeface="华文楷体" panose="02010600040101010101" pitchFamily="2" charset="-122"/>
            </a:endParaRPr>
          </a:p>
          <a:p>
            <a:pPr marL="0"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0" dirty="0" err="1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x，y</a:t>
            </a:r>
            <a:r>
              <a:rPr lang="zh-CN" altLang="en-US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都是</a:t>
            </a:r>
            <a:r>
              <a:rPr lang="en-US" altLang="zh-CN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4*3</a:t>
            </a:r>
            <a:r>
              <a:rPr lang="zh-CN" altLang="en-US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矩阵，因此以上命令</a:t>
            </a:r>
            <a:endParaRPr lang="en-US" altLang="zh-CN" sz="2400" b="0" dirty="0">
              <a:solidFill>
                <a:srgbClr val="0000FF"/>
              </a:solidFill>
              <a:latin typeface="Tahoma" panose="020B0604030504040204" pitchFamily="34" charset="0"/>
              <a:ea typeface="华文楷体" panose="02010600040101010101" pitchFamily="2" charset="-122"/>
            </a:endParaRPr>
          </a:p>
          <a:p>
            <a:pPr marL="0"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绘制出</a:t>
            </a:r>
            <a:r>
              <a:rPr lang="en-US" altLang="zh-CN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条曲线，每条曲线的数据</a:t>
            </a:r>
            <a:endParaRPr lang="en-US" altLang="zh-CN" sz="2400" b="0" dirty="0">
              <a:solidFill>
                <a:srgbClr val="0000FF"/>
              </a:solidFill>
              <a:latin typeface="Tahoma" panose="020B0604030504040204" pitchFamily="34" charset="0"/>
              <a:ea typeface="华文楷体" panose="02010600040101010101" pitchFamily="2" charset="-122"/>
            </a:endParaRPr>
          </a:p>
          <a:p>
            <a:pPr marL="0"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来自</a:t>
            </a:r>
            <a:r>
              <a:rPr lang="en-US" altLang="zh-CN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和</a:t>
            </a:r>
            <a:r>
              <a:rPr lang="en-US" altLang="zh-CN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y</a:t>
            </a:r>
            <a:r>
              <a:rPr lang="zh-CN" altLang="en-US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的每一列数据，每条曲线</a:t>
            </a:r>
          </a:p>
          <a:p>
            <a:pPr marL="0"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包含</a:t>
            </a:r>
            <a:r>
              <a:rPr lang="en-US" altLang="zh-CN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400" b="0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个数据点</a:t>
            </a:r>
          </a:p>
        </p:txBody>
      </p:sp>
      <p:pic>
        <p:nvPicPr>
          <p:cNvPr id="6553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520950"/>
            <a:ext cx="466883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en-US" altLang="zh-CN" sz="4000">
                <a:solidFill>
                  <a:srgbClr val="FF0000"/>
                </a:solidFill>
              </a:rPr>
              <a:t>plot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107504" y="909592"/>
            <a:ext cx="8425308" cy="6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altLang="zh-CN" sz="3200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itchFamily="2" charset="-122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itchFamily="2" charset="-122"/>
              </a:rPr>
              <a:t>例</a:t>
            </a:r>
            <a:r>
              <a:rPr lang="en-US" altLang="zh-CN" sz="3200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itchFamily="2" charset="-122"/>
              </a:rPr>
              <a:t>】</a:t>
            </a:r>
            <a:endParaRPr lang="en-US" altLang="en-US" sz="2400" b="0" dirty="0">
              <a:solidFill>
                <a:srgbClr val="198A10"/>
              </a:solidFill>
            </a:endParaRPr>
          </a:p>
        </p:txBody>
      </p:sp>
      <p:sp>
        <p:nvSpPr>
          <p:cNvPr id="63495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en-US" altLang="zh-CN" sz="4000">
                <a:solidFill>
                  <a:srgbClr val="FF0000"/>
                </a:solidFill>
              </a:rPr>
              <a:t>plot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63688" y="909592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993300"/>
                </a:solidFill>
              </a:rPr>
              <a:t>x = </a:t>
            </a:r>
            <a:r>
              <a:rPr lang="en-US" altLang="zh-CN" b="0" dirty="0" smtClean="0">
                <a:solidFill>
                  <a:srgbClr val="993300"/>
                </a:solidFill>
              </a:rPr>
              <a:t>-</a:t>
            </a:r>
            <a:r>
              <a:rPr lang="en-US" altLang="zh-CN" b="0" dirty="0" err="1" smtClean="0">
                <a:solidFill>
                  <a:srgbClr val="993300"/>
                </a:solidFill>
              </a:rPr>
              <a:t>pi:pi</a:t>
            </a:r>
            <a:r>
              <a:rPr lang="en-US" altLang="zh-CN" b="0" dirty="0" smtClean="0">
                <a:solidFill>
                  <a:srgbClr val="993300"/>
                </a:solidFill>
              </a:rPr>
              <a:t>/10:pi; </a:t>
            </a:r>
            <a:r>
              <a:rPr lang="en-US" altLang="zh-CN" b="0" dirty="0" smtClean="0">
                <a:solidFill>
                  <a:srgbClr val="198A10"/>
                </a:solidFill>
              </a:rPr>
              <a:t>%1*21</a:t>
            </a:r>
          </a:p>
          <a:p>
            <a:r>
              <a:rPr lang="en-US" altLang="zh-CN" b="0" dirty="0" smtClean="0">
                <a:solidFill>
                  <a:srgbClr val="993300"/>
                </a:solidFill>
              </a:rPr>
              <a:t>x=[x;x+7;x-7];</a:t>
            </a:r>
          </a:p>
          <a:p>
            <a:r>
              <a:rPr lang="en-US" altLang="zh-CN" b="0" dirty="0" smtClean="0">
                <a:solidFill>
                  <a:srgbClr val="993300"/>
                </a:solidFill>
              </a:rPr>
              <a:t>y=sin(x); </a:t>
            </a:r>
            <a:r>
              <a:rPr lang="en-US" altLang="zh-CN" b="0" dirty="0" smtClean="0">
                <a:solidFill>
                  <a:srgbClr val="198A10"/>
                </a:solidFill>
              </a:rPr>
              <a:t>%x</a:t>
            </a:r>
            <a:r>
              <a:rPr lang="zh-CN" altLang="en-US" b="0" dirty="0" smtClean="0">
                <a:solidFill>
                  <a:srgbClr val="198A10"/>
                </a:solidFill>
              </a:rPr>
              <a:t>和</a:t>
            </a:r>
            <a:r>
              <a:rPr lang="en-US" altLang="zh-CN" b="0" dirty="0" smtClean="0">
                <a:solidFill>
                  <a:srgbClr val="198A10"/>
                </a:solidFill>
              </a:rPr>
              <a:t>y  3*21</a:t>
            </a:r>
            <a:endParaRPr lang="en-US" altLang="zh-CN" b="0" dirty="0">
              <a:solidFill>
                <a:srgbClr val="198A10"/>
              </a:solidFill>
            </a:endParaRPr>
          </a:p>
          <a:p>
            <a:r>
              <a:rPr lang="es-ES" altLang="zh-CN" b="0" dirty="0">
                <a:solidFill>
                  <a:srgbClr val="993300"/>
                </a:solidFill>
              </a:rPr>
              <a:t>plot(x</a:t>
            </a:r>
            <a:r>
              <a:rPr lang="en-US" altLang="zh-CN" b="0" dirty="0">
                <a:solidFill>
                  <a:srgbClr val="993300"/>
                </a:solidFill>
              </a:rPr>
              <a:t>'</a:t>
            </a:r>
            <a:r>
              <a:rPr lang="es-ES" altLang="zh-CN" b="0" dirty="0">
                <a:solidFill>
                  <a:srgbClr val="993300"/>
                </a:solidFill>
              </a:rPr>
              <a:t>,y</a:t>
            </a:r>
            <a:r>
              <a:rPr lang="en-US" altLang="zh-CN" b="0" dirty="0">
                <a:solidFill>
                  <a:srgbClr val="993300"/>
                </a:solidFill>
              </a:rPr>
              <a:t>'</a:t>
            </a:r>
            <a:r>
              <a:rPr lang="es-ES" altLang="zh-CN" b="0" dirty="0">
                <a:solidFill>
                  <a:srgbClr val="993300"/>
                </a:solidFill>
              </a:rPr>
              <a:t>)</a:t>
            </a:r>
            <a:r>
              <a:rPr lang="es-ES" altLang="zh-CN" b="0" dirty="0" smtClean="0">
                <a:solidFill>
                  <a:srgbClr val="993300"/>
                </a:solidFill>
              </a:rPr>
              <a:t> </a:t>
            </a:r>
            <a:r>
              <a:rPr lang="en-US" altLang="zh-CN" b="0" dirty="0">
                <a:solidFill>
                  <a:srgbClr val="198A10"/>
                </a:solidFill>
              </a:rPr>
              <a:t>%x'</a:t>
            </a:r>
            <a:r>
              <a:rPr lang="zh-CN" altLang="en-US" b="0" dirty="0">
                <a:solidFill>
                  <a:srgbClr val="198A10"/>
                </a:solidFill>
              </a:rPr>
              <a:t>和</a:t>
            </a:r>
            <a:r>
              <a:rPr lang="en-US" altLang="zh-CN" b="0" dirty="0">
                <a:solidFill>
                  <a:srgbClr val="198A10"/>
                </a:solidFill>
              </a:rPr>
              <a:t>y'  21*3</a:t>
            </a:r>
            <a:r>
              <a:rPr lang="en-US" altLang="zh-CN" b="0" dirty="0" smtClean="0">
                <a:solidFill>
                  <a:srgbClr val="198A10"/>
                </a:solidFill>
              </a:rPr>
              <a:t>, plot(</a:t>
            </a:r>
            <a:r>
              <a:rPr lang="en-US" altLang="zh-CN" b="0" dirty="0" err="1" smtClean="0">
                <a:solidFill>
                  <a:srgbClr val="198A10"/>
                </a:solidFill>
              </a:rPr>
              <a:t>x,y</a:t>
            </a:r>
            <a:r>
              <a:rPr lang="en-US" altLang="zh-CN" b="0" dirty="0" smtClean="0">
                <a:solidFill>
                  <a:srgbClr val="198A10"/>
                </a:solidFill>
              </a:rPr>
              <a:t>)</a:t>
            </a:r>
            <a:r>
              <a:rPr lang="zh-CN" altLang="en-US" b="0" dirty="0" smtClean="0">
                <a:solidFill>
                  <a:srgbClr val="198A10"/>
                </a:solidFill>
              </a:rPr>
              <a:t>是什么结果</a:t>
            </a:r>
            <a:endParaRPr lang="en-US" altLang="zh-CN" b="0" dirty="0">
              <a:solidFill>
                <a:srgbClr val="198A1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852936"/>
            <a:ext cx="4224112" cy="37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 txBox="1">
            <a:spLocks noChangeArrowheads="1"/>
          </p:cNvSpPr>
          <p:nvPr/>
        </p:nvSpPr>
        <p:spPr bwMode="auto">
          <a:xfrm>
            <a:off x="611188" y="981075"/>
            <a:ext cx="8301037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【</a:t>
            </a:r>
            <a:r>
              <a:rPr lang="zh-CN" altLang="en-US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】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绘制两条曲线                           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,</a:t>
            </a: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en-US" b="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b="0" dirty="0">
                <a:solidFill>
                  <a:srgbClr val="993300"/>
                </a:solidFill>
                <a:latin typeface="Times New Roman" panose="02020603050405020304" pitchFamily="18" charset="0"/>
              </a:rPr>
              <a:t>= 0:pi/50:2*pi;</a:t>
            </a:r>
          </a:p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en-US" b="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y1=sin(x</a:t>
            </a:r>
            <a:r>
              <a:rPr lang="en-US" altLang="en-US" b="0" dirty="0">
                <a:solidFill>
                  <a:srgbClr val="993300"/>
                </a:solidFill>
                <a:latin typeface="Times New Roman" panose="02020603050405020304" pitchFamily="18" charset="0"/>
              </a:rPr>
              <a:t>);  y2=y1+0.2;  y=[y1;y2]</a:t>
            </a:r>
          </a:p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en-US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plot(x,y1,x,y2</a:t>
            </a:r>
            <a:r>
              <a:rPr lang="en-US" altLang="en-US" dirty="0">
                <a:solidFill>
                  <a:srgbClr val="993300"/>
                </a:solidFill>
                <a:latin typeface="Times New Roman" panose="02020603050405020304" pitchFamily="18" charset="0"/>
              </a:rPr>
              <a:t>) ; plot(</a:t>
            </a:r>
            <a:r>
              <a:rPr lang="en-US" altLang="en-US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en-US" dirty="0">
                <a:solidFill>
                  <a:srgbClr val="993300"/>
                </a:solidFill>
                <a:latin typeface="Times New Roman" panose="02020603050405020304" pitchFamily="18" charset="0"/>
              </a:rPr>
              <a:t>) ; plot(</a:t>
            </a:r>
            <a:r>
              <a:rPr lang="en-US" altLang="en-US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y,x</a:t>
            </a:r>
            <a:r>
              <a:rPr lang="en-US" altLang="en-US" dirty="0">
                <a:solidFill>
                  <a:srgbClr val="993300"/>
                </a:solidFill>
                <a:latin typeface="Times New Roman" panose="02020603050405020304" pitchFamily="18" charset="0"/>
              </a:rPr>
              <a:t>) ; </a:t>
            </a:r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注意区别</a:t>
            </a:r>
            <a:endParaRPr lang="en-US" altLang="en-US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n-US" altLang="en-US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4515" name="Object 5"/>
          <p:cNvGraphicFramePr>
            <a:graphicFrameLocks noChangeAspect="1"/>
          </p:cNvGraphicFramePr>
          <p:nvPr/>
        </p:nvGraphicFramePr>
        <p:xfrm>
          <a:off x="4187825" y="908050"/>
          <a:ext cx="2400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3" r:id="rId3" imgW="2665843" imgH="1040948" progId="Equation.DSMT4">
                  <p:embed/>
                </p:oleObj>
              </mc:Choice>
              <mc:Fallback>
                <p:oleObj r:id="rId3" imgW="2665843" imgH="104094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908050"/>
                        <a:ext cx="2400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对象 1"/>
          <p:cNvGraphicFramePr>
            <a:graphicFrameLocks noChangeAspect="1"/>
          </p:cNvGraphicFramePr>
          <p:nvPr/>
        </p:nvGraphicFramePr>
        <p:xfrm>
          <a:off x="7059613" y="1092200"/>
          <a:ext cx="15192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4" r:id="rId5" imgW="1688367" imgH="342751" progId="Equation.DSMT4">
                  <p:embed/>
                </p:oleObj>
              </mc:Choice>
              <mc:Fallback>
                <p:oleObj r:id="rId5" imgW="1688367" imgH="34275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613" y="1092200"/>
                        <a:ext cx="1519237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500438"/>
            <a:ext cx="431958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500438"/>
            <a:ext cx="431958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 bwMode="auto">
          <a:xfrm flipH="1">
            <a:off x="2484438" y="3141663"/>
            <a:ext cx="358775" cy="358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flipH="1">
            <a:off x="3563938" y="3141663"/>
            <a:ext cx="360362" cy="358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5616575" y="3141663"/>
            <a:ext cx="395288" cy="358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522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en-US" altLang="zh-CN" sz="4000">
                <a:solidFill>
                  <a:srgbClr val="FF0000"/>
                </a:solidFill>
              </a:rPr>
              <a:t>plot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052513"/>
            <a:ext cx="8208963" cy="647700"/>
          </a:xfrm>
        </p:spPr>
        <p:txBody>
          <a:bodyPr/>
          <a:lstStyle/>
          <a:p>
            <a:pPr eaLnBrk="1" hangingPunct="1">
              <a:buClr>
                <a:schemeClr val="bg2"/>
              </a:buClr>
            </a:pPr>
            <a:r>
              <a:rPr lang="zh-CN" altLang="en-US" sz="3600" b="1" smtClean="0">
                <a:solidFill>
                  <a:srgbClr val="0000FF"/>
                </a:solidFill>
              </a:rPr>
              <a:t>曲线样式设定：</a:t>
            </a:r>
            <a:r>
              <a:rPr lang="en-US" altLang="zh-CN" sz="36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plot(x, y,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's' </a:t>
            </a:r>
            <a:r>
              <a:rPr lang="en-US" altLang="zh-CN" sz="36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sz="3600" b="1" smtClean="0">
              <a:solidFill>
                <a:srgbClr val="0000FF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7825" y="1916113"/>
            <a:ext cx="8291513" cy="4608512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曲线线形控制符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0" algn="ctr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0" algn="ctr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曲线颜色控制符</a:t>
            </a:r>
            <a:endParaRPr lang="en-US" altLang="zh-CN" sz="28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0" algn="ctr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0" algn="ctr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1835150" y="2459038"/>
          <a:ext cx="5689602" cy="969963"/>
        </p:xfrm>
        <a:graphic>
          <a:graphicData uri="http://schemas.openxmlformats.org/drawingml/2006/table">
            <a:tbl>
              <a:tblPr/>
              <a:tblGrid>
                <a:gridCol w="1137920"/>
                <a:gridCol w="1137921"/>
                <a:gridCol w="1137920"/>
                <a:gridCol w="1137921"/>
                <a:gridCol w="1137920"/>
              </a:tblGrid>
              <a:tr h="456941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符号 </a:t>
                      </a:r>
                    </a:p>
                  </a:txBody>
                  <a:tcPr marL="91456" marR="91456" marT="45591" marB="455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 </a:t>
                      </a:r>
                    </a:p>
                  </a:txBody>
                  <a:tcPr marL="91456" marR="91456" marT="45591" marB="455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: </a:t>
                      </a:r>
                    </a:p>
                  </a:txBody>
                  <a:tcPr marL="91456" marR="91456" marT="45591" marB="455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-.</a:t>
                      </a:r>
                    </a:p>
                  </a:txBody>
                  <a:tcPr marL="91456" marR="91456" marT="45591" marB="455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L="91456" marR="91456" marT="45591" marB="455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021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含义 </a:t>
                      </a:r>
                    </a:p>
                  </a:txBody>
                  <a:tcPr marL="91456" marR="91456" marT="45591" marB="455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实线 </a:t>
                      </a:r>
                    </a:p>
                  </a:txBody>
                  <a:tcPr marL="91456" marR="91456" marT="45591" marB="455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虚线 </a:t>
                      </a:r>
                    </a:p>
                  </a:txBody>
                  <a:tcPr marL="91456" marR="91456" marT="45591" marB="455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点划线 </a:t>
                      </a:r>
                    </a:p>
                  </a:txBody>
                  <a:tcPr marL="91456" marR="91456" marT="45591" marB="455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双划线 </a:t>
                      </a:r>
                    </a:p>
                  </a:txBody>
                  <a:tcPr marL="91456" marR="91456" marT="45591" marB="455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4696" name="Group 24"/>
          <p:cNvGraphicFramePr>
            <a:graphicFrameLocks noGrp="1"/>
          </p:cNvGraphicFramePr>
          <p:nvPr/>
        </p:nvGraphicFramePr>
        <p:xfrm>
          <a:off x="1619250" y="4675188"/>
          <a:ext cx="6337300" cy="914400"/>
        </p:xfrm>
        <a:graphic>
          <a:graphicData uri="http://schemas.openxmlformats.org/drawingml/2006/table">
            <a:tbl>
              <a:tblPr/>
              <a:tblGrid>
                <a:gridCol w="938213"/>
                <a:gridCol w="628650"/>
                <a:gridCol w="614362"/>
                <a:gridCol w="612775"/>
                <a:gridCol w="681038"/>
                <a:gridCol w="817562"/>
                <a:gridCol w="682625"/>
                <a:gridCol w="714375"/>
                <a:gridCol w="647700"/>
              </a:tblGrid>
              <a:tr h="455613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符号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品红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4D009A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0000FF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D009A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17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en-US" altLang="zh-CN" sz="4000">
                <a:solidFill>
                  <a:srgbClr val="FF0000"/>
                </a:solidFill>
              </a:rPr>
              <a:t>plot   </a:t>
            </a:r>
            <a:r>
              <a:rPr lang="zh-CN" altLang="en-US" sz="4000">
                <a:solidFill>
                  <a:srgbClr val="FF0000"/>
                </a:solidFill>
              </a:rPr>
              <a:t>指定曲线样式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A5E4-486D-40A1-B50A-E18BD6763DC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5" t="58888" r="26337" b="19849"/>
          <a:stretch>
            <a:fillRect/>
          </a:stretch>
        </p:blipFill>
        <p:spPr>
          <a:xfrm>
            <a:off x="684213" y="1454150"/>
            <a:ext cx="7850187" cy="2767013"/>
          </a:xfrm>
        </p:spPr>
      </p:pic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684213" y="4221163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曲线的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线形控制符、颜色控制符、数据点形控制符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可以组合使用，也可以单独使用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控制符先后次序不影响绘图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7588" name="Line 5"/>
          <p:cNvSpPr>
            <a:spLocks noChangeShapeType="1"/>
          </p:cNvSpPr>
          <p:nvPr/>
        </p:nvSpPr>
        <p:spPr bwMode="auto">
          <a:xfrm>
            <a:off x="1403350" y="26368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9" name="矩形 2"/>
          <p:cNvSpPr>
            <a:spLocks noChangeArrowheads="1"/>
          </p:cNvSpPr>
          <p:nvPr/>
        </p:nvSpPr>
        <p:spPr bwMode="auto">
          <a:xfrm>
            <a:off x="3084513" y="981075"/>
            <a:ext cx="270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数据点形控制符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7590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en-US" altLang="zh-CN" sz="4000">
                <a:solidFill>
                  <a:srgbClr val="FF0000"/>
                </a:solidFill>
              </a:rPr>
              <a:t>plot   </a:t>
            </a:r>
            <a:r>
              <a:rPr lang="zh-CN" altLang="en-US" sz="4000">
                <a:solidFill>
                  <a:srgbClr val="FF0000"/>
                </a:solidFill>
              </a:rPr>
              <a:t>指定曲线样式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1"/>
          <p:cNvSpPr>
            <a:spLocks noChangeArrowheads="1"/>
          </p:cNvSpPr>
          <p:nvPr/>
        </p:nvSpPr>
        <p:spPr bwMode="auto">
          <a:xfrm>
            <a:off x="898525" y="908050"/>
            <a:ext cx="78644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x=0 : 0.02*pi : pi;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x1=x'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x2=x1*1.5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y1=sin(x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)'</a:t>
            </a:r>
            <a:endParaRPr lang="en-US" altLang="zh-CN" sz="2400" b="0" dirty="0">
              <a:solidFill>
                <a:srgbClr val="993300"/>
              </a:solidFill>
            </a:endParaRPr>
          </a:p>
          <a:p>
            <a:pPr eaLnBrk="1" hangingPunct="1"/>
            <a:r>
              <a:rPr lang="en-US" altLang="zh-CN" sz="2400" b="0" dirty="0" smtClean="0">
                <a:solidFill>
                  <a:srgbClr val="993300"/>
                </a:solidFill>
              </a:rPr>
              <a:t>y2=cos(x)';</a:t>
            </a:r>
            <a:endParaRPr lang="en-US" altLang="zh-CN" sz="2400" b="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993300"/>
                </a:solidFill>
              </a:rPr>
              <a:t>plot(x1,y1, </a:t>
            </a:r>
            <a:r>
              <a:rPr lang="en-US" altLang="zh-CN" sz="2400" dirty="0" smtClean="0">
                <a:solidFill>
                  <a:srgbClr val="993300"/>
                </a:solidFill>
              </a:rPr>
              <a:t>'r-</a:t>
            </a:r>
            <a:r>
              <a:rPr lang="en-US" altLang="zh-CN" sz="2400" dirty="0">
                <a:solidFill>
                  <a:srgbClr val="993300"/>
                </a:solidFill>
              </a:rPr>
              <a:t>', x2,y2, </a:t>
            </a:r>
            <a:r>
              <a:rPr lang="en-US" altLang="zh-CN" sz="2400" dirty="0" smtClean="0">
                <a:solidFill>
                  <a:srgbClr val="993300"/>
                </a:solidFill>
              </a:rPr>
              <a:t>'b-o</a:t>
            </a:r>
            <a:r>
              <a:rPr lang="en-US" altLang="zh-CN" sz="2400" dirty="0">
                <a:solidFill>
                  <a:srgbClr val="993300"/>
                </a:solidFill>
              </a:rPr>
              <a:t>' )   </a:t>
            </a:r>
            <a:endParaRPr lang="zh-CN" altLang="en-US" sz="2000" dirty="0">
              <a:solidFill>
                <a:srgbClr val="993300"/>
              </a:solidFill>
            </a:endParaRP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3092450"/>
            <a:ext cx="4970463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en-US" altLang="zh-CN" sz="4000">
                <a:solidFill>
                  <a:srgbClr val="FF0000"/>
                </a:solidFill>
              </a:rPr>
              <a:t>plot   </a:t>
            </a:r>
            <a:r>
              <a:rPr lang="zh-CN" altLang="en-US" sz="4000">
                <a:solidFill>
                  <a:srgbClr val="FF0000"/>
                </a:solidFill>
              </a:rPr>
              <a:t>指定曲线样式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0CDA-F1C5-49CF-89E6-6685FA70F75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76676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【例】各种线形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t=(0:15)*2*pi/15;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y=sin(t);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subplot(3,2,1), </a:t>
            </a:r>
            <a:r>
              <a:rPr lang="en-US" altLang="zh-CN" sz="2400" smtClean="0">
                <a:solidFill>
                  <a:schemeClr val="hlink"/>
                </a:solidFill>
                <a:latin typeface="Times New Roman" panose="02020603050405020304" pitchFamily="18" charset="0"/>
              </a:rPr>
              <a:t>plot(t, y);</a:t>
            </a: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title('Lins style is default')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subplot(3,2,2), </a:t>
            </a:r>
            <a:r>
              <a:rPr lang="en-US" altLang="zh-CN" sz="2400" smtClean="0">
                <a:solidFill>
                  <a:schemeClr val="hlink"/>
                </a:solidFill>
                <a:latin typeface="Times New Roman" panose="02020603050405020304" pitchFamily="18" charset="0"/>
              </a:rPr>
              <a:t>plot(t, y, 'o');</a:t>
            </a: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title('Lins style is o')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subplot(3,2,3), </a:t>
            </a:r>
            <a:r>
              <a:rPr lang="en-US" altLang="zh-CN" sz="2400" smtClean="0">
                <a:solidFill>
                  <a:schemeClr val="hlink"/>
                </a:solidFill>
                <a:latin typeface="Times New Roman" panose="02020603050405020304" pitchFamily="18" charset="0"/>
              </a:rPr>
              <a:t>plot(t, y, 'k:');</a:t>
            </a: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title('Lins style is k:')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subplot(3,2,4), </a:t>
            </a:r>
            <a:r>
              <a:rPr lang="en-US" altLang="zh-CN" sz="2400" smtClean="0">
                <a:solidFill>
                  <a:schemeClr val="hlink"/>
                </a:solidFill>
                <a:latin typeface="Times New Roman" panose="02020603050405020304" pitchFamily="18" charset="0"/>
              </a:rPr>
              <a:t>plot(t, y, 'k:*');</a:t>
            </a: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title('Lins style is k:*')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subplot(3,2,5), </a:t>
            </a:r>
            <a:r>
              <a:rPr lang="en-US" altLang="zh-CN" sz="2400" smtClean="0">
                <a:solidFill>
                  <a:schemeClr val="hlink"/>
                </a:solidFill>
                <a:latin typeface="Times New Roman" panose="02020603050405020304" pitchFamily="18" charset="0"/>
              </a:rPr>
              <a:t>plot(t, y, 'm-d');</a:t>
            </a: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title('Lins style is m-d')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subplot(3,2,6), </a:t>
            </a:r>
            <a:r>
              <a:rPr lang="en-US" altLang="zh-CN" sz="2400" smtClean="0">
                <a:solidFill>
                  <a:schemeClr val="hlink"/>
                </a:solidFill>
                <a:latin typeface="Times New Roman" panose="02020603050405020304" pitchFamily="18" charset="0"/>
              </a:rPr>
              <a:t>plot(t, y, 'r-p');</a:t>
            </a: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title('Lins style is r-p')</a:t>
            </a:r>
            <a:endParaRPr lang="en-US" altLang="zh-CN" sz="2400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1140" name="Picture 2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15639" r="8005" b="4684"/>
          <a:stretch>
            <a:fillRect/>
          </a:stretch>
        </p:blipFill>
        <p:spPr bwMode="auto">
          <a:xfrm>
            <a:off x="611188" y="1270000"/>
            <a:ext cx="8064500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1856-B098-42C2-8252-B60BD882E292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二维绘图       </a:t>
            </a:r>
            <a:r>
              <a:rPr lang="en-US" altLang="zh-CN" sz="4000" dirty="0">
                <a:solidFill>
                  <a:srgbClr val="FF0000"/>
                </a:solidFill>
              </a:rPr>
              <a:t>plot   </a:t>
            </a:r>
            <a:r>
              <a:rPr lang="zh-CN" altLang="en-US" sz="4000" dirty="0">
                <a:solidFill>
                  <a:srgbClr val="FF0000"/>
                </a:solidFill>
              </a:rPr>
              <a:t>指定曲线样式</a:t>
            </a:r>
          </a:p>
        </p:txBody>
      </p:sp>
    </p:spTree>
    <p:extLst>
      <p:ext uri="{BB962C8B-B14F-4D97-AF65-F5344CB8AC3E}">
        <p14:creationId xmlns:p14="http://schemas.microsoft.com/office/powerpoint/2010/main" val="25663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2"/>
          <p:cNvSpPr>
            <a:spLocks noChangeArrowheads="1"/>
          </p:cNvSpPr>
          <p:nvPr/>
        </p:nvSpPr>
        <p:spPr bwMode="auto">
          <a:xfrm>
            <a:off x="715963" y="909638"/>
            <a:ext cx="83205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更多</a:t>
            </a:r>
            <a:r>
              <a:rPr lang="zh-CN" altLang="en-US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</a:t>
            </a:r>
            <a:r>
              <a:rPr lang="en-US" altLang="zh-CN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曲线</a:t>
            </a:r>
            <a:r>
              <a:rPr lang="zh-CN" altLang="en-US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宽度</a:t>
            </a:r>
            <a:r>
              <a:rPr lang="zh-CN" altLang="en-US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zh-CN" altLang="en-US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数据点的大小、边框颜色、内部颜色等</a:t>
            </a:r>
            <a:endParaRPr lang="zh-CN" altLang="en-US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611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二维绘图       </a:t>
            </a:r>
            <a:r>
              <a:rPr lang="en-US" altLang="zh-CN" sz="4000" dirty="0">
                <a:solidFill>
                  <a:srgbClr val="FF0000"/>
                </a:solidFill>
              </a:rPr>
              <a:t>plot   </a:t>
            </a:r>
            <a:r>
              <a:rPr lang="zh-CN" altLang="en-US" sz="4000" dirty="0">
                <a:solidFill>
                  <a:srgbClr val="FF0000"/>
                </a:solidFill>
              </a:rPr>
              <a:t>指定曲线样式</a:t>
            </a:r>
          </a:p>
        </p:txBody>
      </p:sp>
      <p:sp>
        <p:nvSpPr>
          <p:cNvPr id="68612" name="Rectangle 3"/>
          <p:cNvSpPr txBox="1">
            <a:spLocks noChangeArrowheads="1"/>
          </p:cNvSpPr>
          <p:nvPr/>
        </p:nvSpPr>
        <p:spPr bwMode="auto">
          <a:xfrm>
            <a:off x="228600" y="1844824"/>
            <a:ext cx="8383588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【</a:t>
            </a:r>
            <a:r>
              <a:rPr lang="zh-CN" altLang="en-US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】</a:t>
            </a:r>
            <a:r>
              <a:rPr lang="en-US" altLang="en-US" sz="24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x = -</a:t>
            </a:r>
            <a:r>
              <a:rPr lang="en-US" altLang="en-US" sz="2400" b="0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pi:pi</a:t>
            </a:r>
            <a:r>
              <a:rPr lang="en-US" altLang="en-US" sz="24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/6:pi;   y=sin(x);</a:t>
            </a:r>
            <a:endParaRPr lang="en-US" altLang="en-US" b="0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fr-FR" altLang="zh-CN" sz="24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        plot(x,y,'ro</a:t>
            </a:r>
            <a:r>
              <a:rPr lang="en-US" altLang="fr-FR" sz="24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-</a:t>
            </a:r>
            <a:r>
              <a:rPr lang="fr-FR" altLang="zh-CN" sz="24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.','</a:t>
            </a:r>
            <a:r>
              <a:rPr lang="fr-FR" altLang="zh-CN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LineWidth</a:t>
            </a:r>
            <a:r>
              <a:rPr lang="fr-FR" altLang="zh-CN" sz="24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',3,'</a:t>
            </a:r>
            <a:r>
              <a:rPr lang="fr-FR" altLang="zh-CN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MarkerEdgeColor</a:t>
            </a:r>
            <a:r>
              <a:rPr lang="fr-FR" altLang="zh-CN" sz="24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','k',</a:t>
            </a:r>
            <a:r>
              <a:rPr lang="en-US" altLang="fr-FR" sz="24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...</a:t>
            </a:r>
          </a:p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fr-FR" altLang="zh-CN" sz="24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        '</a:t>
            </a:r>
            <a:r>
              <a:rPr lang="fr-FR" altLang="zh-CN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MarkerFaceColor</a:t>
            </a:r>
            <a:r>
              <a:rPr lang="fr-FR" altLang="zh-CN" sz="24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','g','</a:t>
            </a:r>
            <a:r>
              <a:rPr lang="fr-FR" altLang="zh-CN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MarkerSize</a:t>
            </a:r>
            <a:r>
              <a:rPr lang="fr-FR" altLang="zh-CN" sz="24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',12</a:t>
            </a:r>
            <a:r>
              <a:rPr lang="fr-FR" altLang="zh-CN" sz="2400" b="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)</a:t>
            </a:r>
            <a:endParaRPr lang="fr-FR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8613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3210768"/>
            <a:ext cx="4703763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911225"/>
            <a:ext cx="8888413" cy="25019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图形标注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title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 err="1">
                <a:solidFill>
                  <a:srgbClr val="FF0000"/>
                </a:solidFill>
              </a:rPr>
              <a:t>xlabel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ylabel</a:t>
            </a:r>
            <a:r>
              <a:rPr lang="en-US" altLang="zh-CN" sz="2400" b="1" dirty="0">
                <a:solidFill>
                  <a:srgbClr val="FF0000"/>
                </a:solidFill>
              </a:rPr>
              <a:t>、zlabel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legend、text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等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其中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title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 err="1">
                <a:solidFill>
                  <a:srgbClr val="FF0000"/>
                </a:solidFill>
              </a:rPr>
              <a:t>xlabel </a:t>
            </a:r>
            <a:r>
              <a:rPr lang="zh-CN" altLang="en-US" sz="2400" b="1" dirty="0" err="1"/>
              <a:t>为图形标题和坐标名称，</a:t>
            </a:r>
            <a:r>
              <a:rPr lang="zh-CN" altLang="en-US" sz="2400" dirty="0" smtClean="0"/>
              <a:t>调用格式相似，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以</a:t>
            </a:r>
            <a:r>
              <a:rPr lang="en-US" altLang="zh-CN" sz="2400" dirty="0" err="1" smtClean="0"/>
              <a:t>xlabel</a:t>
            </a:r>
            <a:r>
              <a:rPr lang="zh-CN" altLang="en-US" sz="2400" dirty="0" smtClean="0"/>
              <a:t>为例：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xlabel</a:t>
            </a:r>
            <a:r>
              <a:rPr lang="en-US" altLang="zh-CN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zh-CN" altLang="en-US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标注</a:t>
            </a:r>
            <a:r>
              <a:rPr lang="en-US" altLang="zh-CN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</a:t>
            </a:r>
            <a:r>
              <a:rPr lang="en-US" altLang="zh-CN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‘</a:t>
            </a:r>
            <a:r>
              <a:rPr lang="zh-CN" altLang="en-US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  <a:r>
              <a:rPr lang="en-US" altLang="zh-CN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1’, </a:t>
            </a:r>
            <a:r>
              <a:rPr lang="zh-CN" altLang="en-US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属性值</a:t>
            </a:r>
            <a:r>
              <a:rPr lang="en-US" altLang="zh-CN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 </a:t>
            </a:r>
            <a:r>
              <a:rPr lang="en-US" altLang="zh-CN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‘</a:t>
            </a:r>
            <a:r>
              <a:rPr lang="zh-CN" altLang="en-US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  <a:r>
              <a:rPr lang="en-US" altLang="zh-CN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2’, </a:t>
            </a:r>
            <a:r>
              <a:rPr lang="zh-CN" altLang="en-US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属性值</a:t>
            </a:r>
            <a:r>
              <a:rPr lang="en-US" altLang="zh-CN" sz="2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2,……)</a:t>
            </a:r>
            <a:endParaRPr lang="en-US" altLang="zh-CN" sz="24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属性为文本属性，包括：字体大小、字体类型、字体粗细等。</a:t>
            </a:r>
            <a:endParaRPr lang="zh-CN" altLang="en-US" sz="2200" dirty="0" smtClean="0"/>
          </a:p>
        </p:txBody>
      </p:sp>
      <p:sp>
        <p:nvSpPr>
          <p:cNvPr id="70659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122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  标注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28600" y="3421063"/>
            <a:ext cx="8066088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宋体" panose="02010600030101010101" pitchFamily="2" charset="-122"/>
              </a:rPr>
              <a:t>【例】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0" dirty="0">
                <a:solidFill>
                  <a:srgbClr val="993300"/>
                </a:solidFill>
              </a:rPr>
              <a:t>x=0:0.1*pi:2*pi;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0" dirty="0">
                <a:solidFill>
                  <a:srgbClr val="993300"/>
                </a:solidFill>
              </a:rPr>
              <a:t>y=sin(x), </a:t>
            </a:r>
            <a:r>
              <a:rPr lang="en-US" altLang="zh-CN" sz="2000" dirty="0">
                <a:solidFill>
                  <a:srgbClr val="993300"/>
                </a:solidFill>
              </a:rPr>
              <a:t>plot(</a:t>
            </a:r>
            <a:r>
              <a:rPr lang="en-US" altLang="zh-CN" sz="2000" dirty="0" err="1">
                <a:solidFill>
                  <a:srgbClr val="993300"/>
                </a:solidFill>
              </a:rPr>
              <a:t>x,y</a:t>
            </a:r>
            <a:r>
              <a:rPr lang="en-US" altLang="zh-CN" sz="2000" b="0" dirty="0" smtClean="0">
                <a:solidFill>
                  <a:srgbClr val="993300"/>
                </a:solidFill>
              </a:rPr>
              <a:t>) </a:t>
            </a:r>
            <a:r>
              <a:rPr lang="en-US" altLang="zh-CN" sz="1800" b="0" dirty="0" smtClean="0">
                <a:solidFill>
                  <a:srgbClr val="198A10"/>
                </a:solidFill>
              </a:rPr>
              <a:t>%</a:t>
            </a:r>
            <a:r>
              <a:rPr lang="zh-CN" altLang="en-US" sz="1800" b="0" dirty="0" smtClean="0">
                <a:solidFill>
                  <a:srgbClr val="198A10"/>
                </a:solidFill>
              </a:rPr>
              <a:t>先绘图形再设标注</a:t>
            </a:r>
            <a:endParaRPr lang="en-US" altLang="zh-CN" sz="1800" b="0" dirty="0" smtClean="0">
              <a:solidFill>
                <a:srgbClr val="198A1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b="0" dirty="0" smtClean="0">
                <a:solidFill>
                  <a:srgbClr val="993300"/>
                </a:solidFill>
              </a:rPr>
              <a:t>axis</a:t>
            </a:r>
            <a:r>
              <a:rPr lang="en-US" altLang="zh-CN" sz="2000" b="0" dirty="0">
                <a:solidFill>
                  <a:srgbClr val="993300"/>
                </a:solidFill>
              </a:rPr>
              <a:t>([0,2*pi,-1,1])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 err="1">
                <a:solidFill>
                  <a:srgbClr val="993300"/>
                </a:solidFill>
              </a:rPr>
              <a:t>xlabel</a:t>
            </a:r>
            <a:r>
              <a:rPr lang="en-US" altLang="zh-CN" sz="2000" b="0" dirty="0">
                <a:solidFill>
                  <a:srgbClr val="993300"/>
                </a:solidFill>
              </a:rPr>
              <a:t>('x(0-\pi)','</a:t>
            </a:r>
            <a:r>
              <a:rPr lang="en-US" altLang="zh-CN" sz="2000" b="0" dirty="0" err="1">
                <a:solidFill>
                  <a:srgbClr val="993300"/>
                </a:solidFill>
              </a:rPr>
              <a:t>fontweight</a:t>
            </a:r>
            <a:r>
              <a:rPr lang="en-US" altLang="zh-CN" sz="2000" b="0" dirty="0">
                <a:solidFill>
                  <a:srgbClr val="993300"/>
                </a:solidFill>
              </a:rPr>
              <a:t>','bold');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 err="1">
                <a:solidFill>
                  <a:srgbClr val="993300"/>
                </a:solidFill>
              </a:rPr>
              <a:t>ylabel</a:t>
            </a:r>
            <a:r>
              <a:rPr lang="en-US" altLang="zh-CN" sz="2000" b="0" dirty="0">
                <a:solidFill>
                  <a:srgbClr val="993300"/>
                </a:solidFill>
              </a:rPr>
              <a:t>('y=sin(x)','</a:t>
            </a:r>
            <a:r>
              <a:rPr lang="en-US" altLang="zh-CN" sz="2000" b="0" dirty="0" err="1">
                <a:solidFill>
                  <a:srgbClr val="993300"/>
                </a:solidFill>
              </a:rPr>
              <a:t>fontweight</a:t>
            </a:r>
            <a:r>
              <a:rPr lang="en-US" altLang="zh-CN" sz="2000" b="0" dirty="0">
                <a:solidFill>
                  <a:srgbClr val="993300"/>
                </a:solidFill>
              </a:rPr>
              <a:t>','bold');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rgbClr val="993300"/>
                </a:solidFill>
              </a:rPr>
              <a:t>title</a:t>
            </a:r>
            <a:r>
              <a:rPr lang="en-US" altLang="zh-CN" sz="2000" b="0" dirty="0">
                <a:solidFill>
                  <a:srgbClr val="993300"/>
                </a:solidFill>
              </a:rPr>
              <a:t>('</a:t>
            </a:r>
            <a:r>
              <a:rPr lang="zh-CN" altLang="en-US" sz="2000" b="0" dirty="0">
                <a:solidFill>
                  <a:srgbClr val="993300"/>
                </a:solidFill>
              </a:rPr>
              <a:t>正弦函数</a:t>
            </a:r>
            <a:r>
              <a:rPr lang="en-US" altLang="zh-CN" sz="2000" b="0" dirty="0">
                <a:solidFill>
                  <a:srgbClr val="993300"/>
                </a:solidFill>
              </a:rPr>
              <a:t>','fontsize',22)</a:t>
            </a:r>
          </a:p>
        </p:txBody>
      </p:sp>
      <p:pic>
        <p:nvPicPr>
          <p:cNvPr id="70661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3436938"/>
            <a:ext cx="4217987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 txBox="1">
            <a:spLocks noChangeArrowheads="1"/>
          </p:cNvSpPr>
          <p:nvPr/>
        </p:nvSpPr>
        <p:spPr bwMode="auto">
          <a:xfrm>
            <a:off x="827088" y="998538"/>
            <a:ext cx="76327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第三章  数据可视化</a:t>
            </a:r>
          </a:p>
        </p:txBody>
      </p:sp>
      <p:sp>
        <p:nvSpPr>
          <p:cNvPr id="59395" name="Rectangle 4"/>
          <p:cNvSpPr txBox="1">
            <a:spLocks noChangeArrowheads="1"/>
          </p:cNvSpPr>
          <p:nvPr/>
        </p:nvSpPr>
        <p:spPr bwMode="auto">
          <a:xfrm>
            <a:off x="2987824" y="2131963"/>
            <a:ext cx="382014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571500" indent="-5715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二维数据绘图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三维数据绘图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图形效果的修饰</a:t>
            </a:r>
            <a:endParaRPr lang="en-US" altLang="zh-CN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句柄绘图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127125"/>
            <a:ext cx="8416925" cy="5183188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图例标注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legend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</a:rPr>
              <a:t>legend(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'</a:t>
            </a:r>
            <a:r>
              <a:rPr lang="zh-CN" altLang="en-US" sz="2400" dirty="0" smtClean="0">
                <a:solidFill>
                  <a:srgbClr val="0000FF"/>
                </a:solidFill>
              </a:rPr>
              <a:t>标注</a:t>
            </a:r>
            <a:r>
              <a:rPr lang="en-US" altLang="zh-CN" sz="2400" dirty="0" smtClean="0">
                <a:solidFill>
                  <a:srgbClr val="0000FF"/>
                </a:solidFill>
              </a:rPr>
              <a:t>1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'</a:t>
            </a:r>
            <a:r>
              <a:rPr lang="en-US" altLang="zh-CN" sz="2400" dirty="0" smtClean="0">
                <a:solidFill>
                  <a:srgbClr val="0000FF"/>
                </a:solidFill>
              </a:rPr>
              <a:t>,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'</a:t>
            </a:r>
            <a:r>
              <a:rPr lang="zh-CN" altLang="en-US" sz="2400" dirty="0" smtClean="0">
                <a:solidFill>
                  <a:srgbClr val="0000FF"/>
                </a:solidFill>
              </a:rPr>
              <a:t>标注</a:t>
            </a:r>
            <a:r>
              <a:rPr lang="en-US" altLang="zh-CN" sz="24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'</a:t>
            </a:r>
            <a:r>
              <a:rPr lang="en-US" altLang="zh-CN" sz="2400" dirty="0" smtClean="0">
                <a:solidFill>
                  <a:srgbClr val="0000FF"/>
                </a:solidFill>
              </a:rPr>
              <a:t>,….,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'</a:t>
            </a:r>
            <a:r>
              <a:rPr lang="en-US" altLang="zh-CN" sz="2400" dirty="0" smtClean="0">
                <a:solidFill>
                  <a:srgbClr val="0000FF"/>
                </a:solidFill>
              </a:rPr>
              <a:t>location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'</a:t>
            </a:r>
            <a:r>
              <a:rPr lang="en-US" altLang="zh-CN" sz="2400" dirty="0" smtClean="0">
                <a:solidFill>
                  <a:srgbClr val="0000FF"/>
                </a:solidFill>
              </a:rPr>
              <a:t>,</a:t>
            </a:r>
            <a:r>
              <a:rPr lang="zh-CN" altLang="en-US" sz="2400" dirty="0" smtClean="0">
                <a:solidFill>
                  <a:srgbClr val="0000FF"/>
                </a:solidFill>
              </a:rPr>
              <a:t>定位代号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  <a:endParaRPr lang="en-US" altLang="zh-CN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 smtClean="0"/>
              <a:t>定位代号包括字符串和数字两类，也可以缺省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 smtClean="0"/>
              <a:t>字符串代号为</a:t>
            </a:r>
            <a:r>
              <a:rPr lang="en-US" altLang="zh-CN" sz="2200" dirty="0" smtClean="0"/>
              <a:t>'North'  'NorthWest'  'East' </a:t>
            </a:r>
            <a:r>
              <a:rPr lang="zh-CN" altLang="en-US" sz="2200" dirty="0" smtClean="0"/>
              <a:t>等表示方位的关键词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 smtClean="0"/>
              <a:t>数字代号为</a:t>
            </a:r>
            <a:r>
              <a:rPr lang="en-US" altLang="zh-CN" sz="2200" dirty="0" smtClean="0"/>
              <a:t>-1~4</a:t>
            </a:r>
            <a:r>
              <a:rPr lang="zh-CN" altLang="en-US" sz="2200" dirty="0" smtClean="0"/>
              <a:t>，详细内容见</a:t>
            </a:r>
            <a:r>
              <a:rPr lang="en-US" altLang="zh-CN" sz="2200" dirty="0" smtClean="0"/>
              <a:t>doc legend</a:t>
            </a:r>
            <a:endParaRPr lang="zh-CN" altLang="en-US" sz="22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2200" dirty="0" smtClean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文本标注  </a:t>
            </a:r>
            <a:r>
              <a:rPr lang="en-US" altLang="zh-CN" sz="2800" b="1" dirty="0">
                <a:solidFill>
                  <a:srgbClr val="FF0000"/>
                </a:solidFill>
              </a:rPr>
              <a:t>text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    </a:t>
            </a:r>
            <a:r>
              <a:rPr lang="en-US" altLang="zh-CN" sz="2200" dirty="0">
                <a:solidFill>
                  <a:srgbClr val="0000FF"/>
                </a:solidFill>
              </a:rPr>
              <a:t>text(</a:t>
            </a:r>
            <a:r>
              <a:rPr lang="en-US" altLang="zh-CN" sz="2200" dirty="0" err="1">
                <a:solidFill>
                  <a:srgbClr val="0000FF"/>
                </a:solidFill>
              </a:rPr>
              <a:t>x,y</a:t>
            </a:r>
            <a:r>
              <a:rPr lang="en-US" altLang="zh-CN" sz="2200" dirty="0">
                <a:solidFill>
                  <a:srgbClr val="0000FF"/>
                </a:solidFill>
              </a:rPr>
              <a:t>,’</a:t>
            </a:r>
            <a:r>
              <a:rPr lang="zh-CN" altLang="en-US" sz="2200" dirty="0">
                <a:solidFill>
                  <a:srgbClr val="0000FF"/>
                </a:solidFill>
              </a:rPr>
              <a:t>标注文本及控制字符串’</a:t>
            </a:r>
            <a:r>
              <a:rPr lang="en-US" altLang="zh-CN" sz="2200" dirty="0">
                <a:solidFill>
                  <a:srgbClr val="0000FF"/>
                </a:solidFill>
              </a:rPr>
              <a:t>)</a:t>
            </a:r>
            <a:endParaRPr lang="en-US" altLang="zh-CN" sz="22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    </a:t>
            </a:r>
            <a:r>
              <a:rPr lang="zh-CN" altLang="en-US" sz="2200" dirty="0"/>
              <a:t>其中</a:t>
            </a:r>
            <a:r>
              <a:rPr lang="en-US" altLang="zh-CN" sz="2200" dirty="0"/>
              <a:t>x,y</a:t>
            </a:r>
            <a:r>
              <a:rPr lang="zh-CN" altLang="en-US" sz="2200" dirty="0"/>
              <a:t>给定了标注文本在图中添加的位置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dirty="0" smtClean="0"/>
          </a:p>
        </p:txBody>
      </p:sp>
      <p:sp>
        <p:nvSpPr>
          <p:cNvPr id="71683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122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  标注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98550"/>
            <a:ext cx="8351837" cy="479107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关于字体的设置：</a:t>
            </a:r>
            <a:endParaRPr lang="zh-CN" altLang="en-US" sz="24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\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fontname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arg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} \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arg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\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fontsize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{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arg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}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string</a:t>
            </a:r>
            <a:endParaRPr lang="en-US" altLang="zh-CN" sz="24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其中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String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为要输出的字符串，其前面的均为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属性控制</a:t>
            </a:r>
            <a:endParaRPr lang="en-US" altLang="zh-CN" sz="24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4" t="47955" r="28596" b="28595"/>
          <a:stretch>
            <a:fillRect/>
          </a:stretch>
        </p:blipFill>
        <p:spPr bwMode="auto">
          <a:xfrm>
            <a:off x="1214438" y="2708275"/>
            <a:ext cx="6697662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122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  标注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41846" r="30811" b="40836"/>
          <a:stretch>
            <a:fillRect/>
          </a:stretch>
        </p:blipFill>
        <p:spPr bwMode="auto">
          <a:xfrm>
            <a:off x="1401763" y="1268413"/>
            <a:ext cx="6048375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t="40836" r="24153" b="32681"/>
          <a:stretch>
            <a:fillRect/>
          </a:stretch>
        </p:blipFill>
        <p:spPr bwMode="auto">
          <a:xfrm>
            <a:off x="971550" y="3381375"/>
            <a:ext cx="720090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122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  标注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-17463" y="981075"/>
            <a:ext cx="9161463" cy="54721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【例】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t=(0:100)/100*2*pi;  y=sin(t);  </a:t>
            </a: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 y);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text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(3*pi/4,sin(3*pi/4), '\</a:t>
            </a:r>
            <a:r>
              <a:rPr lang="en-US" altLang="zh-CN" sz="24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fontsize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{16}\</a:t>
            </a:r>
            <a:r>
              <a:rPr lang="en-US" altLang="zh-CN" sz="24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leftarrowsin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(t) = .707 ');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text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(pi, sin(pi), '\</a:t>
            </a:r>
            <a:r>
              <a:rPr lang="en-US" altLang="zh-CN" sz="24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fontsize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{26}\</a:t>
            </a:r>
            <a:r>
              <a:rPr lang="en-US" altLang="zh-CN" sz="24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leftarrowsin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(t) = 0 ');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text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(5*pi/4, sin(5*pi/4), '\</a:t>
            </a:r>
            <a:r>
              <a:rPr lang="en-US" altLang="zh-CN" sz="24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fontsize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{16}sin(t) = -.707\</a:t>
            </a:r>
            <a:r>
              <a:rPr lang="en-US" altLang="zh-CN" sz="24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rightarrow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',...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'</a:t>
            </a:r>
            <a:r>
              <a:rPr lang="en-US" altLang="zh-CN" sz="24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HorizontalAlignment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','right')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‘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HorizontalAlignment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’, ‘right’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设置图形标识为水平右对齐</a:t>
            </a:r>
            <a:endParaRPr lang="zh-CN" altLang="en-US" sz="24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4755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122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  标注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3470005"/>
            <a:ext cx="3823400" cy="3387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122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  标注</a:t>
            </a:r>
          </a:p>
        </p:txBody>
      </p:sp>
      <p:sp>
        <p:nvSpPr>
          <p:cNvPr id="75779" name="文本框 3"/>
          <p:cNvSpPr txBox="1">
            <a:spLocks noChangeArrowheads="1"/>
          </p:cNvSpPr>
          <p:nvPr/>
        </p:nvSpPr>
        <p:spPr bwMode="auto">
          <a:xfrm>
            <a:off x="0" y="927100"/>
            <a:ext cx="9136063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zh-CN" altLang="en-US" sz="2400" b="0" dirty="0" smtClean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【例】</a:t>
            </a:r>
            <a:r>
              <a:rPr lang="en-US" altLang="en-US" sz="2400" b="0" dirty="0" smtClean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 </a:t>
            </a:r>
            <a:r>
              <a:rPr lang="en-US" altLang="en-US" sz="2400" b="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= 0:pi/6:pi;     y1=sin(x);     y2=y1+0.2;</a:t>
            </a:r>
          </a:p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fr-FR" sz="240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plot</a:t>
            </a:r>
            <a:r>
              <a:rPr lang="fr-FR" altLang="zh-CN" sz="2400" b="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(x,y</a:t>
            </a:r>
            <a:r>
              <a:rPr lang="en-US" altLang="fr-FR" sz="2400" b="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1,</a:t>
            </a:r>
            <a:r>
              <a:rPr lang="fr-FR" altLang="zh-CN" sz="2400" b="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'</a:t>
            </a:r>
            <a:r>
              <a:rPr lang="en-US" altLang="fr-FR" sz="2400" b="0" dirty="0" err="1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ro</a:t>
            </a:r>
            <a:r>
              <a:rPr lang="en-US" altLang="fr-FR" sz="2400" b="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fr-FR" altLang="zh-CN" sz="2400" b="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.'</a:t>
            </a:r>
            <a:r>
              <a:rPr lang="en-US" altLang="fr-FR" sz="2400" b="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,x,y2,'b*-'</a:t>
            </a:r>
            <a:r>
              <a:rPr lang="fr-FR" altLang="zh-CN" sz="2400" b="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</a:p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fr-FR" sz="240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	title</a:t>
            </a:r>
            <a:r>
              <a:rPr lang="en-US" altLang="fr-FR" sz="2400" b="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('</a:t>
            </a:r>
            <a:r>
              <a:rPr lang="zh-CN" altLang="en-US" sz="2400" b="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两个函数</a:t>
            </a:r>
            <a:r>
              <a:rPr lang="en-US" altLang="fr-FR" sz="2400" b="0" dirty="0">
                <a:solidFill>
                  <a:srgbClr val="9933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',</a:t>
            </a:r>
            <a:r>
              <a:rPr lang="en-US" altLang="zh-CN" sz="2400" b="0" dirty="0">
                <a:solidFill>
                  <a:srgbClr val="993300"/>
                </a:solidFill>
                <a:sym typeface="宋体" panose="02010600030101010101" pitchFamily="2" charset="-122"/>
              </a:rPr>
              <a:t>'fontsize',18)</a:t>
            </a:r>
            <a:endParaRPr lang="fr-FR" altLang="zh-CN" b="0" dirty="0">
              <a:solidFill>
                <a:srgbClr val="9933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zh-CN" sz="2400" dirty="0">
                <a:solidFill>
                  <a:srgbClr val="993300"/>
                </a:solidFill>
              </a:rPr>
              <a:t>	legend</a:t>
            </a:r>
            <a:r>
              <a:rPr lang="en-US" altLang="zh-CN" sz="2400" b="0" dirty="0">
                <a:solidFill>
                  <a:srgbClr val="993300"/>
                </a:solidFill>
              </a:rPr>
              <a:t>('</a:t>
            </a:r>
            <a:r>
              <a:rPr lang="zh-CN" altLang="en-US" sz="2400" b="0" dirty="0">
                <a:solidFill>
                  <a:srgbClr val="993300"/>
                </a:solidFill>
              </a:rPr>
              <a:t>正弦</a:t>
            </a:r>
            <a:r>
              <a:rPr lang="en-US" altLang="zh-CN" sz="2400" b="0" dirty="0">
                <a:solidFill>
                  <a:srgbClr val="993300"/>
                </a:solidFill>
              </a:rPr>
              <a:t>','</a:t>
            </a:r>
            <a:r>
              <a:rPr lang="zh-CN" altLang="en-US" sz="2400" b="0" dirty="0">
                <a:solidFill>
                  <a:srgbClr val="993300"/>
                </a:solidFill>
              </a:rPr>
              <a:t>偏置正弦</a:t>
            </a:r>
            <a:r>
              <a:rPr lang="en-US" altLang="zh-CN" sz="2400" b="0" dirty="0">
                <a:solidFill>
                  <a:srgbClr val="993300"/>
                </a:solidFill>
              </a:rPr>
              <a:t>','location',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'</a:t>
            </a:r>
            <a:r>
              <a:rPr lang="en-US" altLang="zh-CN" sz="2400" b="0" dirty="0" err="1" smtClean="0">
                <a:solidFill>
                  <a:srgbClr val="993300"/>
                </a:solidFill>
              </a:rPr>
              <a:t>NorthWest</a:t>
            </a:r>
            <a:r>
              <a:rPr lang="en-US" altLang="zh-CN" sz="2400" b="0" dirty="0" smtClean="0">
                <a:solidFill>
                  <a:srgbClr val="993300"/>
                </a:solidFill>
                <a:sym typeface="宋体" panose="02010600030101010101" pitchFamily="2" charset="-122"/>
              </a:rPr>
              <a:t>'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)</a:t>
            </a:r>
            <a:endParaRPr lang="en-US" altLang="zh-CN" sz="2400" b="0" dirty="0">
              <a:solidFill>
                <a:srgbClr val="9933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4130426" cy="3671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892175"/>
            <a:ext cx="8636000" cy="13954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平面坐标的网格函数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grid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/>
              <a:t>grid on </a:t>
            </a:r>
            <a:r>
              <a:rPr lang="zh-CN" altLang="en-US" sz="2200" dirty="0" smtClean="0"/>
              <a:t>表示在图形中绘制坐标网格</a:t>
            </a:r>
            <a:r>
              <a:rPr lang="en-US" altLang="zh-CN" sz="2200" dirty="0" smtClean="0"/>
              <a:t>, </a:t>
            </a:r>
            <a:r>
              <a:rPr lang="en-US" altLang="zh-CN" sz="2400" dirty="0" smtClean="0"/>
              <a:t>grid off </a:t>
            </a:r>
            <a:r>
              <a:rPr lang="zh-CN" altLang="en-US" sz="2400" dirty="0" smtClean="0"/>
              <a:t>表示取消坐标网格。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单独的</a:t>
            </a:r>
            <a:r>
              <a:rPr lang="en-US" altLang="zh-CN" sz="2400" dirty="0" smtClean="0"/>
              <a:t>grid</a:t>
            </a:r>
            <a:r>
              <a:rPr lang="zh-CN" altLang="en-US" sz="2400" dirty="0" smtClean="0"/>
              <a:t>函数将实现</a:t>
            </a:r>
            <a:r>
              <a:rPr lang="en-US" altLang="zh-CN" sz="2400" dirty="0" smtClean="0"/>
              <a:t>grid on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grid off</a:t>
            </a:r>
            <a:r>
              <a:rPr lang="zh-CN" altLang="en-US" sz="2400" dirty="0" smtClean="0"/>
              <a:t>状态间的转换。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2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200" dirty="0" smtClean="0"/>
          </a:p>
        </p:txBody>
      </p:sp>
      <p:sp>
        <p:nvSpPr>
          <p:cNvPr id="76803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122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  网格</a:t>
            </a:r>
          </a:p>
        </p:txBody>
      </p:sp>
      <p:sp>
        <p:nvSpPr>
          <p:cNvPr id="76804" name="Text Box 7"/>
          <p:cNvSpPr txBox="1">
            <a:spLocks noChangeArrowheads="1"/>
          </p:cNvSpPr>
          <p:nvPr/>
        </p:nvSpPr>
        <p:spPr bwMode="auto">
          <a:xfrm>
            <a:off x="323850" y="2211388"/>
            <a:ext cx="6265863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s-ES" sz="2400" b="0">
                <a:solidFill>
                  <a:srgbClr val="0000FF"/>
                </a:solidFill>
              </a:rPr>
              <a:t>【例】</a:t>
            </a:r>
            <a:r>
              <a:rPr lang="es-ES" altLang="zh-CN" sz="2400" b="0">
                <a:solidFill>
                  <a:srgbClr val="993300"/>
                </a:solidFill>
              </a:rPr>
              <a:t>x=0:0.1*pi:2*pi;   y=sin(x);  </a:t>
            </a:r>
            <a:r>
              <a:rPr lang="es-ES" altLang="zh-CN" sz="2400">
                <a:solidFill>
                  <a:srgbClr val="993300"/>
                </a:solidFill>
              </a:rPr>
              <a:t>plot</a:t>
            </a:r>
            <a:r>
              <a:rPr lang="es-ES" altLang="zh-CN" sz="2400" b="0">
                <a:solidFill>
                  <a:srgbClr val="993300"/>
                </a:solidFill>
              </a:rPr>
              <a:t>(x,y)</a:t>
            </a:r>
          </a:p>
          <a:p>
            <a:pPr eaLnBrk="1" hangingPunct="1">
              <a:lnSpc>
                <a:spcPct val="130000"/>
              </a:lnSpc>
            </a:pPr>
            <a:r>
              <a:rPr lang="es-ES" altLang="zh-CN" sz="2400">
                <a:solidFill>
                  <a:srgbClr val="993300"/>
                </a:solidFill>
              </a:rPr>
              <a:t>axis</a:t>
            </a:r>
            <a:r>
              <a:rPr lang="es-ES" altLang="zh-CN" sz="2400" b="0">
                <a:solidFill>
                  <a:srgbClr val="993300"/>
                </a:solidFill>
              </a:rPr>
              <a:t>([0,2*pi,-1,1])</a:t>
            </a:r>
          </a:p>
          <a:p>
            <a:pPr eaLnBrk="1" hangingPunct="1">
              <a:lnSpc>
                <a:spcPct val="130000"/>
              </a:lnSpc>
            </a:pPr>
            <a:r>
              <a:rPr lang="es-ES" altLang="zh-CN" sz="2400">
                <a:solidFill>
                  <a:srgbClr val="993300"/>
                </a:solidFill>
              </a:rPr>
              <a:t>grid on</a:t>
            </a:r>
            <a:r>
              <a:rPr lang="en-US" altLang="zh-CN" sz="2400">
                <a:solidFill>
                  <a:srgbClr val="993300"/>
                </a:solidFill>
              </a:rPr>
              <a:t>;       </a:t>
            </a:r>
            <a:r>
              <a:rPr lang="en-US" altLang="es-ES" sz="2400">
                <a:solidFill>
                  <a:srgbClr val="993300"/>
                </a:solidFill>
              </a:rPr>
              <a:t>grid  </a:t>
            </a:r>
            <a:r>
              <a:rPr lang="en-US" altLang="es-ES" sz="2400">
                <a:solidFill>
                  <a:srgbClr val="198A10"/>
                </a:solidFill>
              </a:rPr>
              <a:t>%</a:t>
            </a:r>
            <a:r>
              <a:rPr lang="zh-CN" altLang="en-US" sz="2400">
                <a:solidFill>
                  <a:srgbClr val="198A10"/>
                </a:solidFill>
              </a:rPr>
              <a:t>或</a:t>
            </a:r>
            <a:r>
              <a:rPr lang="en-US" altLang="zh-CN" sz="2400">
                <a:solidFill>
                  <a:srgbClr val="198A10"/>
                </a:solidFill>
              </a:rPr>
              <a:t>grid off,</a:t>
            </a:r>
            <a:r>
              <a:rPr lang="zh-CN" altLang="en-US" sz="2400">
                <a:solidFill>
                  <a:srgbClr val="198A10"/>
                </a:solidFill>
              </a:rPr>
              <a:t>之后图形变成</a:t>
            </a:r>
          </a:p>
        </p:txBody>
      </p:sp>
      <p:pic>
        <p:nvPicPr>
          <p:cNvPr id="7680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4424363"/>
            <a:ext cx="3265488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4421188"/>
            <a:ext cx="3268663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807" name="直接箭头连接符 3"/>
          <p:cNvCxnSpPr>
            <a:cxnSpLocks noChangeShapeType="1"/>
          </p:cNvCxnSpPr>
          <p:nvPr/>
        </p:nvCxnSpPr>
        <p:spPr bwMode="auto">
          <a:xfrm>
            <a:off x="2771775" y="3714750"/>
            <a:ext cx="3060700" cy="787400"/>
          </a:xfrm>
          <a:prstGeom prst="straightConnector1">
            <a:avLst/>
          </a:prstGeom>
          <a:noFill/>
          <a:ln w="28575">
            <a:solidFill>
              <a:srgbClr val="00A77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08" name="直接箭头连接符 4"/>
          <p:cNvCxnSpPr>
            <a:cxnSpLocks noChangeShapeType="1"/>
          </p:cNvCxnSpPr>
          <p:nvPr/>
        </p:nvCxnSpPr>
        <p:spPr bwMode="auto">
          <a:xfrm>
            <a:off x="1512888" y="3717925"/>
            <a:ext cx="611187" cy="715963"/>
          </a:xfrm>
          <a:prstGeom prst="straightConnector1">
            <a:avLst/>
          </a:prstGeom>
          <a:noFill/>
          <a:ln w="28575">
            <a:solidFill>
              <a:srgbClr val="00A77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892175"/>
            <a:ext cx="8636000" cy="584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通过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set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figure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函数可设置图片背景颜色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2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200" dirty="0" smtClean="0"/>
          </a:p>
        </p:txBody>
      </p:sp>
      <p:sp>
        <p:nvSpPr>
          <p:cNvPr id="77827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122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  背景</a:t>
            </a:r>
          </a:p>
        </p:txBody>
      </p:sp>
      <p:sp>
        <p:nvSpPr>
          <p:cNvPr id="77828" name="Text Box 7"/>
          <p:cNvSpPr txBox="1">
            <a:spLocks noChangeArrowheads="1"/>
          </p:cNvSpPr>
          <p:nvPr/>
        </p:nvSpPr>
        <p:spPr bwMode="auto">
          <a:xfrm>
            <a:off x="323850" y="1476375"/>
            <a:ext cx="80740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s-ES" sz="2400" b="0" dirty="0">
                <a:solidFill>
                  <a:srgbClr val="0000FF"/>
                </a:solidFill>
              </a:rPr>
              <a:t>【例】</a:t>
            </a:r>
            <a:r>
              <a:rPr lang="es-ES" altLang="zh-CN" sz="2400" b="0" dirty="0">
                <a:solidFill>
                  <a:srgbClr val="993300"/>
                </a:solidFill>
              </a:rPr>
              <a:t>x=0:0.1*pi:2*pi;   y=sin(x);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s-ES" sz="2400" dirty="0">
                <a:solidFill>
                  <a:srgbClr val="993300"/>
                </a:solidFill>
              </a:rPr>
              <a:t>	</a:t>
            </a:r>
            <a:r>
              <a:rPr lang="en-US" altLang="es-ES" sz="2400" b="0" dirty="0">
                <a:solidFill>
                  <a:srgbClr val="993300"/>
                </a:solidFill>
              </a:rPr>
              <a:t>back1=[0.3   0.6   0.4]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s-ES" sz="2400" dirty="0">
                <a:solidFill>
                  <a:srgbClr val="993300"/>
                </a:solidFill>
              </a:rPr>
              <a:t>	figure</a:t>
            </a:r>
            <a:r>
              <a:rPr lang="en-US" altLang="es-ES" sz="2400" b="0" dirty="0">
                <a:solidFill>
                  <a:srgbClr val="993300"/>
                </a:solidFill>
              </a:rPr>
              <a:t>('color</a:t>
            </a:r>
            <a:r>
              <a:rPr lang="en-US" altLang="es-ES" sz="2400" b="0" dirty="0" smtClean="0">
                <a:solidFill>
                  <a:srgbClr val="993300"/>
                </a:solidFill>
              </a:rPr>
              <a:t>',back1)  </a:t>
            </a:r>
            <a:r>
              <a:rPr lang="en-US" altLang="es-ES" sz="2000" dirty="0">
                <a:solidFill>
                  <a:srgbClr val="198A10"/>
                </a:solidFill>
              </a:rPr>
              <a:t>%</a:t>
            </a:r>
            <a:r>
              <a:rPr lang="zh-CN" altLang="en-US" sz="2000" dirty="0">
                <a:solidFill>
                  <a:srgbClr val="198A10"/>
                </a:solidFill>
              </a:rPr>
              <a:t>也可用</a:t>
            </a:r>
            <a:r>
              <a:rPr lang="en-US" altLang="zh-CN" sz="2000" dirty="0">
                <a:solidFill>
                  <a:srgbClr val="198A10"/>
                </a:solidFill>
              </a:rPr>
              <a:t>set(</a:t>
            </a:r>
            <a:r>
              <a:rPr lang="en-US" altLang="zh-CN" sz="2000" dirty="0" err="1">
                <a:solidFill>
                  <a:srgbClr val="198A10"/>
                </a:solidFill>
              </a:rPr>
              <a:t>gcf</a:t>
            </a:r>
            <a:r>
              <a:rPr lang="en-US" altLang="zh-CN" sz="2000" dirty="0">
                <a:solidFill>
                  <a:srgbClr val="198A10"/>
                </a:solidFill>
              </a:rPr>
              <a:t>,....)</a:t>
            </a:r>
            <a:r>
              <a:rPr lang="zh-CN" altLang="en-US" sz="2000" dirty="0">
                <a:solidFill>
                  <a:srgbClr val="198A10"/>
                </a:solidFill>
              </a:rPr>
              <a:t>来设置背景颜色</a:t>
            </a:r>
            <a:endParaRPr lang="en-US" altLang="es-ES" sz="2400" dirty="0">
              <a:solidFill>
                <a:srgbClr val="198A1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s-ES" sz="2400" dirty="0">
                <a:solidFill>
                  <a:srgbClr val="993300"/>
                </a:solidFill>
              </a:rPr>
              <a:t>	</a:t>
            </a:r>
            <a:r>
              <a:rPr lang="es-ES" altLang="zh-CN" sz="2400" dirty="0">
                <a:solidFill>
                  <a:srgbClr val="993300"/>
                </a:solidFill>
              </a:rPr>
              <a:t>plot</a:t>
            </a:r>
            <a:r>
              <a:rPr lang="es-ES" altLang="zh-CN" sz="2400" b="0" dirty="0">
                <a:solidFill>
                  <a:srgbClr val="993300"/>
                </a:solidFill>
              </a:rPr>
              <a:t>(x,y)</a:t>
            </a:r>
            <a:endParaRPr lang="en-US" altLang="zh-CN" sz="2400" dirty="0">
              <a:solidFill>
                <a:srgbClr val="198A10"/>
              </a:solidFill>
            </a:endParaRPr>
          </a:p>
        </p:txBody>
      </p:sp>
      <p:pic>
        <p:nvPicPr>
          <p:cNvPr id="778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4" t="3157" r="22446" b="31844"/>
          <a:stretch>
            <a:fillRect/>
          </a:stretch>
        </p:blipFill>
        <p:spPr bwMode="auto">
          <a:xfrm>
            <a:off x="2916238" y="2997200"/>
            <a:ext cx="42481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09638"/>
            <a:ext cx="8459788" cy="52562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坐标轴范围</a:t>
            </a:r>
            <a:r>
              <a:rPr lang="zh-CN" altLang="en-US" sz="2800" b="1" dirty="0">
                <a:solidFill>
                  <a:srgbClr val="FF0000"/>
                </a:solidFill>
              </a:rPr>
              <a:t>控制函数</a:t>
            </a:r>
            <a:r>
              <a:rPr lang="en-US" altLang="zh-CN" sz="2800" b="1" dirty="0">
                <a:solidFill>
                  <a:srgbClr val="FF0000"/>
                </a:solidFill>
              </a:rPr>
              <a:t>——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axis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基础调用形式：</a:t>
            </a:r>
            <a:r>
              <a:rPr lang="en-US" altLang="zh-CN" sz="2400" dirty="0"/>
              <a:t>axis(V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。其中</a:t>
            </a:r>
            <a:r>
              <a:rPr lang="en-US" altLang="zh-CN" sz="2400" dirty="0"/>
              <a:t>V</a:t>
            </a:r>
            <a:r>
              <a:rPr lang="zh-CN" altLang="en-US" sz="2400" dirty="0"/>
              <a:t>为一个用于存储</a:t>
            </a:r>
            <a:r>
              <a:rPr lang="zh-CN" altLang="en-US" sz="2400" dirty="0" smtClean="0"/>
              <a:t>坐标轴</a:t>
            </a:r>
            <a:r>
              <a:rPr lang="zh-CN" altLang="en-US" sz="2400" dirty="0"/>
              <a:t>的坐标范围</a:t>
            </a:r>
            <a:r>
              <a:rPr lang="zh-CN" altLang="en-US" sz="2400" dirty="0" smtClean="0"/>
              <a:t>的矩阵。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二维图形：</a:t>
            </a:r>
            <a:r>
              <a:rPr lang="en-US" altLang="zh-CN" sz="2400" dirty="0"/>
              <a:t>V=[</a:t>
            </a:r>
            <a:r>
              <a:rPr lang="en-US" altLang="zh-CN" sz="2400" dirty="0" err="1"/>
              <a:t>xmin,xmax,ymin,ymax</a:t>
            </a:r>
            <a:r>
              <a:rPr lang="en-US" altLang="zh-CN" sz="2400" dirty="0" smtClean="0"/>
              <a:t>]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三维图形：</a:t>
            </a:r>
            <a:r>
              <a:rPr lang="en-US" altLang="zh-CN" sz="2400" dirty="0"/>
              <a:t>V=[</a:t>
            </a:r>
            <a:r>
              <a:rPr lang="en-US" altLang="zh-CN" sz="2400" dirty="0" err="1" smtClean="0"/>
              <a:t>xmin,xmax,ymin,ymax,zmin,zmax</a:t>
            </a:r>
            <a:r>
              <a:rPr lang="en-US" altLang="zh-CN" sz="2400" dirty="0" smtClean="0"/>
              <a:t>]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             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部分常用的坐标控制函数（更多内容见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doc axis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8851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</a:t>
            </a:r>
            <a:r>
              <a:rPr lang="en-US" altLang="zh-CN" sz="4000">
                <a:solidFill>
                  <a:srgbClr val="FF0000"/>
                </a:solidFill>
              </a:rPr>
              <a:t>axis</a:t>
            </a:r>
          </a:p>
        </p:txBody>
      </p:sp>
      <p:pic>
        <p:nvPicPr>
          <p:cNvPr id="78852" name="Picture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8" t="38071" r="21991" b="38931"/>
          <a:stretch>
            <a:fillRect/>
          </a:stretch>
        </p:blipFill>
        <p:spPr bwMode="auto">
          <a:xfrm>
            <a:off x="1366838" y="3563938"/>
            <a:ext cx="6192837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【例】绘制椭圆，长轴为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3.25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，短轴为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1.15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t=0:2*pi/99:2*pi;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x=1.15*cos(t); y=3.25*sin(t);    % y</a:t>
            </a:r>
            <a:r>
              <a:rPr lang="zh-CN" altLang="en-US" sz="18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为长轴，</a:t>
            </a: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18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为短轴</a:t>
            </a:r>
            <a:endParaRPr lang="zh-CN" altLang="en-US" sz="2000" dirty="0" smtClean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subplot(2,2,1); plot(x, y);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axis off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title('axis off');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subplot(2,2,2); plot(</a:t>
            </a:r>
            <a:r>
              <a:rPr lang="en-US" altLang="zh-CN" sz="20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x,y</a:t>
            </a: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axis image;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title('axis image');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subplot(2,2,3); plot(</a:t>
            </a:r>
            <a:r>
              <a:rPr lang="en-US" altLang="zh-CN" sz="20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x,y</a:t>
            </a: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axis equal;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title('axis Equal');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subplot(2,2,4); plot(</a:t>
            </a:r>
            <a:r>
              <a:rPr lang="en-US" altLang="zh-CN" sz="20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x,y</a:t>
            </a: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axis square;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title('axis Square');</a:t>
            </a:r>
          </a:p>
        </p:txBody>
      </p:sp>
      <p:sp>
        <p:nvSpPr>
          <p:cNvPr id="79875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</a:t>
            </a:r>
            <a:r>
              <a:rPr lang="en-US" altLang="zh-CN" sz="4000">
                <a:solidFill>
                  <a:srgbClr val="FF0000"/>
                </a:solidFill>
              </a:rPr>
              <a:t>axis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85863"/>
            <a:ext cx="8064500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</a:t>
            </a:r>
            <a:r>
              <a:rPr lang="en-US" altLang="zh-CN" sz="4000">
                <a:solidFill>
                  <a:srgbClr val="FF0000"/>
                </a:solidFill>
              </a:rPr>
              <a:t>axis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648072"/>
            <a:ext cx="8424936" cy="5445224"/>
          </a:xfrm>
        </p:spPr>
        <p:txBody>
          <a:bodyPr/>
          <a:lstStyle/>
          <a:p>
            <a:pPr marL="0" lvl="1" eaLnBrk="1" hangingPunct="1">
              <a:spcBef>
                <a:spcPts val="120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MATLAB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具有极强大的数据可视化功能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hlinkClick r:id="" action="ppaction://noaction"/>
              </a:rPr>
              <a:t>可制作具有出版质量的图形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  <a:p>
            <a:pPr marL="0" lvl="1" eaLnBrk="1" hangingPunct="1">
              <a:spcBef>
                <a:spcPts val="12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在前面的课程中，已经使用了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数据可视化命令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  <a:p>
            <a:pPr marL="0" lvl="1" eaLnBrk="1" hangingPunct="1">
              <a:spcBef>
                <a:spcPts val="12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详细介绍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MATLAB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这一部分的内容可以写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hlinkClick r:id="" action="ppaction://noaction"/>
              </a:rPr>
              <a:t>一本书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ts val="1200"/>
              </a:spcBef>
            </a:pP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ts val="1200"/>
              </a:spcBef>
            </a:pP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ts val="1200"/>
              </a:spcBef>
            </a:pP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ts val="1200"/>
              </a:spcBef>
            </a:pPr>
            <a:endParaRPr lang="zh-CN" altLang="en-US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ts val="12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我们重点介绍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2D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3D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数据可视化基础知识和常用方法，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初步了解图形修饰、句柄绘图的基本概念。</a:t>
            </a: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80928"/>
            <a:ext cx="155184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03" y="2780928"/>
            <a:ext cx="151880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2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</a:t>
            </a:r>
            <a:r>
              <a:rPr lang="en-US" altLang="zh-CN" sz="4000">
                <a:solidFill>
                  <a:srgbClr val="FF0000"/>
                </a:solidFill>
              </a:rPr>
              <a:t>xlim</a:t>
            </a:r>
          </a:p>
        </p:txBody>
      </p:sp>
      <p:sp>
        <p:nvSpPr>
          <p:cNvPr id="81923" name="Text Box 7"/>
          <p:cNvSpPr txBox="1">
            <a:spLocks noChangeArrowheads="1"/>
          </p:cNvSpPr>
          <p:nvPr/>
        </p:nvSpPr>
        <p:spPr bwMode="auto">
          <a:xfrm>
            <a:off x="323850" y="974725"/>
            <a:ext cx="6265863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s-ES" sz="2400">
                <a:solidFill>
                  <a:srgbClr val="0000FF"/>
                </a:solidFill>
              </a:rPr>
              <a:t>用</a:t>
            </a:r>
            <a:r>
              <a:rPr lang="en-US" altLang="zh-CN" sz="2400">
                <a:solidFill>
                  <a:srgbClr val="FF0000"/>
                </a:solidFill>
              </a:rPr>
              <a:t>xlim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ylim</a:t>
            </a:r>
            <a:r>
              <a:rPr lang="zh-CN" altLang="en-US" sz="2400">
                <a:solidFill>
                  <a:srgbClr val="0000FF"/>
                </a:solidFill>
              </a:rPr>
              <a:t>单独设置坐标显示范围</a:t>
            </a:r>
            <a:endParaRPr lang="zh-CN" altLang="es-ES" sz="2400" b="0">
              <a:solidFill>
                <a:srgbClr val="0000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s-ES" sz="2400" b="0">
                <a:solidFill>
                  <a:srgbClr val="0000FF"/>
                </a:solidFill>
              </a:rPr>
              <a:t>【例】</a:t>
            </a:r>
            <a:r>
              <a:rPr lang="es-ES" altLang="zh-CN" sz="2400" b="0">
                <a:solidFill>
                  <a:srgbClr val="993300"/>
                </a:solidFill>
              </a:rPr>
              <a:t>x=0:0.1*pi:2*pi;   y=sin(x);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s-ES" sz="2400">
                <a:solidFill>
                  <a:srgbClr val="993300"/>
                </a:solidFill>
              </a:rPr>
              <a:t>	</a:t>
            </a:r>
            <a:r>
              <a:rPr lang="es-ES" altLang="zh-CN" sz="2400">
                <a:solidFill>
                  <a:srgbClr val="993300"/>
                </a:solidFill>
                <a:sym typeface="宋体" panose="02010600030101010101" pitchFamily="2" charset="-122"/>
              </a:rPr>
              <a:t>plot</a:t>
            </a:r>
            <a:r>
              <a:rPr lang="es-ES" altLang="zh-CN" sz="2400" b="0">
                <a:solidFill>
                  <a:srgbClr val="993300"/>
                </a:solidFill>
                <a:sym typeface="宋体" panose="02010600030101010101" pitchFamily="2" charset="-122"/>
              </a:rPr>
              <a:t>(x,y)</a:t>
            </a:r>
            <a:r>
              <a:rPr lang="en-US" altLang="es-ES" sz="2400" b="0">
                <a:solidFill>
                  <a:srgbClr val="993300"/>
                </a:solidFill>
                <a:sym typeface="宋体" panose="02010600030101010101" pitchFamily="2" charset="-122"/>
              </a:rPr>
              <a:t>;   </a:t>
            </a:r>
            <a:r>
              <a:rPr lang="en-US" altLang="es-ES" sz="2400">
                <a:solidFill>
                  <a:srgbClr val="993300"/>
                </a:solidFill>
                <a:sym typeface="宋体" panose="02010600030101010101" pitchFamily="2" charset="-122"/>
              </a:rPr>
              <a:t>xlim</a:t>
            </a:r>
            <a:r>
              <a:rPr lang="en-US" altLang="es-ES" sz="2400" b="0">
                <a:solidFill>
                  <a:srgbClr val="993300"/>
                </a:solidFill>
                <a:sym typeface="宋体" panose="02010600030101010101" pitchFamily="2" charset="-122"/>
              </a:rPr>
              <a:t>([-1,10]);  </a:t>
            </a:r>
          </a:p>
        </p:txBody>
      </p:sp>
      <p:pic>
        <p:nvPicPr>
          <p:cNvPr id="8192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2800350"/>
            <a:ext cx="43180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801938"/>
            <a:ext cx="43180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926" name="直接箭头连接符 8"/>
          <p:cNvCxnSpPr>
            <a:cxnSpLocks noChangeShapeType="1"/>
          </p:cNvCxnSpPr>
          <p:nvPr/>
        </p:nvCxnSpPr>
        <p:spPr bwMode="auto">
          <a:xfrm>
            <a:off x="2051050" y="2492375"/>
            <a:ext cx="217488" cy="431800"/>
          </a:xfrm>
          <a:prstGeom prst="straightConnector1">
            <a:avLst/>
          </a:prstGeom>
          <a:noFill/>
          <a:ln w="28575">
            <a:solidFill>
              <a:srgbClr val="00A77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27" name="直接箭头连接符 9"/>
          <p:cNvCxnSpPr>
            <a:cxnSpLocks noChangeShapeType="1"/>
          </p:cNvCxnSpPr>
          <p:nvPr/>
        </p:nvCxnSpPr>
        <p:spPr bwMode="auto">
          <a:xfrm>
            <a:off x="4284663" y="2492375"/>
            <a:ext cx="1344612" cy="431800"/>
          </a:xfrm>
          <a:prstGeom prst="straightConnector1">
            <a:avLst/>
          </a:prstGeom>
          <a:noFill/>
          <a:ln w="28575">
            <a:solidFill>
              <a:srgbClr val="00A77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755650" y="1125538"/>
            <a:ext cx="7993063" cy="15827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坐标轴放缩函数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——zoom      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zoom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+’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控制字符串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’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对图形的放缩不会影响图形的原始尺寸，也不会影响图形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的横纵坐标比例。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95626" name="Group 42"/>
          <p:cNvGraphicFramePr>
            <a:graphicFrameLocks noGrp="1"/>
          </p:cNvGraphicFramePr>
          <p:nvPr>
            <p:ph sz="half" idx="4294967295"/>
          </p:nvPr>
        </p:nvGraphicFramePr>
        <p:xfrm>
          <a:off x="1044575" y="2674938"/>
          <a:ext cx="7127875" cy="3778250"/>
        </p:xfrm>
        <a:graphic>
          <a:graphicData uri="http://schemas.openxmlformats.org/drawingml/2006/table">
            <a:tbl>
              <a:tblPr/>
              <a:tblGrid>
                <a:gridCol w="2016125"/>
                <a:gridCol w="5111750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控制字符串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zoom on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zoom off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间切换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factor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factor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作为放缩因子进行坐标轴放缩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on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off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允许（禁止）对图形进行放缩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恢复所进行的一切放缩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xon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yon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只允许对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）坐标轴进行放缩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清除放缩点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73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图形细节控制 </a:t>
            </a:r>
            <a:r>
              <a:rPr lang="en-US" altLang="zh-CN" sz="4000">
                <a:solidFill>
                  <a:srgbClr val="FF0000"/>
                </a:solidFill>
              </a:rPr>
              <a:t>zoom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B4E1-4665-4558-AE1D-1D40C8B1148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766763"/>
            <a:ext cx="8486775" cy="4864100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坐标边框设置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box</a:t>
            </a:r>
            <a:endParaRPr lang="zh-CN" altLang="en-US" sz="2400" b="1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box on	</a:t>
            </a:r>
            <a:r>
              <a:rPr lang="zh-CN" altLang="en-US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加边框线</a:t>
            </a: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默认</a:t>
            </a: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zh-CN" altLang="en-US" sz="2000" b="1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box off	</a:t>
            </a:r>
            <a:r>
              <a:rPr lang="zh-CN" altLang="en-US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不加边框线</a:t>
            </a:r>
            <a:endParaRPr lang="zh-CN" altLang="en-US" sz="2400" b="1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4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刻度设置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set</a:t>
            </a:r>
            <a:endParaRPr lang="zh-CN" altLang="en-US" sz="2400" b="1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指令及格式：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set  (gca, ‘xtick’, xs, ‘ytick’, ys)</a:t>
            </a:r>
          </a:p>
          <a:p>
            <a:pPr lvl="1" eaLnBrk="1" hangingPunct="1"/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xs</a:t>
            </a:r>
            <a:r>
              <a:rPr lang="zh-CN" altLang="en-US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ys</a:t>
            </a:r>
            <a:r>
              <a:rPr lang="zh-CN" altLang="en-US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可以使任何合法的实数向量，用于分别设置</a:t>
            </a: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轴的刻度。</a:t>
            </a:r>
          </a:p>
        </p:txBody>
      </p:sp>
      <p:sp>
        <p:nvSpPr>
          <p:cNvPr id="83971" name="文本框 1"/>
          <p:cNvSpPr txBox="1">
            <a:spLocks noChangeArrowheads="1"/>
          </p:cNvSpPr>
          <p:nvPr/>
        </p:nvSpPr>
        <p:spPr bwMode="auto">
          <a:xfrm>
            <a:off x="228600" y="3119438"/>
            <a:ext cx="837882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s-ES" sz="2400" b="0">
                <a:solidFill>
                  <a:srgbClr val="0000FF"/>
                </a:solidFill>
              </a:rPr>
              <a:t>【例】</a:t>
            </a:r>
            <a:r>
              <a:rPr lang="es-ES" altLang="zh-CN" sz="2400" b="0">
                <a:solidFill>
                  <a:srgbClr val="993300"/>
                </a:solidFill>
              </a:rPr>
              <a:t>x=0:0.1*pi:2*pi;   y=sin(x);  </a:t>
            </a:r>
            <a:r>
              <a:rPr lang="es-ES" altLang="zh-CN" sz="2400">
                <a:solidFill>
                  <a:srgbClr val="993300"/>
                </a:solidFill>
                <a:sym typeface="宋体" panose="02010600030101010101" pitchFamily="2" charset="-122"/>
              </a:rPr>
              <a:t>plot</a:t>
            </a:r>
            <a:r>
              <a:rPr lang="es-ES" altLang="zh-CN" sz="2400" b="0">
                <a:solidFill>
                  <a:srgbClr val="993300"/>
                </a:solidFill>
                <a:sym typeface="宋体" panose="02010600030101010101" pitchFamily="2" charset="-122"/>
              </a:rPr>
              <a:t>(x,y)</a:t>
            </a:r>
            <a:r>
              <a:rPr lang="en-US" altLang="es-ES" sz="2400" b="0">
                <a:solidFill>
                  <a:srgbClr val="993300"/>
                </a:solidFill>
                <a:sym typeface="宋体" panose="02010600030101010101" pitchFamily="2" charset="-122"/>
              </a:rPr>
              <a:t>;  </a:t>
            </a:r>
            <a:r>
              <a:rPr lang="en-US" altLang="es-ES" sz="2400">
                <a:solidFill>
                  <a:srgbClr val="993300"/>
                </a:solidFill>
                <a:sym typeface="宋体" panose="02010600030101010101" pitchFamily="2" charset="-122"/>
              </a:rPr>
              <a:t>box off</a:t>
            </a:r>
            <a:r>
              <a:rPr lang="en-US" altLang="es-ES" sz="2400" b="0">
                <a:solidFill>
                  <a:srgbClr val="993300"/>
                </a:solidFill>
                <a:sym typeface="宋体" panose="02010600030101010101" pitchFamily="2" charset="-122"/>
              </a:rPr>
              <a:t>;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s-ES" sz="2400">
                <a:solidFill>
                  <a:srgbClr val="993300"/>
                </a:solidFill>
                <a:sym typeface="宋体" panose="02010600030101010101" pitchFamily="2" charset="-122"/>
              </a:rPr>
              <a:t>set</a:t>
            </a:r>
            <a:r>
              <a:rPr lang="en-US" altLang="es-ES" sz="2400" b="0">
                <a:solidFill>
                  <a:srgbClr val="993300"/>
                </a:solidFill>
                <a:sym typeface="宋体" panose="02010600030101010101" pitchFamily="2" charset="-122"/>
              </a:rPr>
              <a:t>(gca,'xtick',0:pi/2:2*pi,'ytick',[-1,-0.5,0,0.5,1])</a:t>
            </a:r>
          </a:p>
        </p:txBody>
      </p:sp>
      <p:sp>
        <p:nvSpPr>
          <p:cNvPr id="83972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566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</a:t>
            </a:r>
            <a:r>
              <a:rPr lang="zh-CN" altLang="en-US" sz="4000">
                <a:solidFill>
                  <a:srgbClr val="FF0000"/>
                </a:solidFill>
              </a:rPr>
              <a:t>图形细节控制   边框</a:t>
            </a:r>
            <a:r>
              <a:rPr lang="en-US" altLang="zh-CN" sz="4000">
                <a:solidFill>
                  <a:srgbClr val="FF0000"/>
                </a:solidFill>
              </a:rPr>
              <a:t>/</a:t>
            </a:r>
            <a:r>
              <a:rPr lang="zh-CN" altLang="en-US" sz="4000">
                <a:solidFill>
                  <a:srgbClr val="FF0000"/>
                </a:solidFill>
              </a:rPr>
              <a:t>刻度</a:t>
            </a:r>
          </a:p>
        </p:txBody>
      </p:sp>
      <p:pic>
        <p:nvPicPr>
          <p:cNvPr id="8397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41800"/>
            <a:ext cx="347345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974" name="直接箭头连接符 9"/>
          <p:cNvCxnSpPr>
            <a:cxnSpLocks noChangeShapeType="1"/>
          </p:cNvCxnSpPr>
          <p:nvPr/>
        </p:nvCxnSpPr>
        <p:spPr bwMode="auto">
          <a:xfrm>
            <a:off x="611188" y="4076700"/>
            <a:ext cx="360362" cy="360363"/>
          </a:xfrm>
          <a:prstGeom prst="straightConnector1">
            <a:avLst/>
          </a:prstGeom>
          <a:noFill/>
          <a:ln w="28575">
            <a:solidFill>
              <a:srgbClr val="00A77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5" name="直接箭头连接符 6"/>
          <p:cNvCxnSpPr>
            <a:cxnSpLocks noChangeShapeType="1"/>
          </p:cNvCxnSpPr>
          <p:nvPr/>
        </p:nvCxnSpPr>
        <p:spPr bwMode="auto">
          <a:xfrm>
            <a:off x="7080250" y="3644900"/>
            <a:ext cx="371475" cy="576263"/>
          </a:xfrm>
          <a:prstGeom prst="straightConnector1">
            <a:avLst/>
          </a:prstGeom>
          <a:noFill/>
          <a:ln w="28575">
            <a:solidFill>
              <a:srgbClr val="00A77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3976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232275"/>
            <a:ext cx="34734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69C6-8C99-47FE-998F-F43DF4175B0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68363"/>
            <a:ext cx="8620125" cy="6477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【例】  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绘制 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y=1-exp(-0.3*t).*cos(0.7*t)</a:t>
            </a:r>
            <a:r>
              <a:rPr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-252413" y="1587500"/>
            <a:ext cx="7772401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t=6*pi*(0:100)/100;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y=1-exp(-0.3*t).*cos(0.7*t);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tt</a:t>
            </a: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=t(find(abs(y-1)&gt;0.05));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ts</a:t>
            </a: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=max(</a:t>
            </a:r>
            <a:r>
              <a:rPr lang="en-US" altLang="zh-CN" sz="2000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tt</a:t>
            </a: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);                    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000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t,y,'r</a:t>
            </a:r>
            <a:r>
              <a:rPr lang="en-US" altLang="zh-CN" sz="20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-');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grid on;      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axis([0,6*pi,0.6,max(y)]);                                        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title('y=1-exp(-\alpha*t)*cos(\omega*t)');                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hold on;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plot(ts,0.95,'bo');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hold off;     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set(</a:t>
            </a:r>
            <a:r>
              <a:rPr lang="en-US" altLang="zh-CN" sz="2000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gca</a:t>
            </a:r>
            <a:r>
              <a:rPr lang="en-US" altLang="zh-CN" sz="20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,'</a:t>
            </a:r>
            <a:r>
              <a:rPr lang="en-US" altLang="zh-CN" sz="2000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xtick</a:t>
            </a:r>
            <a:r>
              <a:rPr lang="en-US" altLang="zh-CN" sz="20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',[2*pi,4*pi,6*pi],'</a:t>
            </a:r>
            <a:r>
              <a:rPr lang="en-US" altLang="zh-CN" sz="2000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ytick</a:t>
            </a:r>
            <a:r>
              <a:rPr lang="en-US" altLang="zh-CN" sz="20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',[0.95,1,1.05,max(y)]);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grid on;</a:t>
            </a:r>
          </a:p>
        </p:txBody>
      </p:sp>
      <p:sp>
        <p:nvSpPr>
          <p:cNvPr id="90116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566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</a:t>
            </a:r>
            <a:r>
              <a:rPr lang="zh-CN" altLang="en-US" sz="4000">
                <a:solidFill>
                  <a:srgbClr val="FF0000"/>
                </a:solidFill>
              </a:rPr>
              <a:t>绘图实例</a:t>
            </a:r>
          </a:p>
        </p:txBody>
      </p:sp>
      <p:pic>
        <p:nvPicPr>
          <p:cNvPr id="90117" name="图片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" r="4998" b="5671"/>
          <a:stretch/>
        </p:blipFill>
        <p:spPr bwMode="auto">
          <a:xfrm>
            <a:off x="4716015" y="1658938"/>
            <a:ext cx="4392489" cy="342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118" name="直接箭头连接符 6"/>
          <p:cNvCxnSpPr>
            <a:cxnSpLocks noChangeShapeType="1"/>
          </p:cNvCxnSpPr>
          <p:nvPr/>
        </p:nvCxnSpPr>
        <p:spPr bwMode="auto">
          <a:xfrm flipV="1">
            <a:off x="2195513" y="3500438"/>
            <a:ext cx="4824412" cy="1296987"/>
          </a:xfrm>
          <a:prstGeom prst="straightConnector1">
            <a:avLst/>
          </a:prstGeom>
          <a:noFill/>
          <a:ln w="28575">
            <a:solidFill>
              <a:srgbClr val="00A77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4643-3D70-4366-AED3-EDFA4202E14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7772400" cy="4751734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多次调用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命令可在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一幅图上绘制多条曲线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，需要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hold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指令的配合。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hold on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保持当前坐标轴和图形，并可以叠加下一次绘制。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hold off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取消当前坐标轴和图形保持，这种状态下，调用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plot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绘制完全新的图形，不保留以前的坐标格式、曲线。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在不使用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hold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指令时，系统默认不叠加</a:t>
            </a:r>
          </a:p>
        </p:txBody>
      </p:sp>
      <p:sp>
        <p:nvSpPr>
          <p:cNvPr id="84995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多次绘图叠加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01750"/>
            <a:ext cx="81280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【例】叠绘波形                             及其包络线。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chemeClr val="bg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t=(0:pi/50:pi)';	</a:t>
            </a:r>
            <a:r>
              <a:rPr lang="en-US" altLang="zh-CN" sz="20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sz="20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长度为</a:t>
            </a:r>
            <a:r>
              <a:rPr lang="en-US" altLang="zh-CN" sz="20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101</a:t>
            </a:r>
            <a:r>
              <a:rPr lang="zh-CN" altLang="en-US" sz="20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的时间采样列向量</a:t>
            </a:r>
            <a:r>
              <a:rPr lang="zh-CN" altLang="en-US" sz="24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y1=sin(t)*[1,-1];</a:t>
            </a:r>
            <a:r>
              <a:rPr lang="en-US" altLang="zh-CN" sz="200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20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sz="20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包络线函数值，是（</a:t>
            </a:r>
            <a:r>
              <a:rPr lang="en-US" altLang="zh-CN" sz="20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101x2</a:t>
            </a:r>
            <a:r>
              <a:rPr lang="zh-CN" altLang="en-US" sz="20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）的矩阵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y2=sin(t).*sin(9*t);</a:t>
            </a:r>
            <a:r>
              <a:rPr lang="en-US" altLang="zh-CN" sz="2400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20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sz="20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长度为</a:t>
            </a:r>
            <a:r>
              <a:rPr lang="en-US" altLang="zh-CN" sz="20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101</a:t>
            </a:r>
            <a:r>
              <a:rPr lang="zh-CN" altLang="en-US" sz="200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的调制波列向量</a:t>
            </a:r>
            <a:endParaRPr lang="en-US" altLang="zh-CN" sz="2400" smtClean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</a:t>
            </a:r>
            <a:r>
              <a:rPr lang="en-US" altLang="zh-CN" sz="240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(t,y1,'r-o')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hold on</a:t>
            </a:r>
            <a:endParaRPr lang="en-US" altLang="zh-CN" sz="2400" smtClean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</a:t>
            </a:r>
            <a:r>
              <a:rPr lang="en-US" altLang="zh-CN" sz="240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(t,y2,'b-s')	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axis([0,pi,-1,1])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hold off</a:t>
            </a: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graphicFrame>
        <p:nvGraphicFramePr>
          <p:cNvPr id="86020" name="Object 5"/>
          <p:cNvGraphicFramePr>
            <a:graphicFrameLocks noChangeAspect="1"/>
          </p:cNvGraphicFramePr>
          <p:nvPr/>
        </p:nvGraphicFramePr>
        <p:xfrm>
          <a:off x="3560763" y="1268413"/>
          <a:ext cx="24209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r:id="rId3" imgW="1040948" imgH="203112" progId="Equation.DSMT4">
                  <p:embed/>
                </p:oleObj>
              </mc:Choice>
              <mc:Fallback>
                <p:oleObj r:id="rId3" imgW="1040948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1268413"/>
                        <a:ext cx="24209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多次绘图叠加</a:t>
            </a:r>
          </a:p>
        </p:txBody>
      </p:sp>
      <p:pic>
        <p:nvPicPr>
          <p:cNvPr id="86022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3314700"/>
            <a:ext cx="43180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/>
          </p:cNvSpPr>
          <p:nvPr>
            <p:ph idx="1"/>
          </p:nvPr>
        </p:nvSpPr>
        <p:spPr>
          <a:xfrm>
            <a:off x="539750" y="1125538"/>
            <a:ext cx="7772400" cy="3598862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zh-CN" sz="2800" b="1" noProof="1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plotyy(x1, y1, x2, y2)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zh-CN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     x1-y1</a:t>
            </a:r>
            <a:r>
              <a:rPr lang="zh-CN" altLang="es-E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曲线</a:t>
            </a:r>
            <a:r>
              <a:rPr lang="es-ES" altLang="zh-CN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y</a:t>
            </a:r>
            <a:r>
              <a:rPr lang="zh-CN" altLang="es-E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轴在左， </a:t>
            </a:r>
            <a:r>
              <a:rPr lang="es-ES" altLang="zh-CN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x2-y2</a:t>
            </a:r>
            <a:r>
              <a:rPr lang="zh-CN" altLang="es-E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曲线</a:t>
            </a:r>
            <a:r>
              <a:rPr lang="es-ES" altLang="zh-CN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y</a:t>
            </a:r>
            <a:r>
              <a:rPr lang="zh-CN" altLang="es-E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轴在右。</a:t>
            </a:r>
            <a:endParaRPr lang="es-ES" altLang="zh-CN" b="1" noProof="1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【</a:t>
            </a:r>
            <a:r>
              <a:rPr lang="zh-CN" altLang="es-ES" sz="28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例】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" altLang="zh-CN" sz="2400" noProof="1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</a:rPr>
              <a:t>x=0:0.01:20;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" altLang="zh-CN" sz="2400" noProof="1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</a:rPr>
              <a:t>y1=200*exp(-0.05*x).*sin(x);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" altLang="zh-CN" sz="2400" noProof="1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</a:rPr>
              <a:t>y2=0.8*exp(-0.5*x).*sin(10*x);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" altLang="zh-CN" sz="2400" b="1" noProof="1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</a:rPr>
              <a:t>plotyy</a:t>
            </a:r>
            <a:r>
              <a:rPr lang="es-ES" altLang="zh-CN" sz="2400" noProof="1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</a:rPr>
              <a:t>(x,y1,x,y2);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s-ES" sz="2400" b="1" noProof="1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</a:rPr>
              <a:t>legend</a:t>
            </a:r>
            <a:r>
              <a:rPr lang="en-US" altLang="es-ES" sz="2400" noProof="1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</a:rPr>
              <a:t>('fun1','fun2');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noProof="1">
              <a:solidFill>
                <a:srgbClr val="993300"/>
              </a:solidFill>
              <a:latin typeface="Times New Roman" panose="02020603050405020304" pitchFamily="18" charset="0"/>
              <a:ea typeface="华文楷体" pitchFamily="2" charset="-122"/>
            </a:endParaRPr>
          </a:p>
        </p:txBody>
      </p:sp>
      <p:sp>
        <p:nvSpPr>
          <p:cNvPr id="87043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双纵坐标 </a:t>
            </a:r>
            <a:r>
              <a:rPr lang="en-US" altLang="zh-CN" sz="4000">
                <a:solidFill>
                  <a:srgbClr val="FF0000"/>
                </a:solidFill>
              </a:rPr>
              <a:t>plotyy</a:t>
            </a:r>
          </a:p>
        </p:txBody>
      </p:sp>
      <p:pic>
        <p:nvPicPr>
          <p:cNvPr id="8704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527425"/>
            <a:ext cx="4316413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/>
          </p:cNvSpPr>
          <p:nvPr>
            <p:ph idx="1"/>
          </p:nvPr>
        </p:nvSpPr>
        <p:spPr>
          <a:xfrm>
            <a:off x="-107950" y="908050"/>
            <a:ext cx="9036050" cy="4826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noProof="1">
                <a:solidFill>
                  <a:srgbClr val="E008E5"/>
                </a:solidFill>
                <a:latin typeface="Times New Roman" panose="02020603050405020304" pitchFamily="18" charset="0"/>
                <a:ea typeface="华文楷体" pitchFamily="2" charset="-122"/>
              </a:rPr>
              <a:t>      可在同一图形窗口布置几幅独立的子图</a:t>
            </a:r>
            <a:r>
              <a:rPr lang="en-US" altLang="zh-CN" sz="2400" b="1" noProof="1">
                <a:solidFill>
                  <a:srgbClr val="E008E5"/>
                </a:solidFill>
                <a:latin typeface="Times New Roman" panose="02020603050405020304" pitchFamily="18" charset="0"/>
                <a:ea typeface="华文楷体" pitchFamily="2" charset="-122"/>
              </a:rPr>
              <a:t>(</a:t>
            </a:r>
            <a:r>
              <a:rPr lang="zh-CN" altLang="en-US" sz="2400" b="1" noProof="1">
                <a:solidFill>
                  <a:srgbClr val="E008E5"/>
                </a:solidFill>
                <a:latin typeface="Times New Roman" panose="02020603050405020304" pitchFamily="18" charset="0"/>
                <a:ea typeface="华文楷体" pitchFamily="2" charset="-122"/>
              </a:rPr>
              <a:t>一窗多图</a:t>
            </a:r>
            <a:r>
              <a:rPr lang="en-US" altLang="zh-CN" sz="2400" b="1" noProof="1">
                <a:solidFill>
                  <a:srgbClr val="E008E5"/>
                </a:solidFill>
                <a:latin typeface="Times New Roman" panose="02020603050405020304" pitchFamily="18" charset="0"/>
                <a:ea typeface="华文楷体" pitchFamily="2" charset="-122"/>
              </a:rPr>
              <a:t>)</a:t>
            </a:r>
            <a:endParaRPr lang="zh-CN" altLang="en-US" sz="2400" b="1" noProof="1">
              <a:solidFill>
                <a:srgbClr val="E008E5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subplot(m, n, k) 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使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m*n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幅子图中第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k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个子图成为当前图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subplot(‘postion’, [left, bottom, width, height])  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在指定位置开辟子图，并成为当前图</a:t>
            </a:r>
          </a:p>
          <a:p>
            <a:pPr marL="457200" lvl="1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 noProof="1">
              <a:latin typeface="Times New Roman" panose="02020603050405020304" pitchFamily="18" charset="0"/>
              <a:ea typeface="华文楷体" pitchFamily="2" charset="-122"/>
              <a:cs typeface="+mn-ea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subplot(m, n, k)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的含义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：图形窗口包含（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m*n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）个子图，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k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为要指定的当前子图的编号。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编号原则：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 左上方为第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1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子图，然后向右向下依次排序。该指令按缺省值分割子图区域。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subplot(‘postion’, [left, bottom, width, height])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用于手工指定子图位置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，指定位置的四元组采用归一化的标称单位，即认为整个图形窗口绘图区域的高、宽的取值范围都是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[0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， 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1]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，而左下角为（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0,0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）坐标。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>
                <a:latin typeface="Times New Roman" panose="02020603050405020304" pitchFamily="18" charset="0"/>
                <a:ea typeface="华文楷体" pitchFamily="2" charset="-122"/>
                <a:cs typeface="+mn-ea"/>
              </a:rPr>
              <a:t>产生的子图彼此独立。所有的绘图指令均可以在子图中使用。</a:t>
            </a:r>
          </a:p>
        </p:txBody>
      </p:sp>
      <p:sp>
        <p:nvSpPr>
          <p:cNvPr id="88067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多子图 </a:t>
            </a:r>
            <a:r>
              <a:rPr lang="en-US" altLang="zh-CN" sz="4000">
                <a:solidFill>
                  <a:srgbClr val="FF0000"/>
                </a:solidFill>
              </a:rPr>
              <a:t>subplot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6613"/>
            <a:ext cx="7772400" cy="4791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fr-FR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【例】</a:t>
            </a:r>
            <a:r>
              <a:rPr lang="fr-FR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t=(pi*(0:1000)/1000)';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y1=sin(t);  y2=sin(10*t);  y12=sin(t).*sin(10*t);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subplot</a:t>
            </a:r>
            <a:r>
              <a:rPr lang="fr-FR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(2,2,1)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;</a:t>
            </a:r>
            <a:r>
              <a:rPr lang="fr-FR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      </a:t>
            </a:r>
            <a:r>
              <a:rPr lang="fr-FR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plot</a:t>
            </a:r>
            <a:r>
              <a:rPr lang="fr-FR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(t,y1);     </a:t>
            </a:r>
            <a:r>
              <a:rPr lang="fr-FR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axis</a:t>
            </a:r>
            <a:r>
              <a:rPr lang="fr-FR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([0,pi,-1,1])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subplot</a:t>
            </a:r>
            <a:r>
              <a:rPr lang="fr-FR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(2,2,2)</a:t>
            </a:r>
            <a:r>
              <a:rPr lang="en-US" altLang="fr-FR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;      </a:t>
            </a:r>
            <a:r>
              <a:rPr lang="fr-FR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fr-FR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plot</a:t>
            </a:r>
            <a:r>
              <a:rPr lang="fr-FR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(t,y2);     </a:t>
            </a:r>
            <a:r>
              <a:rPr lang="fr-FR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axis</a:t>
            </a:r>
            <a:r>
              <a:rPr lang="fr-FR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([0,pi,-1,1])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subplot</a:t>
            </a:r>
            <a:r>
              <a:rPr lang="fr-FR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('position',[0.2,0.05,0.6,0.45])</a:t>
            </a:r>
            <a:r>
              <a:rPr lang="en-US" altLang="fr-FR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plot</a:t>
            </a:r>
            <a:r>
              <a:rPr lang="fr-FR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(t,y12,'b-',t,[y1,-y1],'r:');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zh-CN" sz="2400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zh-CN" sz="2400" dirty="0" smtClean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子图的线形等细节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可以分别设置</a:t>
            </a:r>
            <a:endParaRPr lang="fr-FR" altLang="zh-CN" sz="24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zh-CN" altLang="en-US" sz="4000">
                <a:solidFill>
                  <a:srgbClr val="FF0000"/>
                </a:solidFill>
              </a:rPr>
              <a:t>多子图 </a:t>
            </a:r>
            <a:r>
              <a:rPr lang="en-US" altLang="zh-CN" sz="4000">
                <a:solidFill>
                  <a:srgbClr val="FF0000"/>
                </a:solidFill>
              </a:rPr>
              <a:t>subplot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5" y="3051300"/>
            <a:ext cx="4163343" cy="3690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55650" y="838200"/>
            <a:ext cx="7993063" cy="4764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特殊</a:t>
            </a:r>
            <a:r>
              <a:rPr lang="zh-CN" altLang="en-US" sz="2800" b="1" dirty="0">
                <a:solidFill>
                  <a:srgbClr val="0000FF"/>
                </a:solidFill>
              </a:rPr>
              <a:t>坐标系的二维图形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函数</a:t>
            </a:r>
            <a:endParaRPr lang="en-US" altLang="zh-CN" sz="2800" b="1" dirty="0" smtClean="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semilogx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/>
              <a:t>x</a:t>
            </a:r>
            <a:r>
              <a:rPr lang="zh-CN" altLang="en-US" sz="2400" dirty="0"/>
              <a:t>坐标为对数坐标的二维图</a:t>
            </a:r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	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semilogy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/>
              <a:t>y</a:t>
            </a:r>
            <a:r>
              <a:rPr lang="zh-CN" altLang="en-US" sz="2400" dirty="0"/>
              <a:t>坐标为对数坐标的二维图</a:t>
            </a:r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FF0000"/>
                </a:solidFill>
              </a:rPr>
              <a:t>loglog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双对数坐标二维图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polar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dirty="0" smtClean="0"/>
              <a:t>极坐标二维图（弧度）</a:t>
            </a:r>
            <a:endParaRPr lang="zh-CN" altLang="en-US" sz="2800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200" dirty="0"/>
          </a:p>
        </p:txBody>
      </p:sp>
      <p:sp>
        <p:nvSpPr>
          <p:cNvPr id="92163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566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</a:t>
            </a:r>
            <a:r>
              <a:rPr lang="zh-CN" altLang="en-US" sz="4000">
                <a:solidFill>
                  <a:srgbClr val="FF0000"/>
                </a:solidFill>
              </a:rPr>
              <a:t>特殊坐标系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71475" y="2684463"/>
            <a:ext cx="466725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0">
                <a:solidFill>
                  <a:srgbClr val="993300"/>
                </a:solidFill>
              </a:rPr>
              <a:t>x=1:0.1*pi:2*pi;   y=sin(x);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solidFill>
                  <a:srgbClr val="993300"/>
                </a:solidFill>
              </a:rPr>
              <a:t>semilogx</a:t>
            </a:r>
            <a:r>
              <a:rPr lang="en-US" altLang="zh-CN" sz="2400" b="0">
                <a:solidFill>
                  <a:srgbClr val="993300"/>
                </a:solidFill>
              </a:rPr>
              <a:t>(x,y,'-*')</a:t>
            </a:r>
          </a:p>
        </p:txBody>
      </p:sp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806825"/>
            <a:ext cx="390525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6" name="Text Box 4"/>
          <p:cNvSpPr txBox="1">
            <a:spLocks noChangeArrowheads="1"/>
          </p:cNvSpPr>
          <p:nvPr/>
        </p:nvSpPr>
        <p:spPr bwMode="auto">
          <a:xfrm>
            <a:off x="5700713" y="2625725"/>
            <a:ext cx="555466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ES" altLang="zh-CN" sz="2400" b="0">
                <a:solidFill>
                  <a:srgbClr val="993300"/>
                </a:solidFill>
              </a:rPr>
              <a:t>x=0:0.01*pi:4*pi;</a:t>
            </a:r>
          </a:p>
          <a:p>
            <a:pPr eaLnBrk="1" hangingPunct="1">
              <a:lnSpc>
                <a:spcPct val="120000"/>
              </a:lnSpc>
            </a:pPr>
            <a:r>
              <a:rPr lang="es-ES" altLang="zh-CN" sz="2400" b="0">
                <a:solidFill>
                  <a:srgbClr val="993300"/>
                </a:solidFill>
              </a:rPr>
              <a:t>y=sin(x/2)+x;</a:t>
            </a:r>
          </a:p>
          <a:p>
            <a:pPr eaLnBrk="1" hangingPunct="1">
              <a:lnSpc>
                <a:spcPct val="120000"/>
              </a:lnSpc>
            </a:pPr>
            <a:r>
              <a:rPr lang="es-ES" altLang="zh-CN" sz="2400">
                <a:solidFill>
                  <a:srgbClr val="993300"/>
                </a:solidFill>
              </a:rPr>
              <a:t>polar</a:t>
            </a:r>
            <a:r>
              <a:rPr lang="es-ES" altLang="zh-CN" sz="2400" b="0">
                <a:solidFill>
                  <a:srgbClr val="993300"/>
                </a:solidFill>
              </a:rPr>
              <a:t>(x,y,'-')</a:t>
            </a:r>
          </a:p>
        </p:txBody>
      </p:sp>
      <p:pic>
        <p:nvPicPr>
          <p:cNvPr id="921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"/>
          <a:stretch>
            <a:fillRect/>
          </a:stretch>
        </p:blipFill>
        <p:spPr bwMode="auto">
          <a:xfrm>
            <a:off x="4473575" y="3857625"/>
            <a:ext cx="42672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二维数据绘图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11188" y="836613"/>
            <a:ext cx="4194175" cy="660400"/>
          </a:xfrm>
        </p:spPr>
        <p:txBody>
          <a:bodyPr/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二维特殊图形</a:t>
            </a:r>
          </a:p>
        </p:txBody>
      </p:sp>
      <p:graphicFrame>
        <p:nvGraphicFramePr>
          <p:cNvPr id="182328" name="Group 5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27820227"/>
              </p:ext>
            </p:extLst>
          </p:nvPr>
        </p:nvGraphicFramePr>
        <p:xfrm>
          <a:off x="755650" y="1341438"/>
          <a:ext cx="7704138" cy="4194175"/>
        </p:xfrm>
        <a:graphic>
          <a:graphicData uri="http://schemas.openxmlformats.org/drawingml/2006/table">
            <a:tbl>
              <a:tblPr/>
              <a:tblGrid>
                <a:gridCol w="1439863"/>
                <a:gridCol w="2413000"/>
                <a:gridCol w="1403350"/>
                <a:gridCol w="2447925"/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area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填充绘图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羽状图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条形图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多边形填充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barh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水平条形图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fplot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彗星图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直方图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errorbar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误差带图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饼状图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ezplot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简单绘制函数图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contour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等高线图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000" y="5527675"/>
          <a:ext cx="7697788" cy="600075"/>
        </p:xfrm>
        <a:graphic>
          <a:graphicData uri="http://schemas.openxmlformats.org/drawingml/2006/table">
            <a:tbl>
              <a:tblPr/>
              <a:tblGrid>
                <a:gridCol w="1438866"/>
                <a:gridCol w="2410938"/>
                <a:gridCol w="1402150"/>
                <a:gridCol w="2445834"/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stairs</a:t>
                      </a:r>
                    </a:p>
                  </a:txBody>
                  <a:tcPr marL="91425" marR="914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阶梯图</a:t>
                      </a:r>
                    </a:p>
                  </a:txBody>
                  <a:tcPr marL="91425" marR="914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stem</a:t>
                      </a:r>
                    </a:p>
                  </a:txBody>
                  <a:tcPr marL="91425" marR="914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离散杆图</a:t>
                      </a:r>
                    </a:p>
                  </a:txBody>
                  <a:tcPr marL="91425" marR="914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41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566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</a:t>
            </a:r>
            <a:r>
              <a:rPr lang="zh-CN" altLang="en-US" sz="4000">
                <a:solidFill>
                  <a:srgbClr val="FF0000"/>
                </a:solidFill>
              </a:rPr>
              <a:t>特殊图形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63588" y="6111875"/>
          <a:ext cx="7697788" cy="600075"/>
        </p:xfrm>
        <a:graphic>
          <a:graphicData uri="http://schemas.openxmlformats.org/drawingml/2006/table">
            <a:tbl>
              <a:tblPr/>
              <a:tblGrid>
                <a:gridCol w="1438676"/>
                <a:gridCol w="2411011"/>
                <a:gridCol w="1402193"/>
                <a:gridCol w="2445908"/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quiver</a:t>
                      </a:r>
                    </a:p>
                  </a:txBody>
                  <a:tcPr marL="91428" marR="914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矢量图</a:t>
                      </a:r>
                    </a:p>
                  </a:txBody>
                  <a:tcPr marL="91428" marR="914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8" marR="914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8" marR="914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A5E4-486D-40A1-B50A-E18BD6763DC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1187450" y="908050"/>
            <a:ext cx="74168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0">
                <a:solidFill>
                  <a:srgbClr val="0000FF"/>
                </a:solidFill>
              </a:rPr>
              <a:t>【例】绘制条形图</a:t>
            </a:r>
            <a:endParaRPr lang="zh-CN" altLang="en-US" sz="2400" b="0">
              <a:solidFill>
                <a:srgbClr val="9933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b="0">
                <a:solidFill>
                  <a:srgbClr val="993300"/>
                </a:solidFill>
              </a:rPr>
              <a:t>x=0:0.1*pi:2*pi;   y=sin(x);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solidFill>
                  <a:srgbClr val="993300"/>
                </a:solidFill>
              </a:rPr>
              <a:t>bar</a:t>
            </a:r>
            <a:r>
              <a:rPr lang="en-US" altLang="zh-CN" sz="2400" b="0">
                <a:solidFill>
                  <a:srgbClr val="993300"/>
                </a:solidFill>
              </a:rPr>
              <a:t>(x,y)</a:t>
            </a:r>
          </a:p>
        </p:txBody>
      </p:sp>
      <p:sp>
        <p:nvSpPr>
          <p:cNvPr id="94211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566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</a:t>
            </a:r>
            <a:r>
              <a:rPr lang="zh-CN" altLang="en-US" sz="4000">
                <a:solidFill>
                  <a:srgbClr val="FF0000"/>
                </a:solidFill>
              </a:rPr>
              <a:t>特殊图形</a:t>
            </a:r>
          </a:p>
        </p:txBody>
      </p:sp>
      <p:pic>
        <p:nvPicPr>
          <p:cNvPr id="9421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2428875"/>
            <a:ext cx="53435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349500"/>
            <a:ext cx="56642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Text Box 6"/>
          <p:cNvSpPr txBox="1">
            <a:spLocks noChangeArrowheads="1"/>
          </p:cNvSpPr>
          <p:nvPr/>
        </p:nvSpPr>
        <p:spPr bwMode="auto">
          <a:xfrm>
            <a:off x="755650" y="908050"/>
            <a:ext cx="568801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0" dirty="0">
                <a:solidFill>
                  <a:srgbClr val="0000FF"/>
                </a:solidFill>
              </a:rPr>
              <a:t>【例】</a:t>
            </a:r>
            <a:r>
              <a:rPr lang="zh-CN" altLang="en-US" b="0" dirty="0" smtClean="0">
                <a:solidFill>
                  <a:srgbClr val="0000FF"/>
                </a:solidFill>
              </a:rPr>
              <a:t>绘制羽状图</a:t>
            </a:r>
            <a:endParaRPr lang="zh-CN" altLang="en-US" sz="2400" b="0" dirty="0">
              <a:solidFill>
                <a:srgbClr val="0000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b="0" dirty="0">
                <a:solidFill>
                  <a:srgbClr val="993300"/>
                </a:solidFill>
              </a:rPr>
              <a:t>x=0:0.1*pi:2*pi, y=sin(x).*x;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993300"/>
                </a:solidFill>
              </a:rPr>
              <a:t>feather</a:t>
            </a:r>
            <a:r>
              <a:rPr lang="en-US" altLang="zh-CN" sz="2400" b="0" dirty="0">
                <a:solidFill>
                  <a:srgbClr val="993300"/>
                </a:solidFill>
              </a:rPr>
              <a:t>(</a:t>
            </a:r>
            <a:r>
              <a:rPr lang="en-US" altLang="zh-CN" sz="2400" b="0" dirty="0" err="1">
                <a:solidFill>
                  <a:srgbClr val="993300"/>
                </a:solidFill>
              </a:rPr>
              <a:t>x,y</a:t>
            </a:r>
            <a:r>
              <a:rPr lang="en-US" altLang="zh-CN" sz="2400" b="0" dirty="0">
                <a:solidFill>
                  <a:srgbClr val="993300"/>
                </a:solidFill>
              </a:rPr>
              <a:t>)</a:t>
            </a:r>
          </a:p>
        </p:txBody>
      </p:sp>
      <p:sp>
        <p:nvSpPr>
          <p:cNvPr id="95236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566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</a:t>
            </a:r>
            <a:r>
              <a:rPr lang="zh-CN" altLang="en-US" sz="4000">
                <a:solidFill>
                  <a:srgbClr val="FF0000"/>
                </a:solidFill>
              </a:rPr>
              <a:t>特殊图形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5"/>
          <p:cNvSpPr txBox="1">
            <a:spLocks noChangeArrowheads="1"/>
          </p:cNvSpPr>
          <p:nvPr/>
        </p:nvSpPr>
        <p:spPr bwMode="auto">
          <a:xfrm>
            <a:off x="468313" y="838200"/>
            <a:ext cx="8424862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s-ES" b="0" dirty="0">
                <a:solidFill>
                  <a:srgbClr val="0000FF"/>
                </a:solidFill>
              </a:rPr>
              <a:t>【例】绘制函数图形（</a:t>
            </a:r>
            <a:r>
              <a:rPr lang="zh-CN" altLang="en-US" b="0" dirty="0">
                <a:solidFill>
                  <a:srgbClr val="0000FF"/>
                </a:solidFill>
              </a:rPr>
              <a:t>只需给出坐标</a:t>
            </a:r>
            <a:r>
              <a:rPr lang="zh-CN" altLang="en-US" b="0" dirty="0" smtClean="0">
                <a:solidFill>
                  <a:srgbClr val="0000FF"/>
                </a:solidFill>
              </a:rPr>
              <a:t>表达式和区间，</a:t>
            </a:r>
            <a:r>
              <a:rPr lang="zh-CN" altLang="en-US" b="0" dirty="0">
                <a:solidFill>
                  <a:srgbClr val="0000FF"/>
                </a:solidFill>
              </a:rPr>
              <a:t>不需预先计算出坐标值）</a:t>
            </a:r>
            <a:endParaRPr lang="zh-CN" altLang="es-ES" b="0" dirty="0">
              <a:solidFill>
                <a:srgbClr val="0000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s-ES" altLang="zh-CN" b="0" dirty="0">
                <a:solidFill>
                  <a:srgbClr val="993300"/>
                </a:solidFill>
              </a:rPr>
              <a:t>lim=[0,2*pi,-1,1];</a:t>
            </a:r>
          </a:p>
          <a:p>
            <a:pPr eaLnBrk="1" hangingPunct="1">
              <a:lnSpc>
                <a:spcPct val="130000"/>
              </a:lnSpc>
            </a:pPr>
            <a:r>
              <a:rPr lang="es-ES" altLang="zh-CN" dirty="0">
                <a:solidFill>
                  <a:srgbClr val="993300"/>
                </a:solidFill>
              </a:rPr>
              <a:t>fplot</a:t>
            </a:r>
            <a:r>
              <a:rPr lang="es-ES" altLang="zh-CN" b="0" dirty="0">
                <a:solidFill>
                  <a:srgbClr val="993300"/>
                </a:solidFill>
              </a:rPr>
              <a:t>('[sin(x),cos(x)]',lim); legend('sin','cos</a:t>
            </a:r>
            <a:r>
              <a:rPr lang="es-ES" altLang="zh-CN" b="0" dirty="0" smtClean="0">
                <a:solidFill>
                  <a:srgbClr val="993300"/>
                </a:solidFill>
              </a:rPr>
              <a:t>');</a:t>
            </a:r>
            <a:endParaRPr lang="es-ES" altLang="zh-CN" b="0" dirty="0">
              <a:solidFill>
                <a:srgbClr val="993300"/>
              </a:solidFill>
            </a:endParaRPr>
          </a:p>
        </p:txBody>
      </p:sp>
      <p:sp>
        <p:nvSpPr>
          <p:cNvPr id="96260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566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</a:t>
            </a:r>
            <a:r>
              <a:rPr lang="zh-CN" altLang="en-US" sz="4000">
                <a:solidFill>
                  <a:srgbClr val="FF0000"/>
                </a:solidFill>
              </a:rPr>
              <a:t>特殊图形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43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36" y="3168650"/>
            <a:ext cx="4030390" cy="359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900113" y="882650"/>
            <a:ext cx="7704137" cy="220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【例】绘制饼</a:t>
            </a:r>
            <a:r>
              <a:rPr lang="zh-CN" altLang="en-US" dirty="0" smtClean="0">
                <a:solidFill>
                  <a:srgbClr val="0000FF"/>
                </a:solidFill>
              </a:rPr>
              <a:t>状图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0" dirty="0" smtClean="0">
                <a:solidFill>
                  <a:srgbClr val="993300"/>
                </a:solidFill>
              </a:rPr>
              <a:t>x=[1,3,2.5];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rgbClr val="993300"/>
                </a:solidFill>
              </a:rPr>
              <a:t>pie</a:t>
            </a:r>
            <a:r>
              <a:rPr lang="en-US" altLang="zh-CN" b="0" dirty="0" smtClean="0">
                <a:solidFill>
                  <a:srgbClr val="993300"/>
                </a:solidFill>
              </a:rPr>
              <a:t>(x,{'</a:t>
            </a:r>
            <a:r>
              <a:rPr lang="zh-CN" altLang="en-US" b="0" dirty="0" smtClean="0">
                <a:solidFill>
                  <a:srgbClr val="993300"/>
                </a:solidFill>
              </a:rPr>
              <a:t>农业</a:t>
            </a:r>
            <a:r>
              <a:rPr lang="en-US" altLang="zh-CN" b="0" dirty="0" smtClean="0">
                <a:solidFill>
                  <a:srgbClr val="993300"/>
                </a:solidFill>
              </a:rPr>
              <a:t>', '</a:t>
            </a:r>
            <a:r>
              <a:rPr lang="zh-CN" altLang="en-US" b="0" dirty="0" smtClean="0">
                <a:solidFill>
                  <a:srgbClr val="993300"/>
                </a:solidFill>
              </a:rPr>
              <a:t>工业</a:t>
            </a:r>
            <a:r>
              <a:rPr lang="en-US" altLang="zh-CN" b="0" dirty="0" smtClean="0">
                <a:solidFill>
                  <a:srgbClr val="993300"/>
                </a:solidFill>
              </a:rPr>
              <a:t>', '</a:t>
            </a:r>
            <a:r>
              <a:rPr lang="zh-CN" altLang="en-US" b="0" dirty="0" smtClean="0">
                <a:solidFill>
                  <a:srgbClr val="993300"/>
                </a:solidFill>
              </a:rPr>
              <a:t>服务业</a:t>
            </a:r>
            <a:r>
              <a:rPr lang="en-US" altLang="zh-CN" b="0" dirty="0" smtClean="0">
                <a:solidFill>
                  <a:srgbClr val="993300"/>
                </a:solidFill>
              </a:rPr>
              <a:t>'})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0" dirty="0" smtClean="0">
                <a:solidFill>
                  <a:srgbClr val="993300"/>
                </a:solidFill>
              </a:rPr>
              <a:t>title('2019GDP')</a:t>
            </a:r>
            <a:endParaRPr lang="en-US" altLang="zh-CN" b="0" dirty="0">
              <a:solidFill>
                <a:srgbClr val="993300"/>
              </a:solidFill>
            </a:endParaRPr>
          </a:p>
        </p:txBody>
      </p:sp>
      <p:sp>
        <p:nvSpPr>
          <p:cNvPr id="97284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566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</a:t>
            </a:r>
            <a:r>
              <a:rPr lang="zh-CN" altLang="en-US" sz="4000">
                <a:solidFill>
                  <a:srgbClr val="FF0000"/>
                </a:solidFill>
              </a:rPr>
              <a:t>特殊图形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44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665243"/>
            <a:ext cx="4467051" cy="3987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52513"/>
            <a:ext cx="7772400" cy="41148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t=2*pi*(0:20)/20;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y=cos(t).*exp(-0.4*t);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stem</a:t>
            </a:r>
            <a:r>
              <a:rPr lang="en-US" altLang="zh-CN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(t,y,‘g’);  hold on;  </a:t>
            </a:r>
            <a:r>
              <a:rPr lang="en-US" altLang="zh-CN" b="1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b="1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绿色离散杆图</a:t>
            </a:r>
            <a:endParaRPr lang="en-US" altLang="zh-CN" smtClean="0">
              <a:solidFill>
                <a:srgbClr val="198A1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stairs</a:t>
            </a:r>
            <a:r>
              <a:rPr lang="en-US" altLang="zh-CN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(t,y,‘r’); hold off ; </a:t>
            </a:r>
            <a:r>
              <a:rPr lang="en-US" altLang="zh-CN" b="1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b="1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红色阶梯图</a:t>
            </a:r>
            <a:r>
              <a:rPr lang="en-US" altLang="zh-CN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</a:p>
        </p:txBody>
      </p:sp>
      <p:pic>
        <p:nvPicPr>
          <p:cNvPr id="983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0" b="2599"/>
          <a:stretch>
            <a:fillRect/>
          </a:stretch>
        </p:blipFill>
        <p:spPr bwMode="auto">
          <a:xfrm>
            <a:off x="1908175" y="3429000"/>
            <a:ext cx="530701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Rectangle 2"/>
          <p:cNvSpPr txBox="1">
            <a:spLocks noChangeArrowheads="1"/>
          </p:cNvSpPr>
          <p:nvPr/>
        </p:nvSpPr>
        <p:spPr bwMode="auto">
          <a:xfrm>
            <a:off x="238125" y="179388"/>
            <a:ext cx="88566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</a:t>
            </a:r>
            <a:r>
              <a:rPr lang="zh-CN" altLang="en-US" sz="4000">
                <a:solidFill>
                  <a:srgbClr val="FF0000"/>
                </a:solidFill>
              </a:rPr>
              <a:t>特殊图形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/>
        </p:nvSpPr>
        <p:spPr bwMode="auto">
          <a:xfrm>
            <a:off x="-12700" y="981075"/>
            <a:ext cx="909796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【例】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stem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stairs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绘制离散杆图和阶梯图</a:t>
            </a:r>
            <a:endParaRPr lang="en-US" altLang="zh-CN" sz="2400" dirty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-12700" y="981075"/>
            <a:ext cx="9097963" cy="41148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【例】用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contour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quiver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绘制二维等高线图和矢量图</a:t>
            </a:r>
            <a:endParaRPr lang="zh-CN" altLang="en-US" smtClean="0">
              <a:solidFill>
                <a:srgbClr val="99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[x,y]=meshgrid(-2:0.2:2);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z=x.*exp(-x.^2-y.^2);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[dx,dy]=gradient(z,0.2,0.2);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contour</a:t>
            </a:r>
            <a:r>
              <a:rPr lang="en-US" altLang="zh-CN" sz="240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(x,y,z,'ShowText','on');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hold 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quiver</a:t>
            </a:r>
            <a:r>
              <a:rPr lang="en-US" altLang="zh-CN" sz="240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(x,y,dx,dy);</a:t>
            </a:r>
          </a:p>
        </p:txBody>
      </p:sp>
      <p:sp>
        <p:nvSpPr>
          <p:cNvPr id="99331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8566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</a:t>
            </a:r>
            <a:r>
              <a:rPr lang="zh-CN" altLang="en-US" sz="4000">
                <a:solidFill>
                  <a:srgbClr val="FF0000"/>
                </a:solidFill>
              </a:rPr>
              <a:t>特殊图形</a:t>
            </a:r>
          </a:p>
        </p:txBody>
      </p:sp>
      <p:pic>
        <p:nvPicPr>
          <p:cNvPr id="9933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/>
          <a:stretch>
            <a:fillRect/>
          </a:stretch>
        </p:blipFill>
        <p:spPr bwMode="auto">
          <a:xfrm>
            <a:off x="4479925" y="3106738"/>
            <a:ext cx="4559300" cy="37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1856-B098-42C2-8252-B60BD882E29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三维数据绘图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8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591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三维绘图   </a:t>
            </a:r>
            <a:r>
              <a:rPr lang="zh-CN" altLang="en-US" sz="4000">
                <a:solidFill>
                  <a:schemeClr val="hlink"/>
                </a:solidFill>
              </a:rPr>
              <a:t> 三维曲线</a:t>
            </a:r>
            <a:r>
              <a:rPr lang="en-US" altLang="zh-CN" sz="4000">
                <a:solidFill>
                  <a:schemeClr val="hlink"/>
                </a:solidFill>
              </a:rPr>
              <a:t>plot3</a:t>
            </a:r>
            <a:endParaRPr lang="zh-CN" altLang="en-US" sz="4000">
              <a:solidFill>
                <a:schemeClr val="hlink"/>
              </a:solidFill>
            </a:endParaRPr>
          </a:p>
        </p:txBody>
      </p:sp>
      <p:sp>
        <p:nvSpPr>
          <p:cNvPr id="100355" name="Rectangle 3"/>
          <p:cNvSpPr txBox="1">
            <a:spLocks noChangeArrowheads="1"/>
          </p:cNvSpPr>
          <p:nvPr/>
        </p:nvSpPr>
        <p:spPr bwMode="auto">
          <a:xfrm>
            <a:off x="-252413" y="981075"/>
            <a:ext cx="9396413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plot3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用来绘制三维曲线，基本调用格式同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类似 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plot3(x,y,z)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x,y,z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为同维向量时，绘出以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x,y,z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为坐标点的曲线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x,y,z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为同维矩阵时，例如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m*n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矩阵，则将其中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个列向量取出依次绘制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条曲线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zh-CN" sz="1800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altLang="zh-CN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plot3(x1, y1, z1,`s`,x2, y2,z2,`s`…)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可以依次输入多组曲线坐标，并用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`s`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指定曲线的颜色、线型等，同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相似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fr-FR" altLang="zh-CN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plot3(x, y, z, `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propertyname</a:t>
            </a:r>
            <a:r>
              <a:rPr lang="fr-FR" altLang="zh-CN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`,propertyvalue)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也可以用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属性名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属性值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的方式定义曲线显示方式的相关属性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4"/>
          <p:cNvSpPr txBox="1">
            <a:spLocks noChangeArrowheads="1"/>
          </p:cNvSpPr>
          <p:nvPr/>
        </p:nvSpPr>
        <p:spPr bwMode="auto">
          <a:xfrm>
            <a:off x="468313" y="881063"/>
            <a:ext cx="5399087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</a:rPr>
              <a:t>【例】</a:t>
            </a:r>
            <a:endParaRPr lang="zh-CN" altLang="en-US" sz="2400" b="0" dirty="0">
              <a:solidFill>
                <a:srgbClr val="993300"/>
              </a:solidFill>
            </a:endParaRPr>
          </a:p>
          <a:p>
            <a:r>
              <a:rPr lang="en-US" altLang="zh-CN" sz="2400" b="0" dirty="0">
                <a:solidFill>
                  <a:srgbClr val="993300"/>
                </a:solidFill>
              </a:rPr>
              <a:t>x1=0:pi/50:10*pi;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y1=sin(x1); z1=cos(x1);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x2=x1;  y2=y1*1.5; 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z2=z1*1.5;</a:t>
            </a:r>
          </a:p>
          <a:p>
            <a:r>
              <a:rPr lang="en-US" altLang="zh-CN" sz="2400" dirty="0">
                <a:solidFill>
                  <a:srgbClr val="993300"/>
                </a:solidFill>
              </a:rPr>
              <a:t>plot3</a:t>
            </a:r>
            <a:r>
              <a:rPr lang="en-US" altLang="zh-CN" sz="2400" b="0" dirty="0">
                <a:solidFill>
                  <a:srgbClr val="993300"/>
                </a:solidFill>
              </a:rPr>
              <a:t>(x1,y1,z1,'rx',x2,y2,z2,'b');</a:t>
            </a:r>
          </a:p>
        </p:txBody>
      </p:sp>
      <p:pic>
        <p:nvPicPr>
          <p:cNvPr id="1013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2" t="19492" r="4135" b="5937"/>
          <a:stretch>
            <a:fillRect/>
          </a:stretch>
        </p:blipFill>
        <p:spPr bwMode="auto">
          <a:xfrm>
            <a:off x="2468563" y="3490913"/>
            <a:ext cx="4784725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591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三维绘图   </a:t>
            </a:r>
            <a:r>
              <a:rPr lang="zh-CN" altLang="en-US" sz="4000">
                <a:solidFill>
                  <a:schemeClr val="hlink"/>
                </a:solidFill>
              </a:rPr>
              <a:t> 三维曲线</a:t>
            </a:r>
            <a:r>
              <a:rPr lang="en-US" altLang="zh-CN" sz="4000">
                <a:solidFill>
                  <a:schemeClr val="hlink"/>
                </a:solidFill>
              </a:rPr>
              <a:t>plot3</a:t>
            </a:r>
            <a:endParaRPr lang="zh-CN" altLang="en-US" sz="4000">
              <a:solidFill>
                <a:schemeClr val="hlin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二维</a:t>
            </a:r>
            <a:r>
              <a:rPr lang="zh-CN" altLang="en-US" sz="4000" dirty="0" smtClean="0"/>
              <a:t>绘图     </a:t>
            </a:r>
            <a:r>
              <a:rPr lang="zh-CN" altLang="en-US" sz="4000" dirty="0" smtClean="0">
                <a:solidFill>
                  <a:srgbClr val="FF0000"/>
                </a:solidFill>
              </a:rPr>
              <a:t>一些基本概念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80528" y="1125538"/>
            <a:ext cx="9144000" cy="532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600" b="0" dirty="0" smtClean="0">
                <a:latin typeface="Times New Roman" panose="02020603050405020304" pitchFamily="18" charset="0"/>
                <a:ea typeface="华文楷体" pitchFamily="2" charset="-122"/>
              </a:rPr>
              <a:t>2D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图形：二维坐标系上</a:t>
            </a:r>
            <a:r>
              <a:rPr lang="zh-CN" altLang="en-US" sz="2600" b="0" dirty="0">
                <a:latin typeface="Times New Roman" panose="02020603050405020304" pitchFamily="18" charset="0"/>
                <a:ea typeface="华文楷体" pitchFamily="2" charset="-122"/>
              </a:rPr>
              <a:t>的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数据形成的平面图形；</a:t>
            </a:r>
            <a:endParaRPr lang="en-US" altLang="zh-CN" sz="2600" b="0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二维坐标可采用</a:t>
            </a:r>
            <a:r>
              <a:rPr lang="zh-CN" altLang="en-US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直角坐标、对数坐标、极坐标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等形式；</a:t>
            </a:r>
            <a:endParaRPr lang="en-US" altLang="zh-CN" sz="2600" b="0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数据一般以</a:t>
            </a:r>
            <a:r>
              <a:rPr lang="zh-CN" altLang="en-US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向量或矩阵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形式给出，也能以函数</a:t>
            </a:r>
            <a:r>
              <a:rPr lang="zh-CN" altLang="en-US" sz="2600" b="0" dirty="0">
                <a:latin typeface="Times New Roman" panose="02020603050405020304" pitchFamily="18" charset="0"/>
                <a:ea typeface="华文楷体" pitchFamily="2" charset="-122"/>
              </a:rPr>
              <a:t>表达式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形式给出；</a:t>
            </a:r>
            <a:endParaRPr lang="en-US" altLang="zh-CN" sz="2600" b="0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数据可以是实型或复型；</a:t>
            </a:r>
            <a:endParaRPr lang="en-US" altLang="zh-CN" sz="26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二维绘图除了最常用的</a:t>
            </a:r>
            <a:r>
              <a:rPr lang="zh-CN" altLang="en-US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曲线图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，还有饼状图、等高线图、条形图、矢量图等多种特殊形式</a:t>
            </a:r>
            <a:endParaRPr lang="en-US" altLang="zh-CN" sz="2600" b="0" dirty="0" smtClean="0"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600" b="0" dirty="0">
                <a:latin typeface="Times New Roman" panose="02020603050405020304" pitchFamily="18" charset="0"/>
                <a:ea typeface="华文楷体" pitchFamily="2" charset="-122"/>
              </a:rPr>
              <a:t>可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以在一副图片中绘制</a:t>
            </a:r>
            <a:r>
              <a:rPr lang="zh-CN" altLang="en-US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多条曲线</a:t>
            </a:r>
            <a:endParaRPr lang="en-US" altLang="zh-CN" sz="2600" b="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可在一副图片中使用</a:t>
            </a:r>
            <a:r>
              <a:rPr lang="zh-CN" altLang="en-US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两套纵坐标</a:t>
            </a:r>
            <a:endParaRPr lang="en-US" altLang="zh-CN" sz="2600" b="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可在一个图形窗口中绘制使用独立坐标系的</a:t>
            </a:r>
            <a:r>
              <a:rPr lang="zh-CN" altLang="en-US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多个子图</a:t>
            </a:r>
            <a:endParaRPr lang="en-US" altLang="zh-CN" sz="2600" b="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可设置图形的许多</a:t>
            </a:r>
            <a:r>
              <a:rPr lang="zh-CN" altLang="en-US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细节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华文楷体" pitchFamily="2" charset="-122"/>
              </a:rPr>
              <a:t>（曲线颜色、线形、图片标题等）</a:t>
            </a:r>
            <a:endParaRPr lang="en-US" altLang="zh-CN" sz="2600" b="0" dirty="0" smtClean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307975" y="793750"/>
            <a:ext cx="884555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0000FF"/>
                </a:solidFill>
              </a:rPr>
              <a:t>【例】</a:t>
            </a:r>
            <a:endParaRPr lang="en-US" altLang="zh-CN" b="0">
              <a:solidFill>
                <a:srgbClr val="993300"/>
              </a:solidFill>
            </a:endParaRPr>
          </a:p>
          <a:p>
            <a:pPr eaLnBrk="1" hangingPunct="1"/>
            <a:r>
              <a:rPr lang="en-US" altLang="zh-CN" b="0">
                <a:solidFill>
                  <a:srgbClr val="993300"/>
                </a:solidFill>
              </a:rPr>
              <a:t>[x,y]=meshgrid(-2:1:2,-2:0.1:2);  </a:t>
            </a:r>
            <a:r>
              <a:rPr lang="en-US" altLang="zh-CN" sz="2400" b="0">
                <a:solidFill>
                  <a:srgbClr val="198A10"/>
                </a:solidFill>
              </a:rPr>
              <a:t>%5*41</a:t>
            </a:r>
            <a:r>
              <a:rPr lang="zh-CN" altLang="en-US" sz="2400" b="0">
                <a:solidFill>
                  <a:srgbClr val="198A10"/>
                </a:solidFill>
              </a:rPr>
              <a:t>的经纬线</a:t>
            </a:r>
            <a:endParaRPr lang="en-US" altLang="zh-CN" sz="2400" b="0">
              <a:solidFill>
                <a:srgbClr val="198A10"/>
              </a:solidFill>
            </a:endParaRPr>
          </a:p>
          <a:p>
            <a:pPr eaLnBrk="1" hangingPunct="1"/>
            <a:r>
              <a:rPr lang="en-US" altLang="zh-CN" b="0">
                <a:solidFill>
                  <a:srgbClr val="993300"/>
                </a:solidFill>
              </a:rPr>
              <a:t>z=x.*exp(-x.^2-y.^2);</a:t>
            </a:r>
          </a:p>
          <a:p>
            <a:pPr eaLnBrk="1" hangingPunct="1"/>
            <a:r>
              <a:rPr lang="en-US" altLang="zh-CN">
                <a:solidFill>
                  <a:srgbClr val="993300"/>
                </a:solidFill>
              </a:rPr>
              <a:t>plot3</a:t>
            </a:r>
            <a:r>
              <a:rPr lang="en-US" altLang="zh-CN" b="0">
                <a:solidFill>
                  <a:srgbClr val="993300"/>
                </a:solidFill>
              </a:rPr>
              <a:t>(x,y,z)   </a:t>
            </a:r>
            <a:r>
              <a:rPr lang="en-US" altLang="zh-CN" sz="2400" b="0">
                <a:solidFill>
                  <a:srgbClr val="198A10"/>
                </a:solidFill>
              </a:rPr>
              <a:t>%5</a:t>
            </a:r>
            <a:r>
              <a:rPr lang="zh-CN" altLang="en-US" sz="2400" b="0">
                <a:solidFill>
                  <a:srgbClr val="198A10"/>
                </a:solidFill>
              </a:rPr>
              <a:t>条线，每条对应</a:t>
            </a:r>
            <a:r>
              <a:rPr lang="en-US" altLang="zh-CN" sz="2400" b="0">
                <a:solidFill>
                  <a:srgbClr val="198A10"/>
                </a:solidFill>
              </a:rPr>
              <a:t>z</a:t>
            </a:r>
            <a:r>
              <a:rPr lang="zh-CN" altLang="en-US" sz="2400" b="0">
                <a:solidFill>
                  <a:srgbClr val="198A10"/>
                </a:solidFill>
              </a:rPr>
              <a:t>的一列，</a:t>
            </a:r>
            <a:r>
              <a:rPr lang="en-US" altLang="zh-CN" sz="2400" b="0">
                <a:solidFill>
                  <a:srgbClr val="198A10"/>
                </a:solidFill>
              </a:rPr>
              <a:t>z</a:t>
            </a:r>
            <a:r>
              <a:rPr lang="zh-CN" altLang="en-US" sz="2400" b="0">
                <a:solidFill>
                  <a:srgbClr val="198A10"/>
                </a:solidFill>
              </a:rPr>
              <a:t>是</a:t>
            </a:r>
            <a:r>
              <a:rPr lang="en-US" altLang="zh-CN" sz="2400" b="0">
                <a:solidFill>
                  <a:srgbClr val="198A10"/>
                </a:solidFill>
              </a:rPr>
              <a:t>41x5</a:t>
            </a:r>
            <a:r>
              <a:rPr lang="zh-CN" altLang="en-US" sz="2400" b="0">
                <a:solidFill>
                  <a:srgbClr val="198A10"/>
                </a:solidFill>
              </a:rPr>
              <a:t>矩阵</a:t>
            </a:r>
          </a:p>
        </p:txBody>
      </p:sp>
      <p:pic>
        <p:nvPicPr>
          <p:cNvPr id="1024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3"/>
          <a:stretch>
            <a:fillRect/>
          </a:stretch>
        </p:blipFill>
        <p:spPr bwMode="auto">
          <a:xfrm>
            <a:off x="1905000" y="3632200"/>
            <a:ext cx="53340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591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三维绘图   </a:t>
            </a:r>
            <a:r>
              <a:rPr lang="zh-CN" altLang="en-US" sz="4000">
                <a:solidFill>
                  <a:schemeClr val="hlink"/>
                </a:solidFill>
              </a:rPr>
              <a:t> 三维曲线</a:t>
            </a:r>
            <a:r>
              <a:rPr lang="en-US" altLang="zh-CN" sz="4000">
                <a:solidFill>
                  <a:schemeClr val="hlink"/>
                </a:solidFill>
              </a:rPr>
              <a:t>plot3</a:t>
            </a:r>
            <a:endParaRPr lang="zh-CN" altLang="en-US" sz="4000">
              <a:solidFill>
                <a:schemeClr val="hlin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42900" y="1127125"/>
            <a:ext cx="8802688" cy="31162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FF"/>
                </a:solidFill>
              </a:rPr>
              <a:t>mesh(x,y,z) </a:t>
            </a:r>
            <a:r>
              <a:rPr lang="zh-CN" altLang="en-US" sz="2400" smtClean="0"/>
              <a:t>绘制三维面的网格图，还有</a:t>
            </a:r>
            <a:r>
              <a:rPr lang="en-US" altLang="zh-CN" sz="2400" smtClean="0">
                <a:solidFill>
                  <a:srgbClr val="0000FF"/>
                </a:solidFill>
              </a:rPr>
              <a:t>meshc</a:t>
            </a:r>
            <a:r>
              <a:rPr lang="zh-CN" altLang="en-US" sz="2400" smtClean="0"/>
              <a:t>等变种。如果缺省</a:t>
            </a:r>
            <a:r>
              <a:rPr lang="en-US" altLang="zh-CN" sz="2400" smtClean="0"/>
              <a:t>x</a:t>
            </a:r>
            <a:r>
              <a:rPr lang="zh-CN" altLang="en-US" sz="2400" smtClean="0"/>
              <a:t>，</a:t>
            </a:r>
            <a:r>
              <a:rPr lang="en-US" altLang="zh-CN" sz="2400" smtClean="0"/>
              <a:t>y</a:t>
            </a:r>
            <a:r>
              <a:rPr lang="zh-CN" altLang="en-US" sz="2400" smtClean="0"/>
              <a:t>则相当于用</a:t>
            </a:r>
            <a:r>
              <a:rPr lang="en-US" altLang="zh-CN" sz="2400" smtClean="0"/>
              <a:t>z</a:t>
            </a:r>
            <a:r>
              <a:rPr lang="zh-CN" altLang="en-US" sz="2400" smtClean="0"/>
              <a:t>的下标作为</a:t>
            </a:r>
            <a:r>
              <a:rPr lang="en-US" altLang="zh-CN" sz="2400" smtClean="0"/>
              <a:t>x</a:t>
            </a:r>
            <a:r>
              <a:rPr lang="zh-CN" altLang="en-US" sz="2400" smtClean="0"/>
              <a:t>，</a:t>
            </a:r>
            <a:r>
              <a:rPr lang="en-US" altLang="zh-CN" sz="2400" smtClean="0"/>
              <a:t>y</a:t>
            </a:r>
            <a:r>
              <a:rPr lang="zh-CN" altLang="en-US" sz="2400" smtClean="0"/>
              <a:t>。</a:t>
            </a:r>
            <a:endParaRPr lang="en-US" altLang="zh-CN" sz="2400" b="1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FF"/>
                </a:solidFill>
              </a:rPr>
              <a:t>surf(x,y,z) </a:t>
            </a:r>
            <a:r>
              <a:rPr lang="zh-CN" altLang="en-US" sz="2400" smtClean="0"/>
              <a:t>绘制三维着色面图，还有</a:t>
            </a:r>
            <a:r>
              <a:rPr lang="en-US" altLang="zh-CN" sz="2400" smtClean="0">
                <a:solidFill>
                  <a:srgbClr val="0000FF"/>
                </a:solidFill>
              </a:rPr>
              <a:t>surfc</a:t>
            </a:r>
            <a:r>
              <a:rPr lang="zh-CN" altLang="en-US" sz="2400" smtClean="0"/>
              <a:t>等变种。</a:t>
            </a:r>
            <a:endParaRPr lang="en-US" altLang="zh-CN" sz="2400" b="1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FF"/>
                </a:solidFill>
              </a:rPr>
              <a:t>[X,Y]=meshgrid(x,y)</a:t>
            </a:r>
            <a:r>
              <a:rPr lang="en-US" altLang="zh-CN" sz="2400" b="1" smtClean="0">
                <a:solidFill>
                  <a:srgbClr val="FF0000"/>
                </a:solidFill>
              </a:rPr>
              <a:t> </a:t>
            </a:r>
            <a:r>
              <a:rPr lang="zh-CN" altLang="en-US" sz="2400" smtClean="0"/>
              <a:t>划分平面网格。</a:t>
            </a:r>
            <a:r>
              <a:rPr lang="en-US" altLang="zh-CN" sz="2400" smtClean="0"/>
              <a:t>x</a:t>
            </a:r>
            <a:r>
              <a:rPr lang="zh-CN" altLang="en-US" sz="2400" smtClean="0"/>
              <a:t>，</a:t>
            </a:r>
            <a:r>
              <a:rPr lang="en-US" altLang="zh-CN" sz="2400" smtClean="0"/>
              <a:t>y</a:t>
            </a:r>
            <a:r>
              <a:rPr lang="zh-CN" altLang="en-US" sz="2400" smtClean="0"/>
              <a:t>为给定的向量，矩阵</a:t>
            </a:r>
            <a:r>
              <a:rPr lang="en-US" altLang="zh-CN" sz="2400" smtClean="0"/>
              <a:t>X</a:t>
            </a:r>
            <a:r>
              <a:rPr lang="zh-CN" altLang="en-US" sz="2400" smtClean="0"/>
              <a:t>，</a:t>
            </a:r>
            <a:r>
              <a:rPr lang="en-US" altLang="zh-CN" sz="2400" smtClean="0"/>
              <a:t>Y</a:t>
            </a:r>
            <a:r>
              <a:rPr lang="zh-CN" altLang="en-US" sz="2400" smtClean="0"/>
              <a:t>是网</a:t>
            </a:r>
            <a:r>
              <a:rPr lang="zh-CN" altLang="en-US" sz="2400" b="1" smtClean="0"/>
              <a:t>格划分后的数据矩阵。常配合</a:t>
            </a:r>
            <a:r>
              <a:rPr lang="en-US" altLang="zh-CN" sz="2400" b="1" smtClean="0"/>
              <a:t>mesh</a:t>
            </a:r>
            <a:r>
              <a:rPr lang="zh-CN" altLang="en-US" sz="2400" b="1" smtClean="0"/>
              <a:t>等使用。</a:t>
            </a:r>
          </a:p>
        </p:txBody>
      </p:sp>
      <p:sp>
        <p:nvSpPr>
          <p:cNvPr id="103427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591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三维绘图   </a:t>
            </a:r>
            <a:r>
              <a:rPr lang="zh-CN" altLang="en-US" sz="4000">
                <a:solidFill>
                  <a:schemeClr val="hlink"/>
                </a:solidFill>
              </a:rPr>
              <a:t> 三维曲面的绘图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58875"/>
            <a:ext cx="8420100" cy="4791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绘制函数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z=f(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x,y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代表的三维曲面，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要做以下准备工作：</a:t>
            </a:r>
          </a:p>
          <a:p>
            <a:pPr lvl="1" eaLnBrk="1" hangingPunct="1"/>
            <a:r>
              <a:rPr lang="zh-CN" altLang="en-US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确定自变量的取值范围和取值间隔。</a:t>
            </a:r>
            <a:endParaRPr lang="zh-CN" altLang="fr-FR" sz="26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fr-FR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x=x1:dx:x2;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fr-FR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y=y1:dy:y2;</a:t>
            </a:r>
          </a:p>
          <a:p>
            <a:pPr lvl="1" eaLnBrk="1" hangingPunct="1"/>
            <a:r>
              <a:rPr lang="zh-CN" altLang="fr-FR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构成</a:t>
            </a:r>
            <a:r>
              <a:rPr lang="fr-FR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x-y</a:t>
            </a:r>
            <a:r>
              <a:rPr lang="zh-CN" altLang="fr-FR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平面上的自变量采样“格点”矩阵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，形成所谓“网格”。可</a:t>
            </a:r>
            <a:r>
              <a:rPr lang="zh-CN" altLang="fr-FR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利用指令</a:t>
            </a:r>
            <a:r>
              <a:rPr lang="fr-FR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meshgrid</a:t>
            </a:r>
            <a:r>
              <a:rPr lang="zh-CN" altLang="fr-FR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产生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网格。</a:t>
            </a:r>
            <a:endParaRPr lang="en-US" altLang="zh-CN" sz="26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fr-FR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[xa, ya]=meshgrid(x,y) ;</a:t>
            </a:r>
          </a:p>
          <a:p>
            <a:pPr lvl="1" eaLnBrk="1" hangingPunct="1"/>
            <a:r>
              <a:rPr lang="zh-CN" altLang="fr-FR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计算函数在自变量采样“格点”上的函数值</a:t>
            </a:r>
          </a:p>
        </p:txBody>
      </p:sp>
      <p:sp>
        <p:nvSpPr>
          <p:cNvPr id="104451" name="Rectangle 2"/>
          <p:cNvSpPr txBox="1">
            <a:spLocks noChangeArrowheads="1"/>
          </p:cNvSpPr>
          <p:nvPr/>
        </p:nvSpPr>
        <p:spPr bwMode="auto">
          <a:xfrm>
            <a:off x="238125" y="188913"/>
            <a:ext cx="8591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三维绘图   </a:t>
            </a:r>
            <a:r>
              <a:rPr lang="zh-CN" altLang="en-US" sz="4000">
                <a:solidFill>
                  <a:schemeClr val="hlink"/>
                </a:solidFill>
              </a:rPr>
              <a:t> 三维曲面的绘图</a:t>
            </a:r>
            <a:endParaRPr lang="en-US" altLang="zh-CN" sz="4000">
              <a:solidFill>
                <a:schemeClr val="hlin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830263"/>
            <a:ext cx="7772400" cy="4791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【例】绘制函数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z=x^2+y^2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的曲面</a:t>
            </a:r>
            <a:endParaRPr lang="zh-CN" altLang="en-US" sz="2800" b="1" dirty="0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x=-4:4;  y=x;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x,y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]=</a:t>
            </a:r>
            <a:r>
              <a:rPr lang="en-US" altLang="zh-CN" sz="2400" b="1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meshgrid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x,y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);      </a:t>
            </a:r>
            <a:r>
              <a:rPr lang="en-US" altLang="zh-CN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生成 </a:t>
            </a:r>
            <a:r>
              <a:rPr lang="en-US" altLang="zh-CN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x-y 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坐标“格点”矩阵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z=x.^2+y.^2;                   </a:t>
            </a:r>
            <a:r>
              <a:rPr lang="en-US" altLang="zh-CN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计算格点上的函数值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subplot(1,2,1), </a:t>
            </a: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mesh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x,y,z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);  </a:t>
            </a:r>
            <a:r>
              <a:rPr lang="en-US" altLang="zh-CN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三维网格图</a:t>
            </a:r>
            <a:endParaRPr lang="zh-CN" altLang="en-US" sz="24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subplot(1,2,2), </a:t>
            </a: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surf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x,y,z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);    </a:t>
            </a:r>
            <a:r>
              <a:rPr lang="en-US" altLang="zh-CN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%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三维曲面图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colormap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(hot); </a:t>
            </a: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2"/>
          <a:stretch>
            <a:fillRect/>
          </a:stretch>
        </p:blipFill>
        <p:spPr bwMode="auto">
          <a:xfrm>
            <a:off x="1338263" y="3963988"/>
            <a:ext cx="6526212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6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591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三维绘图   </a:t>
            </a:r>
            <a:r>
              <a:rPr lang="zh-CN" altLang="en-US" sz="4000">
                <a:solidFill>
                  <a:schemeClr val="hlink"/>
                </a:solidFill>
              </a:rPr>
              <a:t> 三维曲面的绘图</a:t>
            </a:r>
            <a:endParaRPr lang="en-US" altLang="zh-CN" sz="4000">
              <a:solidFill>
                <a:schemeClr val="hlin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7489825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0000FF"/>
                </a:solidFill>
              </a:rPr>
              <a:t>【例】</a:t>
            </a:r>
            <a:endParaRPr lang="en-US" altLang="zh-CN" sz="2400" b="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[X,Y]=</a:t>
            </a:r>
            <a:r>
              <a:rPr lang="en-US" altLang="zh-CN" sz="2400" b="0" dirty="0" err="1">
                <a:solidFill>
                  <a:srgbClr val="993300"/>
                </a:solidFill>
              </a:rPr>
              <a:t>meshgrid</a:t>
            </a:r>
            <a:r>
              <a:rPr lang="en-US" altLang="zh-CN" sz="2400" b="0" dirty="0">
                <a:solidFill>
                  <a:srgbClr val="993300"/>
                </a:solidFill>
              </a:rPr>
              <a:t>([-4:0.5:4]);</a:t>
            </a:r>
          </a:p>
          <a:p>
            <a:pPr eaLnBrk="1" hangingPunct="1"/>
            <a:r>
              <a:rPr lang="en-US" altLang="zh-CN" sz="2400" b="0" dirty="0">
                <a:solidFill>
                  <a:srgbClr val="993300"/>
                </a:solidFill>
              </a:rPr>
              <a:t>z=</a:t>
            </a:r>
            <a:r>
              <a:rPr lang="en-US" altLang="zh-CN" sz="2400" b="0" dirty="0" err="1">
                <a:solidFill>
                  <a:srgbClr val="993300"/>
                </a:solidFill>
              </a:rPr>
              <a:t>sqrt</a:t>
            </a:r>
            <a:r>
              <a:rPr lang="en-US" altLang="zh-CN" sz="2400" b="0" dirty="0">
                <a:solidFill>
                  <a:srgbClr val="993300"/>
                </a:solidFill>
              </a:rPr>
              <a:t>(X.^2+Y.^2);</a:t>
            </a:r>
          </a:p>
          <a:p>
            <a:pPr eaLnBrk="1" hangingPunct="1"/>
            <a:endParaRPr lang="en-US" altLang="zh-CN" sz="2400" b="0" dirty="0" smtClean="0">
              <a:solidFill>
                <a:srgbClr val="993300"/>
              </a:solidFill>
            </a:endParaRPr>
          </a:p>
          <a:p>
            <a:pPr eaLnBrk="1" hangingPunct="1"/>
            <a:r>
              <a:rPr lang="en-US" altLang="zh-CN" sz="2400" b="0" dirty="0" smtClean="0">
                <a:solidFill>
                  <a:srgbClr val="993300"/>
                </a:solidFill>
              </a:rPr>
              <a:t>subplot(2,2,1</a:t>
            </a:r>
            <a:r>
              <a:rPr lang="en-US" altLang="zh-CN" sz="2400" b="0" dirty="0">
                <a:solidFill>
                  <a:srgbClr val="993300"/>
                </a:solidFill>
              </a:rPr>
              <a:t>)</a:t>
            </a:r>
          </a:p>
          <a:p>
            <a:pPr eaLnBrk="1" hangingPunct="1"/>
            <a:r>
              <a:rPr lang="en-US" altLang="zh-CN" sz="2400" dirty="0">
                <a:solidFill>
                  <a:srgbClr val="993300"/>
                </a:solidFill>
              </a:rPr>
              <a:t>mesh</a:t>
            </a:r>
            <a:r>
              <a:rPr lang="en-US" altLang="zh-CN" sz="2400" b="0" dirty="0">
                <a:solidFill>
                  <a:srgbClr val="993300"/>
                </a:solidFill>
              </a:rPr>
              <a:t>(z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);</a:t>
            </a:r>
            <a:r>
              <a:rPr lang="en-US" altLang="zh-CN" sz="2400" b="0" dirty="0">
                <a:solidFill>
                  <a:srgbClr val="993300"/>
                </a:solidFill>
              </a:rPr>
              <a:t>title(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'mesh</a:t>
            </a:r>
            <a:r>
              <a:rPr lang="en-US" altLang="zh-CN" sz="2400" b="0" dirty="0">
                <a:solidFill>
                  <a:srgbClr val="993300"/>
                </a:solidFill>
              </a:rPr>
              <a:t>');</a:t>
            </a:r>
          </a:p>
          <a:p>
            <a:pPr eaLnBrk="1" hangingPunct="1"/>
            <a:endParaRPr lang="en-US" altLang="zh-CN" sz="2400" b="0" dirty="0" smtClean="0">
              <a:solidFill>
                <a:srgbClr val="993300"/>
              </a:solidFill>
            </a:endParaRPr>
          </a:p>
          <a:p>
            <a:pPr eaLnBrk="1" hangingPunct="1"/>
            <a:r>
              <a:rPr lang="en-US" altLang="zh-CN" sz="2400" b="0" dirty="0" smtClean="0">
                <a:solidFill>
                  <a:srgbClr val="993300"/>
                </a:solidFill>
              </a:rPr>
              <a:t>subplot(2,2,2</a:t>
            </a:r>
            <a:r>
              <a:rPr lang="en-US" altLang="zh-CN" sz="2400" b="0" dirty="0">
                <a:solidFill>
                  <a:srgbClr val="993300"/>
                </a:solidFill>
              </a:rPr>
              <a:t>)</a:t>
            </a:r>
          </a:p>
          <a:p>
            <a:pPr eaLnBrk="1" hangingPunct="1"/>
            <a:r>
              <a:rPr lang="en-US" altLang="zh-CN" sz="2400" dirty="0" err="1" smtClean="0">
                <a:solidFill>
                  <a:srgbClr val="993300"/>
                </a:solidFill>
              </a:rPr>
              <a:t>meshc</a:t>
            </a:r>
            <a:r>
              <a:rPr lang="en-US" altLang="zh-CN" sz="2400" b="0" dirty="0">
                <a:solidFill>
                  <a:srgbClr val="993300"/>
                </a:solidFill>
              </a:rPr>
              <a:t>(z);title(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'</a:t>
            </a:r>
            <a:r>
              <a:rPr lang="en-US" altLang="zh-CN" sz="2400" b="0" dirty="0" err="1" smtClean="0">
                <a:solidFill>
                  <a:srgbClr val="993300"/>
                </a:solidFill>
              </a:rPr>
              <a:t>meshc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');</a:t>
            </a:r>
            <a:endParaRPr lang="en-US" altLang="zh-CN" sz="2400" b="0" dirty="0">
              <a:solidFill>
                <a:srgbClr val="993300"/>
              </a:solidFill>
            </a:endParaRPr>
          </a:p>
          <a:p>
            <a:pPr eaLnBrk="1" hangingPunct="1"/>
            <a:endParaRPr lang="en-US" altLang="zh-CN" sz="2400" b="0" dirty="0" smtClean="0">
              <a:solidFill>
                <a:srgbClr val="993300"/>
              </a:solidFill>
            </a:endParaRPr>
          </a:p>
          <a:p>
            <a:pPr eaLnBrk="1" hangingPunct="1"/>
            <a:r>
              <a:rPr lang="en-US" altLang="zh-CN" sz="2400" b="0" dirty="0" smtClean="0">
                <a:solidFill>
                  <a:srgbClr val="993300"/>
                </a:solidFill>
              </a:rPr>
              <a:t>subplot(2,2,3</a:t>
            </a:r>
            <a:r>
              <a:rPr lang="en-US" altLang="zh-CN" sz="2400" b="0" dirty="0">
                <a:solidFill>
                  <a:srgbClr val="993300"/>
                </a:solidFill>
              </a:rPr>
              <a:t>)</a:t>
            </a:r>
          </a:p>
          <a:p>
            <a:pPr eaLnBrk="1" hangingPunct="1"/>
            <a:r>
              <a:rPr lang="en-US" altLang="zh-CN" sz="2400" dirty="0" err="1" smtClean="0">
                <a:solidFill>
                  <a:srgbClr val="993300"/>
                </a:solidFill>
              </a:rPr>
              <a:t>meshz</a:t>
            </a:r>
            <a:r>
              <a:rPr lang="en-US" altLang="zh-CN" sz="2400" b="0" dirty="0">
                <a:solidFill>
                  <a:srgbClr val="993300"/>
                </a:solidFill>
              </a:rPr>
              <a:t>(z);title(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'</a:t>
            </a:r>
            <a:r>
              <a:rPr lang="en-US" altLang="zh-CN" sz="2400" b="0" dirty="0" err="1" smtClean="0">
                <a:solidFill>
                  <a:srgbClr val="993300"/>
                </a:solidFill>
              </a:rPr>
              <a:t>meshz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');</a:t>
            </a:r>
            <a:endParaRPr lang="en-US" altLang="zh-CN" sz="2400" b="0" dirty="0">
              <a:solidFill>
                <a:srgbClr val="993300"/>
              </a:solidFill>
            </a:endParaRPr>
          </a:p>
          <a:p>
            <a:pPr eaLnBrk="1" hangingPunct="1"/>
            <a:endParaRPr lang="en-US" altLang="zh-CN" sz="2400" b="0" dirty="0" smtClean="0">
              <a:solidFill>
                <a:srgbClr val="993300"/>
              </a:solidFill>
            </a:endParaRPr>
          </a:p>
          <a:p>
            <a:pPr eaLnBrk="1" hangingPunct="1"/>
            <a:r>
              <a:rPr lang="en-US" altLang="zh-CN" sz="2400" b="0" dirty="0" smtClean="0">
                <a:solidFill>
                  <a:srgbClr val="993300"/>
                </a:solidFill>
              </a:rPr>
              <a:t>subplot(2,2,4</a:t>
            </a:r>
            <a:r>
              <a:rPr lang="en-US" altLang="zh-CN" sz="2400" b="0" dirty="0">
                <a:solidFill>
                  <a:srgbClr val="993300"/>
                </a:solidFill>
              </a:rPr>
              <a:t>)</a:t>
            </a:r>
          </a:p>
          <a:p>
            <a:pPr eaLnBrk="1" hangingPunct="1"/>
            <a:r>
              <a:rPr lang="en-US" altLang="zh-CN" sz="2400" dirty="0" smtClean="0">
                <a:solidFill>
                  <a:srgbClr val="993300"/>
                </a:solidFill>
              </a:rPr>
              <a:t>surf</a:t>
            </a:r>
            <a:r>
              <a:rPr lang="en-US" altLang="zh-CN" sz="2400" b="0" dirty="0">
                <a:solidFill>
                  <a:srgbClr val="993300"/>
                </a:solidFill>
              </a:rPr>
              <a:t>(z);title</a:t>
            </a:r>
            <a:r>
              <a:rPr lang="en-US" altLang="zh-CN" sz="2400" b="0" dirty="0" smtClean="0">
                <a:solidFill>
                  <a:srgbClr val="993300"/>
                </a:solidFill>
              </a:rPr>
              <a:t>(‘surf');</a:t>
            </a:r>
            <a:endParaRPr lang="en-US" altLang="zh-CN" sz="2400" b="0" dirty="0">
              <a:solidFill>
                <a:srgbClr val="993300"/>
              </a:solidFill>
            </a:endParaRPr>
          </a:p>
        </p:txBody>
      </p:sp>
      <p:sp>
        <p:nvSpPr>
          <p:cNvPr id="106500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591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三维绘图   </a:t>
            </a:r>
            <a:r>
              <a:rPr lang="zh-CN" altLang="en-US" sz="4000">
                <a:solidFill>
                  <a:schemeClr val="hlink"/>
                </a:solidFill>
              </a:rPr>
              <a:t> 三维曲面的绘图</a:t>
            </a:r>
            <a:endParaRPr lang="en-US" altLang="zh-CN" sz="4000">
              <a:solidFill>
                <a:schemeClr val="hlin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54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74" y="1812166"/>
            <a:ext cx="5191617" cy="4601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74898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</a:rPr>
              <a:t>【例】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[</a:t>
            </a:r>
            <a:r>
              <a:rPr lang="en-US" altLang="zh-CN" sz="2400" b="0" dirty="0" err="1">
                <a:solidFill>
                  <a:srgbClr val="993300"/>
                </a:solidFill>
              </a:rPr>
              <a:t>x,y,z</a:t>
            </a:r>
            <a:r>
              <a:rPr lang="en-US" altLang="zh-CN" sz="2400" b="0" dirty="0">
                <a:solidFill>
                  <a:srgbClr val="993300"/>
                </a:solidFill>
              </a:rPr>
              <a:t>]=peaks(30);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subplot(1,2,1);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title('surf exam');</a:t>
            </a:r>
          </a:p>
          <a:p>
            <a:r>
              <a:rPr lang="en-US" altLang="zh-CN" sz="2400" dirty="0">
                <a:solidFill>
                  <a:srgbClr val="993300"/>
                </a:solidFill>
              </a:rPr>
              <a:t>surf(</a:t>
            </a:r>
            <a:r>
              <a:rPr lang="en-US" altLang="zh-CN" sz="2400" dirty="0" err="1">
                <a:solidFill>
                  <a:srgbClr val="993300"/>
                </a:solidFill>
              </a:rPr>
              <a:t>x,y,z</a:t>
            </a:r>
            <a:r>
              <a:rPr lang="en-US" altLang="zh-CN" sz="2400" dirty="0">
                <a:solidFill>
                  <a:srgbClr val="993300"/>
                </a:solidFill>
              </a:rPr>
              <a:t>);</a:t>
            </a:r>
          </a:p>
          <a:p>
            <a:r>
              <a:rPr lang="en-US" altLang="zh-CN" sz="2400" b="0" dirty="0" err="1">
                <a:solidFill>
                  <a:srgbClr val="993300"/>
                </a:solidFill>
              </a:rPr>
              <a:t>xlabel</a:t>
            </a:r>
            <a:r>
              <a:rPr lang="en-US" altLang="zh-CN" sz="2400" b="0" dirty="0">
                <a:solidFill>
                  <a:srgbClr val="993300"/>
                </a:solidFill>
              </a:rPr>
              <a:t>('x');</a:t>
            </a:r>
            <a:r>
              <a:rPr lang="en-US" altLang="zh-CN" sz="2400" b="0" dirty="0" err="1">
                <a:solidFill>
                  <a:srgbClr val="993300"/>
                </a:solidFill>
              </a:rPr>
              <a:t>ylabel</a:t>
            </a:r>
            <a:r>
              <a:rPr lang="en-US" altLang="zh-CN" sz="2400" b="0" dirty="0">
                <a:solidFill>
                  <a:srgbClr val="993300"/>
                </a:solidFill>
              </a:rPr>
              <a:t>('y');</a:t>
            </a:r>
            <a:r>
              <a:rPr lang="en-US" altLang="zh-CN" sz="2400" b="0" dirty="0" err="1">
                <a:solidFill>
                  <a:srgbClr val="993300"/>
                </a:solidFill>
              </a:rPr>
              <a:t>zlabel</a:t>
            </a:r>
            <a:r>
              <a:rPr lang="en-US" altLang="zh-CN" sz="2400" b="0" dirty="0">
                <a:solidFill>
                  <a:srgbClr val="993300"/>
                </a:solidFill>
              </a:rPr>
              <a:t>('z');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subplot(1,2,2);</a:t>
            </a:r>
          </a:p>
          <a:p>
            <a:r>
              <a:rPr lang="en-US" altLang="zh-CN" sz="2400" dirty="0" err="1">
                <a:solidFill>
                  <a:srgbClr val="993300"/>
                </a:solidFill>
              </a:rPr>
              <a:t>surfc</a:t>
            </a:r>
            <a:r>
              <a:rPr lang="en-US" altLang="zh-CN" sz="2400" dirty="0">
                <a:solidFill>
                  <a:srgbClr val="993300"/>
                </a:solidFill>
              </a:rPr>
              <a:t>(</a:t>
            </a:r>
            <a:r>
              <a:rPr lang="en-US" altLang="zh-CN" sz="2400" dirty="0" err="1">
                <a:solidFill>
                  <a:srgbClr val="993300"/>
                </a:solidFill>
              </a:rPr>
              <a:t>x,y,z</a:t>
            </a:r>
            <a:r>
              <a:rPr lang="en-US" altLang="zh-CN" sz="2400" dirty="0">
                <a:solidFill>
                  <a:srgbClr val="993300"/>
                </a:solidFill>
              </a:rPr>
              <a:t>);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995613"/>
            <a:ext cx="713898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591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三维绘图   </a:t>
            </a:r>
            <a:r>
              <a:rPr lang="zh-CN" altLang="en-US" sz="4000">
                <a:solidFill>
                  <a:schemeClr val="hlink"/>
                </a:solidFill>
              </a:rPr>
              <a:t> </a:t>
            </a:r>
            <a:r>
              <a:rPr lang="zh-CN" altLang="en-US" sz="4000">
                <a:solidFill>
                  <a:schemeClr val="hlink"/>
                </a:solidFill>
                <a:sym typeface="宋体" panose="02010600030101010101" pitchFamily="2" charset="-122"/>
              </a:rPr>
              <a:t>三维曲面的绘图</a:t>
            </a:r>
            <a:endParaRPr lang="en-US" altLang="zh-CN" sz="4000">
              <a:solidFill>
                <a:schemeClr val="hlin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74898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</a:rPr>
              <a:t>【例】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[</a:t>
            </a:r>
            <a:r>
              <a:rPr lang="en-US" altLang="zh-CN" sz="2400" b="0" dirty="0" err="1">
                <a:solidFill>
                  <a:srgbClr val="993300"/>
                </a:solidFill>
              </a:rPr>
              <a:t>x,y,z</a:t>
            </a:r>
            <a:r>
              <a:rPr lang="en-US" altLang="zh-CN" sz="2400" b="0" dirty="0">
                <a:solidFill>
                  <a:srgbClr val="993300"/>
                </a:solidFill>
              </a:rPr>
              <a:t>]=peaks(30);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subplot(1,2,1);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title('surf exam');</a:t>
            </a:r>
          </a:p>
          <a:p>
            <a:r>
              <a:rPr lang="en-US" altLang="zh-CN" sz="2400" dirty="0" err="1" smtClean="0">
                <a:solidFill>
                  <a:srgbClr val="993300"/>
                </a:solidFill>
              </a:rPr>
              <a:t>surfl</a:t>
            </a:r>
            <a:r>
              <a:rPr lang="en-US" altLang="zh-CN" sz="2400" dirty="0" smtClean="0">
                <a:solidFill>
                  <a:srgbClr val="9933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993300"/>
                </a:solidFill>
              </a:rPr>
              <a:t>x,y,z</a:t>
            </a:r>
            <a:r>
              <a:rPr lang="en-US" altLang="zh-CN" sz="2400" dirty="0" smtClean="0">
                <a:solidFill>
                  <a:srgbClr val="993300"/>
                </a:solidFill>
              </a:rPr>
              <a:t>);</a:t>
            </a:r>
          </a:p>
          <a:p>
            <a:r>
              <a:rPr lang="en-US" altLang="zh-CN" sz="2400" b="0" dirty="0" err="1" smtClean="0">
                <a:solidFill>
                  <a:srgbClr val="993300"/>
                </a:solidFill>
              </a:rPr>
              <a:t>xlabel</a:t>
            </a:r>
            <a:r>
              <a:rPr lang="en-US" altLang="zh-CN" sz="2400" b="0" dirty="0">
                <a:solidFill>
                  <a:srgbClr val="993300"/>
                </a:solidFill>
              </a:rPr>
              <a:t>('x');</a:t>
            </a:r>
            <a:r>
              <a:rPr lang="en-US" altLang="zh-CN" sz="2400" b="0" dirty="0" err="1">
                <a:solidFill>
                  <a:srgbClr val="993300"/>
                </a:solidFill>
              </a:rPr>
              <a:t>ylabel</a:t>
            </a:r>
            <a:r>
              <a:rPr lang="en-US" altLang="zh-CN" sz="2400" b="0" dirty="0">
                <a:solidFill>
                  <a:srgbClr val="993300"/>
                </a:solidFill>
              </a:rPr>
              <a:t>('y');</a:t>
            </a:r>
            <a:r>
              <a:rPr lang="en-US" altLang="zh-CN" sz="2400" b="0" dirty="0" err="1">
                <a:solidFill>
                  <a:srgbClr val="993300"/>
                </a:solidFill>
              </a:rPr>
              <a:t>zlabel</a:t>
            </a:r>
            <a:r>
              <a:rPr lang="en-US" altLang="zh-CN" sz="2400" b="0" dirty="0">
                <a:solidFill>
                  <a:srgbClr val="993300"/>
                </a:solidFill>
              </a:rPr>
              <a:t>('z');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subplot(1,2,2);</a:t>
            </a:r>
          </a:p>
          <a:p>
            <a:r>
              <a:rPr lang="en-US" altLang="zh-CN" sz="2400" dirty="0" err="1">
                <a:solidFill>
                  <a:srgbClr val="993300"/>
                </a:solidFill>
              </a:rPr>
              <a:t>surfnorm</a:t>
            </a:r>
            <a:r>
              <a:rPr lang="en-US" altLang="zh-CN" sz="2400" dirty="0">
                <a:solidFill>
                  <a:srgbClr val="993300"/>
                </a:solidFill>
              </a:rPr>
              <a:t>(</a:t>
            </a:r>
            <a:r>
              <a:rPr lang="en-US" altLang="zh-CN" sz="2400" dirty="0" err="1">
                <a:solidFill>
                  <a:srgbClr val="993300"/>
                </a:solidFill>
              </a:rPr>
              <a:t>x,y,z</a:t>
            </a:r>
            <a:r>
              <a:rPr lang="en-US" altLang="zh-CN" sz="2400" dirty="0">
                <a:solidFill>
                  <a:srgbClr val="993300"/>
                </a:solidFill>
              </a:rPr>
              <a:t>);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1085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003550"/>
            <a:ext cx="72771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8591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三维绘图   </a:t>
            </a:r>
            <a:r>
              <a:rPr lang="zh-CN" altLang="en-US" sz="4000">
                <a:solidFill>
                  <a:schemeClr val="hlink"/>
                </a:solidFill>
              </a:rPr>
              <a:t> </a:t>
            </a:r>
            <a:r>
              <a:rPr lang="zh-CN" altLang="en-US" sz="4000">
                <a:solidFill>
                  <a:schemeClr val="hlink"/>
                </a:solidFill>
                <a:sym typeface="宋体" panose="02010600030101010101" pitchFamily="2" charset="-122"/>
              </a:rPr>
              <a:t>三维曲面的绘图</a:t>
            </a:r>
            <a:endParaRPr lang="en-US" altLang="zh-CN" sz="4000">
              <a:solidFill>
                <a:schemeClr val="hlin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6"/>
          <p:cNvSpPr txBox="1">
            <a:spLocks noChangeArrowheads="1"/>
          </p:cNvSpPr>
          <p:nvPr/>
        </p:nvSpPr>
        <p:spPr bwMode="auto">
          <a:xfrm>
            <a:off x="227013" y="852488"/>
            <a:ext cx="7489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>
                <a:solidFill>
                  <a:srgbClr val="993300"/>
                </a:solidFill>
              </a:rPr>
              <a:t>[</a:t>
            </a:r>
            <a:r>
              <a:rPr lang="en-US" altLang="zh-CN" sz="2400" b="0" dirty="0" err="1">
                <a:solidFill>
                  <a:srgbClr val="993300"/>
                </a:solidFill>
              </a:rPr>
              <a:t>x,y,z,v</a:t>
            </a:r>
            <a:r>
              <a:rPr lang="en-US" altLang="zh-CN" sz="2400" b="0" dirty="0">
                <a:solidFill>
                  <a:srgbClr val="993300"/>
                </a:solidFill>
              </a:rPr>
              <a:t>]=flow;    </a:t>
            </a:r>
            <a:r>
              <a:rPr lang="en-US" altLang="zh-CN" sz="2400" b="0" dirty="0" err="1">
                <a:solidFill>
                  <a:srgbClr val="993300"/>
                </a:solidFill>
              </a:rPr>
              <a:t>sx</a:t>
            </a:r>
            <a:r>
              <a:rPr lang="en-US" altLang="zh-CN" sz="2400" b="0" dirty="0">
                <a:solidFill>
                  <a:srgbClr val="993300"/>
                </a:solidFill>
              </a:rPr>
              <a:t>=2:2:10</a:t>
            </a:r>
          </a:p>
          <a:p>
            <a:r>
              <a:rPr lang="en-US" altLang="zh-CN" sz="2400" dirty="0">
                <a:solidFill>
                  <a:srgbClr val="993300"/>
                </a:solidFill>
              </a:rPr>
              <a:t>slice(x,y,z,v,sx,0,0);  </a:t>
            </a:r>
            <a:r>
              <a:rPr lang="en-US" altLang="zh-CN" sz="2400" b="0" dirty="0">
                <a:solidFill>
                  <a:srgbClr val="993300"/>
                </a:solidFill>
              </a:rPr>
              <a:t>shading </a:t>
            </a:r>
            <a:r>
              <a:rPr lang="en-US" altLang="zh-CN" sz="2400" b="0" dirty="0" err="1">
                <a:solidFill>
                  <a:srgbClr val="993300"/>
                </a:solidFill>
              </a:rPr>
              <a:t>interp</a:t>
            </a:r>
            <a:r>
              <a:rPr lang="en-US" altLang="zh-CN" sz="2400" b="0" dirty="0">
                <a:solidFill>
                  <a:srgbClr val="993300"/>
                </a:solidFill>
              </a:rPr>
              <a:t>;</a:t>
            </a:r>
          </a:p>
          <a:p>
            <a:endParaRPr lang="en-US" altLang="zh-CN" sz="2400" b="0" dirty="0">
              <a:solidFill>
                <a:srgbClr val="993300"/>
              </a:solidFill>
            </a:endParaRPr>
          </a:p>
          <a:p>
            <a:r>
              <a:rPr lang="en-US" altLang="zh-CN" sz="2400" b="0" dirty="0">
                <a:solidFill>
                  <a:srgbClr val="993300"/>
                </a:solidFill>
              </a:rPr>
              <a:t>subplot(1,2,2); </a:t>
            </a:r>
          </a:p>
          <a:p>
            <a:r>
              <a:rPr lang="en-US" altLang="zh-CN" sz="2400" b="0" dirty="0" err="1">
                <a:solidFill>
                  <a:srgbClr val="993300"/>
                </a:solidFill>
              </a:rPr>
              <a:t>vmin</a:t>
            </a:r>
            <a:r>
              <a:rPr lang="en-US" altLang="zh-CN" sz="2400" b="0" dirty="0">
                <a:solidFill>
                  <a:srgbClr val="993300"/>
                </a:solidFill>
              </a:rPr>
              <a:t>=min(min(min(v)));  </a:t>
            </a:r>
            <a:r>
              <a:rPr lang="en-US" altLang="zh-CN" sz="2400" b="0" dirty="0" err="1">
                <a:solidFill>
                  <a:srgbClr val="993300"/>
                </a:solidFill>
              </a:rPr>
              <a:t>vmax</a:t>
            </a:r>
            <a:r>
              <a:rPr lang="en-US" altLang="zh-CN" sz="2400" b="0" dirty="0">
                <a:solidFill>
                  <a:srgbClr val="993300"/>
                </a:solidFill>
              </a:rPr>
              <a:t>=max(max(max(v)));</a:t>
            </a:r>
          </a:p>
          <a:p>
            <a:r>
              <a:rPr lang="en-US" altLang="zh-CN" sz="2400" b="0" dirty="0" err="1">
                <a:solidFill>
                  <a:srgbClr val="993300"/>
                </a:solidFill>
              </a:rPr>
              <a:t>sv</a:t>
            </a:r>
            <a:r>
              <a:rPr lang="en-US" altLang="zh-CN" sz="2400" b="0" dirty="0">
                <a:solidFill>
                  <a:srgbClr val="993300"/>
                </a:solidFill>
              </a:rPr>
              <a:t>=</a:t>
            </a:r>
            <a:r>
              <a:rPr lang="en-US" altLang="zh-CN" sz="2400" b="0" dirty="0" err="1">
                <a:solidFill>
                  <a:srgbClr val="993300"/>
                </a:solidFill>
              </a:rPr>
              <a:t>linspace</a:t>
            </a:r>
            <a:r>
              <a:rPr lang="en-US" altLang="zh-CN" sz="2400" b="0" dirty="0">
                <a:solidFill>
                  <a:srgbClr val="993300"/>
                </a:solidFill>
              </a:rPr>
              <a:t>(vmin+1,vmax-1,20);</a:t>
            </a:r>
          </a:p>
          <a:p>
            <a:r>
              <a:rPr lang="en-US" altLang="zh-CN" sz="2400" dirty="0" err="1">
                <a:solidFill>
                  <a:srgbClr val="993300"/>
                </a:solidFill>
              </a:rPr>
              <a:t>contourslice</a:t>
            </a:r>
            <a:r>
              <a:rPr lang="en-US" altLang="zh-CN" sz="2400" dirty="0">
                <a:solidFill>
                  <a:srgbClr val="993300"/>
                </a:solidFill>
              </a:rPr>
              <a:t>(x,y,z,v,sx,0,0,sv);</a:t>
            </a:r>
          </a:p>
          <a:p>
            <a:r>
              <a:rPr lang="en-US" altLang="zh-CN" sz="2400" b="0" dirty="0">
                <a:solidFill>
                  <a:srgbClr val="993300"/>
                </a:solidFill>
              </a:rPr>
              <a:t>view([-45,30]);  grid on;</a:t>
            </a:r>
          </a:p>
        </p:txBody>
      </p:sp>
      <p:sp>
        <p:nvSpPr>
          <p:cNvPr id="109571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10031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三维绘图   </a:t>
            </a:r>
            <a:r>
              <a:rPr lang="zh-CN" altLang="en-US" sz="3600">
                <a:solidFill>
                  <a:srgbClr val="FF0000"/>
                </a:solidFill>
              </a:rPr>
              <a:t>准四维绘图</a:t>
            </a:r>
            <a:r>
              <a:rPr lang="en-US" altLang="zh-CN" sz="3600">
                <a:solidFill>
                  <a:srgbClr val="FF0000"/>
                </a:solidFill>
              </a:rPr>
              <a:t>slice, contourslice</a:t>
            </a:r>
            <a:endParaRPr lang="zh-CN" altLang="en-US" sz="3600">
              <a:solidFill>
                <a:srgbClr val="FF0000"/>
              </a:solidFill>
            </a:endParaRPr>
          </a:p>
        </p:txBody>
      </p:sp>
      <p:pic>
        <p:nvPicPr>
          <p:cNvPr id="1095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57563"/>
            <a:ext cx="7345362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58" name="Group 46"/>
          <p:cNvGraphicFramePr>
            <a:graphicFrameLocks noGrp="1"/>
          </p:cNvGraphicFramePr>
          <p:nvPr>
            <p:ph sz="half" idx="4294967295"/>
          </p:nvPr>
        </p:nvGraphicFramePr>
        <p:xfrm>
          <a:off x="611188" y="1044575"/>
          <a:ext cx="8231187" cy="4198936"/>
        </p:xfrm>
        <a:graphic>
          <a:graphicData uri="http://schemas.openxmlformats.org/drawingml/2006/table">
            <a:tbl>
              <a:tblPr/>
              <a:tblGrid>
                <a:gridCol w="1512887"/>
                <a:gridCol w="2603500"/>
                <a:gridCol w="2057400"/>
                <a:gridCol w="2057400"/>
              </a:tblGrid>
              <a:tr h="70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函数名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函数名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bar3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三维条形图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quiver3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三维矢量场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comet3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三维彗星轨迹图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trisurf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三角形表面图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ezgraph3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函数控制绘制三维图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trimesh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三角形网格图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pie3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三维饼状图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waterfall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瀑布图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stem3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三维离散数据图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scatter3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三维散射图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31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10031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三维绘图   </a:t>
            </a:r>
            <a:r>
              <a:rPr lang="zh-CN" altLang="en-US" sz="3600">
                <a:solidFill>
                  <a:srgbClr val="FF0000"/>
                </a:solidFill>
              </a:rPr>
              <a:t>特殊的三维绘图函数</a:t>
            </a:r>
          </a:p>
        </p:txBody>
      </p:sp>
      <p:graphicFrame>
        <p:nvGraphicFramePr>
          <p:cNvPr id="2" name="Group 46"/>
          <p:cNvGraphicFramePr>
            <a:graphicFrameLocks noGrp="1"/>
          </p:cNvGraphicFramePr>
          <p:nvPr/>
        </p:nvGraphicFramePr>
        <p:xfrm>
          <a:off x="611188" y="5240338"/>
          <a:ext cx="8231187" cy="1398587"/>
        </p:xfrm>
        <a:graphic>
          <a:graphicData uri="http://schemas.openxmlformats.org/drawingml/2006/table">
            <a:tbl>
              <a:tblPr/>
              <a:tblGrid>
                <a:gridCol w="1512887"/>
                <a:gridCol w="2603500"/>
                <a:gridCol w="2057400"/>
                <a:gridCol w="2057400"/>
              </a:tblGrid>
              <a:tr h="697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cylinder</a:t>
                      </a:r>
                    </a:p>
                  </a:txBody>
                  <a:tcPr marT="45765" marB="457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柱面图</a:t>
                      </a:r>
                    </a:p>
                  </a:txBody>
                  <a:tcPr marT="45765" marB="457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contour3</a:t>
                      </a:r>
                    </a:p>
                  </a:txBody>
                  <a:tcPr marT="45765" marB="457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三维等高图</a:t>
                      </a:r>
                    </a:p>
                  </a:txBody>
                  <a:tcPr marT="45765" marB="457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sphere</a:t>
                      </a:r>
                    </a:p>
                  </a:txBody>
                  <a:tcPr marT="45765" marB="457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球面图</a:t>
                      </a:r>
                    </a:p>
                  </a:txBody>
                  <a:tcPr marT="45765" marB="457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cplxmap</a:t>
                      </a:r>
                    </a:p>
                  </a:txBody>
                  <a:tcPr marT="45765" marB="457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复数变量绘图</a:t>
                      </a:r>
                    </a:p>
                  </a:txBody>
                  <a:tcPr marT="45765" marB="457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07413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imread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itchFamily="2" charset="-122"/>
                <a:cs typeface="+mn-ea"/>
              </a:rPr>
              <a:t>读取图像文件（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itchFamily="2" charset="-122"/>
                <a:cs typeface="+mn-ea"/>
              </a:rPr>
              <a:t>BMP, GIF , PNG, JPEG, and TIFF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itchFamily="2" charset="-122"/>
                <a:cs typeface="+mn-ea"/>
              </a:rPr>
              <a:t>）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imshow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itchFamily="2" charset="-122"/>
                <a:cs typeface="+mn-ea"/>
              </a:rPr>
              <a:t>显示图像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itchFamily="2" charset="-122"/>
              </a:rPr>
              <a:t>imwrite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itchFamily="2" charset="-122"/>
                <a:cs typeface="+mn-ea"/>
              </a:rPr>
              <a:t>保存图像</a:t>
            </a:r>
            <a:endParaRPr lang="en-US" altLang="zh-CN" sz="2400" b="1" dirty="0" smtClean="0">
              <a:latin typeface="Times New Roman" panose="02020603050405020304" pitchFamily="18" charset="0"/>
              <a:ea typeface="华文楷体" pitchFamily="2" charset="-122"/>
              <a:cs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 dirty="0" smtClean="0">
              <a:latin typeface="Times New Roman" panose="02020603050405020304" pitchFamily="18" charset="0"/>
              <a:ea typeface="华文楷体" pitchFamily="2" charset="-122"/>
              <a:cs typeface="+mn-ea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华文楷体" pitchFamily="2" charset="-122"/>
              </a:rPr>
              <a:t>例：读取图像文件</a:t>
            </a:r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img1=</a:t>
            </a: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imread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(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'disney.jpg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');    </a:t>
            </a:r>
            <a:r>
              <a:rPr lang="en-US" altLang="zh-CN" b="1" dirty="0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% </a:t>
            </a:r>
            <a:r>
              <a:rPr lang="zh-CN" altLang="en-US" b="1" dirty="0" smtClean="0">
                <a:solidFill>
                  <a:srgbClr val="198A10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读入图片</a:t>
            </a:r>
            <a:endParaRPr lang="en-US" altLang="zh-CN" b="1" dirty="0" smtClean="0">
              <a:solidFill>
                <a:srgbClr val="198A10"/>
              </a:solidFill>
              <a:latin typeface="Times New Roman" panose="02020603050405020304" pitchFamily="18" charset="0"/>
              <a:ea typeface="华文楷体" pitchFamily="2" charset="-122"/>
              <a:cs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whos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  <a:ea typeface="华文楷体" pitchFamily="2" charset="-122"/>
                <a:cs typeface="+mn-ea"/>
              </a:rPr>
              <a:t>  img1</a:t>
            </a:r>
            <a:endParaRPr lang="en-US" altLang="zh-CN" b="1" dirty="0" smtClean="0">
              <a:solidFill>
                <a:srgbClr val="993300"/>
              </a:solidFill>
              <a:latin typeface="Times New Roman" panose="02020603050405020304" pitchFamily="18" charset="0"/>
              <a:ea typeface="华文楷体" pitchFamily="2" charset="-122"/>
              <a:cs typeface="+mn-ea"/>
            </a:endParaRPr>
          </a:p>
        </p:txBody>
      </p:sp>
      <p:sp>
        <p:nvSpPr>
          <p:cNvPr id="112643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补充：  </a:t>
            </a:r>
            <a:r>
              <a:rPr lang="zh-CN" altLang="en-US" sz="4000">
                <a:solidFill>
                  <a:srgbClr val="FF0000"/>
                </a:solidFill>
              </a:rPr>
              <a:t>图像文件的处理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ChangeArrowheads="1"/>
          </p:cNvSpPr>
          <p:nvPr/>
        </p:nvSpPr>
        <p:spPr bwMode="auto">
          <a:xfrm>
            <a:off x="683567" y="981075"/>
            <a:ext cx="772020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根据输入参数的不同形式，有三类不同用法。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ctr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plot(y)    plot(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x,y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   plot(x1,y1,x2,y2)</a:t>
            </a:r>
          </a:p>
          <a:p>
            <a:pPr algn="ctr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ctr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plot(y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ts val="6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向量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(1*N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N*1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矩阵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，以元素下标为横坐标、元素值为纵坐标绘出曲线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ts val="6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M*N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维矩阵时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，按列绘制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每列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元素值相对其下标的曲线，曲线数等于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矩阵的列数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  <a:p>
            <a:pPr marL="0" lvl="1" eaLnBrk="1" hangingPunct="1">
              <a:spcBef>
                <a:spcPts val="6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为复二维矩阵时，按列分别以矩阵的实部和虚部为横、纵坐标绘制多条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曲线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2467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二维绘图       </a:t>
            </a:r>
            <a:r>
              <a:rPr lang="en-US" altLang="zh-CN" sz="4000" dirty="0">
                <a:solidFill>
                  <a:srgbClr val="FF0000"/>
                </a:solidFill>
              </a:rPr>
              <a:t>plot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6</a:t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83567" y="2348880"/>
            <a:ext cx="763284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736"/>
            <a:ext cx="8820150" cy="4608513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Name 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Size                Bytes  Class  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Attributes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img1      500x487x3            730500  uint8 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显示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图像：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imshow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(img1); 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% Display image</a:t>
            </a:r>
          </a:p>
        </p:txBody>
      </p:sp>
      <p:sp>
        <p:nvSpPr>
          <p:cNvPr id="113668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补充：  </a:t>
            </a:r>
            <a:r>
              <a:rPr lang="zh-CN" altLang="en-US" sz="4000">
                <a:solidFill>
                  <a:srgbClr val="FF0000"/>
                </a:solidFill>
              </a:rPr>
              <a:t>图像文件的处理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60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03" y="3093787"/>
            <a:ext cx="3541961" cy="3607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22960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简单图像处理</a:t>
            </a:r>
            <a:endParaRPr lang="en-US" altLang="zh-CN" b="1" dirty="0" smtClean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600" b="1" dirty="0" smtClean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lighter = 2 * img1;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subplot(1,2,1);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imshow</a:t>
            </a: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(img1); </a:t>
            </a:r>
            <a:r>
              <a:rPr lang="en-US" altLang="zh-CN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% </a:t>
            </a:r>
            <a:r>
              <a:rPr lang="zh-CN" altLang="en-US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显示原始图片</a:t>
            </a:r>
            <a:endParaRPr lang="en-US" altLang="zh-CN" sz="2400" b="1" dirty="0" smtClean="0">
              <a:solidFill>
                <a:srgbClr val="198A1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title('Original');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subplot(1,2,2);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imshow</a:t>
            </a: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(lighter); </a:t>
            </a:r>
            <a:r>
              <a:rPr lang="en-US" altLang="zh-CN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% </a:t>
            </a:r>
            <a:r>
              <a:rPr lang="zh-CN" altLang="en-US" sz="2400" b="1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显示增亮后的图片</a:t>
            </a:r>
            <a:endParaRPr lang="en-US" altLang="zh-CN" sz="2400" b="1" dirty="0" smtClean="0">
              <a:solidFill>
                <a:srgbClr val="198A1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title</a:t>
            </a:r>
            <a:r>
              <a:rPr lang="en-US" altLang="zh-CN" sz="24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('Lighter</a:t>
            </a:r>
            <a:r>
              <a:rPr lang="en-US" altLang="zh-CN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');    </a:t>
            </a:r>
          </a:p>
        </p:txBody>
      </p:sp>
      <p:sp>
        <p:nvSpPr>
          <p:cNvPr id="114691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补充：  </a:t>
            </a:r>
            <a:r>
              <a:rPr lang="zh-CN" altLang="en-US" sz="4000">
                <a:solidFill>
                  <a:srgbClr val="FF0000"/>
                </a:solidFill>
              </a:rPr>
              <a:t>图像文件的处理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6975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ea typeface="华文楷体" panose="02010600040101010101" pitchFamily="2" charset="-122"/>
              </a:rPr>
              <a:t>图像处理前后的比较</a:t>
            </a:r>
          </a:p>
        </p:txBody>
      </p:sp>
      <p:sp>
        <p:nvSpPr>
          <p:cNvPr id="115716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补充：  </a:t>
            </a:r>
            <a:r>
              <a:rPr lang="zh-CN" altLang="en-US" sz="4000">
                <a:solidFill>
                  <a:srgbClr val="FF0000"/>
                </a:solidFill>
              </a:rPr>
              <a:t>图像文件的处理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62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15" y="1628800"/>
            <a:ext cx="5198145" cy="471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414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保存图像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imwrite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(lighter, 'mysaved.jpg')</a:t>
            </a:r>
          </a:p>
          <a:p>
            <a:pPr eaLnBrk="1" hangingPunct="1"/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查看保存结果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dir</a:t>
            </a:r>
            <a:r>
              <a:rPr lang="en-US" altLang="zh-CN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mysaved.*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 smtClean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mysaved.jpg </a:t>
            </a:r>
          </a:p>
        </p:txBody>
      </p:sp>
      <p:sp>
        <p:nvSpPr>
          <p:cNvPr id="116739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补充：  </a:t>
            </a:r>
            <a:r>
              <a:rPr lang="zh-CN" altLang="en-US" sz="4000">
                <a:solidFill>
                  <a:srgbClr val="FF0000"/>
                </a:solidFill>
              </a:rPr>
              <a:t>图像文件的处理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052513"/>
            <a:ext cx="6178550" cy="72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ea typeface="华文楷体" panose="02010600040101010101" pitchFamily="2" charset="-122"/>
              </a:rPr>
              <a:t>彩色图像转换为灰度图像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468313" y="1898650"/>
            <a:ext cx="453573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img2 </a:t>
            </a:r>
            <a:r>
              <a:rPr lang="en-US" altLang="zh-CN" dirty="0">
                <a:solidFill>
                  <a:srgbClr val="993300"/>
                </a:solidFill>
                <a:latin typeface="Times New Roman" panose="02020603050405020304" pitchFamily="18" charset="0"/>
              </a:rPr>
              <a:t>= rgb2gray(img1);</a:t>
            </a:r>
          </a:p>
          <a:p>
            <a:pPr eaLnBrk="1" hangingPunct="1"/>
            <a:r>
              <a:rPr lang="en-US" altLang="zh-CN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imshow</a:t>
            </a:r>
            <a:r>
              <a:rPr lang="en-US" altLang="zh-CN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(img2)</a:t>
            </a:r>
            <a:endParaRPr lang="en-US" altLang="zh-CN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7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补充：  </a:t>
            </a:r>
            <a:r>
              <a:rPr lang="zh-CN" altLang="en-US" sz="4000">
                <a:solidFill>
                  <a:srgbClr val="FF0000"/>
                </a:solidFill>
              </a:rPr>
              <a:t>图像文件的处理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64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53" y="1928813"/>
            <a:ext cx="4249843" cy="431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166813" y="769938"/>
            <a:ext cx="7292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80645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imag_edge1 </a:t>
            </a: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edge(img2,</a:t>
            </a: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'</a:t>
            </a:r>
            <a:r>
              <a:rPr lang="en-US" altLang="zh-CN" sz="2000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sobel</a:t>
            </a: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'</a:t>
            </a: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);       </a:t>
            </a:r>
            <a:r>
              <a:rPr lang="en-US" altLang="zh-CN" sz="2000" dirty="0">
                <a:solidFill>
                  <a:srgbClr val="198A10"/>
                </a:solidFill>
                <a:latin typeface="Times New Roman" panose="02020603050405020304" pitchFamily="18" charset="0"/>
              </a:rPr>
              <a:t>%</a:t>
            </a:r>
            <a:r>
              <a:rPr lang="en-US" altLang="zh-CN" sz="2000" dirty="0" err="1">
                <a:solidFill>
                  <a:srgbClr val="198A10"/>
                </a:solidFill>
                <a:latin typeface="Times New Roman" panose="02020603050405020304" pitchFamily="18" charset="0"/>
              </a:rPr>
              <a:t>sobel</a:t>
            </a:r>
            <a:r>
              <a:rPr lang="zh-CN" altLang="en-US" sz="2000" dirty="0">
                <a:solidFill>
                  <a:srgbClr val="198A10"/>
                </a:solidFill>
                <a:latin typeface="Times New Roman" panose="02020603050405020304" pitchFamily="18" charset="0"/>
              </a:rPr>
              <a:t>边缘提取算法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subplot(121),</a:t>
            </a:r>
            <a:r>
              <a:rPr lang="en-US" altLang="zh-CN" sz="2000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imshow</a:t>
            </a: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(imag_edge1)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imag_edge2 = </a:t>
            </a: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edge(img2,</a:t>
            </a: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'canny');       </a:t>
            </a:r>
            <a:r>
              <a:rPr lang="en-US" altLang="zh-CN" sz="2000" dirty="0">
                <a:solidFill>
                  <a:srgbClr val="198A10"/>
                </a:solidFill>
                <a:latin typeface="Times New Roman" panose="02020603050405020304" pitchFamily="18" charset="0"/>
              </a:rPr>
              <a:t>%canny</a:t>
            </a:r>
            <a:r>
              <a:rPr lang="zh-CN" altLang="en-US" sz="2000" dirty="0">
                <a:solidFill>
                  <a:srgbClr val="198A10"/>
                </a:solidFill>
                <a:latin typeface="Times New Roman" panose="02020603050405020304" pitchFamily="18" charset="0"/>
              </a:rPr>
              <a:t>边缘提取算法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subplot(122),</a:t>
            </a:r>
            <a:r>
              <a:rPr lang="en-US" altLang="zh-CN" sz="2000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imshow</a:t>
            </a: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(imag_edge2</a:t>
            </a:r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812800"/>
            <a:ext cx="7793037" cy="6477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图像特征提取</a:t>
            </a:r>
          </a:p>
        </p:txBody>
      </p:sp>
      <p:sp>
        <p:nvSpPr>
          <p:cNvPr id="118790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补充：  </a:t>
            </a:r>
            <a:r>
              <a:rPr lang="zh-CN" altLang="en-US" sz="4000">
                <a:solidFill>
                  <a:srgbClr val="FF0000"/>
                </a:solidFill>
              </a:rPr>
              <a:t>图像文件的处理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65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43" y="3278054"/>
            <a:ext cx="6687419" cy="2965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25538"/>
            <a:ext cx="8785225" cy="539908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人员统计的直方图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1990</a:t>
            </a:r>
            <a:r>
              <a:rPr lang="zh-CN" altLang="en-US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年	</a:t>
            </a:r>
            <a:r>
              <a:rPr lang="en-US" altLang="zh-CN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1995</a:t>
            </a:r>
            <a:r>
              <a:rPr lang="zh-CN" altLang="en-US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年	</a:t>
            </a:r>
            <a:r>
              <a:rPr lang="en-US" altLang="zh-CN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2000</a:t>
            </a:r>
            <a:r>
              <a:rPr lang="zh-CN" altLang="en-US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年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第一产业</a:t>
            </a:r>
            <a:r>
              <a:rPr lang="zh-CN" altLang="en-US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	       </a:t>
            </a:r>
            <a:r>
              <a:rPr lang="en-US" altLang="zh-CN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90.7	70.6		73.9</a:t>
            </a:r>
            <a:r>
              <a:rPr lang="zh-CN" altLang="en-US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（万人）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第二产业	      </a:t>
            </a:r>
            <a:r>
              <a:rPr lang="en-US" altLang="zh-CN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281.6 	271 		214.6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第三产业	      </a:t>
            </a:r>
            <a:r>
              <a:rPr lang="en-US" altLang="zh-CN" sz="24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254.8 	323.7 		326.5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6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执行以下语句：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600" b="1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year=[1990 1995 2000];people=[90.7 281.6 254.8; 70.6 271 323.7; 73.9 214.6 326.5];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600" b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bar(year, people, ‘stack’);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600" b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legend</a:t>
            </a:r>
            <a:r>
              <a:rPr lang="en-US" altLang="zh-CN" sz="2600" b="1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(‘\fontsize{6}</a:t>
            </a:r>
            <a:r>
              <a:rPr lang="zh-CN" altLang="en-US" sz="2600" b="1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第一产业’</a:t>
            </a:r>
            <a:r>
              <a:rPr lang="en-US" altLang="zh-CN" sz="2600" b="1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‘\fontsize{6}</a:t>
            </a:r>
            <a:r>
              <a:rPr lang="zh-CN" altLang="en-US" sz="2600" b="1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第二产业’</a:t>
            </a:r>
            <a:r>
              <a:rPr lang="en-US" altLang="zh-CN" sz="2600" b="1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‘\fontsize{6}</a:t>
            </a:r>
            <a:r>
              <a:rPr lang="zh-CN" altLang="en-US" sz="2600" b="1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第三产业</a:t>
            </a:r>
            <a:r>
              <a:rPr lang="en-US" altLang="zh-CN" sz="2600" b="1" smtClean="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');</a:t>
            </a:r>
          </a:p>
        </p:txBody>
      </p:sp>
      <p:sp>
        <p:nvSpPr>
          <p:cNvPr id="119811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114728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hlink"/>
                </a:solidFill>
              </a:rPr>
              <a:t>附录：二维特殊图形更多示例  直方图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0413" y="1268413"/>
            <a:ext cx="7772400" cy="5048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ea typeface="华文楷体" panose="02010600040101010101" pitchFamily="2" charset="-122"/>
              </a:rPr>
              <a:t>累计式直方图（垂直型）</a:t>
            </a:r>
          </a:p>
        </p:txBody>
      </p:sp>
      <p:pic>
        <p:nvPicPr>
          <p:cNvPr id="1208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2" b="4175"/>
          <a:stretch>
            <a:fillRect/>
          </a:stretch>
        </p:blipFill>
        <p:spPr bwMode="auto">
          <a:xfrm>
            <a:off x="1825625" y="1844675"/>
            <a:ext cx="54102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6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114728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hlink"/>
                </a:solidFill>
              </a:rPr>
              <a:t>附录：二维特殊图形更多示例  直方图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981075"/>
            <a:ext cx="7993063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barh(year, people, ‘stack’);</a:t>
            </a: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endParaRPr lang="zh-CN" altLang="en-US" sz="2000" b="1" smtClean="0">
              <a:solidFill>
                <a:srgbClr val="0066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legend(‘\fontsize{6} </a:t>
            </a:r>
            <a:r>
              <a:rPr lang="zh-CN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first</a:t>
            </a: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’, ‘\fontsize{6}second’, ‘\fontsize{6}third');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6"/>
          <a:stretch>
            <a:fillRect/>
          </a:stretch>
        </p:blipFill>
        <p:spPr bwMode="auto">
          <a:xfrm>
            <a:off x="1835150" y="2773363"/>
            <a:ext cx="5472113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114728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hlink"/>
                </a:solidFill>
              </a:rPr>
              <a:t>附录：二维特殊图形更多示例  直方图</a:t>
            </a:r>
          </a:p>
        </p:txBody>
      </p:sp>
      <p:sp>
        <p:nvSpPr>
          <p:cNvPr id="121861" name="Rectangle 3"/>
          <p:cNvSpPr txBox="1">
            <a:spLocks noChangeArrowheads="1"/>
          </p:cNvSpPr>
          <p:nvPr/>
        </p:nvSpPr>
        <p:spPr bwMode="auto">
          <a:xfrm>
            <a:off x="760413" y="2133600"/>
            <a:ext cx="7772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累计式直方图（水平型）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-396875" y="1125538"/>
            <a:ext cx="9721850" cy="935037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bar(year, people, ‘group’);</a:t>
            </a: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endParaRPr lang="zh-CN" altLang="en-US" sz="2000" b="1" smtClean="0">
              <a:solidFill>
                <a:srgbClr val="0066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legend(‘\fontsize{6}</a:t>
            </a:r>
            <a:r>
              <a:rPr lang="zh-CN" altLang="en-US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第一产业’</a:t>
            </a: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, ‘\fontsize{6}</a:t>
            </a:r>
            <a:r>
              <a:rPr lang="zh-CN" altLang="en-US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第二产业’</a:t>
            </a: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, ‘\fontsize{6}</a:t>
            </a:r>
            <a:r>
              <a:rPr lang="zh-CN" altLang="en-US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第三产业</a:t>
            </a: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');</a:t>
            </a:r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7" b="4175"/>
          <a:stretch>
            <a:fillRect/>
          </a:stretch>
        </p:blipFill>
        <p:spPr bwMode="auto">
          <a:xfrm>
            <a:off x="1979613" y="2636838"/>
            <a:ext cx="541020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114728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hlink"/>
                </a:solidFill>
              </a:rPr>
              <a:t>附录：二维特殊图形更多示例  直方图</a:t>
            </a:r>
          </a:p>
        </p:txBody>
      </p:sp>
      <p:sp>
        <p:nvSpPr>
          <p:cNvPr id="122885" name="Rectangle 3"/>
          <p:cNvSpPr txBox="1">
            <a:spLocks noChangeArrowheads="1"/>
          </p:cNvSpPr>
          <p:nvPr/>
        </p:nvSpPr>
        <p:spPr bwMode="auto">
          <a:xfrm>
            <a:off x="760413" y="2060575"/>
            <a:ext cx="7772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分组式直方图（垂直型）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611188" y="981075"/>
            <a:ext cx="8929364" cy="179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itchFamily="2" charset="-122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itchFamily="2" charset="-122"/>
              </a:rPr>
              <a:t>例</a:t>
            </a:r>
            <a:r>
              <a:rPr lang="en-US" altLang="zh-CN" sz="3200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itchFamily="2" charset="-122"/>
              </a:rPr>
              <a:t>】</a:t>
            </a:r>
            <a:r>
              <a:rPr lang="en-US" altLang="en-US" sz="3200" b="0" dirty="0" smtClean="0">
                <a:solidFill>
                  <a:srgbClr val="993300"/>
                </a:solidFill>
                <a:latin typeface="+mn-lt"/>
              </a:rPr>
              <a:t>x</a:t>
            </a:r>
            <a:r>
              <a:rPr lang="en-US" altLang="en-US" sz="3200" b="0" dirty="0">
                <a:solidFill>
                  <a:srgbClr val="993300"/>
                </a:solidFill>
                <a:latin typeface="+mn-lt"/>
              </a:rPr>
              <a:t>=-</a:t>
            </a:r>
            <a:r>
              <a:rPr lang="en-US" altLang="en-US" sz="3200" b="0" dirty="0" err="1">
                <a:solidFill>
                  <a:srgbClr val="993300"/>
                </a:solidFill>
                <a:latin typeface="+mn-lt"/>
              </a:rPr>
              <a:t>pi:pi</a:t>
            </a:r>
            <a:r>
              <a:rPr lang="en-US" altLang="en-US" sz="3200" b="0" dirty="0">
                <a:solidFill>
                  <a:srgbClr val="993300"/>
                </a:solidFill>
                <a:latin typeface="+mn-lt"/>
              </a:rPr>
              <a:t>/10:pi; y=sin(x);  </a:t>
            </a:r>
            <a:r>
              <a:rPr lang="en-US" altLang="en-US" b="0" dirty="0">
                <a:solidFill>
                  <a:srgbClr val="198A10"/>
                </a:solidFill>
                <a:latin typeface="Times New Roman" panose="02020603050405020304" pitchFamily="18" charset="0"/>
              </a:rPr>
              <a:t>%21</a:t>
            </a:r>
            <a:r>
              <a:rPr lang="zh-CN" altLang="en-US" b="0" dirty="0" smtClean="0">
                <a:solidFill>
                  <a:srgbClr val="198A10"/>
                </a:solidFill>
                <a:latin typeface="Times New Roman" panose="02020603050405020304" pitchFamily="18" charset="0"/>
              </a:rPr>
              <a:t>个数据点</a:t>
            </a:r>
            <a:endParaRPr lang="en-US" altLang="en-US" b="0" dirty="0" smtClean="0">
              <a:solidFill>
                <a:srgbClr val="198A1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		 </a:t>
            </a:r>
            <a:r>
              <a:rPr lang="en-US" altLang="en-US" sz="3200" b="0" dirty="0" smtClean="0">
                <a:solidFill>
                  <a:srgbClr val="993300"/>
                </a:solidFill>
                <a:latin typeface="+mn-lt"/>
              </a:rPr>
              <a:t>plot(y</a:t>
            </a:r>
            <a:r>
              <a:rPr lang="en-US" altLang="en-US" sz="3200" b="0" dirty="0">
                <a:solidFill>
                  <a:srgbClr val="993300"/>
                </a:solidFill>
                <a:latin typeface="+mn-lt"/>
              </a:rPr>
              <a:t>)    </a:t>
            </a:r>
            <a:r>
              <a:rPr lang="en-US" altLang="en-US" b="0" dirty="0" smtClean="0">
                <a:solidFill>
                  <a:srgbClr val="198A10"/>
                </a:solidFill>
                <a:latin typeface="+mn-lt"/>
              </a:rPr>
              <a:t>%plot(y’)</a:t>
            </a:r>
            <a:r>
              <a:rPr lang="zh-CN" altLang="en-US" b="0" dirty="0" smtClean="0">
                <a:solidFill>
                  <a:srgbClr val="198A10"/>
                </a:solidFill>
                <a:latin typeface="+mn-lt"/>
              </a:rPr>
              <a:t>的结果也相同</a:t>
            </a:r>
            <a:endParaRPr lang="en-US" altLang="zh-CN" b="0" dirty="0" smtClean="0">
              <a:solidFill>
                <a:srgbClr val="198A10"/>
              </a:solidFill>
              <a:latin typeface="+mn-lt"/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zh-CN" sz="3200" b="0" dirty="0">
                <a:solidFill>
                  <a:srgbClr val="198A10"/>
                </a:solidFill>
                <a:latin typeface="+mn-lt"/>
              </a:rPr>
              <a:t>	</a:t>
            </a:r>
            <a:r>
              <a:rPr lang="en-US" altLang="zh-CN" sz="3200" b="0" dirty="0" smtClean="0">
                <a:solidFill>
                  <a:srgbClr val="993300"/>
                </a:solidFill>
                <a:latin typeface="+mn-lt"/>
              </a:rPr>
              <a:t>	 z=[y;y+0.1;y+0.2]; plot(z’)</a:t>
            </a:r>
            <a:r>
              <a:rPr lang="en-US" altLang="zh-CN" sz="3200" b="0" dirty="0">
                <a:solidFill>
                  <a:srgbClr val="198A10"/>
                </a:solidFill>
              </a:rPr>
              <a:t> </a:t>
            </a:r>
            <a:r>
              <a:rPr lang="en-US" altLang="zh-CN" b="0" dirty="0" smtClean="0">
                <a:solidFill>
                  <a:srgbClr val="198A10"/>
                </a:solidFill>
              </a:rPr>
              <a:t>%z</a:t>
            </a:r>
            <a:r>
              <a:rPr lang="en-US" altLang="zh-CN" b="0" dirty="0" smtClean="0">
                <a:solidFill>
                  <a:srgbClr val="198A10"/>
                </a:solidFill>
                <a:latin typeface="+mn-lt"/>
              </a:rPr>
              <a:t>’</a:t>
            </a:r>
            <a:r>
              <a:rPr lang="zh-CN" altLang="en-US" b="0" dirty="0" smtClean="0">
                <a:solidFill>
                  <a:srgbClr val="198A10"/>
                </a:solidFill>
                <a:latin typeface="+mn-lt"/>
              </a:rPr>
              <a:t>是</a:t>
            </a:r>
            <a:r>
              <a:rPr lang="en-US" altLang="zh-CN" b="0" dirty="0" smtClean="0">
                <a:solidFill>
                  <a:srgbClr val="198A10"/>
                </a:solidFill>
                <a:latin typeface="+mn-lt"/>
              </a:rPr>
              <a:t>21*3</a:t>
            </a:r>
            <a:r>
              <a:rPr lang="zh-CN" altLang="en-US" b="0" dirty="0" smtClean="0">
                <a:solidFill>
                  <a:srgbClr val="198A10"/>
                </a:solidFill>
              </a:rPr>
              <a:t>矩</a:t>
            </a:r>
            <a:endParaRPr lang="en-US" altLang="zh-CN" b="0" dirty="0">
              <a:solidFill>
                <a:srgbClr val="198A10"/>
              </a:solidFill>
            </a:endParaRPr>
          </a:p>
        </p:txBody>
      </p:sp>
      <p:sp>
        <p:nvSpPr>
          <p:cNvPr id="63495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en-US" altLang="zh-CN" sz="4000">
                <a:solidFill>
                  <a:srgbClr val="FF0000"/>
                </a:solidFill>
              </a:rPr>
              <a:t>plot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9" y="3382888"/>
            <a:ext cx="3713235" cy="32969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383699"/>
            <a:ext cx="3690137" cy="329617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 bwMode="auto">
          <a:xfrm flipH="1">
            <a:off x="971600" y="2132856"/>
            <a:ext cx="648072" cy="10801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>
            <a:off x="5940152" y="2708920"/>
            <a:ext cx="360040" cy="5760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561084" y="2811083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三列得到三条线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981075"/>
            <a:ext cx="7772400" cy="9350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barh(year, people, ‘group’);</a:t>
            </a: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legend(‘\fontsize{6}first’, ‘\fontsize{6}second’, ‘\fontsize{6}third');</a:t>
            </a: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1" b="3766"/>
          <a:stretch>
            <a:fillRect/>
          </a:stretch>
        </p:blipFill>
        <p:spPr bwMode="auto">
          <a:xfrm>
            <a:off x="1908175" y="2636838"/>
            <a:ext cx="5329238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8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114728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hlink"/>
                </a:solidFill>
              </a:rPr>
              <a:t>附录：二维特殊图形更多示例  直方图</a:t>
            </a:r>
          </a:p>
        </p:txBody>
      </p:sp>
      <p:sp>
        <p:nvSpPr>
          <p:cNvPr id="123909" name="Rectangle 3"/>
          <p:cNvSpPr txBox="1">
            <a:spLocks noChangeArrowheads="1"/>
          </p:cNvSpPr>
          <p:nvPr/>
        </p:nvSpPr>
        <p:spPr bwMode="auto">
          <a:xfrm>
            <a:off x="760413" y="1989138"/>
            <a:ext cx="7772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ahoma" panose="020B0604030504040204" pitchFamily="34" charset="0"/>
                <a:ea typeface="华文楷体" panose="02010600040101010101" pitchFamily="2" charset="-122"/>
              </a:rPr>
              <a:t>分组式直方图（水平型）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686800" cy="489585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饼状图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用来表示各元素占总和的百分数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400" b="1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a=[1,1.6,1.2,0.8,2.1];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subplot(1,2,1),pie(a,[1 0 1 0 0]),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legend({'1','2','3','4','5'})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subplot(1,2,2), b=int8(a==min(a))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pie3(a,b)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colormap(cool)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中各元素求和得到总量，按照各元素占总量的百分比画出对应</a:t>
            </a:r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扇形构成整个圆饼，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中元素为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 pitchFamily="18" charset="0"/>
              </a:rPr>
              <a:t>则将对应扇形外推以示醒目。</a:t>
            </a:r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114728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hlink"/>
                </a:solidFill>
              </a:rPr>
              <a:t>附录：二维特殊图形更多示例  饼状图</a:t>
            </a:r>
          </a:p>
        </p:txBody>
      </p:sp>
      <p:pic>
        <p:nvPicPr>
          <p:cNvPr id="12493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7182" r="9259" b="19945"/>
          <a:stretch>
            <a:fillRect/>
          </a:stretch>
        </p:blipFill>
        <p:spPr bwMode="auto">
          <a:xfrm>
            <a:off x="4787900" y="2046288"/>
            <a:ext cx="42735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11238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余弦波的采样信号图</a:t>
            </a:r>
            <a:endParaRPr lang="zh-CN" altLang="fr-FR" sz="2800" b="1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800" b="1" smtClean="0">
                <a:latin typeface="Times New Roman" panose="02020603050405020304" pitchFamily="18" charset="0"/>
              </a:rPr>
              <a:t>t = linspace(-2*pi,2*pi,20);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800" b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h = stem(t,cos(t));</a:t>
            </a:r>
            <a:endParaRPr lang="en-US" altLang="zh-CN" sz="2800" b="1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59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5"/>
          <a:stretch>
            <a:fillRect/>
          </a:stretch>
        </p:blipFill>
        <p:spPr bwMode="auto">
          <a:xfrm>
            <a:off x="2987675" y="2781300"/>
            <a:ext cx="4897438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114728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hlink"/>
                </a:solidFill>
              </a:rPr>
              <a:t>附录：</a:t>
            </a:r>
            <a:r>
              <a:rPr lang="zh-CN" altLang="en-US" sz="3600">
                <a:solidFill>
                  <a:schemeClr val="hlink"/>
                </a:solidFill>
              </a:rPr>
              <a:t>二维特殊图形更多示例  离散杆图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79513"/>
            <a:ext cx="7772400" cy="41941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x = 0:0.35:7;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y = 2*exp(-0.5*x);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subplot(221);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bar(x,y,'g');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title('bar(x,y,''g'')');axis([0,7,0,2]);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subplot(222);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fill(x,y,'r');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title('fill(x,y,''r'')');axis([0,7,0,2]);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subplot(223);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stairs(x,y,'b');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title('stairs(x,y,''b'')');axis([0,7,0,2]);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subplot(224);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stem(x,y,'k');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title('stem(x,y,''k'')');axis([0,7,0,2]);</a:t>
            </a:r>
          </a:p>
        </p:txBody>
      </p:sp>
      <p:pic>
        <p:nvPicPr>
          <p:cNvPr id="1269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1989138"/>
            <a:ext cx="46085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0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1147286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hlink"/>
                </a:solidFill>
              </a:rPr>
              <a:t>附录：二维特殊图形更多示例</a:t>
            </a:r>
            <a:endParaRPr lang="en-US" altLang="zh-CN" sz="4000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 sz="400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条形图、填充图、阶梯图、离散杆图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700808"/>
            <a:ext cx="83534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3333CC"/>
                </a:solidFill>
              </a:rPr>
              <a:t>本</a:t>
            </a:r>
            <a:r>
              <a:rPr lang="zh-CN" altLang="en-US" sz="3200" dirty="0" smtClean="0">
                <a:solidFill>
                  <a:srgbClr val="3333CC"/>
                </a:solidFill>
              </a:rPr>
              <a:t>节结束</a:t>
            </a:r>
            <a:endParaRPr lang="en-US" altLang="zh-CN" sz="3200" dirty="0" smtClean="0">
              <a:solidFill>
                <a:srgbClr val="3333CC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3333CC"/>
                </a:solidFill>
              </a:rPr>
              <a:t>谢谢</a:t>
            </a:r>
            <a:endParaRPr lang="en-US" altLang="zh-CN" sz="3200" dirty="0">
              <a:solidFill>
                <a:srgbClr val="3333C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137343" y="1000842"/>
            <a:ext cx="8425308" cy="6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altLang="zh-CN" sz="3200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itchFamily="2" charset="-122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itchFamily="2" charset="-122"/>
              </a:rPr>
              <a:t>例</a:t>
            </a:r>
            <a:r>
              <a:rPr lang="en-US" altLang="zh-CN" sz="3200" dirty="0" smtClean="0">
                <a:solidFill>
                  <a:srgbClr val="0000FF"/>
                </a:solidFill>
                <a:latin typeface="Tahoma" panose="020B0604030504040204" pitchFamily="34" charset="0"/>
                <a:ea typeface="华文楷体" pitchFamily="2" charset="-122"/>
              </a:rPr>
              <a:t>】</a:t>
            </a:r>
            <a:r>
              <a:rPr lang="en-US" altLang="en-US" sz="3200" b="0" dirty="0" smtClean="0">
                <a:solidFill>
                  <a:srgbClr val="993300"/>
                </a:solidFill>
                <a:latin typeface="+mn-lt"/>
              </a:rPr>
              <a:t>x</a:t>
            </a:r>
            <a:r>
              <a:rPr lang="en-US" altLang="en-US" sz="3200" b="0" dirty="0">
                <a:solidFill>
                  <a:srgbClr val="993300"/>
                </a:solidFill>
                <a:latin typeface="+mn-lt"/>
              </a:rPr>
              <a:t>=-</a:t>
            </a:r>
            <a:r>
              <a:rPr lang="en-US" altLang="en-US" sz="3200" b="0" dirty="0" err="1">
                <a:solidFill>
                  <a:srgbClr val="993300"/>
                </a:solidFill>
                <a:latin typeface="+mn-lt"/>
              </a:rPr>
              <a:t>pi:pi</a:t>
            </a:r>
            <a:r>
              <a:rPr lang="en-US" altLang="en-US" sz="3200" b="0" dirty="0">
                <a:solidFill>
                  <a:srgbClr val="993300"/>
                </a:solidFill>
                <a:latin typeface="+mn-lt"/>
              </a:rPr>
              <a:t>/10:pi; y=sin(x);  </a:t>
            </a:r>
            <a:r>
              <a:rPr lang="en-US" altLang="en-US" sz="2400" b="0" dirty="0">
                <a:solidFill>
                  <a:srgbClr val="198A10"/>
                </a:solidFill>
              </a:rPr>
              <a:t>%21</a:t>
            </a:r>
            <a:r>
              <a:rPr lang="zh-CN" altLang="en-US" sz="2400" b="0" dirty="0">
                <a:solidFill>
                  <a:srgbClr val="198A10"/>
                </a:solidFill>
              </a:rPr>
              <a:t>个数</a:t>
            </a:r>
            <a:r>
              <a:rPr lang="zh-CN" altLang="en-US" sz="2400" b="0" dirty="0" smtClean="0">
                <a:solidFill>
                  <a:srgbClr val="198A10"/>
                </a:solidFill>
              </a:rPr>
              <a:t>据点</a:t>
            </a:r>
            <a:endParaRPr lang="en-US" altLang="en-US" sz="2400" b="0" dirty="0">
              <a:solidFill>
                <a:srgbClr val="198A10"/>
              </a:solidFill>
            </a:endParaRPr>
          </a:p>
        </p:txBody>
      </p:sp>
      <p:sp>
        <p:nvSpPr>
          <p:cNvPr id="63495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/>
              <a:t>二维绘图       </a:t>
            </a:r>
            <a:r>
              <a:rPr lang="en-US" altLang="zh-CN" sz="4000">
                <a:solidFill>
                  <a:srgbClr val="FF0000"/>
                </a:solidFill>
              </a:rPr>
              <a:t>plot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8" y="2973971"/>
            <a:ext cx="3932589" cy="3479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26" y="2973971"/>
            <a:ext cx="3918643" cy="34793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24136" y="1538789"/>
            <a:ext cx="31258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0"/>
              </a:spcBef>
              <a:buClr>
                <a:schemeClr val="hlink"/>
              </a:buClr>
              <a:buSzPct val="55000"/>
              <a:defRPr/>
            </a:pPr>
            <a:r>
              <a:rPr lang="en-US" altLang="zh-CN" sz="2400" b="0" dirty="0">
                <a:solidFill>
                  <a:srgbClr val="198A10"/>
                </a:solidFill>
              </a:rPr>
              <a:t>%z</a:t>
            </a:r>
            <a:r>
              <a:rPr lang="zh-CN" altLang="en-US" sz="2400" b="0" dirty="0">
                <a:solidFill>
                  <a:srgbClr val="198A10"/>
                </a:solidFill>
              </a:rPr>
              <a:t>是</a:t>
            </a:r>
            <a:r>
              <a:rPr lang="en-US" altLang="zh-CN" sz="2400" b="0" dirty="0">
                <a:solidFill>
                  <a:srgbClr val="198A10"/>
                </a:solidFill>
              </a:rPr>
              <a:t>1*21</a:t>
            </a:r>
            <a:r>
              <a:rPr lang="zh-CN" altLang="en-US" sz="2400" b="0" dirty="0">
                <a:solidFill>
                  <a:srgbClr val="198A10"/>
                </a:solidFill>
              </a:rPr>
              <a:t>复矩阵</a:t>
            </a:r>
            <a:endParaRPr lang="en-US" altLang="zh-CN" sz="2400" b="0" dirty="0">
              <a:solidFill>
                <a:srgbClr val="198A10"/>
              </a:solidFill>
            </a:endParaRPr>
          </a:p>
          <a:p>
            <a:pPr marL="0" lvl="1" eaLnBrk="1" hangingPunct="1">
              <a:spcBef>
                <a:spcPts val="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zh-CN" sz="3200" b="0" dirty="0" smtClean="0">
                <a:solidFill>
                  <a:srgbClr val="993300"/>
                </a:solidFill>
              </a:rPr>
              <a:t>z=</a:t>
            </a:r>
            <a:r>
              <a:rPr lang="en-US" altLang="zh-CN" sz="3200" b="0" dirty="0" err="1" smtClean="0">
                <a:solidFill>
                  <a:srgbClr val="993300"/>
                </a:solidFill>
              </a:rPr>
              <a:t>y+x</a:t>
            </a:r>
            <a:r>
              <a:rPr lang="en-US" altLang="zh-CN" sz="3200" b="0" dirty="0" smtClean="0">
                <a:solidFill>
                  <a:srgbClr val="993300"/>
                </a:solidFill>
              </a:rPr>
              <a:t>*</a:t>
            </a:r>
            <a:r>
              <a:rPr lang="en-US" altLang="zh-CN" sz="3200" b="0" dirty="0" err="1" smtClean="0">
                <a:solidFill>
                  <a:srgbClr val="993300"/>
                </a:solidFill>
              </a:rPr>
              <a:t>i</a:t>
            </a:r>
            <a:r>
              <a:rPr lang="en-US" altLang="zh-CN" sz="3200" b="0" dirty="0">
                <a:solidFill>
                  <a:srgbClr val="993300"/>
                </a:solidFill>
              </a:rPr>
              <a:t>; plot(z)</a:t>
            </a:r>
            <a:r>
              <a:rPr lang="en-US" altLang="zh-CN" sz="3200" b="0" dirty="0">
                <a:solidFill>
                  <a:srgbClr val="198A10"/>
                </a:solidFill>
              </a:rPr>
              <a:t> </a:t>
            </a:r>
            <a:endParaRPr lang="en-US" altLang="zh-CN" sz="3200" b="0" dirty="0" smtClean="0">
              <a:solidFill>
                <a:srgbClr val="198A1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4048" y="1908121"/>
            <a:ext cx="3360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zh-CN" sz="3200" b="0" dirty="0">
                <a:solidFill>
                  <a:srgbClr val="993300"/>
                </a:solidFill>
              </a:rPr>
              <a:t>z=</a:t>
            </a:r>
            <a:r>
              <a:rPr lang="en-US" altLang="zh-CN" sz="3200" b="0" dirty="0" err="1">
                <a:solidFill>
                  <a:srgbClr val="993300"/>
                </a:solidFill>
              </a:rPr>
              <a:t>x+y</a:t>
            </a:r>
            <a:r>
              <a:rPr lang="en-US" altLang="zh-CN" sz="3200" b="0" dirty="0">
                <a:solidFill>
                  <a:srgbClr val="993300"/>
                </a:solidFill>
              </a:rPr>
              <a:t>*</a:t>
            </a:r>
            <a:r>
              <a:rPr lang="en-US" altLang="zh-CN" sz="3200" b="0" dirty="0" err="1">
                <a:solidFill>
                  <a:srgbClr val="993300"/>
                </a:solidFill>
              </a:rPr>
              <a:t>i</a:t>
            </a:r>
            <a:r>
              <a:rPr lang="en-US" altLang="zh-CN" sz="3200" b="0" dirty="0">
                <a:solidFill>
                  <a:srgbClr val="993300"/>
                </a:solidFill>
              </a:rPr>
              <a:t>; plot(z)</a:t>
            </a:r>
            <a:endParaRPr lang="en-US" altLang="zh-CN" b="0" dirty="0">
              <a:solidFill>
                <a:srgbClr val="198A1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2987824" y="2573615"/>
            <a:ext cx="216024" cy="3513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H="1">
            <a:off x="7380312" y="2562559"/>
            <a:ext cx="216024" cy="3513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ChangeArrowheads="1"/>
          </p:cNvSpPr>
          <p:nvPr/>
        </p:nvSpPr>
        <p:spPr bwMode="auto">
          <a:xfrm>
            <a:off x="395536" y="981075"/>
            <a:ext cx="8367464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plot(x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y)</a:t>
            </a:r>
          </a:p>
          <a:p>
            <a:pPr marL="0" lvl="1" eaLnBrk="1" hangingPunct="1">
              <a:spcBef>
                <a:spcPts val="6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维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向量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，绘制以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元素为横纵坐标的曲线</a:t>
            </a:r>
          </a:p>
          <a:p>
            <a:pPr marL="0" lvl="1" eaLnBrk="1" hangingPunct="1">
              <a:spcBef>
                <a:spcPts val="6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为含有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个元素的向量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1*N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N*1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M*N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N*M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矩阵时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，以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为公共横坐标，绘制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条不同颜色的曲线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ts val="6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维矩阵，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为向量时，情况与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上面类似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，只是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仍为纵坐标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eaLnBrk="1" hangingPunct="1">
              <a:spcBef>
                <a:spcPts val="6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都是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M*N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矩阵时，绘制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条曲线，每条曲线依次对应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的每列数据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2467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/>
              <a:t>二维绘图       </a:t>
            </a:r>
            <a:r>
              <a:rPr lang="en-US" altLang="zh-CN" sz="4000" dirty="0">
                <a:solidFill>
                  <a:srgbClr val="FF0000"/>
                </a:solidFill>
              </a:rPr>
              <a:t>plot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9525" algn="ctr">
          <a:solidFill>
            <a:srgbClr val="FF6600"/>
          </a:solidFill>
          <a:miter lim="800000"/>
        </a:ln>
        <a:effectLst>
          <a:outerShdw dist="35921" dir="2700000" algn="ctr" rotWithShape="0">
            <a:schemeClr val="tx2"/>
          </a:outerShdw>
        </a:effectLst>
      </a:spPr>
      <a:bodyPr anchor="b"/>
      <a:lstStyle>
        <a:defPPr algn="ctr">
          <a:defRPr sz="2400">
            <a:solidFill>
              <a:schemeClr val="hlink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9525" algn="ctr">
          <a:solidFill>
            <a:srgbClr val="FF6600"/>
          </a:solidFill>
          <a:miter lim="800000"/>
        </a:ln>
        <a:effectLst>
          <a:outerShdw dist="35921" dir="2700000" algn="ctr" rotWithShape="0">
            <a:schemeClr val="tx2"/>
          </a:outerShdw>
        </a:effectLst>
      </a:spPr>
      <a:bodyPr anchor="b"/>
      <a:lstStyle>
        <a:defPPr algn="ctr">
          <a:defRPr sz="2400">
            <a:solidFill>
              <a:schemeClr val="hlink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9525" algn="ctr">
          <a:solidFill>
            <a:srgbClr val="FF6600"/>
          </a:solidFill>
          <a:miter lim="800000"/>
        </a:ln>
        <a:effectLst>
          <a:outerShdw dist="35921" dir="2700000" algn="ctr" rotWithShape="0">
            <a:schemeClr val="tx2"/>
          </a:outerShdw>
        </a:effectLst>
      </a:spPr>
      <a:bodyPr anchor="b"/>
      <a:lstStyle>
        <a:defPPr algn="ctr">
          <a:defRPr sz="2400">
            <a:solidFill>
              <a:schemeClr val="hlink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260</TotalTime>
  <Pages>0</Pages>
  <Words>3684</Words>
  <Characters>0</Characters>
  <Application>Microsoft Office PowerPoint</Application>
  <DocSecurity>0</DocSecurity>
  <PresentationFormat>全屏显示(4:3)</PresentationFormat>
  <Lines>0</Lines>
  <Paragraphs>683</Paragraphs>
  <Slides>74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89" baseType="lpstr">
      <vt:lpstr>黑体</vt:lpstr>
      <vt:lpstr>华文楷体</vt:lpstr>
      <vt:lpstr>华文新魏</vt:lpstr>
      <vt:lpstr>宋体</vt:lpstr>
      <vt:lpstr>微软雅黑</vt:lpstr>
      <vt:lpstr>Arial</vt:lpstr>
      <vt:lpstr>Arial Black</vt:lpstr>
      <vt:lpstr>Tahoma</vt:lpstr>
      <vt:lpstr>Times New Roman</vt:lpstr>
      <vt:lpstr>Wingdings</vt:lpstr>
      <vt:lpstr>Blends</vt:lpstr>
      <vt:lpstr>1_Blends</vt:lpstr>
      <vt:lpstr>3_Blends</vt:lpstr>
      <vt:lpstr>Bitmap Image</vt:lpstr>
      <vt:lpstr>MathType 6.0 Equation</vt:lpstr>
      <vt:lpstr>第3章a-20200302更新</vt:lpstr>
      <vt:lpstr>PowerPoint 演示文稿</vt:lpstr>
      <vt:lpstr>PowerPoint 演示文稿</vt:lpstr>
      <vt:lpstr>二维数据绘图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曲线样式设定：plot(x, y, 's' 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【例】  绘制 y=1-exp(-0.3*t).*cos(0.7*t)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三维数据绘图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图像特征提取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dell</cp:lastModifiedBy>
  <cp:revision>446</cp:revision>
  <dcterms:created xsi:type="dcterms:W3CDTF">2019-05-21T01:45:42Z</dcterms:created>
  <dcterms:modified xsi:type="dcterms:W3CDTF">2020-03-03T06:22:48Z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