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6" r:id="rId2"/>
    <p:sldMasterId id="2147483695" r:id="rId3"/>
  </p:sldMasterIdLst>
  <p:notesMasterIdLst>
    <p:notesMasterId r:id="rId52"/>
  </p:notesMasterIdLst>
  <p:handoutMasterIdLst>
    <p:handoutMasterId r:id="rId53"/>
  </p:handoutMasterIdLst>
  <p:sldIdLst>
    <p:sldId id="740" r:id="rId4"/>
    <p:sldId id="683" r:id="rId5"/>
    <p:sldId id="742" r:id="rId6"/>
    <p:sldId id="684" r:id="rId7"/>
    <p:sldId id="687" r:id="rId8"/>
    <p:sldId id="564" r:id="rId9"/>
    <p:sldId id="685" r:id="rId10"/>
    <p:sldId id="686" r:id="rId11"/>
    <p:sldId id="566" r:id="rId12"/>
    <p:sldId id="634" r:id="rId13"/>
    <p:sldId id="635" r:id="rId14"/>
    <p:sldId id="637" r:id="rId15"/>
    <p:sldId id="639" r:id="rId16"/>
    <p:sldId id="640" r:id="rId17"/>
    <p:sldId id="641" r:id="rId18"/>
    <p:sldId id="642" r:id="rId19"/>
    <p:sldId id="568" r:id="rId20"/>
    <p:sldId id="647" r:id="rId21"/>
    <p:sldId id="648" r:id="rId22"/>
    <p:sldId id="649" r:id="rId23"/>
    <p:sldId id="650" r:id="rId24"/>
    <p:sldId id="569" r:id="rId25"/>
    <p:sldId id="654" r:id="rId26"/>
    <p:sldId id="656" r:id="rId27"/>
    <p:sldId id="570" r:id="rId28"/>
    <p:sldId id="661" r:id="rId29"/>
    <p:sldId id="743" r:id="rId30"/>
    <p:sldId id="746" r:id="rId31"/>
    <p:sldId id="572" r:id="rId32"/>
    <p:sldId id="571" r:id="rId33"/>
    <p:sldId id="611" r:id="rId34"/>
    <p:sldId id="666" r:id="rId35"/>
    <p:sldId id="612" r:id="rId36"/>
    <p:sldId id="613" r:id="rId37"/>
    <p:sldId id="667" r:id="rId38"/>
    <p:sldId id="744" r:id="rId39"/>
    <p:sldId id="745" r:id="rId40"/>
    <p:sldId id="669" r:id="rId41"/>
    <p:sldId id="674" r:id="rId42"/>
    <p:sldId id="670" r:id="rId43"/>
    <p:sldId id="671" r:id="rId44"/>
    <p:sldId id="672" r:id="rId45"/>
    <p:sldId id="673" r:id="rId46"/>
    <p:sldId id="620" r:id="rId47"/>
    <p:sldId id="627" r:id="rId48"/>
    <p:sldId id="735" r:id="rId49"/>
    <p:sldId id="736" r:id="rId50"/>
    <p:sldId id="739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9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8A10"/>
    <a:srgbClr val="0000FF"/>
    <a:srgbClr val="993300"/>
    <a:srgbClr val="E008E5"/>
    <a:srgbClr val="FEFEA0"/>
    <a:srgbClr val="CC0000"/>
    <a:srgbClr val="3333CC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5" autoAdjust="0"/>
    <p:restoredTop sz="94660" autoAdjust="0"/>
  </p:normalViewPr>
  <p:slideViewPr>
    <p:cSldViewPr>
      <p:cViewPr varScale="1">
        <p:scale>
          <a:sx n="87" d="100"/>
          <a:sy n="87" d="100"/>
        </p:scale>
        <p:origin x="336" y="60"/>
      </p:cViewPr>
      <p:guideLst>
        <p:guide orient="horz" pos="2151"/>
        <p:guide pos="28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/>
            </a:lvl1pPr>
          </a:lstStyle>
          <a:p>
            <a:pPr>
              <a:defRPr/>
            </a:pPr>
            <a:fld id="{334C99BE-FB82-4722-929E-DA8825929CCD}" type="datetimeFigureOut">
              <a:rPr lang="zh-CN" altLang="en-US"/>
              <a:pPr>
                <a:defRPr/>
              </a:pPr>
              <a:t>2020/3/9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B0FD83F3-D3A0-4630-B99B-34FC120FBC0F}" type="slidenum">
              <a:rPr lang="zh-CN" altLang="en-US"/>
              <a:pPr/>
              <a:t>‹#›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218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0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24849A2B-AEF9-4700-B224-D48FE304E0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303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EF34D-BE8B-4071-9DAC-604542D7666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8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34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261A3F-E01F-4673-99EC-950CDCC31586}" type="slidenum">
              <a:rPr lang="zh-CN" altLang="en-US" sz="1200" b="0">
                <a:solidFill>
                  <a:schemeClr val="tx1"/>
                </a:solidFill>
              </a:rPr>
              <a:pPr eaLnBrk="1" hangingPunct="1"/>
              <a:t>12</a:t>
            </a:fld>
            <a:endParaRPr lang="zh-CN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64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628775"/>
            <a:ext cx="9009063" cy="1052513"/>
            <a:chOff x="0" y="0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59113" y="6248400"/>
            <a:ext cx="3673475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E504AFF-EF7C-40F7-8599-25C113528A1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2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D85527-7FA9-4F44-B848-CA60DD3200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89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4863" y="476250"/>
            <a:ext cx="1989137" cy="565626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2688" y="476250"/>
            <a:ext cx="5819775" cy="565626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2FE31D-D43E-40AA-9E87-B4A6FF9AA9A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335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963" y="476250"/>
            <a:ext cx="7793037" cy="146208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325A3-D574-4660-AB2A-B6F1CF93C8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824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963" y="476250"/>
            <a:ext cx="7793037" cy="146208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DE67A-BED0-4E37-8E7D-D5213D4999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62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261078-8F4F-47CD-B549-4B70C987B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851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628775"/>
            <a:ext cx="9009063" cy="1052513"/>
            <a:chOff x="0" y="0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59113" y="6248400"/>
            <a:ext cx="3673475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E94920E-31E0-47AF-851D-22B41B5D1C4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89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8C0D8-EDE6-4752-96AF-8FE238B3B10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458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C3F2EF-8D92-4BD5-867A-B98D7354DD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869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BA2540-F0EC-4F18-92EF-4DBEC61628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890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93BE2-4B26-4235-9CF5-7C5087CB7D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23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CB0C0C-DF5B-46F5-BC18-2EE4473F288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9194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D5EE0-8075-4E54-9182-071C5C2F02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563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9A289B-3A7D-4413-9BF5-DC4EE96DE9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07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96CF38-7D7D-443A-99D2-FD4AE43E416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7524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F613A-E41F-4656-8225-0FA1053174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5328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7F1F8-F7C1-4DF4-B1B7-40003F2329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067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4863" y="476250"/>
            <a:ext cx="1989137" cy="565626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2688" y="476250"/>
            <a:ext cx="5819775" cy="565626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0BBAD-D309-4DA1-993D-05A20B601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049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963" y="476250"/>
            <a:ext cx="7793037" cy="146208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8FF61-FE3E-4C78-96EC-D62BA9BFFF1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7725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963" y="476250"/>
            <a:ext cx="7793037" cy="146208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C19E2-066E-4B73-8593-96B6CA60033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2659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FDAEF-AAE3-4901-98FF-0CA12883A1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8081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628775"/>
            <a:ext cx="9009063" cy="1052513"/>
            <a:chOff x="0" y="0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59113" y="6248400"/>
            <a:ext cx="3673475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62D590-6CB6-4C12-8061-F627EFB3A9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16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F777F-207D-4A97-85C1-E06A68A3A82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398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CCD77-E11B-4326-A909-9105517E3E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4699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EEE7DC-FABA-4C52-9919-432FD488B60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0856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DC9F3-8A90-4BC8-B8D6-5D8BA7D7E2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5518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B2CC9-9064-4304-A08C-F5154A9808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9438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508AA-5E9F-4C9D-8BF5-53A5FEDD4B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6651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4A7F34-22CF-4A4D-970A-B54C0AB53D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6329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7DA5D-E3DC-452E-88E4-00094DADC31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1590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3BAE4E-904D-47B3-AE22-6ABD8D2D67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1644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0E2A1-47E0-4D10-B9B1-2AD6677CD6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682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4863" y="476250"/>
            <a:ext cx="1989137" cy="565626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2688" y="476250"/>
            <a:ext cx="5819775" cy="565626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857174-C701-4C16-AC6E-4FC428C5B4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FB8F6-DA11-489F-B866-A4662EFE97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7652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963" y="476250"/>
            <a:ext cx="7793037" cy="146208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8E5B6-5C6D-4426-9E51-405E632E02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484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963" y="476250"/>
            <a:ext cx="7793037" cy="146208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E62DA0-60CE-4EBC-B504-36C94DDE64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640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91848-7E7A-498D-8563-CDC41ED7E7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555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E8B53-2758-47D4-976F-B70980441C9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16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E51F2-EC9D-4D9A-85B0-5AAFEF022A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6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1514D-D2D0-4AD8-81E7-8137AD9D3F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70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8D517-0FC8-448C-BD1C-9A44D5EDC8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9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F48C0-3F06-4E53-9322-5DD48ABAC55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7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95288" y="11255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39750" y="17002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27088" y="13414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34143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55650" y="134143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95288" y="1773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50963" y="476250"/>
            <a:ext cx="7793037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8038" y="6400800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fld id="{D834B17C-C255-403F-B8CC-DDDBF91C8DF3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95288" y="11255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39750" y="17002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27088" y="13414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134143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755650" y="134143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95288" y="1773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50963" y="476250"/>
            <a:ext cx="7793037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8038" y="6400800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fld id="{8E291E8B-BA05-4C59-B23D-D6D6D23D4856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11255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39750" y="17002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827088" y="13414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134143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755650" y="134143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395288" y="1773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50963" y="476250"/>
            <a:ext cx="7793037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8038" y="6400800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fld id="{5B76BFCC-F148-40D5-BA0D-BC44F66496BB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image" Target="../media/image7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/>
          <p:nvPr>
            <p:extLst/>
          </p:nvPr>
        </p:nvGraphicFramePr>
        <p:xfrm>
          <a:off x="2684145" y="2625303"/>
          <a:ext cx="3775075" cy="375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80" r:id="rId4" imgW="3771900" imgH="3752850" progId="Paint.Picture">
                  <p:embed/>
                </p:oleObj>
              </mc:Choice>
              <mc:Fallback>
                <p:oleObj r:id="rId4" imgW="3771900" imgH="375285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4145" y="2625303"/>
                        <a:ext cx="3775075" cy="375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767259" y="1633399"/>
            <a:ext cx="56088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MATLAB</a:t>
            </a:r>
            <a:r>
              <a:rPr lang="zh-CN" altLang="en-US" sz="4400" b="1" dirty="0">
                <a:solidFill>
                  <a:srgbClr val="0000FF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软件与应用</a:t>
            </a:r>
            <a:endParaRPr lang="zh-CN" altLang="en-US" sz="4400" dirty="0">
              <a:solidFill>
                <a:srgbClr val="0000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688" y="692696"/>
            <a:ext cx="7773987" cy="648072"/>
          </a:xfrm>
        </p:spPr>
        <p:txBody>
          <a:bodyPr/>
          <a:lstStyle/>
          <a:p>
            <a:pPr algn="ctr" eaLnBrk="1" hangingPunct="1"/>
            <a:r>
              <a:rPr lang="zh-CN" altLang="en-US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第</a:t>
            </a:r>
            <a:r>
              <a:rPr lang="en-US" altLang="zh-CN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4</a:t>
            </a:r>
            <a:r>
              <a:rPr lang="zh-CN" altLang="en-US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章</a:t>
            </a:r>
            <a:endParaRPr lang="zh-CN" altLang="en-US" sz="3600" b="1" dirty="0" smtClean="0">
              <a:solidFill>
                <a:schemeClr val="bg2">
                  <a:lumMod val="10000"/>
                  <a:lumOff val="90000"/>
                </a:schemeClr>
              </a:solidFill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9117-93FD-48D3-9758-FB03F46C17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89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323850" y="981075"/>
            <a:ext cx="882015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zh-CN" altLang="en-US" dirty="0" smtClean="0">
                <a:latin typeface="+mn-ea"/>
                <a:ea typeface="+mn-ea"/>
              </a:rPr>
              <a:t>按语句</a:t>
            </a:r>
            <a:r>
              <a:rPr lang="zh-CN" altLang="en-US" dirty="0">
                <a:latin typeface="+mn-ea"/>
                <a:ea typeface="+mn-ea"/>
              </a:rPr>
              <a:t>的排列顺序依次</a:t>
            </a:r>
            <a:r>
              <a:rPr lang="zh-CN" altLang="en-US" dirty="0" smtClean="0">
                <a:latin typeface="+mn-ea"/>
                <a:ea typeface="+mn-ea"/>
              </a:rPr>
              <a:t>执行。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dirty="0" smtClean="0">
                <a:latin typeface="+mn-ea"/>
                <a:ea typeface="+mn-ea"/>
              </a:rPr>
              <a:t>一般涉及</a:t>
            </a:r>
            <a:r>
              <a:rPr lang="zh-CN" altLang="en-US" dirty="0" smtClean="0">
                <a:solidFill>
                  <a:srgbClr val="FF3300"/>
                </a:solidFill>
                <a:latin typeface="+mn-ea"/>
                <a:ea typeface="+mn-ea"/>
              </a:rPr>
              <a:t>输入和输出</a:t>
            </a:r>
            <a:r>
              <a:rPr lang="zh-CN" altLang="en-US" dirty="0">
                <a:solidFill>
                  <a:srgbClr val="FF3300"/>
                </a:solidFill>
                <a:latin typeface="+mn-ea"/>
                <a:ea typeface="+mn-ea"/>
              </a:rPr>
              <a:t>、</a:t>
            </a:r>
            <a:r>
              <a:rPr lang="zh-CN" altLang="en-US" dirty="0" smtClean="0">
                <a:solidFill>
                  <a:srgbClr val="FF3300"/>
                </a:solidFill>
                <a:latin typeface="+mn-ea"/>
                <a:ea typeface="+mn-ea"/>
              </a:rPr>
              <a:t>简单计算</a:t>
            </a:r>
            <a:r>
              <a:rPr lang="zh-CN" altLang="en-US" dirty="0">
                <a:solidFill>
                  <a:srgbClr val="FF3300"/>
                </a:solidFill>
                <a:latin typeface="+mn-ea"/>
                <a:ea typeface="+mn-ea"/>
              </a:rPr>
              <a:t>或</a:t>
            </a:r>
            <a:r>
              <a:rPr lang="zh-CN" altLang="en-US" dirty="0" smtClean="0">
                <a:solidFill>
                  <a:srgbClr val="FF3300"/>
                </a:solidFill>
                <a:latin typeface="+mn-ea"/>
                <a:ea typeface="+mn-ea"/>
              </a:rPr>
              <a:t>处理</a:t>
            </a:r>
            <a:r>
              <a:rPr lang="zh-CN" altLang="en-US" dirty="0" smtClean="0">
                <a:latin typeface="+mn-ea"/>
                <a:ea typeface="+mn-ea"/>
              </a:rPr>
              <a:t>等</a:t>
            </a:r>
            <a:r>
              <a:rPr lang="zh-CN" altLang="en-US" sz="3200" dirty="0" smtClean="0">
                <a:latin typeface="+mn-ea"/>
                <a:ea typeface="+mn-ea"/>
              </a:rPr>
              <a:t>。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84213" y="2300158"/>
            <a:ext cx="72723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、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input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函数可实现从键盘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</a:rPr>
              <a:t>输入数据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1259632" y="2878588"/>
            <a:ext cx="532819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dirty="0" smtClean="0">
                <a:latin typeface="+mn-ea"/>
                <a:ea typeface="+mn-ea"/>
              </a:rPr>
              <a:t>A=input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zh-CN" altLang="en-US" dirty="0">
                <a:latin typeface="+mn-ea"/>
                <a:ea typeface="+mn-ea"/>
              </a:rPr>
              <a:t>提示信息，选项</a:t>
            </a:r>
            <a:r>
              <a:rPr lang="en-US" altLang="zh-CN" dirty="0" smtClean="0">
                <a:latin typeface="+mn-ea"/>
                <a:ea typeface="+mn-ea"/>
              </a:rPr>
              <a:t>)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684213" y="3534142"/>
            <a:ext cx="828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dirty="0" smtClean="0">
                <a:latin typeface="+mn-ea"/>
                <a:ea typeface="+mn-ea"/>
              </a:rPr>
              <a:t>提示信息为</a:t>
            </a:r>
            <a:r>
              <a:rPr lang="zh-CN" altLang="en-US" dirty="0">
                <a:latin typeface="+mn-ea"/>
                <a:ea typeface="+mn-ea"/>
              </a:rPr>
              <a:t>字符串</a:t>
            </a:r>
            <a:r>
              <a:rPr lang="zh-CN" altLang="en-US" dirty="0" smtClean="0">
                <a:latin typeface="+mn-ea"/>
                <a:ea typeface="+mn-ea"/>
              </a:rPr>
              <a:t>，提示用户输入</a:t>
            </a:r>
            <a:r>
              <a:rPr lang="zh-CN" altLang="en-US" dirty="0">
                <a:latin typeface="+mn-ea"/>
                <a:ea typeface="+mn-ea"/>
              </a:rPr>
              <a:t>什么样的</a:t>
            </a:r>
            <a:r>
              <a:rPr lang="zh-CN" altLang="en-US" dirty="0" smtClean="0">
                <a:latin typeface="+mn-ea"/>
                <a:ea typeface="+mn-ea"/>
              </a:rPr>
              <a:t>数据。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4000" dirty="0">
                <a:solidFill>
                  <a:srgbClr val="0070C0"/>
                </a:solidFill>
                <a:latin typeface="+mn-ea"/>
                <a:ea typeface="+mn-ea"/>
              </a:rPr>
              <a:t>程序设计   </a:t>
            </a:r>
            <a:r>
              <a:rPr lang="zh-CN" altLang="en-US" sz="4000" dirty="0" smtClean="0">
                <a:solidFill>
                  <a:srgbClr val="FF0000"/>
                </a:solidFill>
                <a:latin typeface="+mn-ea"/>
                <a:ea typeface="+mn-ea"/>
              </a:rPr>
              <a:t>顺序结构</a:t>
            </a:r>
            <a:endParaRPr lang="zh-CN" altLang="en-US" sz="4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7352" name="Rectangle 4"/>
          <p:cNvSpPr>
            <a:spLocks noChangeArrowheads="1"/>
          </p:cNvSpPr>
          <p:nvPr/>
        </p:nvSpPr>
        <p:spPr bwMode="auto">
          <a:xfrm>
            <a:off x="684213" y="4234443"/>
            <a:ext cx="788511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993300"/>
                </a:solidFill>
                <a:latin typeface="宋体" panose="02010600030101010101" pitchFamily="2" charset="-122"/>
              </a:rPr>
              <a:t>A=input</a:t>
            </a:r>
            <a:r>
              <a:rPr lang="en-US" altLang="en-US" dirty="0" smtClean="0">
                <a:solidFill>
                  <a:srgbClr val="993300"/>
                </a:solidFill>
                <a:latin typeface="宋体" panose="02010600030101010101" pitchFamily="2" charset="-122"/>
              </a:rPr>
              <a:t>(‘</a:t>
            </a:r>
            <a:r>
              <a:rPr lang="en-US" altLang="en-US" dirty="0" err="1" smtClean="0">
                <a:solidFill>
                  <a:srgbClr val="993300"/>
                </a:solidFill>
                <a:latin typeface="宋体" panose="02010600030101010101" pitchFamily="2" charset="-122"/>
              </a:rPr>
              <a:t>输入</a:t>
            </a:r>
            <a:r>
              <a:rPr lang="en-US" altLang="en-US" dirty="0" err="1">
                <a:solidFill>
                  <a:srgbClr val="993300"/>
                </a:solidFill>
                <a:latin typeface="宋体" panose="02010600030101010101" pitchFamily="2" charset="-122"/>
              </a:rPr>
              <a:t>A矩阵</a:t>
            </a:r>
            <a:r>
              <a:rPr lang="en-US" altLang="en-US" dirty="0" smtClean="0">
                <a:solidFill>
                  <a:srgbClr val="993300"/>
                </a:solidFill>
                <a:latin typeface="宋体" panose="02010600030101010101" pitchFamily="2" charset="-122"/>
              </a:rPr>
              <a:t>:’)</a:t>
            </a:r>
            <a:endParaRPr lang="zh-CN" altLang="en-US" sz="2000" dirty="0">
              <a:solidFill>
                <a:srgbClr val="00800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008000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sz="2000" dirty="0" smtClean="0">
                <a:solidFill>
                  <a:srgbClr val="008000"/>
                </a:solidFill>
                <a:latin typeface="宋体" panose="02010600030101010101" pitchFamily="2" charset="-122"/>
              </a:rPr>
              <a:t>该命令</a:t>
            </a:r>
            <a:r>
              <a:rPr lang="zh-CN" altLang="en-US" sz="2000" dirty="0">
                <a:solidFill>
                  <a:srgbClr val="008000"/>
                </a:solidFill>
                <a:latin typeface="宋体" panose="02010600030101010101" pitchFamily="2" charset="-122"/>
              </a:rPr>
              <a:t>，首先会在</a:t>
            </a:r>
            <a:r>
              <a:rPr lang="zh-CN" altLang="en-US" sz="2000" dirty="0">
                <a:solidFill>
                  <a:srgbClr val="008000"/>
                </a:solidFill>
              </a:rPr>
              <a:t>命令窗口</a:t>
            </a:r>
            <a:r>
              <a:rPr lang="zh-CN" altLang="en-US" sz="2000" dirty="0">
                <a:solidFill>
                  <a:srgbClr val="008000"/>
                </a:solidFill>
                <a:latin typeface="宋体" panose="02010600030101010101" pitchFamily="2" charset="-122"/>
              </a:rPr>
              <a:t>看到提示信息，然后可在命令窗口</a:t>
            </a:r>
          </a:p>
          <a:p>
            <a:pPr eaLnBrk="1" hangingPunct="1"/>
            <a:r>
              <a:rPr lang="zh-CN" altLang="en-US" sz="2000" dirty="0">
                <a:solidFill>
                  <a:srgbClr val="008000"/>
                </a:solidFill>
                <a:latin typeface="宋体" panose="02010600030101010101" pitchFamily="2" charset="-122"/>
              </a:rPr>
              <a:t>键入数据对</a:t>
            </a:r>
            <a:r>
              <a:rPr lang="en-US" altLang="zh-CN" sz="2000" dirty="0">
                <a:solidFill>
                  <a:srgbClr val="008000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000" dirty="0">
                <a:solidFill>
                  <a:srgbClr val="008000"/>
                </a:solidFill>
                <a:latin typeface="宋体" panose="02010600030101010101" pitchFamily="2" charset="-122"/>
              </a:rPr>
              <a:t>赋值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827088" y="908050"/>
            <a:ext cx="77773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、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用于命令窗口输出的函数主要有</a:t>
            </a:r>
            <a:r>
              <a:rPr lang="en-US" altLang="zh-CN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disp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58372" name="Rectangle 7"/>
          <p:cNvSpPr>
            <a:spLocks noChangeArrowheads="1"/>
          </p:cNvSpPr>
          <p:nvPr/>
        </p:nvSpPr>
        <p:spPr bwMode="auto">
          <a:xfrm>
            <a:off x="2454063" y="1501120"/>
            <a:ext cx="4067795" cy="523220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</a:rPr>
              <a:t>disp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输出项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4000" dirty="0">
                <a:solidFill>
                  <a:srgbClr val="0070C0"/>
                </a:solidFill>
                <a:latin typeface="+mn-ea"/>
                <a:ea typeface="+mn-ea"/>
              </a:rPr>
              <a:t>程序设计   </a:t>
            </a:r>
            <a:r>
              <a:rPr lang="zh-CN" altLang="en-US" sz="4000" dirty="0" smtClean="0">
                <a:solidFill>
                  <a:srgbClr val="FF0000"/>
                </a:solidFill>
                <a:latin typeface="+mn-ea"/>
                <a:ea typeface="+mn-ea"/>
              </a:rPr>
              <a:t>顺序结构</a:t>
            </a:r>
            <a:endParaRPr lang="zh-CN" altLang="en-US" sz="4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83904" y="2276872"/>
            <a:ext cx="733301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【例】</a:t>
            </a:r>
            <a:r>
              <a:rPr lang="zh-CN" altLang="en-US" dirty="0" smtClean="0">
                <a:solidFill>
                  <a:srgbClr val="3333CC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3333CC"/>
                </a:solidFill>
                <a:latin typeface="宋体" panose="02010600030101010101" pitchFamily="2" charset="-122"/>
              </a:rPr>
              <a:t>	</a:t>
            </a:r>
            <a:r>
              <a:rPr lang="en-US" altLang="zh-CN" dirty="0" smtClean="0">
                <a:solidFill>
                  <a:srgbClr val="993300"/>
                </a:solidFill>
                <a:latin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993300"/>
                </a:solidFill>
                <a:latin typeface="宋体" panose="02010600030101010101" pitchFamily="2" charset="-122"/>
              </a:rPr>
              <a:t>='Good </a:t>
            </a:r>
            <a:r>
              <a:rPr lang="en-US" altLang="zh-CN" dirty="0" smtClean="0">
                <a:solidFill>
                  <a:srgbClr val="993300"/>
                </a:solidFill>
                <a:latin typeface="宋体" panose="02010600030101010101" pitchFamily="2" charset="-122"/>
              </a:rPr>
              <a:t>afternoon everyone.';</a:t>
            </a:r>
            <a:endParaRPr lang="en-US" altLang="zh-CN" dirty="0">
              <a:solidFill>
                <a:srgbClr val="99330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solidFill>
                  <a:srgbClr val="993300"/>
                </a:solidFill>
                <a:latin typeface="宋体" panose="02010600030101010101" pitchFamily="2" charset="-122"/>
              </a:rPr>
              <a:t>		</a:t>
            </a:r>
            <a:r>
              <a:rPr lang="en-US" altLang="zh-CN" dirty="0" err="1" smtClean="0">
                <a:solidFill>
                  <a:srgbClr val="993300"/>
                </a:solidFill>
                <a:latin typeface="宋体" panose="02010600030101010101" pitchFamily="2" charset="-122"/>
              </a:rPr>
              <a:t>disp</a:t>
            </a:r>
            <a:r>
              <a:rPr lang="en-US" altLang="zh-CN" dirty="0" smtClean="0">
                <a:solidFill>
                  <a:srgbClr val="993300"/>
                </a:solidFill>
                <a:latin typeface="宋体" panose="02010600030101010101" pitchFamily="2" charset="-122"/>
              </a:rPr>
              <a:t>(A</a:t>
            </a:r>
            <a:r>
              <a:rPr lang="en-US" altLang="zh-CN" dirty="0">
                <a:solidFill>
                  <a:srgbClr val="993300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081658" y="3356992"/>
            <a:ext cx="3562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输出结果：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038128" y="3356992"/>
            <a:ext cx="4641850" cy="5191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Good afternoon everyone. 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970855" y="4211042"/>
            <a:ext cx="70342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b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】</a:t>
            </a:r>
            <a:r>
              <a:rPr lang="en-US" altLang="zh-CN" dirty="0" smtClean="0">
                <a:solidFill>
                  <a:srgbClr val="3333CC"/>
                </a:solidFill>
                <a:latin typeface="宋体" panose="02010600030101010101" pitchFamily="2" charset="-122"/>
              </a:rPr>
              <a:t>	</a:t>
            </a:r>
            <a:r>
              <a:rPr lang="pt-BR" altLang="zh-CN" dirty="0" smtClean="0">
                <a:solidFill>
                  <a:srgbClr val="993300"/>
                </a:solidFill>
                <a:latin typeface="宋体" panose="02010600030101010101" pitchFamily="2" charset="-122"/>
              </a:rPr>
              <a:t>A</a:t>
            </a:r>
            <a:r>
              <a:rPr lang="pt-BR" altLang="zh-CN" dirty="0">
                <a:solidFill>
                  <a:srgbClr val="993300"/>
                </a:solidFill>
                <a:latin typeface="宋体" panose="02010600030101010101" pitchFamily="2" charset="-122"/>
              </a:rPr>
              <a:t>=[1 2 3;4 5 6;7 8 9];</a:t>
            </a:r>
            <a:endParaRPr lang="en-US" altLang="zh-CN" dirty="0">
              <a:solidFill>
                <a:srgbClr val="99330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9933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dirty="0" smtClean="0">
                <a:solidFill>
                  <a:srgbClr val="993300"/>
                </a:solidFill>
                <a:latin typeface="宋体" panose="02010600030101010101" pitchFamily="2" charset="-122"/>
              </a:rPr>
              <a:t>		</a:t>
            </a:r>
            <a:r>
              <a:rPr lang="en-US" altLang="zh-CN" dirty="0" err="1" smtClean="0">
                <a:solidFill>
                  <a:srgbClr val="993300"/>
                </a:solidFill>
                <a:latin typeface="宋体" panose="02010600030101010101" pitchFamily="2" charset="-122"/>
              </a:rPr>
              <a:t>disp</a:t>
            </a:r>
            <a:r>
              <a:rPr lang="en-US" altLang="zh-CN" dirty="0" smtClean="0">
                <a:solidFill>
                  <a:srgbClr val="993300"/>
                </a:solidFill>
                <a:latin typeface="宋体" panose="02010600030101010101" pitchFamily="2" charset="-122"/>
              </a:rPr>
              <a:t>(A</a:t>
            </a:r>
            <a:r>
              <a:rPr lang="en-US" altLang="zh-CN" dirty="0">
                <a:solidFill>
                  <a:srgbClr val="993300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1057275" y="5465743"/>
            <a:ext cx="3095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输出结果：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2123728" y="5157192"/>
            <a:ext cx="4032250" cy="13731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     1     2     3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     4     5     6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     7     8     9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250825" y="762000"/>
            <a:ext cx="7705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0" dirty="0">
                <a:solidFill>
                  <a:srgbClr val="0000FF"/>
                </a:solidFill>
                <a:latin typeface="宋体" panose="02010600030101010101" pitchFamily="2" charset="-122"/>
              </a:rPr>
              <a:t>【例】：求解一元二次方程</a:t>
            </a:r>
          </a:p>
        </p:txBody>
      </p:sp>
      <p:graphicFrame>
        <p:nvGraphicFramePr>
          <p:cNvPr id="604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821908"/>
              </p:ext>
            </p:extLst>
          </p:nvPr>
        </p:nvGraphicFramePr>
        <p:xfrm>
          <a:off x="5289550" y="739450"/>
          <a:ext cx="2799132" cy="59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9" r:id="rId4" imgW="977476" imgH="203112" progId="Equation.3">
                  <p:embed/>
                </p:oleObj>
              </mc:Choice>
              <mc:Fallback>
                <p:oleObj r:id="rId4" imgW="977476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550" y="739450"/>
                        <a:ext cx="2799132" cy="59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Text Box 6"/>
          <p:cNvSpPr txBox="1">
            <a:spLocks noChangeArrowheads="1"/>
          </p:cNvSpPr>
          <p:nvPr/>
        </p:nvSpPr>
        <p:spPr bwMode="auto">
          <a:xfrm>
            <a:off x="1958975" y="27844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60421" name="Rectangle 7"/>
          <p:cNvSpPr>
            <a:spLocks noChangeArrowheads="1"/>
          </p:cNvSpPr>
          <p:nvPr/>
        </p:nvSpPr>
        <p:spPr bwMode="auto">
          <a:xfrm>
            <a:off x="467544" y="1338263"/>
            <a:ext cx="864076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993300"/>
                </a:solidFill>
              </a:rPr>
              <a:t>a=input('a=');</a:t>
            </a:r>
          </a:p>
          <a:p>
            <a:pPr eaLnBrk="1" hangingPunct="1"/>
            <a:r>
              <a:rPr lang="en-US" altLang="zh-CN" b="0" dirty="0">
                <a:solidFill>
                  <a:srgbClr val="993300"/>
                </a:solidFill>
              </a:rPr>
              <a:t>b=input('b=');</a:t>
            </a:r>
          </a:p>
          <a:p>
            <a:pPr eaLnBrk="1" hangingPunct="1"/>
            <a:r>
              <a:rPr lang="en-US" altLang="zh-CN" b="0" dirty="0">
                <a:solidFill>
                  <a:srgbClr val="993300"/>
                </a:solidFill>
              </a:rPr>
              <a:t>c=input('c=');</a:t>
            </a:r>
          </a:p>
          <a:p>
            <a:pPr eaLnBrk="1" hangingPunct="1"/>
            <a:r>
              <a:rPr lang="en-US" altLang="zh-CN" b="0" dirty="0">
                <a:solidFill>
                  <a:srgbClr val="993300"/>
                </a:solidFill>
              </a:rPr>
              <a:t>d=b^2-a*4*c;</a:t>
            </a:r>
          </a:p>
          <a:p>
            <a:pPr eaLnBrk="1" hangingPunct="1"/>
            <a:r>
              <a:rPr lang="en-US" altLang="zh-CN" b="0" dirty="0">
                <a:solidFill>
                  <a:srgbClr val="993300"/>
                </a:solidFill>
              </a:rPr>
              <a:t>x=[(-</a:t>
            </a:r>
            <a:r>
              <a:rPr lang="en-US" altLang="zh-CN" b="0" dirty="0" err="1">
                <a:solidFill>
                  <a:srgbClr val="993300"/>
                </a:solidFill>
              </a:rPr>
              <a:t>b+sqrt</a:t>
            </a:r>
            <a:r>
              <a:rPr lang="en-US" altLang="zh-CN" b="0" dirty="0">
                <a:solidFill>
                  <a:srgbClr val="993300"/>
                </a:solidFill>
              </a:rPr>
              <a:t>(d))/(2*a),(-b-</a:t>
            </a:r>
            <a:r>
              <a:rPr lang="en-US" altLang="zh-CN" b="0" dirty="0" err="1">
                <a:solidFill>
                  <a:srgbClr val="993300"/>
                </a:solidFill>
              </a:rPr>
              <a:t>sqrt</a:t>
            </a:r>
            <a:r>
              <a:rPr lang="en-US" altLang="zh-CN" b="0" dirty="0">
                <a:solidFill>
                  <a:srgbClr val="993300"/>
                </a:solidFill>
              </a:rPr>
              <a:t>(d))/(2*a)]; </a:t>
            </a:r>
            <a:r>
              <a:rPr lang="en-US" altLang="zh-CN" sz="2000" b="0" dirty="0">
                <a:solidFill>
                  <a:srgbClr val="198A10"/>
                </a:solidFill>
              </a:rPr>
              <a:t>%</a:t>
            </a:r>
            <a:r>
              <a:rPr lang="zh-CN" altLang="en-US" sz="2000" b="0" dirty="0" smtClean="0">
                <a:solidFill>
                  <a:srgbClr val="198A10"/>
                </a:solidFill>
              </a:rPr>
              <a:t>用户输入解表达式</a:t>
            </a:r>
            <a:endParaRPr lang="en-US" altLang="zh-CN" sz="2000" b="0" dirty="0">
              <a:solidFill>
                <a:srgbClr val="198A10"/>
              </a:solidFill>
            </a:endParaRPr>
          </a:p>
          <a:p>
            <a:pPr eaLnBrk="1" hangingPunct="1"/>
            <a:r>
              <a:rPr lang="en-US" altLang="zh-CN" dirty="0" err="1">
                <a:solidFill>
                  <a:srgbClr val="993300"/>
                </a:solidFill>
              </a:rPr>
              <a:t>disp</a:t>
            </a:r>
            <a:r>
              <a:rPr lang="en-US" altLang="zh-CN" dirty="0">
                <a:solidFill>
                  <a:srgbClr val="993300"/>
                </a:solidFill>
              </a:rPr>
              <a:t>(['x1=',num2str(x(1</a:t>
            </a:r>
            <a:r>
              <a:rPr lang="en-US" altLang="zh-CN" dirty="0" smtClean="0">
                <a:solidFill>
                  <a:srgbClr val="993300"/>
                </a:solidFill>
              </a:rPr>
              <a:t>)),'  x2</a:t>
            </a:r>
            <a:r>
              <a:rPr lang="en-US" altLang="zh-CN" dirty="0">
                <a:solidFill>
                  <a:srgbClr val="993300"/>
                </a:solidFill>
              </a:rPr>
              <a:t>=',num2str(x(2))])</a:t>
            </a:r>
          </a:p>
        </p:txBody>
      </p:sp>
      <p:sp>
        <p:nvSpPr>
          <p:cNvPr id="60422" name="Rectangle 8"/>
          <p:cNvSpPr>
            <a:spLocks noChangeArrowheads="1"/>
          </p:cNvSpPr>
          <p:nvPr/>
        </p:nvSpPr>
        <p:spPr bwMode="auto">
          <a:xfrm>
            <a:off x="1763689" y="4503778"/>
            <a:ext cx="4968552" cy="156966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pt-BR" altLang="zh-CN" sz="2400" b="0" dirty="0">
                <a:solidFill>
                  <a:schemeClr val="tx1"/>
                </a:solidFill>
              </a:rPr>
              <a:t>a=4</a:t>
            </a:r>
          </a:p>
          <a:p>
            <a:pPr eaLnBrk="1" hangingPunct="1"/>
            <a:r>
              <a:rPr lang="pt-BR" altLang="zh-CN" sz="2400" b="0" dirty="0">
                <a:solidFill>
                  <a:schemeClr val="tx1"/>
                </a:solidFill>
              </a:rPr>
              <a:t>b=78</a:t>
            </a:r>
          </a:p>
          <a:p>
            <a:pPr eaLnBrk="1" hangingPunct="1"/>
            <a:r>
              <a:rPr lang="pt-BR" altLang="zh-CN" sz="2400" b="0" dirty="0">
                <a:solidFill>
                  <a:schemeClr val="tx1"/>
                </a:solidFill>
              </a:rPr>
              <a:t>c=54</a:t>
            </a:r>
          </a:p>
          <a:p>
            <a:pPr eaLnBrk="1" hangingPunct="1"/>
            <a:r>
              <a:rPr lang="pt-BR" altLang="zh-CN" sz="2400" b="0" dirty="0">
                <a:solidFill>
                  <a:schemeClr val="tx1"/>
                </a:solidFill>
              </a:rPr>
              <a:t>x1=-0.7188 </a:t>
            </a:r>
            <a:r>
              <a:rPr lang="pt-BR" altLang="zh-CN" sz="2400" b="0" dirty="0" smtClean="0">
                <a:solidFill>
                  <a:schemeClr val="tx1"/>
                </a:solidFill>
              </a:rPr>
              <a:t>  x2</a:t>
            </a:r>
            <a:r>
              <a:rPr lang="pt-BR" altLang="zh-CN" sz="2400" b="0" dirty="0">
                <a:solidFill>
                  <a:schemeClr val="tx1"/>
                </a:solidFill>
              </a:rPr>
              <a:t>=-18.7812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60425" name="Rectangle 2"/>
          <p:cNvSpPr txBox="1">
            <a:spLocks noChangeArrowheads="1"/>
          </p:cNvSpPr>
          <p:nvPr/>
        </p:nvSpPr>
        <p:spPr bwMode="auto">
          <a:xfrm>
            <a:off x="228600" y="0"/>
            <a:ext cx="10223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宋体" panose="02010600030101010101" pitchFamily="2" charset="-122"/>
              </a:rPr>
              <a:t>程序设计   </a:t>
            </a:r>
            <a:r>
              <a:rPr lang="zh-CN" altLang="en-US" sz="4000">
                <a:solidFill>
                  <a:srgbClr val="FF0000"/>
                </a:solidFill>
                <a:latin typeface="宋体" panose="02010600030101010101" pitchFamily="2" charset="-122"/>
              </a:rPr>
              <a:t>顺序结构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4000" dirty="0">
                <a:solidFill>
                  <a:srgbClr val="0070C0"/>
                </a:solidFill>
                <a:latin typeface="+mn-ea"/>
                <a:ea typeface="+mn-ea"/>
              </a:rPr>
              <a:t>程序设计   </a:t>
            </a:r>
            <a:r>
              <a:rPr lang="zh-CN" altLang="en-US" sz="4000" dirty="0" smtClean="0">
                <a:solidFill>
                  <a:srgbClr val="FF0000"/>
                </a:solidFill>
                <a:latin typeface="+mn-ea"/>
                <a:ea typeface="+mn-ea"/>
              </a:rPr>
              <a:t>选择结构</a:t>
            </a:r>
            <a:endParaRPr lang="zh-CN" altLang="en-US" sz="4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5288" y="908050"/>
            <a:ext cx="8137525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也称条件结构，根据</a:t>
            </a:r>
            <a:r>
              <a:rPr lang="zh-CN" altLang="en-US" sz="3200" dirty="0">
                <a:latin typeface="+mn-ea"/>
                <a:ea typeface="+mn-ea"/>
              </a:rPr>
              <a:t>给定条件成立或不成立，分别执行不同的语句</a:t>
            </a:r>
            <a:r>
              <a:rPr lang="zh-CN" altLang="en-US" sz="3200" dirty="0" smtClean="0">
                <a:latin typeface="+mn-ea"/>
                <a:ea typeface="+mn-ea"/>
              </a:rPr>
              <a:t>。</a:t>
            </a:r>
            <a:endParaRPr lang="en-US" altLang="zh-CN" sz="3200" dirty="0" smtClean="0">
              <a:latin typeface="+mn-ea"/>
              <a:ea typeface="+mn-ea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r>
              <a:rPr lang="en-US" altLang="zh-CN" sz="3200" dirty="0">
                <a:solidFill>
                  <a:srgbClr val="FF0000"/>
                </a:solidFill>
                <a:latin typeface="+mn-ea"/>
                <a:ea typeface="+mn-ea"/>
              </a:rPr>
              <a:t>if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  <a:ea typeface="+mn-ea"/>
              </a:rPr>
              <a:t>语句    ②</a:t>
            </a:r>
            <a:r>
              <a:rPr lang="en-US" altLang="zh-CN" sz="3200" dirty="0">
                <a:solidFill>
                  <a:srgbClr val="FF0000"/>
                </a:solidFill>
                <a:latin typeface="+mn-ea"/>
                <a:ea typeface="+mn-ea"/>
              </a:rPr>
              <a:t>switch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  <a:ea typeface="+mn-ea"/>
              </a:rPr>
              <a:t>语句    ③</a:t>
            </a:r>
            <a:r>
              <a:rPr lang="en-US" altLang="zh-CN" sz="3200" dirty="0">
                <a:solidFill>
                  <a:srgbClr val="FF0000"/>
                </a:solidFill>
                <a:latin typeface="+mn-ea"/>
                <a:ea typeface="+mn-ea"/>
              </a:rPr>
              <a:t>try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  <a:ea typeface="+mn-ea"/>
              </a:rPr>
              <a:t>语句</a:t>
            </a:r>
            <a:endParaRPr lang="zh-CN" altLang="en-US" sz="3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6"/>
          <p:cNvSpPr txBox="1">
            <a:spLocks noChangeArrowheads="1"/>
          </p:cNvSpPr>
          <p:nvPr/>
        </p:nvSpPr>
        <p:spPr bwMode="auto">
          <a:xfrm>
            <a:off x="349604" y="1323827"/>
            <a:ext cx="1702116" cy="1570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3300"/>
              </a:buClr>
            </a:pPr>
            <a:r>
              <a:rPr lang="en-US" altLang="zh-CN" sz="2400" b="0" dirty="0">
                <a:solidFill>
                  <a:schemeClr val="tx1"/>
                </a:solidFill>
              </a:rPr>
              <a:t>if   </a:t>
            </a:r>
            <a:r>
              <a:rPr lang="zh-CN" altLang="en-US" sz="2400" b="0" dirty="0">
                <a:solidFill>
                  <a:schemeClr val="tx1"/>
                </a:solidFill>
              </a:rPr>
              <a:t>条件</a:t>
            </a:r>
          </a:p>
          <a:p>
            <a:pPr eaLnBrk="1" hangingPunct="1">
              <a:spcBef>
                <a:spcPct val="50000"/>
              </a:spcBef>
              <a:buClr>
                <a:srgbClr val="FF3300"/>
              </a:buClr>
            </a:pPr>
            <a:r>
              <a:rPr lang="zh-CN" altLang="en-US" sz="2400" b="0" dirty="0">
                <a:solidFill>
                  <a:schemeClr val="tx1"/>
                </a:solidFill>
              </a:rPr>
              <a:t>     语句组</a:t>
            </a:r>
          </a:p>
          <a:p>
            <a:pPr eaLnBrk="1" hangingPunct="1">
              <a:spcBef>
                <a:spcPct val="50000"/>
              </a:spcBef>
              <a:buClr>
                <a:srgbClr val="FF3300"/>
              </a:buClr>
            </a:pPr>
            <a:r>
              <a:rPr lang="en-US" altLang="zh-CN" sz="2400" u="sng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63491" name="Text Box 7"/>
          <p:cNvSpPr txBox="1">
            <a:spLocks noChangeArrowheads="1"/>
          </p:cNvSpPr>
          <p:nvPr/>
        </p:nvSpPr>
        <p:spPr bwMode="auto">
          <a:xfrm>
            <a:off x="251520" y="764704"/>
            <a:ext cx="5184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3300"/>
              </a:buClr>
              <a:buFontTx/>
              <a:buAutoNum type="circleNumDbPlain"/>
            </a:pPr>
            <a:r>
              <a:rPr lang="zh-CN" altLang="en-US" sz="32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单分支</a:t>
            </a:r>
            <a:r>
              <a:rPr lang="en-US" altLang="zh-CN" sz="32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if</a:t>
            </a:r>
            <a:r>
              <a:rPr lang="zh-CN" altLang="en-US" sz="32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语句</a:t>
            </a:r>
          </a:p>
        </p:txBody>
      </p:sp>
      <p:sp>
        <p:nvSpPr>
          <p:cNvPr id="63492" name="Text Box 8"/>
          <p:cNvSpPr txBox="1">
            <a:spLocks noChangeArrowheads="1"/>
          </p:cNvSpPr>
          <p:nvPr/>
        </p:nvSpPr>
        <p:spPr bwMode="auto">
          <a:xfrm>
            <a:off x="251520" y="3212976"/>
            <a:ext cx="3132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3300"/>
              </a:buClr>
              <a:buFontTx/>
              <a:buAutoNum type="circleNumDbPlain" startAt="2"/>
            </a:pPr>
            <a:r>
              <a:rPr lang="zh-CN" altLang="en-US" sz="32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双分支</a:t>
            </a:r>
            <a:r>
              <a:rPr lang="en-US" altLang="zh-CN" sz="32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if</a:t>
            </a:r>
            <a:r>
              <a:rPr lang="zh-CN" altLang="en-US" sz="32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语句</a:t>
            </a:r>
          </a:p>
        </p:txBody>
      </p:sp>
      <p:sp>
        <p:nvSpPr>
          <p:cNvPr id="63493" name="Text Box 9"/>
          <p:cNvSpPr txBox="1">
            <a:spLocks noChangeArrowheads="1"/>
          </p:cNvSpPr>
          <p:nvPr/>
        </p:nvSpPr>
        <p:spPr bwMode="auto">
          <a:xfrm>
            <a:off x="349604" y="3789040"/>
            <a:ext cx="1702116" cy="27701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3300"/>
              </a:buClr>
            </a:pPr>
            <a:r>
              <a:rPr lang="en-US" altLang="zh-CN" sz="2400" b="0" dirty="0">
                <a:solidFill>
                  <a:schemeClr val="tx1"/>
                </a:solidFill>
              </a:rPr>
              <a:t>if   </a:t>
            </a:r>
            <a:r>
              <a:rPr lang="zh-CN" altLang="en-US" sz="2400" b="0" dirty="0">
                <a:solidFill>
                  <a:schemeClr val="tx1"/>
                </a:solidFill>
              </a:rPr>
              <a:t>条件</a:t>
            </a:r>
          </a:p>
          <a:p>
            <a:pPr eaLnBrk="1" hangingPunct="1">
              <a:spcBef>
                <a:spcPct val="50000"/>
              </a:spcBef>
              <a:buClr>
                <a:srgbClr val="FF3300"/>
              </a:buClr>
            </a:pPr>
            <a:r>
              <a:rPr lang="zh-CN" altLang="en-US" sz="2400" b="0" dirty="0">
                <a:solidFill>
                  <a:schemeClr val="tx1"/>
                </a:solidFill>
              </a:rPr>
              <a:t>     语句组</a:t>
            </a:r>
            <a:r>
              <a:rPr lang="en-US" altLang="zh-CN" sz="2400" b="0" dirty="0">
                <a:solidFill>
                  <a:schemeClr val="tx1"/>
                </a:solidFill>
              </a:rPr>
              <a:t>1</a:t>
            </a:r>
          </a:p>
          <a:p>
            <a:pPr eaLnBrk="1" hangingPunct="1">
              <a:spcBef>
                <a:spcPct val="50000"/>
              </a:spcBef>
              <a:buClr>
                <a:srgbClr val="FF3300"/>
              </a:buClr>
            </a:pPr>
            <a:r>
              <a:rPr lang="en-US" altLang="zh-CN" sz="2400" b="0" dirty="0">
                <a:solidFill>
                  <a:schemeClr val="tx1"/>
                </a:solidFill>
              </a:rPr>
              <a:t>else</a:t>
            </a:r>
          </a:p>
          <a:p>
            <a:pPr eaLnBrk="1" hangingPunct="1">
              <a:spcBef>
                <a:spcPct val="50000"/>
              </a:spcBef>
              <a:buClr>
                <a:srgbClr val="FF3300"/>
              </a:buClr>
            </a:pPr>
            <a:r>
              <a:rPr lang="zh-CN" altLang="en-US" sz="2400" b="0" dirty="0">
                <a:solidFill>
                  <a:schemeClr val="tx1"/>
                </a:solidFill>
              </a:rPr>
              <a:t>     语句组</a:t>
            </a:r>
            <a:r>
              <a:rPr lang="en-US" altLang="zh-CN" sz="2400" b="0" dirty="0">
                <a:solidFill>
                  <a:schemeClr val="tx1"/>
                </a:solidFill>
              </a:rPr>
              <a:t>2</a:t>
            </a:r>
          </a:p>
          <a:p>
            <a:pPr eaLnBrk="1" hangingPunct="1">
              <a:spcBef>
                <a:spcPct val="50000"/>
              </a:spcBef>
              <a:buClr>
                <a:srgbClr val="FF3300"/>
              </a:buClr>
            </a:pPr>
            <a:r>
              <a:rPr lang="en-US" altLang="zh-CN" sz="2400" u="sng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63494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程序设计   </a:t>
            </a:r>
            <a:r>
              <a:rPr lang="zh-CN" altLang="en-US" sz="4000">
                <a:solidFill>
                  <a:srgbClr val="FF0000"/>
                </a:solidFill>
              </a:rPr>
              <a:t>选择结构  </a:t>
            </a:r>
            <a:r>
              <a:rPr lang="en-US" altLang="zh-CN" sz="4000">
                <a:solidFill>
                  <a:srgbClr val="FF0000"/>
                </a:solidFill>
              </a:rPr>
              <a:t>if</a:t>
            </a:r>
            <a:endParaRPr lang="zh-CN" altLang="en-US" sz="4000">
              <a:solidFill>
                <a:srgbClr val="FF0000"/>
              </a:solidFill>
            </a:endParaRPr>
          </a:p>
        </p:txBody>
      </p:sp>
      <p:sp>
        <p:nvSpPr>
          <p:cNvPr id="63495" name="Text Box 4"/>
          <p:cNvSpPr txBox="1">
            <a:spLocks noChangeArrowheads="1"/>
          </p:cNvSpPr>
          <p:nvPr/>
        </p:nvSpPr>
        <p:spPr bwMode="auto">
          <a:xfrm>
            <a:off x="3636343" y="725487"/>
            <a:ext cx="388798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3300"/>
              </a:buClr>
              <a:buFontTx/>
              <a:buAutoNum type="circleNumDbPlain" startAt="3"/>
            </a:pPr>
            <a:r>
              <a:rPr lang="zh-CN" altLang="en-US" sz="32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多分支</a:t>
            </a:r>
            <a:r>
              <a:rPr lang="en-US" altLang="zh-CN" sz="32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if</a:t>
            </a:r>
            <a:r>
              <a:rPr lang="zh-CN" altLang="en-US" sz="32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语句</a:t>
            </a:r>
          </a:p>
        </p:txBody>
      </p:sp>
      <p:sp>
        <p:nvSpPr>
          <p:cNvPr id="63496" name="Text Box 5"/>
          <p:cNvSpPr txBox="1">
            <a:spLocks noChangeArrowheads="1"/>
          </p:cNvSpPr>
          <p:nvPr/>
        </p:nvSpPr>
        <p:spPr bwMode="auto">
          <a:xfrm>
            <a:off x="3799479" y="1282690"/>
            <a:ext cx="2357144" cy="5170646"/>
          </a:xfrm>
          <a:prstGeom prst="rect">
            <a:avLst/>
          </a:prstGeom>
          <a:solidFill>
            <a:schemeClr val="accent1">
              <a:lumMod val="40000"/>
              <a:lumOff val="60000"/>
              <a:alpha val="39999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FF3300"/>
              </a:buClr>
            </a:pPr>
            <a:r>
              <a:rPr lang="en-US" altLang="zh-CN" sz="2400" b="0" dirty="0">
                <a:solidFill>
                  <a:schemeClr val="tx1"/>
                </a:solidFill>
              </a:rPr>
              <a:t>if   </a:t>
            </a:r>
            <a:r>
              <a:rPr lang="zh-CN" altLang="en-US" sz="2400" b="0" dirty="0">
                <a:solidFill>
                  <a:schemeClr val="tx1"/>
                </a:solidFill>
              </a:rPr>
              <a:t>条件</a:t>
            </a:r>
            <a:r>
              <a:rPr lang="en-US" altLang="zh-CN" sz="2400" b="0" dirty="0">
                <a:solidFill>
                  <a:schemeClr val="tx1"/>
                </a:solidFill>
              </a:rPr>
              <a:t>1</a:t>
            </a:r>
          </a:p>
          <a:p>
            <a:pPr eaLnBrk="1" hangingPunct="1">
              <a:spcBef>
                <a:spcPts val="1200"/>
              </a:spcBef>
              <a:buClr>
                <a:srgbClr val="FF3300"/>
              </a:buClr>
            </a:pPr>
            <a:r>
              <a:rPr lang="en-US" altLang="zh-CN" sz="2400" b="0" dirty="0">
                <a:solidFill>
                  <a:schemeClr val="tx1"/>
                </a:solidFill>
              </a:rPr>
              <a:t>           </a:t>
            </a:r>
            <a:r>
              <a:rPr lang="zh-CN" altLang="en-US" sz="2400" b="0" dirty="0">
                <a:solidFill>
                  <a:schemeClr val="tx1"/>
                </a:solidFill>
              </a:rPr>
              <a:t>语句组</a:t>
            </a:r>
            <a:r>
              <a:rPr lang="en-US" altLang="zh-CN" sz="2400" b="0" dirty="0">
                <a:solidFill>
                  <a:schemeClr val="tx1"/>
                </a:solidFill>
              </a:rPr>
              <a:t>1</a:t>
            </a:r>
          </a:p>
          <a:p>
            <a:pPr eaLnBrk="1" hangingPunct="1">
              <a:spcBef>
                <a:spcPts val="1200"/>
              </a:spcBef>
              <a:buClr>
                <a:srgbClr val="FF3300"/>
              </a:buClr>
            </a:pPr>
            <a:r>
              <a:rPr lang="en-US" altLang="zh-CN" sz="2400" b="0" dirty="0" err="1">
                <a:solidFill>
                  <a:schemeClr val="tx1"/>
                </a:solidFill>
              </a:rPr>
              <a:t>elseif</a:t>
            </a:r>
            <a:r>
              <a:rPr lang="en-US" altLang="zh-CN" sz="2400" b="0" dirty="0">
                <a:solidFill>
                  <a:schemeClr val="tx1"/>
                </a:solidFill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</a:rPr>
              <a:t>条件</a:t>
            </a:r>
            <a:r>
              <a:rPr lang="en-US" altLang="zh-CN" sz="2400" b="0" dirty="0">
                <a:solidFill>
                  <a:schemeClr val="tx1"/>
                </a:solidFill>
              </a:rPr>
              <a:t>2</a:t>
            </a:r>
          </a:p>
          <a:p>
            <a:pPr eaLnBrk="1" hangingPunct="1">
              <a:spcBef>
                <a:spcPts val="1200"/>
              </a:spcBef>
              <a:buClr>
                <a:srgbClr val="FF3300"/>
              </a:buClr>
            </a:pPr>
            <a:r>
              <a:rPr lang="en-US" altLang="zh-CN" sz="2400" b="0" dirty="0">
                <a:solidFill>
                  <a:schemeClr val="tx1"/>
                </a:solidFill>
              </a:rPr>
              <a:t>           </a:t>
            </a:r>
            <a:r>
              <a:rPr lang="zh-CN" altLang="en-US" sz="2400" b="0" dirty="0">
                <a:solidFill>
                  <a:schemeClr val="tx1"/>
                </a:solidFill>
              </a:rPr>
              <a:t>语句组</a:t>
            </a:r>
            <a:r>
              <a:rPr lang="en-US" altLang="zh-CN" sz="2400" b="0" dirty="0">
                <a:solidFill>
                  <a:schemeClr val="tx1"/>
                </a:solidFill>
              </a:rPr>
              <a:t>2</a:t>
            </a:r>
          </a:p>
          <a:p>
            <a:pPr eaLnBrk="1" hangingPunct="1">
              <a:spcBef>
                <a:spcPts val="1200"/>
              </a:spcBef>
              <a:buClr>
                <a:srgbClr val="FF3300"/>
              </a:buClr>
            </a:pPr>
            <a:r>
              <a:rPr lang="en-US" altLang="zh-CN" sz="2400" b="0" dirty="0">
                <a:solidFill>
                  <a:schemeClr val="tx1"/>
                </a:solidFill>
              </a:rPr>
              <a:t>  ……</a:t>
            </a:r>
          </a:p>
          <a:p>
            <a:pPr eaLnBrk="1" hangingPunct="1">
              <a:spcBef>
                <a:spcPts val="1200"/>
              </a:spcBef>
              <a:buClr>
                <a:srgbClr val="FF3300"/>
              </a:buClr>
            </a:pPr>
            <a:r>
              <a:rPr lang="en-US" altLang="zh-CN" sz="2400" b="0" dirty="0" err="1">
                <a:solidFill>
                  <a:schemeClr val="tx1"/>
                </a:solidFill>
              </a:rPr>
              <a:t>elseif</a:t>
            </a:r>
            <a:r>
              <a:rPr lang="en-US" altLang="zh-CN" sz="2400" b="0" dirty="0">
                <a:solidFill>
                  <a:schemeClr val="tx1"/>
                </a:solidFill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</a:rPr>
              <a:t>条件</a:t>
            </a:r>
            <a:r>
              <a:rPr lang="en-US" altLang="zh-CN" sz="2400" b="0" dirty="0">
                <a:solidFill>
                  <a:schemeClr val="tx1"/>
                </a:solidFill>
              </a:rPr>
              <a:t>m</a:t>
            </a:r>
          </a:p>
          <a:p>
            <a:pPr eaLnBrk="1" hangingPunct="1">
              <a:spcBef>
                <a:spcPts val="1200"/>
              </a:spcBef>
              <a:buClr>
                <a:srgbClr val="FF3300"/>
              </a:buClr>
            </a:pPr>
            <a:r>
              <a:rPr lang="zh-CN" altLang="en-US" sz="2400" b="0" dirty="0">
                <a:solidFill>
                  <a:schemeClr val="tx1"/>
                </a:solidFill>
              </a:rPr>
              <a:t>           语句组</a:t>
            </a:r>
            <a:r>
              <a:rPr lang="en-US" altLang="zh-CN" sz="2400" b="0" dirty="0">
                <a:solidFill>
                  <a:schemeClr val="tx1"/>
                </a:solidFill>
              </a:rPr>
              <a:t>m</a:t>
            </a:r>
          </a:p>
          <a:p>
            <a:pPr eaLnBrk="1" hangingPunct="1">
              <a:spcBef>
                <a:spcPts val="1200"/>
              </a:spcBef>
              <a:buClr>
                <a:srgbClr val="FF3300"/>
              </a:buClr>
            </a:pPr>
            <a:r>
              <a:rPr lang="en-US" altLang="zh-CN" sz="2400" b="0" dirty="0">
                <a:solidFill>
                  <a:schemeClr val="tx1"/>
                </a:solidFill>
              </a:rPr>
              <a:t>else  </a:t>
            </a:r>
          </a:p>
          <a:p>
            <a:pPr eaLnBrk="1" hangingPunct="1">
              <a:spcBef>
                <a:spcPts val="1200"/>
              </a:spcBef>
              <a:buClr>
                <a:srgbClr val="FF3300"/>
              </a:buClr>
            </a:pPr>
            <a:r>
              <a:rPr lang="en-US" altLang="zh-CN" sz="2400" b="0" dirty="0">
                <a:solidFill>
                  <a:schemeClr val="tx1"/>
                </a:solidFill>
              </a:rPr>
              <a:t>           </a:t>
            </a:r>
            <a:r>
              <a:rPr lang="zh-CN" altLang="en-US" sz="2400" b="0" dirty="0">
                <a:solidFill>
                  <a:schemeClr val="tx1"/>
                </a:solidFill>
              </a:rPr>
              <a:t>语句组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n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eaLnBrk="1" hangingPunct="1">
              <a:spcBef>
                <a:spcPts val="1200"/>
              </a:spcBef>
              <a:buClr>
                <a:srgbClr val="FF3300"/>
              </a:buClr>
            </a:pPr>
            <a:r>
              <a:rPr lang="en-US" altLang="zh-CN" sz="2400" u="sng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4716016" y="2740423"/>
            <a:ext cx="1296591" cy="608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zh-CN" altLang="en-US" sz="2400">
              <a:solidFill>
                <a:schemeClr val="hlink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60232" y="2515303"/>
            <a:ext cx="2228495" cy="98488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ts val="1200"/>
              </a:spcBef>
              <a:buClr>
                <a:srgbClr val="FF3300"/>
              </a:buClr>
            </a:pPr>
            <a:r>
              <a:rPr lang="zh-CN" altLang="en-US" sz="2400" dirty="0">
                <a:solidFill>
                  <a:schemeClr val="tx1"/>
                </a:solidFill>
              </a:rPr>
              <a:t>语句</a:t>
            </a:r>
            <a:r>
              <a:rPr lang="zh-CN" altLang="en-US" sz="2400" dirty="0" smtClean="0">
                <a:solidFill>
                  <a:schemeClr val="tx1"/>
                </a:solidFill>
              </a:rPr>
              <a:t>组也允许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 eaLnBrk="1" hangingPunct="1">
              <a:spcBef>
                <a:spcPts val="1200"/>
              </a:spcBef>
              <a:buClr>
                <a:srgbClr val="FF3300"/>
              </a:buClr>
            </a:pPr>
            <a:r>
              <a:rPr lang="zh-CN" altLang="en-US" sz="2400" dirty="0" smtClean="0">
                <a:solidFill>
                  <a:schemeClr val="tx1"/>
                </a:solidFill>
              </a:rPr>
              <a:t>含有其他</a:t>
            </a:r>
            <a:r>
              <a:rPr lang="en-US" altLang="zh-CN" sz="2400" dirty="0" smtClean="0">
                <a:solidFill>
                  <a:schemeClr val="tx1"/>
                </a:solidFill>
              </a:rPr>
              <a:t>if</a:t>
            </a:r>
            <a:r>
              <a:rPr lang="zh-CN" altLang="en-US" sz="2400" dirty="0" smtClean="0">
                <a:solidFill>
                  <a:schemeClr val="tx1"/>
                </a:solidFill>
              </a:rPr>
              <a:t>结构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右箭头 3"/>
          <p:cNvSpPr/>
          <p:nvPr/>
        </p:nvSpPr>
        <p:spPr bwMode="auto">
          <a:xfrm>
            <a:off x="6223857" y="2892630"/>
            <a:ext cx="344261" cy="30441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zh-CN" altLang="en-US" sz="24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AutoShape 6"/>
          <p:cNvSpPr>
            <a:spLocks noChangeArrowheads="1"/>
          </p:cNvSpPr>
          <p:nvPr/>
        </p:nvSpPr>
        <p:spPr bwMode="auto">
          <a:xfrm>
            <a:off x="2492375" y="2312988"/>
            <a:ext cx="936625" cy="504825"/>
          </a:xfrm>
          <a:prstGeom prst="flowChartDecision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dirty="0">
                <a:solidFill>
                  <a:srgbClr val="FF0000"/>
                </a:solidFill>
              </a:rPr>
              <a:t>条件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515" name="AutoShape 7"/>
          <p:cNvSpPr>
            <a:spLocks noChangeArrowheads="1"/>
          </p:cNvSpPr>
          <p:nvPr/>
        </p:nvSpPr>
        <p:spPr bwMode="auto">
          <a:xfrm>
            <a:off x="3644900" y="2816225"/>
            <a:ext cx="936625" cy="504825"/>
          </a:xfrm>
          <a:prstGeom prst="flowChartDecision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>
                <a:solidFill>
                  <a:srgbClr val="FF0000"/>
                </a:solidFill>
              </a:rPr>
              <a:t>条件</a:t>
            </a:r>
            <a:r>
              <a:rPr lang="en-US" altLang="zh-CN" sz="18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4516" name="AutoShape 8"/>
          <p:cNvSpPr>
            <a:spLocks noChangeArrowheads="1"/>
          </p:cNvSpPr>
          <p:nvPr/>
        </p:nvSpPr>
        <p:spPr bwMode="auto">
          <a:xfrm>
            <a:off x="4868863" y="3500438"/>
            <a:ext cx="936625" cy="504825"/>
          </a:xfrm>
          <a:prstGeom prst="flowChartDecision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>
                <a:solidFill>
                  <a:srgbClr val="FF0000"/>
                </a:solidFill>
              </a:rPr>
              <a:t>条件</a:t>
            </a:r>
            <a:r>
              <a:rPr lang="en-US" altLang="zh-CN" sz="180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64517" name="Line 9"/>
          <p:cNvSpPr>
            <a:spLocks noChangeShapeType="1"/>
          </p:cNvSpPr>
          <p:nvPr/>
        </p:nvSpPr>
        <p:spPr bwMode="auto">
          <a:xfrm>
            <a:off x="3429000" y="2563813"/>
            <a:ext cx="684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8" name="Line 10"/>
          <p:cNvSpPr>
            <a:spLocks noChangeShapeType="1"/>
          </p:cNvSpPr>
          <p:nvPr/>
        </p:nvSpPr>
        <p:spPr bwMode="auto">
          <a:xfrm>
            <a:off x="4113213" y="2563813"/>
            <a:ext cx="0" cy="252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9" name="Line 11"/>
          <p:cNvSpPr>
            <a:spLocks noChangeShapeType="1"/>
          </p:cNvSpPr>
          <p:nvPr/>
        </p:nvSpPr>
        <p:spPr bwMode="auto">
          <a:xfrm>
            <a:off x="4581525" y="3068638"/>
            <a:ext cx="179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0" name="Line 12"/>
          <p:cNvSpPr>
            <a:spLocks noChangeShapeType="1"/>
          </p:cNvSpPr>
          <p:nvPr/>
        </p:nvSpPr>
        <p:spPr bwMode="auto">
          <a:xfrm>
            <a:off x="4809796" y="3068638"/>
            <a:ext cx="504825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1" name="Line 13"/>
          <p:cNvSpPr>
            <a:spLocks noChangeShapeType="1"/>
          </p:cNvSpPr>
          <p:nvPr/>
        </p:nvSpPr>
        <p:spPr bwMode="auto">
          <a:xfrm>
            <a:off x="5337175" y="3068638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2" name="Rectangle 15"/>
          <p:cNvSpPr>
            <a:spLocks noChangeArrowheads="1"/>
          </p:cNvSpPr>
          <p:nvPr/>
        </p:nvSpPr>
        <p:spPr bwMode="auto">
          <a:xfrm>
            <a:off x="2510631" y="4867821"/>
            <a:ext cx="900112" cy="433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>
                <a:solidFill>
                  <a:srgbClr val="FF0000"/>
                </a:solidFill>
              </a:rPr>
              <a:t>语句组</a:t>
            </a:r>
            <a:r>
              <a:rPr lang="en-US" altLang="zh-CN" sz="1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523" name="Rectangle 16"/>
          <p:cNvSpPr>
            <a:spLocks noChangeArrowheads="1"/>
          </p:cNvSpPr>
          <p:nvPr/>
        </p:nvSpPr>
        <p:spPr bwMode="auto">
          <a:xfrm>
            <a:off x="3671888" y="4867821"/>
            <a:ext cx="900112" cy="433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>
                <a:solidFill>
                  <a:srgbClr val="FF0000"/>
                </a:solidFill>
              </a:rPr>
              <a:t>语句组</a:t>
            </a:r>
            <a:r>
              <a:rPr lang="en-US" altLang="zh-CN" sz="18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4524" name="Rectangle 17"/>
          <p:cNvSpPr>
            <a:spLocks noChangeArrowheads="1"/>
          </p:cNvSpPr>
          <p:nvPr/>
        </p:nvSpPr>
        <p:spPr bwMode="auto">
          <a:xfrm>
            <a:off x="4896023" y="4867821"/>
            <a:ext cx="900113" cy="433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>
                <a:solidFill>
                  <a:srgbClr val="FF0000"/>
                </a:solidFill>
              </a:rPr>
              <a:t>语句组</a:t>
            </a:r>
            <a:r>
              <a:rPr lang="en-US" altLang="zh-CN" sz="180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64525" name="Rectangle 18"/>
          <p:cNvSpPr>
            <a:spLocks noChangeArrowheads="1"/>
          </p:cNvSpPr>
          <p:nvPr/>
        </p:nvSpPr>
        <p:spPr bwMode="auto">
          <a:xfrm>
            <a:off x="6219031" y="4867821"/>
            <a:ext cx="900112" cy="433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>
                <a:solidFill>
                  <a:srgbClr val="FF0000"/>
                </a:solidFill>
              </a:rPr>
              <a:t>语句组</a:t>
            </a:r>
            <a:r>
              <a:rPr lang="en-US" altLang="zh-CN" sz="18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64526" name="Line 19"/>
          <p:cNvSpPr>
            <a:spLocks noChangeShapeType="1"/>
          </p:cNvSpPr>
          <p:nvPr/>
        </p:nvSpPr>
        <p:spPr bwMode="auto">
          <a:xfrm>
            <a:off x="2960688" y="2781300"/>
            <a:ext cx="0" cy="2087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7" name="Line 20"/>
          <p:cNvSpPr>
            <a:spLocks noChangeShapeType="1"/>
          </p:cNvSpPr>
          <p:nvPr/>
        </p:nvSpPr>
        <p:spPr bwMode="auto">
          <a:xfrm>
            <a:off x="4113213" y="3321050"/>
            <a:ext cx="0" cy="15467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8" name="Line 21"/>
          <p:cNvSpPr>
            <a:spLocks noChangeShapeType="1"/>
          </p:cNvSpPr>
          <p:nvPr/>
        </p:nvSpPr>
        <p:spPr bwMode="auto">
          <a:xfrm>
            <a:off x="5337175" y="4012974"/>
            <a:ext cx="0" cy="8548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9" name="Line 22"/>
          <p:cNvSpPr>
            <a:spLocks noChangeShapeType="1"/>
          </p:cNvSpPr>
          <p:nvPr/>
        </p:nvSpPr>
        <p:spPr bwMode="auto">
          <a:xfrm>
            <a:off x="5805488" y="3752850"/>
            <a:ext cx="827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0" name="Line 23"/>
          <p:cNvSpPr>
            <a:spLocks noChangeShapeType="1"/>
          </p:cNvSpPr>
          <p:nvPr/>
        </p:nvSpPr>
        <p:spPr bwMode="auto">
          <a:xfrm>
            <a:off x="6632575" y="3752850"/>
            <a:ext cx="0" cy="11149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1" name="Line 24"/>
          <p:cNvSpPr>
            <a:spLocks noChangeShapeType="1"/>
          </p:cNvSpPr>
          <p:nvPr/>
        </p:nvSpPr>
        <p:spPr bwMode="auto">
          <a:xfrm>
            <a:off x="2964317" y="1592263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2" name="Text Box 25"/>
          <p:cNvSpPr txBox="1">
            <a:spLocks noChangeArrowheads="1"/>
          </p:cNvSpPr>
          <p:nvPr/>
        </p:nvSpPr>
        <p:spPr bwMode="auto">
          <a:xfrm>
            <a:off x="2205038" y="3681413"/>
            <a:ext cx="6842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chemeClr val="tx1"/>
                </a:solidFill>
              </a:rPr>
              <a:t>成立</a:t>
            </a:r>
          </a:p>
        </p:txBody>
      </p:sp>
      <p:sp>
        <p:nvSpPr>
          <p:cNvPr id="64533" name="Text Box 26"/>
          <p:cNvSpPr txBox="1">
            <a:spLocks noChangeArrowheads="1"/>
          </p:cNvSpPr>
          <p:nvPr/>
        </p:nvSpPr>
        <p:spPr bwMode="auto">
          <a:xfrm>
            <a:off x="3357563" y="3860800"/>
            <a:ext cx="684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chemeClr val="tx1"/>
                </a:solidFill>
              </a:rPr>
              <a:t>成立</a:t>
            </a:r>
          </a:p>
        </p:txBody>
      </p:sp>
      <p:sp>
        <p:nvSpPr>
          <p:cNvPr id="64534" name="Text Box 27"/>
          <p:cNvSpPr txBox="1">
            <a:spLocks noChangeArrowheads="1"/>
          </p:cNvSpPr>
          <p:nvPr/>
        </p:nvSpPr>
        <p:spPr bwMode="auto">
          <a:xfrm>
            <a:off x="4545013" y="4186238"/>
            <a:ext cx="6842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chemeClr val="tx1"/>
                </a:solidFill>
              </a:rPr>
              <a:t>成立</a:t>
            </a:r>
          </a:p>
        </p:txBody>
      </p:sp>
      <p:sp>
        <p:nvSpPr>
          <p:cNvPr id="64535" name="Text Box 28"/>
          <p:cNvSpPr txBox="1">
            <a:spLocks noChangeArrowheads="1"/>
          </p:cNvSpPr>
          <p:nvPr/>
        </p:nvSpPr>
        <p:spPr bwMode="auto">
          <a:xfrm>
            <a:off x="4581525" y="2528888"/>
            <a:ext cx="935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chemeClr val="tx1"/>
                </a:solidFill>
              </a:rPr>
              <a:t>不成立</a:t>
            </a:r>
          </a:p>
        </p:txBody>
      </p:sp>
      <p:sp>
        <p:nvSpPr>
          <p:cNvPr id="64536" name="Text Box 29"/>
          <p:cNvSpPr txBox="1">
            <a:spLocks noChangeArrowheads="1"/>
          </p:cNvSpPr>
          <p:nvPr/>
        </p:nvSpPr>
        <p:spPr bwMode="auto">
          <a:xfrm>
            <a:off x="3644900" y="2239963"/>
            <a:ext cx="935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chemeClr val="tx1"/>
                </a:solidFill>
              </a:rPr>
              <a:t>不成立</a:t>
            </a:r>
          </a:p>
        </p:txBody>
      </p:sp>
      <p:sp>
        <p:nvSpPr>
          <p:cNvPr id="64537" name="Text Box 30"/>
          <p:cNvSpPr txBox="1">
            <a:spLocks noChangeArrowheads="1"/>
          </p:cNvSpPr>
          <p:nvPr/>
        </p:nvSpPr>
        <p:spPr bwMode="auto">
          <a:xfrm>
            <a:off x="5805488" y="3213100"/>
            <a:ext cx="935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chemeClr val="tx1"/>
                </a:solidFill>
              </a:rPr>
              <a:t>不成立</a:t>
            </a:r>
          </a:p>
        </p:txBody>
      </p:sp>
      <p:sp>
        <p:nvSpPr>
          <p:cNvPr id="64538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程序设计   </a:t>
            </a:r>
            <a:r>
              <a:rPr lang="zh-CN" altLang="en-US" sz="4000">
                <a:solidFill>
                  <a:srgbClr val="FF0000"/>
                </a:solidFill>
              </a:rPr>
              <a:t>选择结构  </a:t>
            </a:r>
            <a:r>
              <a:rPr lang="en-US" altLang="zh-CN" sz="4000">
                <a:solidFill>
                  <a:srgbClr val="FF0000"/>
                </a:solidFill>
              </a:rPr>
              <a:t>if</a:t>
            </a:r>
            <a:endParaRPr lang="zh-CN" altLang="en-US" sz="4000">
              <a:solidFill>
                <a:srgbClr val="FF0000"/>
              </a:solidFill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644900" y="933792"/>
            <a:ext cx="27057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  <a:buClr>
                <a:srgbClr val="FF3300"/>
              </a:buClr>
            </a:pPr>
            <a:r>
              <a:rPr lang="zh-CN" altLang="en-US" b="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多分支</a:t>
            </a:r>
            <a:r>
              <a:rPr lang="en-US" altLang="zh-CN" b="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if</a:t>
            </a:r>
            <a:r>
              <a:rPr lang="zh-CN" altLang="en-US" b="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539750" y="1049362"/>
            <a:ext cx="38882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例：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计算分段函数</a:t>
            </a:r>
          </a:p>
        </p:txBody>
      </p:sp>
      <p:graphicFrame>
        <p:nvGraphicFramePr>
          <p:cNvPr id="6553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138002"/>
              </p:ext>
            </p:extLst>
          </p:nvPr>
        </p:nvGraphicFramePr>
        <p:xfrm>
          <a:off x="3707904" y="797977"/>
          <a:ext cx="3775785" cy="1080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6" r:id="rId3" imgW="1943100" imgH="508000" progId="Equation.3">
                  <p:embed/>
                </p:oleObj>
              </mc:Choice>
              <mc:Fallback>
                <p:oleObj r:id="rId3" imgW="19431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797977"/>
                        <a:ext cx="3775785" cy="1080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Rectangle 7"/>
          <p:cNvSpPr>
            <a:spLocks noChangeArrowheads="1"/>
          </p:cNvSpPr>
          <p:nvPr/>
        </p:nvSpPr>
        <p:spPr bwMode="auto">
          <a:xfrm>
            <a:off x="2455469" y="1962991"/>
            <a:ext cx="4032448" cy="193899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993300"/>
                </a:solidFill>
                <a:latin typeface="宋体" panose="02010600030101010101" pitchFamily="2" charset="-122"/>
              </a:rPr>
              <a:t>x=input('</a:t>
            </a:r>
            <a:r>
              <a:rPr lang="zh-CN" altLang="en-US" sz="2400" dirty="0">
                <a:solidFill>
                  <a:srgbClr val="993300"/>
                </a:solidFill>
                <a:latin typeface="宋体" panose="02010600030101010101" pitchFamily="2" charset="-122"/>
              </a:rPr>
              <a:t>请输入</a:t>
            </a:r>
            <a:r>
              <a:rPr lang="en-US" altLang="zh-CN" sz="2400" dirty="0">
                <a:solidFill>
                  <a:srgbClr val="993300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400" dirty="0">
                <a:solidFill>
                  <a:srgbClr val="993300"/>
                </a:solidFill>
                <a:latin typeface="宋体" panose="02010600030101010101" pitchFamily="2" charset="-122"/>
              </a:rPr>
              <a:t>的值</a:t>
            </a:r>
            <a:r>
              <a:rPr lang="en-US" altLang="zh-CN" sz="2400" dirty="0">
                <a:solidFill>
                  <a:srgbClr val="993300"/>
                </a:solidFill>
                <a:latin typeface="宋体" panose="02010600030101010101" pitchFamily="2" charset="-122"/>
              </a:rPr>
              <a:t>:');</a:t>
            </a:r>
          </a:p>
          <a:p>
            <a:pPr eaLnBrk="1" hangingPunct="1"/>
            <a:r>
              <a:rPr lang="en-US" altLang="zh-CN" sz="2400" dirty="0">
                <a:solidFill>
                  <a:srgbClr val="993300"/>
                </a:solidFill>
                <a:latin typeface="宋体" panose="02010600030101010101" pitchFamily="2" charset="-122"/>
              </a:rPr>
              <a:t>y=cos(x+1)+</a:t>
            </a:r>
            <a:r>
              <a:rPr lang="en-US" altLang="zh-CN" sz="2400" dirty="0" err="1">
                <a:solidFill>
                  <a:srgbClr val="993300"/>
                </a:solidFill>
                <a:latin typeface="宋体" panose="02010600030101010101" pitchFamily="2" charset="-122"/>
              </a:rPr>
              <a:t>sqrt</a:t>
            </a:r>
            <a:r>
              <a:rPr lang="en-US" altLang="zh-CN" sz="2400" dirty="0">
                <a:solidFill>
                  <a:srgbClr val="993300"/>
                </a:solidFill>
                <a:latin typeface="宋体" panose="02010600030101010101" pitchFamily="2" charset="-122"/>
              </a:rPr>
              <a:t>(x*x+1);  </a:t>
            </a:r>
          </a:p>
          <a:p>
            <a:pPr eaLnBrk="1" hangingPunct="1"/>
            <a:r>
              <a:rPr lang="en-US" altLang="zh-CN" sz="2400" dirty="0">
                <a:solidFill>
                  <a:srgbClr val="993300"/>
                </a:solidFill>
                <a:latin typeface="宋体" panose="02010600030101010101" pitchFamily="2" charset="-122"/>
              </a:rPr>
              <a:t>if x~=</a:t>
            </a:r>
            <a:r>
              <a:rPr lang="en-US" altLang="zh-CN" sz="2400" dirty="0" smtClean="0">
                <a:solidFill>
                  <a:srgbClr val="993300"/>
                </a:solidFill>
                <a:latin typeface="宋体" panose="02010600030101010101" pitchFamily="2" charset="-122"/>
              </a:rPr>
              <a:t>10  </a:t>
            </a:r>
            <a:r>
              <a:rPr lang="en-US" altLang="zh-CN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%</a:t>
            </a:r>
            <a:r>
              <a:rPr lang="zh-CN" altLang="en-US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单分支</a:t>
            </a:r>
            <a:r>
              <a:rPr lang="en-US" altLang="zh-CN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if</a:t>
            </a:r>
            <a:endParaRPr lang="en-US" altLang="zh-CN" sz="2400" dirty="0">
              <a:solidFill>
                <a:srgbClr val="198A1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993300"/>
                </a:solidFill>
                <a:latin typeface="宋体" panose="02010600030101010101" pitchFamily="2" charset="-122"/>
              </a:rPr>
              <a:t>    y=x*</a:t>
            </a:r>
            <a:r>
              <a:rPr lang="en-US" altLang="zh-CN" sz="2400" dirty="0" err="1">
                <a:solidFill>
                  <a:srgbClr val="993300"/>
                </a:solidFill>
                <a:latin typeface="宋体" panose="02010600030101010101" pitchFamily="2" charset="-122"/>
              </a:rPr>
              <a:t>sqrt</a:t>
            </a:r>
            <a:r>
              <a:rPr lang="en-US" altLang="zh-CN" sz="2400" dirty="0">
                <a:solidFill>
                  <a:srgbClr val="9933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993300"/>
                </a:solidFill>
                <a:latin typeface="宋体" panose="02010600030101010101" pitchFamily="2" charset="-122"/>
              </a:rPr>
              <a:t>x+sqrt</a:t>
            </a:r>
            <a:r>
              <a:rPr lang="en-US" altLang="zh-CN" sz="2400" dirty="0">
                <a:solidFill>
                  <a:srgbClr val="993300"/>
                </a:solidFill>
                <a:latin typeface="宋体" panose="02010600030101010101" pitchFamily="2" charset="-122"/>
              </a:rPr>
              <a:t>(x));</a:t>
            </a:r>
          </a:p>
          <a:p>
            <a:pPr eaLnBrk="1" hangingPunct="1"/>
            <a:r>
              <a:rPr lang="en-US" altLang="zh-CN" sz="2400" dirty="0" smtClean="0">
                <a:solidFill>
                  <a:srgbClr val="993300"/>
                </a:solidFill>
                <a:latin typeface="宋体" panose="02010600030101010101" pitchFamily="2" charset="-122"/>
              </a:rPr>
              <a:t>end</a:t>
            </a:r>
            <a:endParaRPr lang="en-US" altLang="zh-CN" sz="2400" dirty="0">
              <a:solidFill>
                <a:srgbClr val="993300"/>
              </a:solidFill>
              <a:latin typeface="宋体" panose="02010600030101010101" pitchFamily="2" charset="-122"/>
            </a:endParaRPr>
          </a:p>
        </p:txBody>
      </p:sp>
      <p:sp>
        <p:nvSpPr>
          <p:cNvPr id="65542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程序设计   </a:t>
            </a:r>
            <a:r>
              <a:rPr lang="zh-CN" altLang="en-US" sz="4000">
                <a:solidFill>
                  <a:srgbClr val="FF0000"/>
                </a:solidFill>
              </a:rPr>
              <a:t>选择结构  </a:t>
            </a:r>
            <a:r>
              <a:rPr lang="en-US" altLang="zh-CN" sz="4000">
                <a:solidFill>
                  <a:srgbClr val="FF0000"/>
                </a:solidFill>
              </a:rPr>
              <a:t>if</a:t>
            </a:r>
            <a:endParaRPr lang="zh-CN" altLang="en-US" sz="4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3568" y="4221088"/>
            <a:ext cx="3961011" cy="2308324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x=input(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输入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的值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:');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if x==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10 </a:t>
            </a:r>
            <a:r>
              <a:rPr lang="en-US" altLang="zh-CN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%</a:t>
            </a:r>
            <a:r>
              <a:rPr lang="zh-CN" altLang="en-US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双分支</a:t>
            </a:r>
            <a:r>
              <a:rPr lang="en-US" altLang="zh-CN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if</a:t>
            </a:r>
            <a:endParaRPr lang="en-US" altLang="zh-CN" sz="2400" dirty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y=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cos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(x+1)+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sqrt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(x*x+1);  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else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y=x*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sqrt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x+sqrt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(x));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end</a:t>
            </a:r>
            <a:endParaRPr lang="en-US" altLang="zh-CN" sz="2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32040" y="4221088"/>
            <a:ext cx="3888432" cy="2308324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x=input(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输入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的值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: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);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if x~=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10 </a:t>
            </a:r>
            <a:r>
              <a:rPr lang="en-US" altLang="zh-CN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%</a:t>
            </a:r>
            <a:r>
              <a:rPr lang="zh-CN" altLang="en-US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双分支</a:t>
            </a:r>
            <a:r>
              <a:rPr lang="en-US" altLang="zh-CN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if</a:t>
            </a:r>
            <a:endParaRPr lang="en-US" altLang="zh-CN" sz="2400" dirty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y=x*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sqrt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x+sqrt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(x));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else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y=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cos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(x+1)+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sqrt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(x*x+1); 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end</a:t>
            </a:r>
            <a:endParaRPr lang="en-US" altLang="zh-CN" sz="2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程序设计   </a:t>
            </a:r>
            <a:r>
              <a:rPr lang="zh-CN" altLang="en-US" sz="4000">
                <a:solidFill>
                  <a:srgbClr val="FF0000"/>
                </a:solidFill>
              </a:rPr>
              <a:t>选择结构 </a:t>
            </a:r>
            <a:r>
              <a:rPr lang="en-US" altLang="zh-CN" sz="4000">
                <a:solidFill>
                  <a:srgbClr val="FF0000"/>
                </a:solidFill>
              </a:rPr>
              <a:t>switch</a:t>
            </a:r>
            <a:endParaRPr lang="zh-CN" altLang="en-US" sz="4000">
              <a:solidFill>
                <a:srgbClr val="FF0000"/>
              </a:solidFill>
            </a:endParaRPr>
          </a:p>
        </p:txBody>
      </p:sp>
      <p:sp>
        <p:nvSpPr>
          <p:cNvPr id="67587" name="Rectangle 9"/>
          <p:cNvSpPr>
            <a:spLocks noChangeArrowheads="1"/>
          </p:cNvSpPr>
          <p:nvPr/>
        </p:nvSpPr>
        <p:spPr bwMode="auto">
          <a:xfrm>
            <a:off x="2449513" y="1844675"/>
            <a:ext cx="3346623" cy="4156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400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switch </a:t>
            </a:r>
            <a:r>
              <a:rPr lang="zh-CN" altLang="en-US" sz="2400" b="0" dirty="0">
                <a:solidFill>
                  <a:schemeClr val="tx1"/>
                </a:solidFill>
                <a:latin typeface="Tahoma" panose="020B0604030504040204" pitchFamily="34" charset="0"/>
              </a:rPr>
              <a:t>表达式</a:t>
            </a:r>
            <a:endParaRPr lang="en-US" altLang="zh-CN" sz="2400" b="0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marL="0" indent="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400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case </a:t>
            </a:r>
            <a:r>
              <a:rPr lang="zh-CN" altLang="en-US" sz="2400" b="0" dirty="0">
                <a:solidFill>
                  <a:schemeClr val="tx1"/>
                </a:solidFill>
                <a:latin typeface="Tahoma" panose="020B0604030504040204" pitchFamily="34" charset="0"/>
              </a:rPr>
              <a:t>值</a:t>
            </a:r>
            <a:r>
              <a:rPr lang="en-US" altLang="zh-CN" sz="2400" b="0" dirty="0">
                <a:solidFill>
                  <a:schemeClr val="tx1"/>
                </a:solidFill>
                <a:latin typeface="Tahoma" panose="020B0604030504040204" pitchFamily="34" charset="0"/>
              </a:rPr>
              <a:t>1</a:t>
            </a:r>
          </a:p>
          <a:p>
            <a:pPr marL="0" indent="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b="0" dirty="0">
                <a:solidFill>
                  <a:schemeClr val="tx1"/>
                </a:solidFill>
                <a:latin typeface="Tahoma" panose="020B0604030504040204" pitchFamily="34" charset="0"/>
              </a:rPr>
              <a:t>   语句组</a:t>
            </a:r>
            <a:r>
              <a:rPr lang="en-US" altLang="zh-CN" sz="2400" b="0" dirty="0">
                <a:solidFill>
                  <a:schemeClr val="tx1"/>
                </a:solidFill>
                <a:latin typeface="Tahoma" panose="020B0604030504040204" pitchFamily="34" charset="0"/>
              </a:rPr>
              <a:t>1</a:t>
            </a:r>
          </a:p>
          <a:p>
            <a:pPr marL="0" indent="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400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case </a:t>
            </a:r>
            <a:r>
              <a:rPr lang="zh-CN" altLang="en-US" sz="2400" b="0" dirty="0">
                <a:solidFill>
                  <a:schemeClr val="tx1"/>
                </a:solidFill>
                <a:latin typeface="Tahoma" panose="020B0604030504040204" pitchFamily="34" charset="0"/>
              </a:rPr>
              <a:t>值</a:t>
            </a:r>
            <a:r>
              <a:rPr lang="en-US" altLang="zh-CN" sz="2400" b="0" dirty="0">
                <a:solidFill>
                  <a:schemeClr val="tx1"/>
                </a:solidFill>
                <a:latin typeface="Tahoma" panose="020B0604030504040204" pitchFamily="34" charset="0"/>
              </a:rPr>
              <a:t>2</a:t>
            </a:r>
          </a:p>
          <a:p>
            <a:pPr marL="0" indent="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b="0" dirty="0">
                <a:solidFill>
                  <a:schemeClr val="tx1"/>
                </a:solidFill>
                <a:latin typeface="Tahoma" panose="020B0604030504040204" pitchFamily="34" charset="0"/>
              </a:rPr>
              <a:t>   语句组</a:t>
            </a:r>
            <a:r>
              <a:rPr lang="en-US" altLang="zh-CN" sz="2400" b="0" dirty="0">
                <a:solidFill>
                  <a:schemeClr val="tx1"/>
                </a:solidFill>
                <a:latin typeface="Tahoma" panose="020B0604030504040204" pitchFamily="34" charset="0"/>
              </a:rPr>
              <a:t>2</a:t>
            </a:r>
          </a:p>
          <a:p>
            <a:pPr marL="0" indent="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400" b="0" dirty="0">
                <a:solidFill>
                  <a:srgbClr val="198A10"/>
                </a:solidFill>
                <a:latin typeface="Tahoma" panose="020B0604030504040204" pitchFamily="34" charset="0"/>
              </a:rPr>
              <a:t>…</a:t>
            </a:r>
          </a:p>
          <a:p>
            <a:pPr marL="0" indent="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400" b="0" dirty="0" smtClean="0">
                <a:solidFill>
                  <a:srgbClr val="0000FF"/>
                </a:solidFill>
                <a:latin typeface="Tahoma" panose="020B0604030504040204" pitchFamily="34" charset="0"/>
              </a:rPr>
              <a:t>otherwise</a:t>
            </a:r>
            <a:r>
              <a:rPr lang="en-US" altLang="zh-CN" sz="2400" b="0" dirty="0" smtClean="0">
                <a:solidFill>
                  <a:srgbClr val="E008E5"/>
                </a:solidFill>
                <a:latin typeface="Tahoma" panose="020B0604030504040204" pitchFamily="34" charset="0"/>
              </a:rPr>
              <a:t>  </a:t>
            </a:r>
            <a:r>
              <a:rPr lang="en-US" altLang="zh-CN" sz="2400" b="0" dirty="0">
                <a:solidFill>
                  <a:srgbClr val="198A10"/>
                </a:solidFill>
                <a:latin typeface="Tahoma" panose="020B0604030504040204" pitchFamily="34" charset="0"/>
              </a:rPr>
              <a:t>%</a:t>
            </a:r>
            <a:r>
              <a:rPr lang="zh-CN" altLang="en-US" sz="2400" b="0" dirty="0">
                <a:solidFill>
                  <a:srgbClr val="198A10"/>
                </a:solidFill>
                <a:latin typeface="Tahoma" panose="020B0604030504040204" pitchFamily="34" charset="0"/>
              </a:rPr>
              <a:t>可以空缺</a:t>
            </a:r>
            <a:endParaRPr lang="en-US" altLang="zh-CN" sz="2400" b="0" dirty="0">
              <a:solidFill>
                <a:srgbClr val="198A10"/>
              </a:solidFill>
              <a:latin typeface="Tahoma" panose="020B0604030504040204" pitchFamily="34" charset="0"/>
            </a:endParaRPr>
          </a:p>
          <a:p>
            <a:pPr marL="0" indent="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b="0" dirty="0">
                <a:solidFill>
                  <a:srgbClr val="0000FF"/>
                </a:solidFill>
                <a:latin typeface="Tahoma" panose="020B0604030504040204" pitchFamily="34" charset="0"/>
              </a:rPr>
              <a:t>   语句组</a:t>
            </a:r>
            <a:r>
              <a:rPr lang="en-US" altLang="zh-CN" sz="2400" b="0" dirty="0">
                <a:solidFill>
                  <a:srgbClr val="0000FF"/>
                </a:solidFill>
                <a:latin typeface="Tahoma" panose="020B0604030504040204" pitchFamily="34" charset="0"/>
              </a:rPr>
              <a:t>n  </a:t>
            </a:r>
            <a:r>
              <a:rPr lang="en-US" altLang="zh-CN" sz="2400" b="0" dirty="0" smtClean="0">
                <a:solidFill>
                  <a:srgbClr val="198A10"/>
                </a:solidFill>
                <a:latin typeface="Tahoma" panose="020B0604030504040204" pitchFamily="34" charset="0"/>
              </a:rPr>
              <a:t>%</a:t>
            </a:r>
            <a:r>
              <a:rPr lang="zh-CN" altLang="en-US" sz="2400" b="0" dirty="0">
                <a:solidFill>
                  <a:srgbClr val="198A10"/>
                </a:solidFill>
                <a:latin typeface="Tahoma" panose="020B0604030504040204" pitchFamily="34" charset="0"/>
              </a:rPr>
              <a:t>可以空缺</a:t>
            </a:r>
            <a:endParaRPr lang="en-US" altLang="zh-CN" sz="2400" b="0" dirty="0">
              <a:solidFill>
                <a:srgbClr val="198A10"/>
              </a:solidFill>
              <a:latin typeface="Tahoma" panose="020B0604030504040204" pitchFamily="34" charset="0"/>
            </a:endParaRPr>
          </a:p>
          <a:p>
            <a:pPr marL="0" indent="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400" u="sng" dirty="0" smtClean="0">
                <a:solidFill>
                  <a:schemeClr val="tx1"/>
                </a:solidFill>
                <a:latin typeface="Tahoma" panose="020B0604030504040204" pitchFamily="34" charset="0"/>
              </a:rPr>
              <a:t>end</a:t>
            </a:r>
            <a:endParaRPr lang="en-US" altLang="zh-CN" sz="2400" u="sng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647700" y="981075"/>
            <a:ext cx="78486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根据表达式的取值不同，分别执行不同的语句</a:t>
            </a:r>
          </a:p>
        </p:txBody>
      </p:sp>
      <p:sp>
        <p:nvSpPr>
          <p:cNvPr id="5" name="矩形 4"/>
          <p:cNvSpPr/>
          <p:nvPr/>
        </p:nvSpPr>
        <p:spPr>
          <a:xfrm>
            <a:off x="6454275" y="2284689"/>
            <a:ext cx="2040944" cy="46166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ts val="1200"/>
              </a:spcBef>
              <a:buClr>
                <a:srgbClr val="FF3300"/>
              </a:buClr>
            </a:pPr>
            <a:r>
              <a:rPr lang="zh-CN" altLang="en-US" sz="2400" dirty="0">
                <a:solidFill>
                  <a:schemeClr val="tx1"/>
                </a:solidFill>
              </a:rPr>
              <a:t>一</a:t>
            </a:r>
            <a:r>
              <a:rPr lang="zh-CN" altLang="en-US" sz="2400" dirty="0" smtClean="0">
                <a:solidFill>
                  <a:schemeClr val="tx1"/>
                </a:solidFill>
              </a:rPr>
              <a:t>个或多个值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4133710" y="2363313"/>
            <a:ext cx="2166482" cy="30441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zh-CN" altLang="en-US" sz="2400">
              <a:solidFill>
                <a:schemeClr val="hlin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75384" y="2284689"/>
            <a:ext cx="720080" cy="46166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ts val="1200"/>
              </a:spcBef>
              <a:buClr>
                <a:srgbClr val="FF3300"/>
              </a:buClr>
            </a:pPr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4"/>
          <p:cNvSpPr txBox="1">
            <a:spLocks noChangeArrowheads="1"/>
          </p:cNvSpPr>
          <p:nvPr/>
        </p:nvSpPr>
        <p:spPr bwMode="auto">
          <a:xfrm>
            <a:off x="611188" y="1282700"/>
            <a:ext cx="76692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</a:rPr>
              <a:t>：按照以下消费价值计算折扣率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8611" name="Object 6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288408569"/>
              </p:ext>
            </p:extLst>
          </p:nvPr>
        </p:nvGraphicFramePr>
        <p:xfrm>
          <a:off x="1907381" y="2060848"/>
          <a:ext cx="5076825" cy="328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6" name="公式" r:id="rId3" imgW="2082800" imgH="1346200" progId="Equation.3">
                  <p:embed/>
                </p:oleObj>
              </mc:Choice>
              <mc:Fallback>
                <p:oleObj name="公式" r:id="rId3" imgW="2082800" imgH="13462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381" y="2060848"/>
                        <a:ext cx="5076825" cy="328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程序设计   </a:t>
            </a:r>
            <a:r>
              <a:rPr lang="zh-CN" altLang="en-US" sz="4000">
                <a:solidFill>
                  <a:srgbClr val="FF0000"/>
                </a:solidFill>
              </a:rPr>
              <a:t>选择结构 </a:t>
            </a:r>
            <a:r>
              <a:rPr lang="en-US" altLang="zh-CN" sz="4000">
                <a:solidFill>
                  <a:srgbClr val="FF0000"/>
                </a:solidFill>
              </a:rPr>
              <a:t>switch</a:t>
            </a:r>
            <a:endParaRPr lang="zh-CN" altLang="en-US" sz="4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ChangeArrowheads="1"/>
          </p:cNvSpPr>
          <p:nvPr/>
        </p:nvSpPr>
        <p:spPr bwMode="auto">
          <a:xfrm>
            <a:off x="395288" y="841375"/>
            <a:ext cx="8461375" cy="600164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solidFill>
                  <a:srgbClr val="993300"/>
                </a:solidFill>
              </a:rPr>
              <a:t>price=input('</a:t>
            </a:r>
            <a:r>
              <a:rPr lang="zh-CN" altLang="en-US" sz="2400" b="0" dirty="0">
                <a:solidFill>
                  <a:srgbClr val="993300"/>
                </a:solidFill>
              </a:rPr>
              <a:t>请输入商品价格</a:t>
            </a:r>
            <a:r>
              <a:rPr lang="en-US" altLang="zh-CN" sz="2400" b="0" dirty="0">
                <a:solidFill>
                  <a:srgbClr val="993300"/>
                </a:solidFill>
              </a:rPr>
              <a:t>:')</a:t>
            </a:r>
          </a:p>
          <a:p>
            <a:pPr eaLnBrk="1" hangingPunct="1"/>
            <a:r>
              <a:rPr lang="en-US" altLang="zh-CN" sz="2400" dirty="0">
                <a:solidFill>
                  <a:srgbClr val="993300"/>
                </a:solidFill>
              </a:rPr>
              <a:t>switch</a:t>
            </a:r>
            <a:r>
              <a:rPr lang="en-US" altLang="zh-CN" sz="2400" b="0" dirty="0">
                <a:solidFill>
                  <a:srgbClr val="993300"/>
                </a:solidFill>
              </a:rPr>
              <a:t>  </a:t>
            </a:r>
            <a:r>
              <a:rPr lang="en-US" altLang="zh-CN" sz="2400" dirty="0">
                <a:solidFill>
                  <a:srgbClr val="993300"/>
                </a:solidFill>
              </a:rPr>
              <a:t>fix(price/100</a:t>
            </a:r>
            <a:r>
              <a:rPr lang="en-US" altLang="zh-CN" sz="2400" b="0" dirty="0">
                <a:solidFill>
                  <a:srgbClr val="993300"/>
                </a:solidFill>
              </a:rPr>
              <a:t>)   </a:t>
            </a:r>
            <a:r>
              <a:rPr lang="en-US" altLang="zh-CN" sz="2400" b="0" dirty="0" smtClean="0">
                <a:solidFill>
                  <a:srgbClr val="198A10"/>
                </a:solidFill>
              </a:rPr>
              <a:t>%</a:t>
            </a:r>
            <a:r>
              <a:rPr lang="zh-CN" altLang="en-US" sz="2400" b="0" dirty="0" smtClean="0">
                <a:solidFill>
                  <a:srgbClr val="198A10"/>
                </a:solidFill>
              </a:rPr>
              <a:t>与</a:t>
            </a:r>
            <a:r>
              <a:rPr lang="en-US" altLang="zh-CN" sz="2400" b="0" dirty="0" smtClean="0">
                <a:solidFill>
                  <a:srgbClr val="198A10"/>
                </a:solidFill>
              </a:rPr>
              <a:t>fix</a:t>
            </a:r>
            <a:r>
              <a:rPr lang="zh-CN" altLang="en-US" sz="2400" b="0" dirty="0" smtClean="0">
                <a:solidFill>
                  <a:srgbClr val="198A10"/>
                </a:solidFill>
              </a:rPr>
              <a:t>相似的函数还有</a:t>
            </a:r>
            <a:r>
              <a:rPr lang="en-US" altLang="zh-CN" sz="2400" b="0" dirty="0" smtClean="0">
                <a:solidFill>
                  <a:srgbClr val="198A10"/>
                </a:solidFill>
              </a:rPr>
              <a:t>floor</a:t>
            </a:r>
            <a:r>
              <a:rPr lang="zh-CN" altLang="en-US" sz="2400" b="0" dirty="0">
                <a:solidFill>
                  <a:srgbClr val="198A10"/>
                </a:solidFill>
              </a:rPr>
              <a:t>或</a:t>
            </a:r>
            <a:r>
              <a:rPr lang="en-US" altLang="zh-CN" sz="2400" b="0" dirty="0">
                <a:solidFill>
                  <a:srgbClr val="198A10"/>
                </a:solidFill>
              </a:rPr>
              <a:t>ceil</a:t>
            </a:r>
          </a:p>
          <a:p>
            <a:pPr eaLnBrk="1" hangingPunct="1"/>
            <a:r>
              <a:rPr lang="en-US" altLang="zh-CN" sz="2400" b="0" dirty="0">
                <a:solidFill>
                  <a:srgbClr val="993300"/>
                </a:solidFill>
              </a:rPr>
              <a:t>    case {0,1}          </a:t>
            </a:r>
            <a:r>
              <a:rPr lang="en-US" altLang="zh-CN" sz="2400" b="0" dirty="0">
                <a:solidFill>
                  <a:srgbClr val="198A10"/>
                </a:solidFill>
              </a:rPr>
              <a:t>%</a:t>
            </a:r>
            <a:r>
              <a:rPr lang="zh-CN" altLang="en-US" sz="2400" b="0" dirty="0">
                <a:solidFill>
                  <a:srgbClr val="198A10"/>
                </a:solidFill>
              </a:rPr>
              <a:t>商品价格小于</a:t>
            </a:r>
            <a:r>
              <a:rPr lang="en-US" altLang="zh-CN" sz="2400" b="0" dirty="0">
                <a:solidFill>
                  <a:srgbClr val="198A10"/>
                </a:solidFill>
              </a:rPr>
              <a:t>200</a:t>
            </a:r>
          </a:p>
          <a:p>
            <a:pPr eaLnBrk="1" hangingPunct="1"/>
            <a:r>
              <a:rPr lang="en-US" altLang="zh-CN" sz="2400" b="0" dirty="0">
                <a:solidFill>
                  <a:srgbClr val="993300"/>
                </a:solidFill>
              </a:rPr>
              <a:t>        rate=0;</a:t>
            </a:r>
          </a:p>
          <a:p>
            <a:pPr eaLnBrk="1" hangingPunct="1"/>
            <a:r>
              <a:rPr lang="en-US" altLang="zh-CN" sz="2400" b="0" dirty="0">
                <a:solidFill>
                  <a:srgbClr val="993300"/>
                </a:solidFill>
              </a:rPr>
              <a:t>    </a:t>
            </a:r>
            <a:r>
              <a:rPr lang="en-US" altLang="zh-CN" sz="2400" dirty="0">
                <a:solidFill>
                  <a:srgbClr val="993300"/>
                </a:solidFill>
              </a:rPr>
              <a:t>case{2,3,4}         </a:t>
            </a:r>
            <a:r>
              <a:rPr lang="en-US" altLang="zh-CN" sz="2400" b="0" dirty="0">
                <a:solidFill>
                  <a:srgbClr val="198A10"/>
                </a:solidFill>
              </a:rPr>
              <a:t>%</a:t>
            </a:r>
            <a:r>
              <a:rPr lang="zh-CN" altLang="en-US" sz="2400" b="0" dirty="0">
                <a:solidFill>
                  <a:srgbClr val="198A10"/>
                </a:solidFill>
              </a:rPr>
              <a:t>商品价格大于</a:t>
            </a:r>
            <a:r>
              <a:rPr lang="en-US" altLang="zh-CN" sz="2400" b="0" dirty="0">
                <a:solidFill>
                  <a:srgbClr val="198A10"/>
                </a:solidFill>
              </a:rPr>
              <a:t>200</a:t>
            </a:r>
            <a:r>
              <a:rPr lang="zh-CN" altLang="en-US" sz="2400" b="0" dirty="0">
                <a:solidFill>
                  <a:srgbClr val="198A10"/>
                </a:solidFill>
              </a:rPr>
              <a:t>小于</a:t>
            </a:r>
            <a:r>
              <a:rPr lang="en-US" altLang="zh-CN" sz="2400" b="0" dirty="0">
                <a:solidFill>
                  <a:srgbClr val="198A10"/>
                </a:solidFill>
              </a:rPr>
              <a:t>500</a:t>
            </a:r>
          </a:p>
          <a:p>
            <a:pPr eaLnBrk="1" hangingPunct="1"/>
            <a:r>
              <a:rPr lang="en-US" altLang="zh-CN" sz="2400" b="0" dirty="0">
                <a:solidFill>
                  <a:srgbClr val="993300"/>
                </a:solidFill>
              </a:rPr>
              <a:t>        rate=3/100;</a:t>
            </a:r>
          </a:p>
          <a:p>
            <a:pPr eaLnBrk="1" hangingPunct="1"/>
            <a:r>
              <a:rPr lang="en-US" altLang="zh-CN" sz="2400" b="0" dirty="0">
                <a:solidFill>
                  <a:srgbClr val="993300"/>
                </a:solidFill>
              </a:rPr>
              <a:t>    </a:t>
            </a:r>
            <a:r>
              <a:rPr lang="en-US" altLang="zh-CN" sz="2400" dirty="0">
                <a:solidFill>
                  <a:srgbClr val="993300"/>
                </a:solidFill>
              </a:rPr>
              <a:t>case num2cell(5:9)   </a:t>
            </a:r>
            <a:r>
              <a:rPr lang="en-US" altLang="zh-CN" sz="2400" b="0" dirty="0">
                <a:solidFill>
                  <a:srgbClr val="198A10"/>
                </a:solidFill>
              </a:rPr>
              <a:t>%</a:t>
            </a:r>
            <a:r>
              <a:rPr lang="zh-CN" altLang="en-US" sz="2400" b="0" dirty="0">
                <a:solidFill>
                  <a:srgbClr val="198A10"/>
                </a:solidFill>
              </a:rPr>
              <a:t>商品价格大于</a:t>
            </a:r>
            <a:r>
              <a:rPr lang="en-US" altLang="zh-CN" sz="2400" b="0" dirty="0">
                <a:solidFill>
                  <a:srgbClr val="198A10"/>
                </a:solidFill>
              </a:rPr>
              <a:t>500</a:t>
            </a:r>
            <a:r>
              <a:rPr lang="zh-CN" altLang="en-US" sz="2400" b="0" dirty="0">
                <a:solidFill>
                  <a:srgbClr val="198A10"/>
                </a:solidFill>
              </a:rPr>
              <a:t>小于</a:t>
            </a:r>
            <a:r>
              <a:rPr lang="en-US" altLang="zh-CN" sz="2400" b="0" dirty="0">
                <a:solidFill>
                  <a:srgbClr val="198A10"/>
                </a:solidFill>
              </a:rPr>
              <a:t>1000</a:t>
            </a:r>
          </a:p>
          <a:p>
            <a:pPr eaLnBrk="1" hangingPunct="1"/>
            <a:r>
              <a:rPr lang="en-US" altLang="zh-CN" sz="2400" b="0" dirty="0">
                <a:solidFill>
                  <a:srgbClr val="993300"/>
                </a:solidFill>
              </a:rPr>
              <a:t>        rate=5/100;</a:t>
            </a:r>
          </a:p>
          <a:p>
            <a:pPr eaLnBrk="1" hangingPunct="1"/>
            <a:r>
              <a:rPr lang="en-US" altLang="zh-CN" sz="2400" b="0" dirty="0">
                <a:solidFill>
                  <a:srgbClr val="993300"/>
                </a:solidFill>
              </a:rPr>
              <a:t>    case num2cell(10:24)   </a:t>
            </a:r>
            <a:r>
              <a:rPr lang="en-US" altLang="zh-CN" sz="2400" b="0" dirty="0">
                <a:solidFill>
                  <a:srgbClr val="198A10"/>
                </a:solidFill>
              </a:rPr>
              <a:t>%</a:t>
            </a:r>
            <a:r>
              <a:rPr lang="zh-CN" altLang="en-US" sz="2400" b="0" dirty="0">
                <a:solidFill>
                  <a:srgbClr val="198A10"/>
                </a:solidFill>
              </a:rPr>
              <a:t>商品价格大于</a:t>
            </a:r>
            <a:r>
              <a:rPr lang="en-US" altLang="zh-CN" sz="2400" b="0" dirty="0">
                <a:solidFill>
                  <a:srgbClr val="198A10"/>
                </a:solidFill>
              </a:rPr>
              <a:t>1000</a:t>
            </a:r>
            <a:r>
              <a:rPr lang="zh-CN" altLang="en-US" sz="2400" b="0" dirty="0">
                <a:solidFill>
                  <a:srgbClr val="198A10"/>
                </a:solidFill>
              </a:rPr>
              <a:t>小于</a:t>
            </a:r>
            <a:r>
              <a:rPr lang="en-US" altLang="zh-CN" sz="2400" b="0" dirty="0">
                <a:solidFill>
                  <a:srgbClr val="198A10"/>
                </a:solidFill>
              </a:rPr>
              <a:t>2500</a:t>
            </a:r>
          </a:p>
          <a:p>
            <a:pPr eaLnBrk="1" hangingPunct="1"/>
            <a:r>
              <a:rPr lang="en-US" altLang="zh-CN" sz="2400" b="0" dirty="0">
                <a:solidFill>
                  <a:srgbClr val="993300"/>
                </a:solidFill>
              </a:rPr>
              <a:t>        rate=8/100;</a:t>
            </a:r>
          </a:p>
          <a:p>
            <a:pPr eaLnBrk="1" hangingPunct="1"/>
            <a:r>
              <a:rPr lang="en-US" altLang="zh-CN" sz="2400" b="0" dirty="0">
                <a:solidFill>
                  <a:srgbClr val="993300"/>
                </a:solidFill>
              </a:rPr>
              <a:t>    </a:t>
            </a:r>
            <a:r>
              <a:rPr lang="en-US" altLang="zh-CN" sz="2400" b="0" dirty="0" smtClean="0">
                <a:solidFill>
                  <a:srgbClr val="993300"/>
                </a:solidFill>
              </a:rPr>
              <a:t>case </a:t>
            </a:r>
            <a:r>
              <a:rPr lang="en-US" altLang="zh-CN" sz="2400" b="0" dirty="0">
                <a:solidFill>
                  <a:srgbClr val="993300"/>
                </a:solidFill>
              </a:rPr>
              <a:t>num2cell(25:49)   </a:t>
            </a:r>
            <a:r>
              <a:rPr lang="en-US" altLang="zh-CN" sz="2400" b="0" dirty="0">
                <a:solidFill>
                  <a:srgbClr val="198A10"/>
                </a:solidFill>
              </a:rPr>
              <a:t>%</a:t>
            </a:r>
            <a:r>
              <a:rPr lang="zh-CN" altLang="en-US" sz="2400" b="0" dirty="0">
                <a:solidFill>
                  <a:srgbClr val="198A10"/>
                </a:solidFill>
              </a:rPr>
              <a:t>商品价格大于</a:t>
            </a:r>
            <a:r>
              <a:rPr lang="en-US" altLang="zh-CN" sz="2400" b="0" dirty="0">
                <a:solidFill>
                  <a:srgbClr val="198A10"/>
                </a:solidFill>
              </a:rPr>
              <a:t>2500</a:t>
            </a:r>
            <a:r>
              <a:rPr lang="zh-CN" altLang="en-US" sz="2400" b="0" dirty="0">
                <a:solidFill>
                  <a:srgbClr val="198A10"/>
                </a:solidFill>
              </a:rPr>
              <a:t>小于</a:t>
            </a:r>
            <a:r>
              <a:rPr lang="en-US" altLang="zh-CN" sz="2400" b="0" dirty="0">
                <a:solidFill>
                  <a:srgbClr val="198A10"/>
                </a:solidFill>
              </a:rPr>
              <a:t>5000</a:t>
            </a:r>
          </a:p>
          <a:p>
            <a:pPr eaLnBrk="1" hangingPunct="1"/>
            <a:r>
              <a:rPr lang="en-US" altLang="zh-CN" sz="2400" b="0" dirty="0">
                <a:solidFill>
                  <a:srgbClr val="993300"/>
                </a:solidFill>
              </a:rPr>
              <a:t>       </a:t>
            </a:r>
            <a:r>
              <a:rPr lang="en-US" altLang="zh-CN" sz="2400" b="0" dirty="0" smtClean="0">
                <a:solidFill>
                  <a:srgbClr val="993300"/>
                </a:solidFill>
              </a:rPr>
              <a:t> </a:t>
            </a:r>
            <a:r>
              <a:rPr lang="en-US" altLang="zh-CN" sz="2400" b="0" dirty="0">
                <a:solidFill>
                  <a:srgbClr val="993300"/>
                </a:solidFill>
              </a:rPr>
              <a:t>rate=10/100;       </a:t>
            </a:r>
          </a:p>
          <a:p>
            <a:pPr eaLnBrk="1" hangingPunct="1"/>
            <a:r>
              <a:rPr lang="en-US" altLang="zh-CN" sz="2400" b="0" dirty="0">
                <a:solidFill>
                  <a:srgbClr val="993300"/>
                </a:solidFill>
              </a:rPr>
              <a:t>    </a:t>
            </a:r>
            <a:r>
              <a:rPr lang="en-US" altLang="zh-CN" sz="2400" b="0" dirty="0" smtClean="0">
                <a:solidFill>
                  <a:srgbClr val="993300"/>
                </a:solidFill>
              </a:rPr>
              <a:t>otherwise               </a:t>
            </a:r>
            <a:r>
              <a:rPr lang="en-US" altLang="zh-CN" sz="2400" b="0" dirty="0">
                <a:solidFill>
                  <a:srgbClr val="198A10"/>
                </a:solidFill>
              </a:rPr>
              <a:t>%</a:t>
            </a:r>
            <a:r>
              <a:rPr lang="zh-CN" altLang="en-US" sz="2400" b="0" dirty="0">
                <a:solidFill>
                  <a:srgbClr val="198A10"/>
                </a:solidFill>
              </a:rPr>
              <a:t>商品价格大于等于</a:t>
            </a:r>
            <a:r>
              <a:rPr lang="en-US" altLang="zh-CN" sz="2400" b="0" dirty="0">
                <a:solidFill>
                  <a:srgbClr val="198A10"/>
                </a:solidFill>
              </a:rPr>
              <a:t>5000</a:t>
            </a:r>
          </a:p>
          <a:p>
            <a:pPr eaLnBrk="1" hangingPunct="1"/>
            <a:r>
              <a:rPr lang="en-US" altLang="zh-CN" sz="2400" b="0" dirty="0">
                <a:solidFill>
                  <a:srgbClr val="993300"/>
                </a:solidFill>
              </a:rPr>
              <a:t>      </a:t>
            </a:r>
            <a:r>
              <a:rPr lang="en-US" altLang="zh-CN" sz="2400" b="0" dirty="0" smtClean="0">
                <a:solidFill>
                  <a:srgbClr val="993300"/>
                </a:solidFill>
              </a:rPr>
              <a:t>  </a:t>
            </a:r>
            <a:r>
              <a:rPr lang="en-US" altLang="zh-CN" sz="2400" b="0" dirty="0">
                <a:solidFill>
                  <a:srgbClr val="993300"/>
                </a:solidFill>
              </a:rPr>
              <a:t>rate=14/100;</a:t>
            </a:r>
          </a:p>
          <a:p>
            <a:pPr eaLnBrk="1" hangingPunct="1"/>
            <a:r>
              <a:rPr lang="en-US" altLang="zh-CN" sz="2400" dirty="0" smtClean="0">
                <a:solidFill>
                  <a:srgbClr val="993300"/>
                </a:solidFill>
              </a:rPr>
              <a:t>end</a:t>
            </a:r>
            <a:endParaRPr lang="en-US" altLang="zh-CN" sz="2400" dirty="0">
              <a:solidFill>
                <a:srgbClr val="993300"/>
              </a:solidFill>
            </a:endParaRPr>
          </a:p>
          <a:p>
            <a:r>
              <a:rPr lang="en-US" altLang="zh-CN" sz="2400" b="0" dirty="0" err="1">
                <a:solidFill>
                  <a:srgbClr val="993300"/>
                </a:solidFill>
              </a:rPr>
              <a:t>fprintf</a:t>
            </a:r>
            <a:r>
              <a:rPr lang="en-US" altLang="zh-CN" sz="2400" b="0" dirty="0">
                <a:solidFill>
                  <a:srgbClr val="993300"/>
                </a:solidFill>
              </a:rPr>
              <a:t>('</a:t>
            </a:r>
            <a:r>
              <a:rPr lang="zh-CN" altLang="en-US" sz="2400" b="0" dirty="0">
                <a:solidFill>
                  <a:srgbClr val="993300"/>
                </a:solidFill>
              </a:rPr>
              <a:t>折扣率</a:t>
            </a:r>
            <a:r>
              <a:rPr lang="en-US" altLang="zh-CN" sz="2400" b="0" dirty="0">
                <a:solidFill>
                  <a:srgbClr val="993300"/>
                </a:solidFill>
              </a:rPr>
              <a:t>=%f', rate*100),</a:t>
            </a:r>
            <a:r>
              <a:rPr lang="en-US" altLang="zh-CN" sz="2400" b="0" dirty="0" err="1">
                <a:solidFill>
                  <a:srgbClr val="993300"/>
                </a:solidFill>
              </a:rPr>
              <a:t>disp</a:t>
            </a:r>
            <a:r>
              <a:rPr lang="en-US" altLang="zh-CN" sz="2400" b="0" dirty="0">
                <a:solidFill>
                  <a:srgbClr val="993300"/>
                </a:solidFill>
              </a:rPr>
              <a:t>('%')   </a:t>
            </a:r>
            <a:r>
              <a:rPr lang="en-US" altLang="zh-CN" sz="2400" b="0" dirty="0">
                <a:solidFill>
                  <a:srgbClr val="198A10"/>
                </a:solidFill>
              </a:rPr>
              <a:t>%</a:t>
            </a:r>
            <a:r>
              <a:rPr lang="zh-CN" altLang="en-US" sz="2400" b="0" dirty="0">
                <a:solidFill>
                  <a:srgbClr val="198A10"/>
                </a:solidFill>
              </a:rPr>
              <a:t>输出折扣率</a:t>
            </a:r>
          </a:p>
        </p:txBody>
      </p:sp>
      <p:sp>
        <p:nvSpPr>
          <p:cNvPr id="69635" name="Rectangle 2"/>
          <p:cNvSpPr txBox="1">
            <a:spLocks noChangeArrowheads="1"/>
          </p:cNvSpPr>
          <p:nvPr/>
        </p:nvSpPr>
        <p:spPr bwMode="auto">
          <a:xfrm>
            <a:off x="228600" y="6985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/>
              <a:t>程序设计   </a:t>
            </a:r>
            <a:r>
              <a:rPr lang="zh-CN" altLang="en-US" sz="4000" dirty="0">
                <a:solidFill>
                  <a:srgbClr val="FF0000"/>
                </a:solidFill>
              </a:rPr>
              <a:t>选择结构 </a:t>
            </a:r>
            <a:r>
              <a:rPr lang="en-US" altLang="zh-CN" sz="4000" dirty="0">
                <a:solidFill>
                  <a:srgbClr val="FF0000"/>
                </a:solidFill>
              </a:rPr>
              <a:t>switch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 txBox="1">
            <a:spLocks noChangeArrowheads="1"/>
          </p:cNvSpPr>
          <p:nvPr/>
        </p:nvSpPr>
        <p:spPr bwMode="auto">
          <a:xfrm>
            <a:off x="827088" y="998538"/>
            <a:ext cx="7632700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第四章  程序设计</a:t>
            </a:r>
          </a:p>
        </p:txBody>
      </p:sp>
      <p:sp>
        <p:nvSpPr>
          <p:cNvPr id="48131" name="Rectangle 4"/>
          <p:cNvSpPr txBox="1">
            <a:spLocks noChangeArrowheads="1"/>
          </p:cNvSpPr>
          <p:nvPr/>
        </p:nvSpPr>
        <p:spPr bwMode="auto">
          <a:xfrm>
            <a:off x="2841377" y="2348880"/>
            <a:ext cx="3604121" cy="2544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571500" indent="-5715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程序结构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函数及其调用</a:t>
            </a:r>
            <a:endParaRPr lang="en-US" altLang="zh-CN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程序的调试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6"/>
          <p:cNvSpPr txBox="1">
            <a:spLocks noChangeArrowheads="1"/>
          </p:cNvSpPr>
          <p:nvPr/>
        </p:nvSpPr>
        <p:spPr bwMode="auto">
          <a:xfrm>
            <a:off x="4911725" y="42386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>
              <a:latin typeface="+mn-ea"/>
              <a:ea typeface="+mn-ea"/>
            </a:endParaRPr>
          </a:p>
        </p:txBody>
      </p:sp>
      <p:sp>
        <p:nvSpPr>
          <p:cNvPr id="70659" name="Text Box 10"/>
          <p:cNvSpPr txBox="1">
            <a:spLocks noChangeArrowheads="1"/>
          </p:cNvSpPr>
          <p:nvPr/>
        </p:nvSpPr>
        <p:spPr bwMode="auto">
          <a:xfrm>
            <a:off x="1115616" y="912425"/>
            <a:ext cx="66246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一种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</a:rPr>
              <a:t>试探执行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</a:p>
        </p:txBody>
      </p:sp>
      <p:sp>
        <p:nvSpPr>
          <p:cNvPr id="32773" name="Text Box 16"/>
          <p:cNvSpPr txBox="1">
            <a:spLocks noChangeArrowheads="1"/>
          </p:cNvSpPr>
          <p:nvPr/>
        </p:nvSpPr>
        <p:spPr bwMode="auto">
          <a:xfrm>
            <a:off x="6532563" y="9636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>
              <a:latin typeface="+mn-ea"/>
              <a:ea typeface="+mn-ea"/>
            </a:endParaRPr>
          </a:p>
        </p:txBody>
      </p:sp>
      <p:sp>
        <p:nvSpPr>
          <p:cNvPr id="70661" name="Text Box 21"/>
          <p:cNvSpPr txBox="1">
            <a:spLocks noChangeArrowheads="1"/>
          </p:cNvSpPr>
          <p:nvPr/>
        </p:nvSpPr>
        <p:spPr bwMode="auto">
          <a:xfrm>
            <a:off x="3419872" y="1772816"/>
            <a:ext cx="2211387" cy="2225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try</a:t>
            </a:r>
          </a:p>
          <a:p>
            <a:pPr eaLnBrk="1" hangingPunct="1"/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zh-CN" altLang="en-US" b="0" dirty="0">
                <a:solidFill>
                  <a:schemeClr val="tx1"/>
                </a:solidFill>
                <a:latin typeface="+mn-ea"/>
                <a:ea typeface="+mn-ea"/>
              </a:rPr>
              <a:t>语句组</a:t>
            </a:r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</a:p>
          <a:p>
            <a:pPr eaLnBrk="1" hangingPunct="1"/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catch</a:t>
            </a:r>
          </a:p>
          <a:p>
            <a:pPr eaLnBrk="1" hangingPunct="1"/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zh-CN" altLang="en-US" b="0" dirty="0">
                <a:solidFill>
                  <a:schemeClr val="tx1"/>
                </a:solidFill>
                <a:latin typeface="+mn-ea"/>
                <a:ea typeface="+mn-ea"/>
              </a:rPr>
              <a:t>语句组</a:t>
            </a:r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</a:p>
        </p:txBody>
      </p:sp>
      <p:sp>
        <p:nvSpPr>
          <p:cNvPr id="32775" name="Text Box 23"/>
          <p:cNvSpPr txBox="1">
            <a:spLocks noChangeArrowheads="1"/>
          </p:cNvSpPr>
          <p:nvPr/>
        </p:nvSpPr>
        <p:spPr bwMode="auto">
          <a:xfrm>
            <a:off x="5775325" y="398780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>
              <a:latin typeface="+mn-ea"/>
              <a:ea typeface="+mn-ea"/>
            </a:endParaRPr>
          </a:p>
        </p:txBody>
      </p:sp>
      <p:sp>
        <p:nvSpPr>
          <p:cNvPr id="32776" name="Text Box 25"/>
          <p:cNvSpPr txBox="1">
            <a:spLocks noChangeArrowheads="1"/>
          </p:cNvSpPr>
          <p:nvPr/>
        </p:nvSpPr>
        <p:spPr bwMode="auto">
          <a:xfrm>
            <a:off x="323850" y="4365104"/>
            <a:ext cx="864076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dirty="0" smtClean="0">
                <a:latin typeface="+mn-ea"/>
                <a:ea typeface="+mn-ea"/>
              </a:rPr>
              <a:t>先</a:t>
            </a:r>
            <a:r>
              <a:rPr lang="zh-CN" altLang="en-US" dirty="0">
                <a:latin typeface="+mn-ea"/>
                <a:ea typeface="+mn-ea"/>
              </a:rPr>
              <a:t>试探</a:t>
            </a:r>
            <a:r>
              <a:rPr lang="zh-CN" altLang="en-US" dirty="0" smtClean="0">
                <a:latin typeface="+mn-ea"/>
                <a:ea typeface="+mn-ea"/>
              </a:rPr>
              <a:t>执行 语句</a:t>
            </a:r>
            <a:r>
              <a:rPr lang="zh-CN" altLang="en-US" dirty="0">
                <a:latin typeface="+mn-ea"/>
                <a:ea typeface="+mn-ea"/>
              </a:rPr>
              <a:t>组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zh-CN" altLang="en-US" dirty="0" smtClean="0">
                <a:latin typeface="+mn-ea"/>
                <a:ea typeface="+mn-ea"/>
              </a:rPr>
              <a:t>如果在执行过程</a:t>
            </a:r>
            <a:r>
              <a:rPr lang="zh-CN" altLang="en-US" dirty="0">
                <a:latin typeface="+mn-ea"/>
                <a:ea typeface="+mn-ea"/>
              </a:rPr>
              <a:t>中出现错误，则</a:t>
            </a:r>
            <a:r>
              <a:rPr lang="zh-CN" altLang="en-US" dirty="0" smtClean="0">
                <a:latin typeface="+mn-ea"/>
                <a:ea typeface="+mn-ea"/>
              </a:rPr>
              <a:t>将</a:t>
            </a:r>
            <a:r>
              <a:rPr lang="zh-CN" altLang="en-US" dirty="0">
                <a:latin typeface="+mn-ea"/>
                <a:ea typeface="+mn-ea"/>
              </a:rPr>
              <a:t>信息</a:t>
            </a:r>
            <a:r>
              <a:rPr lang="zh-CN" altLang="en-US" dirty="0" smtClean="0">
                <a:latin typeface="+mn-ea"/>
                <a:ea typeface="+mn-ea"/>
              </a:rPr>
              <a:t>保留到</a:t>
            </a:r>
            <a:r>
              <a:rPr lang="en-US" altLang="zh-CN" dirty="0" err="1" smtClean="0">
                <a:latin typeface="+mn-ea"/>
                <a:ea typeface="+mn-ea"/>
              </a:rPr>
              <a:t>lasterr</a:t>
            </a:r>
            <a:r>
              <a:rPr lang="zh-CN" altLang="en-US" dirty="0">
                <a:latin typeface="+mn-ea"/>
                <a:ea typeface="+mn-ea"/>
              </a:rPr>
              <a:t>变量，并转去</a:t>
            </a:r>
            <a:r>
              <a:rPr lang="zh-CN" altLang="en-US" dirty="0" smtClean="0">
                <a:latin typeface="+mn-ea"/>
                <a:ea typeface="+mn-ea"/>
              </a:rPr>
              <a:t>执行 语句组</a:t>
            </a:r>
            <a:r>
              <a:rPr lang="en-US" altLang="zh-CN" dirty="0" smtClean="0">
                <a:latin typeface="+mn-ea"/>
                <a:ea typeface="+mn-ea"/>
              </a:rPr>
              <a:t>2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4000" dirty="0">
                <a:solidFill>
                  <a:srgbClr val="0070C0"/>
                </a:solidFill>
                <a:latin typeface="+mn-ea"/>
                <a:ea typeface="+mn-ea"/>
              </a:rPr>
              <a:t>程序设计   </a:t>
            </a:r>
            <a:r>
              <a:rPr lang="zh-CN" altLang="en-US" sz="4000" dirty="0" smtClean="0">
                <a:solidFill>
                  <a:srgbClr val="FF0000"/>
                </a:solidFill>
                <a:latin typeface="+mn-ea"/>
                <a:ea typeface="+mn-ea"/>
              </a:rPr>
              <a:t>选择结构  </a:t>
            </a:r>
            <a:r>
              <a:rPr lang="en-US" altLang="zh-CN" sz="4000" dirty="0">
                <a:solidFill>
                  <a:srgbClr val="FF0000"/>
                </a:solidFill>
              </a:rPr>
              <a:t>try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323528" y="995075"/>
            <a:ext cx="77536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例：矩阵乘法要求两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</a:rPr>
              <a:t>矩阵形状满足一定要求</a:t>
            </a:r>
            <a:r>
              <a:rPr lang="zh-CN" altLang="en-US" sz="32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。</a:t>
            </a:r>
            <a:endParaRPr lang="zh-CN" altLang="en-US" sz="32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467544" y="1736725"/>
            <a:ext cx="3168724" cy="35394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rgbClr val="993300"/>
                </a:solidFill>
              </a:rPr>
              <a:t>A=[1 2 3;4 5 6];</a:t>
            </a:r>
          </a:p>
          <a:p>
            <a:pPr>
              <a:defRPr/>
            </a:pPr>
            <a:r>
              <a:rPr lang="en-US" altLang="zh-CN" b="0" dirty="0">
                <a:solidFill>
                  <a:srgbClr val="993300"/>
                </a:solidFill>
              </a:rPr>
              <a:t>B=[7 8 9;10 11 12];</a:t>
            </a:r>
          </a:p>
          <a:p>
            <a:pPr>
              <a:defRPr/>
            </a:pPr>
            <a:r>
              <a:rPr lang="en-US" altLang="zh-CN" b="0" dirty="0">
                <a:solidFill>
                  <a:srgbClr val="993300"/>
                </a:solidFill>
              </a:rPr>
              <a:t>try</a:t>
            </a:r>
          </a:p>
          <a:p>
            <a:pPr>
              <a:defRPr/>
            </a:pPr>
            <a:r>
              <a:rPr lang="en-US" altLang="zh-CN" b="0" dirty="0">
                <a:solidFill>
                  <a:srgbClr val="993300"/>
                </a:solidFill>
              </a:rPr>
              <a:t>    </a:t>
            </a:r>
            <a:r>
              <a:rPr lang="en-US" altLang="zh-CN" b="0" dirty="0" smtClean="0">
                <a:solidFill>
                  <a:srgbClr val="993300"/>
                </a:solidFill>
              </a:rPr>
              <a:t>C=A*B;</a:t>
            </a:r>
          </a:p>
          <a:p>
            <a:pPr>
              <a:defRPr/>
            </a:pPr>
            <a:r>
              <a:rPr lang="en-US" altLang="zh-CN" b="0" dirty="0" smtClean="0">
                <a:solidFill>
                  <a:srgbClr val="993300"/>
                </a:solidFill>
              </a:rPr>
              <a:t>catch</a:t>
            </a:r>
            <a:endParaRPr lang="en-US" altLang="zh-CN" b="0" dirty="0">
              <a:solidFill>
                <a:srgbClr val="993300"/>
              </a:solidFill>
            </a:endParaRPr>
          </a:p>
          <a:p>
            <a:pPr>
              <a:defRPr/>
            </a:pPr>
            <a:r>
              <a:rPr lang="en-US" altLang="zh-CN" b="0" dirty="0">
                <a:solidFill>
                  <a:srgbClr val="993300"/>
                </a:solidFill>
              </a:rPr>
              <a:t>    C=A.*B;</a:t>
            </a:r>
          </a:p>
          <a:p>
            <a:pPr>
              <a:defRPr/>
            </a:pPr>
            <a:r>
              <a:rPr lang="en-US" altLang="zh-CN" b="0" dirty="0">
                <a:solidFill>
                  <a:srgbClr val="993300"/>
                </a:solidFill>
              </a:rPr>
              <a:t>end</a:t>
            </a:r>
          </a:p>
          <a:p>
            <a:pPr>
              <a:defRPr/>
            </a:pPr>
            <a:r>
              <a:rPr lang="en-US" altLang="zh-CN" b="0" dirty="0" err="1" smtClean="0">
                <a:solidFill>
                  <a:srgbClr val="993300"/>
                </a:solidFill>
              </a:rPr>
              <a:t>C,lasterr</a:t>
            </a:r>
            <a:endParaRPr lang="en-US" altLang="zh-CN" b="0" dirty="0">
              <a:solidFill>
                <a:srgbClr val="993300"/>
              </a:solidFill>
            </a:endParaRPr>
          </a:p>
        </p:txBody>
      </p:sp>
      <p:sp>
        <p:nvSpPr>
          <p:cNvPr id="71684" name="Rectangle 9"/>
          <p:cNvSpPr>
            <a:spLocks noChangeArrowheads="1"/>
          </p:cNvSpPr>
          <p:nvPr/>
        </p:nvSpPr>
        <p:spPr bwMode="auto">
          <a:xfrm>
            <a:off x="3923928" y="2967831"/>
            <a:ext cx="5148634" cy="23083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solidFill>
                  <a:schemeClr val="tx1"/>
                </a:solidFill>
              </a:rPr>
              <a:t>C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=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b="0" dirty="0">
                <a:solidFill>
                  <a:schemeClr val="tx1"/>
                </a:solidFill>
              </a:rPr>
              <a:t>     7    16    27</a:t>
            </a:r>
          </a:p>
          <a:p>
            <a:pPr eaLnBrk="1" hangingPunct="1"/>
            <a:r>
              <a:rPr lang="en-US" altLang="zh-CN" sz="2400" b="0" dirty="0">
                <a:solidFill>
                  <a:schemeClr val="tx1"/>
                </a:solidFill>
              </a:rPr>
              <a:t>    40    55    72</a:t>
            </a:r>
          </a:p>
          <a:p>
            <a:pPr eaLnBrk="1" hangingPunct="1"/>
            <a:r>
              <a:rPr lang="en-US" altLang="zh-CN" sz="2400" b="0" dirty="0" err="1">
                <a:solidFill>
                  <a:schemeClr val="tx1"/>
                </a:solidFill>
              </a:rPr>
              <a:t>ans</a:t>
            </a:r>
            <a:r>
              <a:rPr lang="en-US" altLang="zh-CN" sz="2400" b="0" dirty="0">
                <a:solidFill>
                  <a:schemeClr val="tx1"/>
                </a:solidFill>
              </a:rPr>
              <a:t>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=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b="0" dirty="0">
                <a:solidFill>
                  <a:schemeClr val="tx1"/>
                </a:solidFill>
              </a:rPr>
              <a:t>Error using ==&gt; </a:t>
            </a:r>
            <a:r>
              <a:rPr lang="en-US" altLang="zh-CN" sz="2400" b="0" dirty="0" err="1">
                <a:solidFill>
                  <a:schemeClr val="tx1"/>
                </a:solidFill>
              </a:rPr>
              <a:t>mtimes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b="0" dirty="0">
                <a:solidFill>
                  <a:schemeClr val="tx1"/>
                </a:solidFill>
              </a:rPr>
              <a:t>Inner matrix dimensions must agree.</a:t>
            </a:r>
          </a:p>
        </p:txBody>
      </p:sp>
      <p:sp>
        <p:nvSpPr>
          <p:cNvPr id="71685" name="Text Box 10"/>
          <p:cNvSpPr txBox="1">
            <a:spLocks noChangeArrowheads="1"/>
          </p:cNvSpPr>
          <p:nvPr/>
        </p:nvSpPr>
        <p:spPr bwMode="auto">
          <a:xfrm>
            <a:off x="5615595" y="2444593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993300"/>
                </a:solidFill>
              </a:rPr>
              <a:t>输出结果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4000" dirty="0">
                <a:solidFill>
                  <a:srgbClr val="0070C0"/>
                </a:solidFill>
                <a:latin typeface="+mn-ea"/>
                <a:ea typeface="+mn-ea"/>
              </a:rPr>
              <a:t>程序设计   </a:t>
            </a:r>
            <a:r>
              <a:rPr lang="zh-CN" altLang="en-US" sz="4000" dirty="0" smtClean="0">
                <a:solidFill>
                  <a:srgbClr val="FF0000"/>
                </a:solidFill>
                <a:latin typeface="+mn-ea"/>
                <a:ea typeface="+mn-ea"/>
              </a:rPr>
              <a:t>选择结构  </a:t>
            </a:r>
            <a:r>
              <a:rPr lang="en-US" altLang="zh-CN" sz="4000" dirty="0" smtClean="0">
                <a:solidFill>
                  <a:srgbClr val="FF0000"/>
                </a:solidFill>
                <a:latin typeface="+mn-ea"/>
                <a:ea typeface="+mn-ea"/>
              </a:rPr>
              <a:t>try</a:t>
            </a:r>
            <a:endParaRPr lang="zh-CN" altLang="en-US" sz="4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5"/>
          <p:cNvSpPr txBox="1">
            <a:spLocks noChangeArrowheads="1"/>
          </p:cNvSpPr>
          <p:nvPr/>
        </p:nvSpPr>
        <p:spPr bwMode="auto">
          <a:xfrm>
            <a:off x="1043608" y="4062759"/>
            <a:ext cx="7416800" cy="1814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 </a:t>
            </a: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逻辑表达式   </a:t>
            </a:r>
            <a:r>
              <a:rPr lang="zh-CN" altLang="en-US" b="0" dirty="0" smtClean="0">
                <a:solidFill>
                  <a:srgbClr val="198A1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满足</a:t>
            </a:r>
            <a:r>
              <a:rPr lang="zh-CN" altLang="en-US" b="0" dirty="0">
                <a:solidFill>
                  <a:srgbClr val="198A1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条件才执行</a:t>
            </a:r>
            <a:endParaRPr lang="en-US" altLang="zh-CN" b="0" dirty="0">
              <a:solidFill>
                <a:srgbClr val="198A1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</a:t>
            </a:r>
            <a:endParaRPr lang="en-US" altLang="zh-CN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endParaRPr lang="zh-CN" altLang="en-US" u="sng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707" name="Text Box 7"/>
          <p:cNvSpPr txBox="1">
            <a:spLocks noChangeArrowheads="1"/>
          </p:cNvSpPr>
          <p:nvPr/>
        </p:nvSpPr>
        <p:spPr bwMode="auto">
          <a:xfrm>
            <a:off x="1043608" y="2133600"/>
            <a:ext cx="7416800" cy="1471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 </a:t>
            </a: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变量=初值</a:t>
            </a: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增量</a:t>
            </a: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结束值  </a:t>
            </a:r>
            <a:r>
              <a:rPr lang="zh-CN" altLang="en-US" b="0" dirty="0" smtClean="0">
                <a:solidFill>
                  <a:srgbClr val="198A1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增量</a:t>
            </a:r>
            <a:r>
              <a:rPr lang="zh-CN" altLang="en-US" b="0" dirty="0">
                <a:solidFill>
                  <a:srgbClr val="198A1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默认为</a:t>
            </a:r>
            <a:r>
              <a:rPr lang="en-US" altLang="zh-CN" b="0" dirty="0">
                <a:solidFill>
                  <a:srgbClr val="198A1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b="0" dirty="0">
              <a:solidFill>
                <a:srgbClr val="198A1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语句组</a:t>
            </a:r>
            <a:endParaRPr lang="en-US" altLang="zh-CN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</a:p>
        </p:txBody>
      </p:sp>
      <p:sp>
        <p:nvSpPr>
          <p:cNvPr id="72708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程序设计   </a:t>
            </a:r>
            <a:r>
              <a:rPr lang="zh-CN" altLang="en-US" sz="4000">
                <a:solidFill>
                  <a:srgbClr val="FF0000"/>
                </a:solidFill>
              </a:rPr>
              <a:t>循环结构 </a:t>
            </a:r>
            <a:r>
              <a:rPr lang="en-US" altLang="zh-CN" sz="4000">
                <a:solidFill>
                  <a:srgbClr val="FF0000"/>
                </a:solidFill>
              </a:rPr>
              <a:t>for </a:t>
            </a:r>
            <a:r>
              <a:rPr lang="zh-CN" altLang="en-US" sz="4000">
                <a:solidFill>
                  <a:srgbClr val="FF0000"/>
                </a:solidFill>
              </a:rPr>
              <a:t>和 </a:t>
            </a:r>
            <a:r>
              <a:rPr lang="en-US" altLang="zh-CN" sz="4000">
                <a:solidFill>
                  <a:srgbClr val="FF0000"/>
                </a:solidFill>
              </a:rPr>
              <a:t>while</a:t>
            </a:r>
            <a:endParaRPr lang="zh-CN" altLang="en-US" sz="4000">
              <a:solidFill>
                <a:srgbClr val="FF0000"/>
              </a:solidFill>
            </a:endParaRP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503238" y="1016000"/>
            <a:ext cx="7092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按照</a:t>
            </a:r>
            <a:r>
              <a:rPr lang="zh-CN" altLang="en-US" sz="32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给定的条件，重复执行指定语句。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611188" y="1052513"/>
            <a:ext cx="78120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sz="32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32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1~100</a:t>
            </a:r>
            <a:r>
              <a:rPr lang="zh-CN" altLang="en-US" sz="32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中奇数求和</a:t>
            </a:r>
            <a:endParaRPr lang="zh-CN" altLang="en-US" sz="32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73731" name="Rectangle 5"/>
          <p:cNvSpPr>
            <a:spLocks noChangeArrowheads="1"/>
          </p:cNvSpPr>
          <p:nvPr/>
        </p:nvSpPr>
        <p:spPr bwMode="auto">
          <a:xfrm>
            <a:off x="792163" y="1844675"/>
            <a:ext cx="2970212" cy="2677656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198A10"/>
                </a:solidFill>
              </a:rPr>
              <a:t>%for</a:t>
            </a:r>
            <a:r>
              <a:rPr lang="zh-CN" altLang="en-US" dirty="0" smtClean="0">
                <a:solidFill>
                  <a:srgbClr val="198A10"/>
                </a:solidFill>
              </a:rPr>
              <a:t>循环求和</a:t>
            </a:r>
            <a:endParaRPr lang="en-US" altLang="zh-CN" dirty="0" smtClean="0">
              <a:solidFill>
                <a:srgbClr val="993300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rgbClr val="993300"/>
                </a:solidFill>
              </a:rPr>
              <a:t>s=0</a:t>
            </a:r>
            <a:r>
              <a:rPr lang="en-US" altLang="zh-CN" dirty="0">
                <a:solidFill>
                  <a:srgbClr val="993300"/>
                </a:solidFill>
              </a:rPr>
              <a:t>;</a:t>
            </a:r>
          </a:p>
          <a:p>
            <a:pPr eaLnBrk="1" hangingPunct="1"/>
            <a:r>
              <a:rPr lang="en-US" altLang="zh-CN" dirty="0">
                <a:solidFill>
                  <a:srgbClr val="993300"/>
                </a:solidFill>
              </a:rPr>
              <a:t>for n=1:2:100;</a:t>
            </a:r>
          </a:p>
          <a:p>
            <a:pPr eaLnBrk="1" hangingPunct="1"/>
            <a:r>
              <a:rPr lang="en-US" altLang="zh-CN" dirty="0">
                <a:solidFill>
                  <a:srgbClr val="993300"/>
                </a:solidFill>
              </a:rPr>
              <a:t>    </a:t>
            </a:r>
            <a:r>
              <a:rPr lang="en-US" altLang="zh-CN" dirty="0" smtClean="0">
                <a:solidFill>
                  <a:srgbClr val="993300"/>
                </a:solidFill>
              </a:rPr>
              <a:t>s=</a:t>
            </a:r>
            <a:r>
              <a:rPr lang="en-US" altLang="zh-CN" dirty="0" err="1" smtClean="0">
                <a:solidFill>
                  <a:srgbClr val="993300"/>
                </a:solidFill>
              </a:rPr>
              <a:t>s+n</a:t>
            </a:r>
            <a:r>
              <a:rPr lang="en-US" altLang="zh-CN" dirty="0">
                <a:solidFill>
                  <a:srgbClr val="993300"/>
                </a:solidFill>
              </a:rPr>
              <a:t>;</a:t>
            </a:r>
          </a:p>
          <a:p>
            <a:pPr eaLnBrk="1" hangingPunct="1"/>
            <a:r>
              <a:rPr lang="en-US" altLang="zh-CN" dirty="0">
                <a:solidFill>
                  <a:srgbClr val="993300"/>
                </a:solidFill>
              </a:rPr>
              <a:t>end</a:t>
            </a:r>
          </a:p>
          <a:p>
            <a:pPr eaLnBrk="1" hangingPunct="1"/>
            <a:r>
              <a:rPr lang="en-US" altLang="zh-CN" dirty="0" smtClean="0">
                <a:solidFill>
                  <a:srgbClr val="993300"/>
                </a:solidFill>
              </a:rPr>
              <a:t>s</a:t>
            </a:r>
            <a:endParaRPr lang="zh-CN" altLang="en-US" dirty="0">
              <a:solidFill>
                <a:srgbClr val="993300"/>
              </a:solidFill>
            </a:endParaRPr>
          </a:p>
        </p:txBody>
      </p:sp>
      <p:sp>
        <p:nvSpPr>
          <p:cNvPr id="73732" name="Rectangle 7"/>
          <p:cNvSpPr>
            <a:spLocks noChangeArrowheads="1"/>
          </p:cNvSpPr>
          <p:nvPr/>
        </p:nvSpPr>
        <p:spPr bwMode="auto">
          <a:xfrm>
            <a:off x="1449004" y="5013176"/>
            <a:ext cx="2970212" cy="1411288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198A10"/>
                </a:solidFill>
              </a:rPr>
              <a:t>%</a:t>
            </a:r>
            <a:r>
              <a:rPr lang="zh-CN" altLang="en-US" dirty="0" smtClean="0">
                <a:solidFill>
                  <a:srgbClr val="198A10"/>
                </a:solidFill>
              </a:rPr>
              <a:t>专用函数</a:t>
            </a:r>
            <a:r>
              <a:rPr lang="zh-CN" altLang="en-US" dirty="0">
                <a:solidFill>
                  <a:srgbClr val="198A10"/>
                </a:solidFill>
              </a:rPr>
              <a:t>求和</a:t>
            </a:r>
          </a:p>
          <a:p>
            <a:pPr eaLnBrk="1" hangingPunct="1"/>
            <a:r>
              <a:rPr lang="en-US" altLang="zh-CN" dirty="0" smtClean="0">
                <a:solidFill>
                  <a:srgbClr val="993300"/>
                </a:solidFill>
              </a:rPr>
              <a:t>x=1:2:100;</a:t>
            </a:r>
            <a:endParaRPr lang="en-US" altLang="zh-CN" dirty="0">
              <a:solidFill>
                <a:srgbClr val="9933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993300"/>
                </a:solidFill>
              </a:rPr>
              <a:t>s=sum(x)</a:t>
            </a:r>
          </a:p>
        </p:txBody>
      </p:sp>
      <p:sp>
        <p:nvSpPr>
          <p:cNvPr id="73733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程序设计   </a:t>
            </a:r>
            <a:r>
              <a:rPr lang="zh-CN" altLang="en-US" sz="4000">
                <a:solidFill>
                  <a:srgbClr val="FF0000"/>
                </a:solidFill>
              </a:rPr>
              <a:t>循环结构 </a:t>
            </a:r>
            <a:r>
              <a:rPr lang="en-US" altLang="zh-CN" sz="4000">
                <a:solidFill>
                  <a:srgbClr val="FF0000"/>
                </a:solidFill>
              </a:rPr>
              <a:t>for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76056" y="1844675"/>
            <a:ext cx="3600450" cy="353943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198A10"/>
                </a:solidFill>
              </a:rPr>
              <a:t>%while</a:t>
            </a:r>
            <a:r>
              <a:rPr lang="zh-CN" altLang="en-US" dirty="0" smtClean="0">
                <a:solidFill>
                  <a:srgbClr val="198A10"/>
                </a:solidFill>
              </a:rPr>
              <a:t>循环</a:t>
            </a:r>
            <a:r>
              <a:rPr lang="zh-CN" altLang="en-US" dirty="0">
                <a:solidFill>
                  <a:srgbClr val="198A10"/>
                </a:solidFill>
              </a:rPr>
              <a:t>求和</a:t>
            </a:r>
            <a:endParaRPr lang="en-US" altLang="zh-CN" dirty="0">
              <a:solidFill>
                <a:srgbClr val="993300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rgbClr val="993300"/>
                </a:solidFill>
              </a:rPr>
              <a:t>s=0</a:t>
            </a:r>
            <a:r>
              <a:rPr lang="en-US" altLang="zh-CN" dirty="0">
                <a:solidFill>
                  <a:srgbClr val="993300"/>
                </a:solidFill>
              </a:rPr>
              <a:t>;</a:t>
            </a:r>
          </a:p>
          <a:p>
            <a:pPr eaLnBrk="1" hangingPunct="1"/>
            <a:r>
              <a:rPr lang="en-US" altLang="zh-CN" dirty="0">
                <a:solidFill>
                  <a:srgbClr val="993300"/>
                </a:solidFill>
              </a:rPr>
              <a:t>n=1;</a:t>
            </a:r>
          </a:p>
          <a:p>
            <a:pPr eaLnBrk="1" hangingPunct="1"/>
            <a:r>
              <a:rPr lang="en-US" altLang="zh-CN" dirty="0">
                <a:solidFill>
                  <a:srgbClr val="993300"/>
                </a:solidFill>
              </a:rPr>
              <a:t>while n&lt;=100</a:t>
            </a:r>
          </a:p>
          <a:p>
            <a:pPr eaLnBrk="1" hangingPunct="1"/>
            <a:r>
              <a:rPr lang="en-US" altLang="zh-CN" dirty="0">
                <a:solidFill>
                  <a:srgbClr val="993300"/>
                </a:solidFill>
              </a:rPr>
              <a:t>    </a:t>
            </a:r>
            <a:r>
              <a:rPr lang="en-US" altLang="zh-CN" dirty="0" smtClean="0">
                <a:solidFill>
                  <a:srgbClr val="993300"/>
                </a:solidFill>
              </a:rPr>
              <a:t>s=</a:t>
            </a:r>
            <a:r>
              <a:rPr lang="en-US" altLang="zh-CN" dirty="0" err="1" smtClean="0">
                <a:solidFill>
                  <a:srgbClr val="993300"/>
                </a:solidFill>
              </a:rPr>
              <a:t>s+n</a:t>
            </a:r>
            <a:r>
              <a:rPr lang="en-US" altLang="zh-CN" dirty="0">
                <a:solidFill>
                  <a:srgbClr val="993300"/>
                </a:solidFill>
              </a:rPr>
              <a:t>;</a:t>
            </a:r>
          </a:p>
          <a:p>
            <a:pPr eaLnBrk="1" hangingPunct="1"/>
            <a:r>
              <a:rPr lang="en-US" altLang="zh-CN" dirty="0">
                <a:solidFill>
                  <a:srgbClr val="993300"/>
                </a:solidFill>
              </a:rPr>
              <a:t>    n=n+2;</a:t>
            </a:r>
          </a:p>
          <a:p>
            <a:pPr eaLnBrk="1" hangingPunct="1"/>
            <a:r>
              <a:rPr lang="en-US" altLang="zh-CN" dirty="0" smtClean="0">
                <a:solidFill>
                  <a:srgbClr val="993300"/>
                </a:solidFill>
              </a:rPr>
              <a:t>end</a:t>
            </a:r>
          </a:p>
          <a:p>
            <a:pPr eaLnBrk="1" hangingPunct="1"/>
            <a:r>
              <a:rPr lang="en-US" altLang="zh-CN" dirty="0" smtClean="0">
                <a:solidFill>
                  <a:srgbClr val="993300"/>
                </a:solidFill>
              </a:rPr>
              <a:t>s</a:t>
            </a:r>
            <a:endParaRPr lang="en-US" altLang="zh-CN" dirty="0">
              <a:solidFill>
                <a:srgbClr val="99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4"/>
          <p:cNvSpPr txBox="1">
            <a:spLocks noChangeArrowheads="1"/>
          </p:cNvSpPr>
          <p:nvPr/>
        </p:nvSpPr>
        <p:spPr bwMode="auto">
          <a:xfrm>
            <a:off x="468313" y="993775"/>
            <a:ext cx="84597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例：从键盘输入若干个数，当输入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时结束运算，并求这些数的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平均值以及它们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的和。</a:t>
            </a:r>
          </a:p>
        </p:txBody>
      </p:sp>
      <p:sp>
        <p:nvSpPr>
          <p:cNvPr id="74755" name="Rectangle 6"/>
          <p:cNvSpPr>
            <a:spLocks noChangeArrowheads="1"/>
          </p:cNvSpPr>
          <p:nvPr/>
        </p:nvSpPr>
        <p:spPr bwMode="auto">
          <a:xfrm>
            <a:off x="2411760" y="2015710"/>
            <a:ext cx="522069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 smtClean="0">
                <a:solidFill>
                  <a:srgbClr val="993300"/>
                </a:solidFill>
              </a:rPr>
              <a:t>s=0</a:t>
            </a:r>
            <a:r>
              <a:rPr lang="en-US" altLang="zh-CN" sz="2400" b="0" dirty="0">
                <a:solidFill>
                  <a:srgbClr val="993300"/>
                </a:solidFill>
              </a:rPr>
              <a:t>;</a:t>
            </a:r>
          </a:p>
          <a:p>
            <a:pPr eaLnBrk="1" hangingPunct="1"/>
            <a:r>
              <a:rPr lang="en-US" altLang="zh-CN" sz="2400" b="0" dirty="0">
                <a:solidFill>
                  <a:srgbClr val="993300"/>
                </a:solidFill>
              </a:rPr>
              <a:t>n=0;</a:t>
            </a:r>
          </a:p>
          <a:p>
            <a:pPr eaLnBrk="1" hangingPunct="1"/>
            <a:r>
              <a:rPr lang="en-US" altLang="zh-CN" sz="2400" b="0" dirty="0">
                <a:solidFill>
                  <a:srgbClr val="993300"/>
                </a:solidFill>
              </a:rPr>
              <a:t>x=input('</a:t>
            </a:r>
            <a:r>
              <a:rPr lang="zh-CN" altLang="en-US" sz="2400" b="0" dirty="0">
                <a:solidFill>
                  <a:srgbClr val="993300"/>
                </a:solidFill>
              </a:rPr>
              <a:t>输入一个数</a:t>
            </a:r>
            <a:r>
              <a:rPr lang="en-US" altLang="zh-CN" sz="2400" b="0" dirty="0">
                <a:solidFill>
                  <a:srgbClr val="993300"/>
                </a:solidFill>
              </a:rPr>
              <a:t>(</a:t>
            </a:r>
            <a:r>
              <a:rPr lang="zh-CN" altLang="en-US" sz="2400" b="0" dirty="0">
                <a:solidFill>
                  <a:srgbClr val="993300"/>
                </a:solidFill>
              </a:rPr>
              <a:t>以</a:t>
            </a:r>
            <a:r>
              <a:rPr lang="en-US" altLang="zh-CN" sz="2400" b="0" dirty="0">
                <a:solidFill>
                  <a:srgbClr val="993300"/>
                </a:solidFill>
              </a:rPr>
              <a:t>0</a:t>
            </a:r>
            <a:r>
              <a:rPr lang="zh-CN" altLang="en-US" sz="2400" b="0" dirty="0">
                <a:solidFill>
                  <a:srgbClr val="993300"/>
                </a:solidFill>
              </a:rPr>
              <a:t>结束</a:t>
            </a:r>
            <a:r>
              <a:rPr lang="en-US" altLang="zh-CN" sz="2400" b="0" dirty="0">
                <a:solidFill>
                  <a:srgbClr val="993300"/>
                </a:solidFill>
              </a:rPr>
              <a:t>):');</a:t>
            </a:r>
          </a:p>
          <a:p>
            <a:pPr eaLnBrk="1" hangingPunct="1"/>
            <a:r>
              <a:rPr lang="en-US" altLang="zh-CN" sz="2400" b="0" dirty="0">
                <a:solidFill>
                  <a:srgbClr val="993300"/>
                </a:solidFill>
              </a:rPr>
              <a:t>while(x~=0)</a:t>
            </a:r>
          </a:p>
          <a:p>
            <a:pPr eaLnBrk="1" hangingPunct="1"/>
            <a:r>
              <a:rPr lang="en-US" altLang="zh-CN" sz="2400" b="0" dirty="0">
                <a:solidFill>
                  <a:srgbClr val="993300"/>
                </a:solidFill>
              </a:rPr>
              <a:t>    </a:t>
            </a:r>
            <a:r>
              <a:rPr lang="en-US" altLang="zh-CN" sz="2400" b="0" dirty="0" smtClean="0">
                <a:solidFill>
                  <a:srgbClr val="993300"/>
                </a:solidFill>
              </a:rPr>
              <a:t>s=</a:t>
            </a:r>
            <a:r>
              <a:rPr lang="en-US" altLang="zh-CN" sz="2400" b="0" dirty="0" err="1" smtClean="0">
                <a:solidFill>
                  <a:srgbClr val="993300"/>
                </a:solidFill>
              </a:rPr>
              <a:t>s+x</a:t>
            </a:r>
            <a:r>
              <a:rPr lang="en-US" altLang="zh-CN" sz="2400" b="0" dirty="0">
                <a:solidFill>
                  <a:srgbClr val="993300"/>
                </a:solidFill>
              </a:rPr>
              <a:t>;</a:t>
            </a:r>
          </a:p>
          <a:p>
            <a:pPr eaLnBrk="1" hangingPunct="1"/>
            <a:r>
              <a:rPr lang="en-US" altLang="zh-CN" sz="2400" b="0" dirty="0">
                <a:solidFill>
                  <a:srgbClr val="993300"/>
                </a:solidFill>
              </a:rPr>
              <a:t>    n=n+1;</a:t>
            </a:r>
          </a:p>
          <a:p>
            <a:pPr eaLnBrk="1" hangingPunct="1"/>
            <a:r>
              <a:rPr lang="en-US" altLang="zh-CN" sz="2400" b="0" dirty="0">
                <a:solidFill>
                  <a:srgbClr val="993300"/>
                </a:solidFill>
              </a:rPr>
              <a:t>  </a:t>
            </a:r>
            <a:r>
              <a:rPr lang="en-US" altLang="zh-CN" sz="2400" b="0" dirty="0" smtClean="0">
                <a:solidFill>
                  <a:srgbClr val="993300"/>
                </a:solidFill>
              </a:rPr>
              <a:t>  x=input </a:t>
            </a:r>
            <a:r>
              <a:rPr lang="en-US" altLang="zh-CN" sz="2400" b="0" dirty="0">
                <a:solidFill>
                  <a:srgbClr val="993300"/>
                </a:solidFill>
              </a:rPr>
              <a:t>('</a:t>
            </a:r>
            <a:r>
              <a:rPr lang="zh-CN" altLang="en-US" sz="2400" b="0" dirty="0">
                <a:solidFill>
                  <a:srgbClr val="993300"/>
                </a:solidFill>
              </a:rPr>
              <a:t>输入一个数</a:t>
            </a:r>
            <a:r>
              <a:rPr lang="en-US" altLang="zh-CN" sz="2400" b="0" dirty="0">
                <a:solidFill>
                  <a:srgbClr val="993300"/>
                </a:solidFill>
              </a:rPr>
              <a:t>(</a:t>
            </a:r>
            <a:r>
              <a:rPr lang="zh-CN" altLang="en-US" sz="2400" b="0" dirty="0">
                <a:solidFill>
                  <a:srgbClr val="993300"/>
                </a:solidFill>
              </a:rPr>
              <a:t>以</a:t>
            </a:r>
            <a:r>
              <a:rPr lang="en-US" altLang="zh-CN" sz="2400" b="0" dirty="0">
                <a:solidFill>
                  <a:srgbClr val="993300"/>
                </a:solidFill>
              </a:rPr>
              <a:t>0</a:t>
            </a:r>
            <a:r>
              <a:rPr lang="zh-CN" altLang="en-US" sz="2400" b="0" dirty="0">
                <a:solidFill>
                  <a:srgbClr val="993300"/>
                </a:solidFill>
              </a:rPr>
              <a:t>结束</a:t>
            </a:r>
            <a:r>
              <a:rPr lang="en-US" altLang="zh-CN" sz="2400" b="0" dirty="0">
                <a:solidFill>
                  <a:srgbClr val="993300"/>
                </a:solidFill>
              </a:rPr>
              <a:t>):');</a:t>
            </a:r>
          </a:p>
          <a:p>
            <a:pPr eaLnBrk="1" hangingPunct="1"/>
            <a:r>
              <a:rPr lang="en-US" altLang="zh-CN" sz="2400" b="0" dirty="0">
                <a:solidFill>
                  <a:srgbClr val="993300"/>
                </a:solidFill>
              </a:rPr>
              <a:t>end</a:t>
            </a:r>
          </a:p>
          <a:p>
            <a:pPr eaLnBrk="1" hangingPunct="1"/>
            <a:r>
              <a:rPr lang="en-US" altLang="zh-CN" sz="2400" b="0" dirty="0">
                <a:solidFill>
                  <a:srgbClr val="993300"/>
                </a:solidFill>
              </a:rPr>
              <a:t>if (n&gt;0)</a:t>
            </a:r>
          </a:p>
          <a:p>
            <a:pPr eaLnBrk="1" hangingPunct="1"/>
            <a:r>
              <a:rPr lang="en-US" altLang="zh-CN" sz="2400" b="0" dirty="0">
                <a:solidFill>
                  <a:srgbClr val="993300"/>
                </a:solidFill>
              </a:rPr>
              <a:t>    </a:t>
            </a:r>
            <a:r>
              <a:rPr lang="en-US" altLang="zh-CN" sz="2400" b="0" dirty="0" smtClean="0">
                <a:solidFill>
                  <a:srgbClr val="993300"/>
                </a:solidFill>
              </a:rPr>
              <a:t>s</a:t>
            </a:r>
            <a:endParaRPr lang="en-US" altLang="zh-CN" sz="2400" b="0" dirty="0">
              <a:solidFill>
                <a:srgbClr val="993300"/>
              </a:solidFill>
            </a:endParaRPr>
          </a:p>
          <a:p>
            <a:pPr eaLnBrk="1" hangingPunct="1"/>
            <a:r>
              <a:rPr lang="en-US" altLang="zh-CN" sz="2400" b="0" dirty="0">
                <a:solidFill>
                  <a:srgbClr val="993300"/>
                </a:solidFill>
              </a:rPr>
              <a:t>    </a:t>
            </a:r>
            <a:r>
              <a:rPr lang="en-US" altLang="zh-CN" sz="2400" b="0" dirty="0" smtClean="0">
                <a:solidFill>
                  <a:srgbClr val="993300"/>
                </a:solidFill>
              </a:rPr>
              <a:t>mean=s/n</a:t>
            </a:r>
            <a:endParaRPr lang="en-US" altLang="zh-CN" sz="2400" b="0" dirty="0">
              <a:solidFill>
                <a:srgbClr val="993300"/>
              </a:solidFill>
            </a:endParaRPr>
          </a:p>
          <a:p>
            <a:pPr eaLnBrk="1" hangingPunct="1"/>
            <a:r>
              <a:rPr lang="en-US" altLang="zh-CN" sz="2400" b="0" dirty="0">
                <a:solidFill>
                  <a:srgbClr val="993300"/>
                </a:solidFill>
              </a:rPr>
              <a:t>end </a:t>
            </a:r>
          </a:p>
        </p:txBody>
      </p:sp>
      <p:sp>
        <p:nvSpPr>
          <p:cNvPr id="74756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程序设计   </a:t>
            </a:r>
            <a:r>
              <a:rPr lang="zh-CN" altLang="en-US" sz="4000">
                <a:solidFill>
                  <a:srgbClr val="FF0000"/>
                </a:solidFill>
              </a:rPr>
              <a:t>循环结构 </a:t>
            </a:r>
            <a:r>
              <a:rPr lang="en-US" altLang="zh-CN" sz="4000">
                <a:solidFill>
                  <a:srgbClr val="FF0000"/>
                </a:solidFill>
              </a:rPr>
              <a:t>while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/>
              <a:t>程序设计   </a:t>
            </a:r>
            <a:r>
              <a:rPr lang="zh-CN" altLang="en-US" sz="4000" dirty="0" smtClean="0">
                <a:solidFill>
                  <a:schemeClr val="hlink"/>
                </a:solidFill>
              </a:rPr>
              <a:t>流程</a:t>
            </a:r>
            <a:r>
              <a:rPr lang="zh-CN" altLang="en-US" sz="4000" dirty="0">
                <a:solidFill>
                  <a:schemeClr val="hlink"/>
                </a:solidFill>
              </a:rPr>
              <a:t>控制</a:t>
            </a:r>
          </a:p>
        </p:txBody>
      </p:sp>
      <p:sp>
        <p:nvSpPr>
          <p:cNvPr id="76803" name="Text Box 6"/>
          <p:cNvSpPr txBox="1">
            <a:spLocks noChangeArrowheads="1"/>
          </p:cNvSpPr>
          <p:nvPr/>
        </p:nvSpPr>
        <p:spPr bwMode="auto">
          <a:xfrm>
            <a:off x="971600" y="965046"/>
            <a:ext cx="756084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① </a:t>
            </a:r>
            <a:r>
              <a:rPr lang="en-US" altLang="zh-CN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break		② continue</a:t>
            </a:r>
            <a:endParaRPr lang="en-US" altLang="zh-CN" dirty="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③ </a:t>
            </a:r>
            <a:r>
              <a:rPr lang="en-US" altLang="zh-CN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pause		④ keyboard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其他</a:t>
            </a:r>
            <a:r>
              <a:rPr lang="en-US" altLang="zh-CN" b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input  return  error  warning  echo</a:t>
            </a:r>
            <a:endParaRPr lang="zh-CN" altLang="en-US" b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8600" y="2991147"/>
            <a:ext cx="909592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  <a:buClr>
                <a:srgbClr val="FF3300"/>
              </a:buClr>
              <a:defRPr/>
            </a:pPr>
            <a:r>
              <a:rPr lang="en-US" altLang="zh-CN" sz="32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break</a:t>
            </a:r>
            <a:endParaRPr lang="zh-CN" altLang="en-US" sz="3200" dirty="0" smtClean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3300"/>
              </a:buClr>
              <a:defRPr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完全退出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当前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</a:rPr>
              <a:t>for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</a:rPr>
              <a:t>或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</a:rPr>
              <a:t>while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</a:rPr>
              <a:t>循环结构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28600" y="4869160"/>
            <a:ext cx="784860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ct val="50000"/>
              </a:spcBef>
              <a:buClr>
                <a:srgbClr val="FF3300"/>
              </a:buClr>
              <a:defRPr/>
            </a:pPr>
            <a:r>
              <a:rPr lang="en-US" altLang="zh-CN" sz="32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continue</a:t>
            </a:r>
          </a:p>
          <a:p>
            <a:pPr>
              <a:spcBef>
                <a:spcPct val="50000"/>
              </a:spcBef>
              <a:buClr>
                <a:srgbClr val="FF3300"/>
              </a:buClr>
              <a:defRPr/>
            </a:pPr>
            <a:r>
              <a:rPr lang="zh-CN" altLang="en-US" dirty="0">
                <a:latin typeface="宋体" panose="02010600030101010101" pitchFamily="2" charset="-122"/>
              </a:rPr>
              <a:t>结束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本轮</a:t>
            </a:r>
            <a:r>
              <a:rPr lang="en-US" altLang="zh-CN" dirty="0" smtClean="0">
                <a:latin typeface="宋体" panose="02010600030101010101" pitchFamily="2" charset="-122"/>
              </a:rPr>
              <a:t>for</a:t>
            </a:r>
            <a:r>
              <a:rPr lang="zh-CN" altLang="en-US" dirty="0" smtClean="0">
                <a:latin typeface="宋体" panose="02010600030101010101" pitchFamily="2" charset="-122"/>
              </a:rPr>
              <a:t>或</a:t>
            </a:r>
            <a:r>
              <a:rPr lang="en-US" altLang="zh-CN" dirty="0" smtClean="0">
                <a:latin typeface="宋体" panose="02010600030101010101" pitchFamily="2" charset="-122"/>
              </a:rPr>
              <a:t>while</a:t>
            </a:r>
            <a:r>
              <a:rPr lang="zh-CN" altLang="en-US" dirty="0" smtClean="0">
                <a:latin typeface="宋体" panose="02010600030101010101" pitchFamily="2" charset="-122"/>
              </a:rPr>
              <a:t>循环</a:t>
            </a:r>
            <a:r>
              <a:rPr lang="zh-CN" altLang="en-US" dirty="0">
                <a:latin typeface="宋体" panose="02010600030101010101" pitchFamily="2" charset="-122"/>
              </a:rPr>
              <a:t>，继续进行下轮循环。</a:t>
            </a: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2195736" y="4222253"/>
            <a:ext cx="1368152" cy="5044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" name="直接箭头连接符 8"/>
          <p:cNvCxnSpPr/>
          <p:nvPr/>
        </p:nvCxnSpPr>
        <p:spPr bwMode="auto">
          <a:xfrm flipV="1">
            <a:off x="1475656" y="5157192"/>
            <a:ext cx="2088232" cy="4320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563888" y="4561964"/>
            <a:ext cx="309634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zh-CN" altLang="en-US" sz="2400" b="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</a:t>
            </a:r>
            <a:r>
              <a:rPr lang="zh-CN" altLang="en-US" sz="2400" b="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多层嵌套结构中</a:t>
            </a:r>
            <a:endParaRPr lang="en-US" altLang="zh-CN" sz="2400" b="0" dirty="0" smtClean="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 eaLnBrk="1" hangingPunct="1">
              <a:spcBef>
                <a:spcPts val="0"/>
              </a:spcBef>
            </a:pPr>
            <a:r>
              <a:rPr lang="zh-CN" altLang="en-US" sz="2400" b="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</a:t>
            </a:r>
            <a:r>
              <a:rPr lang="zh-CN" altLang="en-US" sz="2400" b="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最近一层结构有效</a:t>
            </a:r>
            <a:endParaRPr lang="zh-CN" altLang="en-US" sz="2400" b="0" dirty="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395288" y="911225"/>
            <a:ext cx="82819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例：输出</a:t>
            </a:r>
            <a:r>
              <a:rPr lang="en-US" altLang="zh-CN" dirty="0" smtClean="0">
                <a:solidFill>
                  <a:srgbClr val="0000FF"/>
                </a:solidFill>
                <a:latin typeface="+mn-ea"/>
                <a:ea typeface="+mn-ea"/>
              </a:rPr>
              <a:t>103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到</a:t>
            </a:r>
            <a:r>
              <a:rPr lang="en-US" altLang="zh-CN" dirty="0" smtClean="0">
                <a:solidFill>
                  <a:srgbClr val="0000FF"/>
                </a:solidFill>
                <a:latin typeface="+mn-ea"/>
                <a:ea typeface="+mn-ea"/>
              </a:rPr>
              <a:t>120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之间的第一个能被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7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整除的整数</a:t>
            </a:r>
          </a:p>
        </p:txBody>
      </p:sp>
      <p:sp>
        <p:nvSpPr>
          <p:cNvPr id="77827" name="Rectangle 5"/>
          <p:cNvSpPr>
            <a:spLocks noChangeArrowheads="1"/>
          </p:cNvSpPr>
          <p:nvPr/>
        </p:nvSpPr>
        <p:spPr bwMode="auto">
          <a:xfrm>
            <a:off x="358974" y="1700808"/>
            <a:ext cx="4573066" cy="4524315"/>
          </a:xfrm>
          <a:prstGeom prst="rect">
            <a:avLst/>
          </a:prstGeom>
          <a:solidFill>
            <a:srgbClr val="F3F9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for </a:t>
            </a: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n=103:120</a:t>
            </a:r>
            <a:endParaRPr lang="en-US" altLang="zh-CN" sz="24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if 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rem(n,7)~=</a:t>
            </a: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endParaRPr lang="zh-CN" altLang="en-US" sz="2400" dirty="0" smtClean="0">
              <a:solidFill>
                <a:srgbClr val="198A1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   continue </a:t>
            </a:r>
            <a:r>
              <a:rPr lang="en-US" altLang="zh-CN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%</a:t>
            </a:r>
            <a:r>
              <a:rPr lang="zh-CN" altLang="en-US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不能整除</a:t>
            </a:r>
            <a:endParaRPr lang="en-US" altLang="zh-CN" sz="2400" dirty="0" smtClean="0">
              <a:solidFill>
                <a:srgbClr val="198A1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400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disp</a:t>
            </a: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0" dirty="0" smtClean="0">
                <a:solidFill>
                  <a:srgbClr val="0000FF"/>
                </a:solidFill>
              </a:rPr>
              <a:t>'</a:t>
            </a: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2400" b="0" dirty="0">
                <a:solidFill>
                  <a:srgbClr val="0000FF"/>
                </a:solidFill>
              </a:rPr>
              <a:t>'</a:t>
            </a: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) </a:t>
            </a:r>
            <a:r>
              <a:rPr lang="en-US" altLang="zh-CN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%</a:t>
            </a:r>
            <a:r>
              <a:rPr lang="en-US" altLang="zh-CN" sz="2400" dirty="0">
                <a:solidFill>
                  <a:srgbClr val="198A10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从不显示</a:t>
            </a:r>
            <a:r>
              <a:rPr lang="zh-CN" altLang="en-US" sz="2400" dirty="0">
                <a:solidFill>
                  <a:srgbClr val="198A10"/>
                </a:solidFill>
                <a:latin typeface="宋体" panose="02010600030101010101" pitchFamily="2" charset="-122"/>
              </a:rPr>
              <a:t>出来</a:t>
            </a:r>
            <a:endParaRPr lang="en-US" altLang="zh-CN" sz="2400" dirty="0">
              <a:solidFill>
                <a:srgbClr val="198A1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 end</a:t>
            </a:r>
          </a:p>
          <a:p>
            <a:pPr eaLnBrk="1" hangingPunct="1"/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400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disp</a:t>
            </a: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0" dirty="0" smtClean="0">
                <a:solidFill>
                  <a:srgbClr val="0000FF"/>
                </a:solidFill>
              </a:rPr>
              <a:t>'a'</a:t>
            </a: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</a:p>
          <a:p>
            <a:pPr eaLnBrk="1" hangingPunct="1"/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 break </a:t>
            </a:r>
            <a:r>
              <a:rPr lang="en-US" altLang="zh-CN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%</a:t>
            </a:r>
            <a:r>
              <a:rPr lang="zh-CN" altLang="en-US" sz="2400" dirty="0">
                <a:solidFill>
                  <a:srgbClr val="198A10"/>
                </a:solidFill>
                <a:latin typeface="宋体" panose="02010600030101010101" pitchFamily="2" charset="-122"/>
              </a:rPr>
              <a:t>得到第一</a:t>
            </a:r>
            <a:r>
              <a:rPr lang="zh-CN" altLang="en-US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个数就终止</a:t>
            </a:r>
            <a:endParaRPr lang="zh-CN" altLang="en-US" sz="2400" dirty="0">
              <a:solidFill>
                <a:srgbClr val="198A1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end</a:t>
            </a:r>
          </a:p>
          <a:p>
            <a:pPr eaLnBrk="1" hangingPunct="1"/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n</a:t>
            </a:r>
          </a:p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结果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是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	a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	n=105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77828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/>
              <a:t>程序设计   </a:t>
            </a:r>
            <a:r>
              <a:rPr lang="zh-CN" altLang="en-US" sz="4000" dirty="0">
                <a:solidFill>
                  <a:schemeClr val="hlink"/>
                </a:solidFill>
              </a:rPr>
              <a:t>流程控制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31642" y="1700808"/>
            <a:ext cx="3456384" cy="4154984"/>
          </a:xfrm>
          <a:prstGeom prst="rect">
            <a:avLst/>
          </a:prstGeom>
          <a:solidFill>
            <a:srgbClr val="F3F9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for </a:t>
            </a: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n=103:120</a:t>
            </a:r>
            <a:endParaRPr lang="en-US" altLang="zh-CN" sz="24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 if rem(n,7)==0 	break </a:t>
            </a:r>
            <a:r>
              <a:rPr lang="en-US" altLang="zh-CN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%</a:t>
            </a:r>
            <a:r>
              <a:rPr lang="zh-CN" altLang="en-US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能整除</a:t>
            </a:r>
            <a:endParaRPr lang="en-US" altLang="zh-CN" sz="240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end</a:t>
            </a:r>
          </a:p>
          <a:p>
            <a:pPr eaLnBrk="1" hangingPunct="1"/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400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disp</a:t>
            </a: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0" dirty="0" smtClean="0">
                <a:solidFill>
                  <a:srgbClr val="0000FF"/>
                </a:solidFill>
              </a:rPr>
              <a:t>'</a:t>
            </a: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2400" b="0" dirty="0" smtClean="0">
                <a:solidFill>
                  <a:srgbClr val="0000FF"/>
                </a:solidFill>
              </a:rPr>
              <a:t>'</a:t>
            </a: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</a:p>
          <a:p>
            <a:pPr eaLnBrk="1" hangingPunct="1"/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end</a:t>
            </a:r>
            <a:endParaRPr lang="en-US" altLang="zh-CN" sz="24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n</a:t>
            </a:r>
          </a:p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结果是</a:t>
            </a:r>
            <a:endParaRPr lang="en-US" altLang="zh-CN" sz="2400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	a</a:t>
            </a:r>
          </a:p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	a</a:t>
            </a:r>
          </a:p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	n=105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 Box 6"/>
          <p:cNvSpPr txBox="1">
            <a:spLocks noChangeArrowheads="1"/>
          </p:cNvSpPr>
          <p:nvPr/>
        </p:nvSpPr>
        <p:spPr bwMode="auto">
          <a:xfrm>
            <a:off x="467544" y="1052736"/>
            <a:ext cx="849788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pause(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n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</a:rPr>
              <a:t>秒</a:t>
            </a: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)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</a:rPr>
              <a:t>执行至此延迟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</a:rPr>
              <a:t>秒后继续执行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</a:rPr>
              <a:t>若缺省秒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数，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</a:rPr>
              <a:t>则一直延迟，直到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用户按任意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</a:rPr>
              <a:t>键再继续。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在命令窗口按</a:t>
            </a:r>
            <a:r>
              <a:rPr lang="en-US" altLang="zh-CN" dirty="0" err="1">
                <a:solidFill>
                  <a:srgbClr val="0000FF"/>
                </a:solidFill>
                <a:latin typeface="宋体" panose="02010600030101010101" pitchFamily="2" charset="-122"/>
              </a:rPr>
              <a:t>Ctrl+C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</a:rPr>
              <a:t>强行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终止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</a:rPr>
              <a:t>程序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/>
              <a:t>程序设计   </a:t>
            </a:r>
            <a:r>
              <a:rPr lang="zh-CN" altLang="en-US" sz="4000" dirty="0">
                <a:solidFill>
                  <a:schemeClr val="hlink"/>
                </a:solidFill>
              </a:rPr>
              <a:t>流程控制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67544" y="2852936"/>
            <a:ext cx="849788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keyboard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</a:rPr>
              <a:t>遇到该指令，当前程序流程暂停，转到命令窗口等待用户输入和执行其他指令，直到命令窗口中输入和执行</a:t>
            </a: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return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</a:rPr>
              <a:t>就再次返回原程序继续执行。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67544" y="4509120"/>
            <a:ext cx="838993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echo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</a:rPr>
              <a:t>控制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文件执行中是否显示每条命令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</a:rPr>
              <a:t>，请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参考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help echo</a:t>
            </a:r>
          </a:p>
        </p:txBody>
      </p:sp>
    </p:spTree>
    <p:extLst>
      <p:ext uri="{BB962C8B-B14F-4D97-AF65-F5344CB8AC3E}">
        <p14:creationId xmlns:p14="http://schemas.microsoft.com/office/powerpoint/2010/main" val="3831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7"/>
          <p:cNvSpPr txBox="1"/>
          <p:nvPr/>
        </p:nvSpPr>
        <p:spPr>
          <a:xfrm>
            <a:off x="395288" y="952500"/>
            <a:ext cx="8389937" cy="53168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noProof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error </a:t>
            </a:r>
            <a:r>
              <a:rPr lang="zh-CN" altLang="en-US" sz="3200" noProof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和 </a:t>
            </a:r>
            <a:r>
              <a:rPr lang="en-US" altLang="zh-CN" sz="3200" noProof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warning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400" b="0" noProof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zh-CN" altLang="en-US" sz="2400" b="0" noProof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可在程序中设置检查环节）</a:t>
            </a:r>
            <a:endParaRPr lang="zh-CN" altLang="en-US" sz="2400" b="0" noProof="1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noProof="1">
                <a:solidFill>
                  <a:srgbClr val="0000FF"/>
                </a:solidFill>
                <a:latin typeface="宋体" panose="02010600030101010101" pitchFamily="2" charset="-122"/>
              </a:rPr>
              <a:t>【例】输入半径，计算圆周长。</a:t>
            </a:r>
          </a:p>
          <a:p>
            <a:pPr>
              <a:spcBef>
                <a:spcPts val="5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noProof="1">
                <a:solidFill>
                  <a:srgbClr val="993300"/>
                </a:solidFill>
                <a:latin typeface="宋体" panose="02010600030101010101" pitchFamily="2" charset="-122"/>
              </a:rPr>
              <a:t>r=input('</a:t>
            </a:r>
            <a:r>
              <a:rPr lang="zh-CN" altLang="en-US" sz="2400" noProof="1">
                <a:solidFill>
                  <a:srgbClr val="993300"/>
                </a:solidFill>
                <a:latin typeface="宋体" panose="02010600030101010101" pitchFamily="2" charset="-122"/>
              </a:rPr>
              <a:t>请输入半径</a:t>
            </a:r>
            <a:r>
              <a:rPr lang="en-US" altLang="zh-CN" sz="2400" noProof="1">
                <a:solidFill>
                  <a:srgbClr val="993300"/>
                </a:solidFill>
                <a:latin typeface="宋体" panose="02010600030101010101" pitchFamily="2" charset="-122"/>
              </a:rPr>
              <a:t>') </a:t>
            </a:r>
            <a:r>
              <a:rPr lang="en-US" altLang="zh-CN" sz="2400" noProof="1">
                <a:solidFill>
                  <a:srgbClr val="198A10"/>
                </a:solidFill>
                <a:latin typeface="宋体" panose="02010600030101010101" pitchFamily="2" charset="-122"/>
              </a:rPr>
              <a:t>%</a:t>
            </a:r>
            <a:r>
              <a:rPr lang="zh-CN" altLang="en-US" sz="2400" noProof="1">
                <a:solidFill>
                  <a:srgbClr val="198A10"/>
                </a:solidFill>
                <a:latin typeface="宋体" panose="02010600030101010101" pitchFamily="2" charset="-122"/>
              </a:rPr>
              <a:t>尝试输入 </a:t>
            </a:r>
            <a:r>
              <a:rPr lang="en-US" altLang="zh-CN" sz="2400" noProof="1">
                <a:solidFill>
                  <a:srgbClr val="198A1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 noProof="1">
                <a:solidFill>
                  <a:srgbClr val="198A1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noProof="1">
                <a:solidFill>
                  <a:srgbClr val="198A10"/>
                </a:solidFill>
                <a:latin typeface="宋体" panose="02010600030101010101" pitchFamily="2" charset="-122"/>
              </a:rPr>
              <a:t>-1</a:t>
            </a:r>
            <a:r>
              <a:rPr lang="zh-CN" altLang="en-US" sz="2400" noProof="1">
                <a:solidFill>
                  <a:srgbClr val="198A1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400" noProof="1">
                <a:solidFill>
                  <a:srgbClr val="198A10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2400" noProof="1">
                <a:solidFill>
                  <a:srgbClr val="198A10"/>
                </a:solidFill>
                <a:latin typeface="宋体" panose="02010600030101010101" pitchFamily="2" charset="-122"/>
              </a:rPr>
              <a:t>查看运行结果</a:t>
            </a:r>
            <a:endParaRPr lang="en-US" altLang="zh-CN" sz="2400" noProof="1">
              <a:solidFill>
                <a:srgbClr val="198A10"/>
              </a:solidFill>
              <a:latin typeface="宋体" panose="02010600030101010101" pitchFamily="2" charset="-122"/>
            </a:endParaRPr>
          </a:p>
          <a:p>
            <a:pPr>
              <a:spcBef>
                <a:spcPts val="5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noProof="1">
                <a:solidFill>
                  <a:srgbClr val="993300"/>
                </a:solidFill>
                <a:latin typeface="宋体" panose="02010600030101010101" pitchFamily="2" charset="-122"/>
              </a:rPr>
              <a:t>if r==0</a:t>
            </a:r>
          </a:p>
          <a:p>
            <a:pPr>
              <a:spcBef>
                <a:spcPts val="5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noProof="1">
                <a:solidFill>
                  <a:srgbClr val="993300"/>
                </a:solidFill>
                <a:latin typeface="宋体" panose="02010600030101010101" pitchFamily="2" charset="-122"/>
              </a:rPr>
              <a:t>  warning('</a:t>
            </a:r>
            <a:r>
              <a:rPr lang="zh-CN" altLang="en-US" sz="2400" noProof="1">
                <a:solidFill>
                  <a:srgbClr val="993300"/>
                </a:solidFill>
                <a:latin typeface="宋体" panose="02010600030101010101" pitchFamily="2" charset="-122"/>
              </a:rPr>
              <a:t>半径为零，无限小的圆</a:t>
            </a:r>
            <a:r>
              <a:rPr lang="en-US" altLang="zh-CN" sz="2400" noProof="1">
                <a:solidFill>
                  <a:srgbClr val="993300"/>
                </a:solidFill>
                <a:latin typeface="宋体" panose="02010600030101010101" pitchFamily="2" charset="-122"/>
              </a:rPr>
              <a:t>')  </a:t>
            </a:r>
            <a:r>
              <a:rPr lang="en-US" altLang="zh-CN" sz="2400" noProof="1">
                <a:solidFill>
                  <a:srgbClr val="198A10"/>
                </a:solidFill>
                <a:latin typeface="宋体" panose="02010600030101010101" pitchFamily="2" charset="-122"/>
              </a:rPr>
              <a:t>%</a:t>
            </a:r>
            <a:r>
              <a:rPr lang="zh-CN" altLang="en-US" sz="2400" noProof="1">
                <a:solidFill>
                  <a:srgbClr val="198A10"/>
                </a:solidFill>
                <a:latin typeface="宋体" panose="02010600030101010101" pitchFamily="2" charset="-122"/>
              </a:rPr>
              <a:t>提示并继续运行</a:t>
            </a:r>
            <a:endParaRPr lang="en-US" altLang="zh-CN" sz="2400" noProof="1">
              <a:solidFill>
                <a:srgbClr val="198A10"/>
              </a:solidFill>
              <a:latin typeface="宋体" panose="02010600030101010101" pitchFamily="2" charset="-122"/>
            </a:endParaRPr>
          </a:p>
          <a:p>
            <a:pPr>
              <a:spcBef>
                <a:spcPts val="5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noProof="1">
                <a:solidFill>
                  <a:srgbClr val="993300"/>
                </a:solidFill>
                <a:latin typeface="宋体" panose="02010600030101010101" pitchFamily="2" charset="-122"/>
              </a:rPr>
              <a:t>elseif r&lt;0</a:t>
            </a:r>
          </a:p>
          <a:p>
            <a:pPr>
              <a:spcBef>
                <a:spcPts val="5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noProof="1">
                <a:solidFill>
                  <a:srgbClr val="993300"/>
                </a:solidFill>
                <a:latin typeface="宋体" panose="02010600030101010101" pitchFamily="2" charset="-122"/>
              </a:rPr>
              <a:t>  error('</a:t>
            </a:r>
            <a:r>
              <a:rPr lang="zh-CN" altLang="en-US" sz="2400" noProof="1">
                <a:solidFill>
                  <a:srgbClr val="993300"/>
                </a:solidFill>
                <a:latin typeface="宋体" panose="02010600030101010101" pitchFamily="2" charset="-122"/>
              </a:rPr>
              <a:t>半径为负，无法计算</a:t>
            </a:r>
            <a:r>
              <a:rPr lang="en-US" altLang="zh-CN" sz="2400" noProof="1">
                <a:solidFill>
                  <a:srgbClr val="993300"/>
                </a:solidFill>
                <a:latin typeface="宋体" panose="02010600030101010101" pitchFamily="2" charset="-122"/>
              </a:rPr>
              <a:t>')   </a:t>
            </a:r>
            <a:r>
              <a:rPr lang="en-US" altLang="zh-CN" sz="2400" noProof="1">
                <a:solidFill>
                  <a:srgbClr val="198A10"/>
                </a:solidFill>
                <a:latin typeface="宋体" panose="02010600030101010101" pitchFamily="2" charset="-122"/>
              </a:rPr>
              <a:t>%</a:t>
            </a:r>
            <a:r>
              <a:rPr lang="zh-CN" altLang="en-US" sz="2400" noProof="1">
                <a:solidFill>
                  <a:srgbClr val="198A10"/>
                </a:solidFill>
                <a:latin typeface="宋体" panose="02010600030101010101" pitchFamily="2" charset="-122"/>
              </a:rPr>
              <a:t>提示并终止运行</a:t>
            </a:r>
            <a:endParaRPr lang="en-US" altLang="zh-CN" sz="2400" noProof="1">
              <a:solidFill>
                <a:srgbClr val="198A10"/>
              </a:solidFill>
              <a:latin typeface="宋体" panose="02010600030101010101" pitchFamily="2" charset="-122"/>
            </a:endParaRPr>
          </a:p>
          <a:p>
            <a:pPr>
              <a:spcBef>
                <a:spcPts val="5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noProof="1">
                <a:solidFill>
                  <a:srgbClr val="993300"/>
                </a:solidFill>
                <a:latin typeface="宋体" panose="02010600030101010101" pitchFamily="2" charset="-122"/>
              </a:rPr>
              <a:t>end</a:t>
            </a:r>
          </a:p>
          <a:p>
            <a:pPr>
              <a:spcBef>
                <a:spcPts val="5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noProof="1">
                <a:solidFill>
                  <a:srgbClr val="993300"/>
                </a:solidFill>
                <a:latin typeface="宋体" panose="02010600030101010101" pitchFamily="2" charset="-122"/>
              </a:rPr>
              <a:t>c=2*pi*r;</a:t>
            </a:r>
          </a:p>
          <a:p>
            <a:pPr>
              <a:spcBef>
                <a:spcPts val="5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noProof="1">
                <a:solidFill>
                  <a:srgbClr val="993300"/>
                </a:solidFill>
                <a:latin typeface="宋体" panose="02010600030101010101" pitchFamily="2" charset="-122"/>
              </a:rPr>
              <a:t>disp('</a:t>
            </a:r>
            <a:r>
              <a:rPr lang="zh-CN" altLang="en-US" sz="2400" noProof="1">
                <a:solidFill>
                  <a:srgbClr val="993300"/>
                </a:solidFill>
                <a:latin typeface="宋体" panose="02010600030101010101" pitchFamily="2" charset="-122"/>
              </a:rPr>
              <a:t>周长为</a:t>
            </a:r>
            <a:r>
              <a:rPr lang="en-US" altLang="zh-CN" sz="2400" noProof="1">
                <a:solidFill>
                  <a:srgbClr val="993300"/>
                </a:solidFill>
                <a:latin typeface="宋体" panose="02010600030101010101" pitchFamily="2" charset="-122"/>
              </a:rPr>
              <a:t>')</a:t>
            </a:r>
          </a:p>
          <a:p>
            <a:pPr>
              <a:spcBef>
                <a:spcPts val="5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noProof="1">
                <a:solidFill>
                  <a:srgbClr val="993300"/>
                </a:solidFill>
                <a:latin typeface="宋体" panose="02010600030101010101" pitchFamily="2" charset="-122"/>
              </a:rPr>
              <a:t>c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/>
              <a:t>程序设计   </a:t>
            </a:r>
            <a:r>
              <a:rPr lang="zh-CN" altLang="en-US" sz="4000" dirty="0">
                <a:solidFill>
                  <a:schemeClr val="hlink"/>
                </a:solidFill>
              </a:rPr>
              <a:t>流程控制</a:t>
            </a:r>
          </a:p>
        </p:txBody>
      </p:sp>
    </p:spTree>
    <p:extLst>
      <p:ext uri="{BB962C8B-B14F-4D97-AF65-F5344CB8AC3E}">
        <p14:creationId xmlns:p14="http://schemas.microsoft.com/office/powerpoint/2010/main" val="20007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程序设计   </a:t>
            </a:r>
            <a:r>
              <a:rPr lang="zh-CN" altLang="en-US" sz="4000">
                <a:solidFill>
                  <a:srgbClr val="FF0000"/>
                </a:solidFill>
              </a:rPr>
              <a:t>函数文件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755576" y="908720"/>
            <a:ext cx="7776863" cy="561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indent="-2018030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Tahoma" panose="020B0604030504040204" pitchFamily="34" charset="0"/>
              </a:rPr>
              <a:t>M</a:t>
            </a:r>
            <a:r>
              <a:rPr lang="zh-CN" altLang="en-US" sz="2400" b="0" dirty="0">
                <a:solidFill>
                  <a:schemeClr val="tx1"/>
                </a:solidFill>
                <a:latin typeface="Tahoma" panose="020B0604030504040204" pitchFamily="34" charset="0"/>
              </a:rPr>
              <a:t>文件中有一类是</a:t>
            </a:r>
            <a:r>
              <a:rPr lang="zh-CN" altLang="en-US" sz="2400" b="0" dirty="0">
                <a:solidFill>
                  <a:srgbClr val="FF0000"/>
                </a:solidFill>
                <a:latin typeface="Tahoma" panose="020B0604030504040204" pitchFamily="34" charset="0"/>
              </a:rPr>
              <a:t>函数文件</a:t>
            </a:r>
            <a:r>
              <a:rPr lang="zh-CN" altLang="en-US" sz="2400" b="0" dirty="0">
                <a:solidFill>
                  <a:schemeClr val="tx1"/>
                </a:solidFill>
                <a:latin typeface="Tahoma" panose="020B0604030504040204" pitchFamily="34" charset="0"/>
              </a:rPr>
              <a:t>，类似于</a:t>
            </a:r>
            <a:r>
              <a:rPr lang="en-US" altLang="zh-CN" sz="2400" b="0" dirty="0">
                <a:solidFill>
                  <a:schemeClr val="tx1"/>
                </a:solidFill>
                <a:latin typeface="Tahoma" panose="020B0604030504040204" pitchFamily="34" charset="0"/>
              </a:rPr>
              <a:t>C/C++</a:t>
            </a:r>
            <a:r>
              <a:rPr lang="zh-CN" altLang="en-US" sz="2400" b="0" dirty="0">
                <a:solidFill>
                  <a:schemeClr val="tx1"/>
                </a:solidFill>
                <a:latin typeface="Tahoma" panose="020B0604030504040204" pitchFamily="34" charset="0"/>
              </a:rPr>
              <a:t>等编程语言的子程序</a:t>
            </a:r>
            <a:r>
              <a:rPr lang="en-US" altLang="zh-CN" sz="2400" b="0" dirty="0">
                <a:solidFill>
                  <a:schemeClr val="tx1"/>
                </a:solidFill>
                <a:latin typeface="Tahoma" panose="020B0604030504040204" pitchFamily="34" charset="0"/>
              </a:rPr>
              <a:t>;</a:t>
            </a:r>
            <a:r>
              <a:rPr lang="zh-CN" altLang="en-US" sz="2400" b="0" dirty="0">
                <a:solidFill>
                  <a:schemeClr val="tx1"/>
                </a:solidFill>
                <a:latin typeface="Tahoma" panose="020B0604030504040204" pitchFamily="34" charset="0"/>
              </a:rPr>
              <a:t> 函数文件相当于黑盒子，具有独立的工作空间</a:t>
            </a:r>
            <a:r>
              <a:rPr lang="en-US" altLang="zh-CN" sz="2400" b="0" dirty="0">
                <a:solidFill>
                  <a:schemeClr val="tx1"/>
                </a:solidFill>
                <a:latin typeface="Tahoma" panose="020B0604030504040204" pitchFamily="34" charset="0"/>
              </a:rPr>
              <a:t>;</a:t>
            </a:r>
          </a:p>
          <a:p>
            <a:pPr indent="-2017713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ahoma" panose="020B0604030504040204" pitchFamily="34" charset="0"/>
              </a:rPr>
              <a:t>通过输入</a:t>
            </a:r>
            <a:r>
              <a:rPr lang="en-US" altLang="zh-CN" sz="2400" b="0" dirty="0">
                <a:solidFill>
                  <a:schemeClr val="tx1"/>
                </a:solidFill>
                <a:latin typeface="Tahoma" panose="020B0604030504040204" pitchFamily="34" charset="0"/>
              </a:rPr>
              <a:t>/</a:t>
            </a:r>
            <a:r>
              <a:rPr lang="zh-CN" altLang="en-US" sz="2400" b="0" dirty="0">
                <a:solidFill>
                  <a:schemeClr val="tx1"/>
                </a:solidFill>
                <a:latin typeface="Tahoma" panose="020B0604030504040204" pitchFamily="34" charset="0"/>
              </a:rPr>
              <a:t>输出参数可以同外界交换信息；</a:t>
            </a:r>
            <a:r>
              <a:rPr lang="en-US" altLang="zh-CN" sz="2400" b="0" dirty="0" err="1">
                <a:solidFill>
                  <a:schemeClr val="tx1"/>
                </a:solidFill>
                <a:latin typeface="Tahoma" panose="020B0604030504040204" pitchFamily="34" charset="0"/>
              </a:rPr>
              <a:t>matlab</a:t>
            </a:r>
            <a:r>
              <a:rPr lang="zh-CN" altLang="en-US" sz="2400" b="0" dirty="0">
                <a:solidFill>
                  <a:schemeClr val="tx1"/>
                </a:solidFill>
                <a:latin typeface="Tahoma" panose="020B0604030504040204" pitchFamily="34" charset="0"/>
              </a:rPr>
              <a:t>大部分内置函数例如</a:t>
            </a:r>
            <a:r>
              <a:rPr lang="en-US" altLang="zh-CN" sz="2400" b="0" dirty="0">
                <a:solidFill>
                  <a:schemeClr val="tx1"/>
                </a:solidFill>
                <a:latin typeface="Tahoma" panose="020B0604030504040204" pitchFamily="34" charset="0"/>
              </a:rPr>
              <a:t>sin</a:t>
            </a:r>
            <a:r>
              <a:rPr lang="zh-CN" altLang="en-US" sz="2400" b="0" dirty="0">
                <a:solidFill>
                  <a:schemeClr val="tx1"/>
                </a:solidFill>
                <a:latin typeface="Tahoma" panose="020B0604030504040204" pitchFamily="34" charset="0"/>
              </a:rPr>
              <a:t>也是以函数文件形式存在。</a:t>
            </a:r>
          </a:p>
          <a:p>
            <a:pPr marL="1003300" lvl="2">
              <a:buClr>
                <a:schemeClr val="folHlink"/>
              </a:buClr>
              <a:buSzPct val="60000"/>
              <a:defRPr/>
            </a:pPr>
            <a:endParaRPr lang="en-US" altLang="zh-CN" sz="2400" dirty="0">
              <a:solidFill>
                <a:srgbClr val="3333CC"/>
              </a:solidFill>
              <a:latin typeface="Tahoma" panose="020B0604030504040204" pitchFamily="34" charset="0"/>
            </a:endParaRPr>
          </a:p>
          <a:p>
            <a:pPr marL="1003300" lvl="2">
              <a:buClr>
                <a:schemeClr val="folHlink"/>
              </a:buClr>
              <a:buSzPct val="60000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Tahoma" panose="020B0604030504040204" pitchFamily="34" charset="0"/>
              </a:rPr>
              <a:t>需要关注以下事项</a:t>
            </a:r>
            <a:endParaRPr lang="en-US" altLang="zh-CN" sz="2400" dirty="0" smtClean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marL="1346200" lvl="2" indent="-342900"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函数的输入与输出</a:t>
            </a:r>
            <a:endParaRPr lang="en-US" altLang="zh-CN" sz="2400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marL="1346200" lvl="2" indent="-342900"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函数</a:t>
            </a:r>
            <a:r>
              <a:rPr lang="zh-CN" altLang="en-US" sz="2400" dirty="0">
                <a:solidFill>
                  <a:srgbClr val="0000FF"/>
                </a:solidFill>
                <a:latin typeface="Tahoma" panose="020B0604030504040204" pitchFamily="34" charset="0"/>
              </a:rPr>
              <a:t>文件名和函数名</a:t>
            </a:r>
            <a:endParaRPr lang="en-US" altLang="zh-CN" sz="24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marL="1346200" lvl="2" indent="-342900"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函数</a:t>
            </a:r>
            <a:r>
              <a:rPr lang="zh-CN" altLang="en-US" sz="2400" dirty="0">
                <a:solidFill>
                  <a:srgbClr val="0000FF"/>
                </a:solidFill>
                <a:latin typeface="Tahoma" panose="020B0604030504040204" pitchFamily="34" charset="0"/>
              </a:rPr>
              <a:t>文件的搜索路径</a:t>
            </a:r>
            <a:endParaRPr lang="en-US" altLang="zh-CN" sz="24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marL="1346200" lvl="2" indent="-342900"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函数</a:t>
            </a:r>
            <a:r>
              <a:rPr lang="zh-CN" altLang="en-US" sz="2400" dirty="0">
                <a:solidFill>
                  <a:srgbClr val="0000FF"/>
                </a:solidFill>
                <a:latin typeface="Tahoma" panose="020B0604030504040204" pitchFamily="34" charset="0"/>
              </a:rPr>
              <a:t>的注释说明</a:t>
            </a:r>
            <a:endParaRPr lang="en-US" altLang="zh-CN" sz="24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marL="1346200" lvl="2" indent="-342900"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函数</a:t>
            </a:r>
            <a:r>
              <a:rPr lang="zh-CN" altLang="en-US" sz="2400" dirty="0">
                <a:solidFill>
                  <a:srgbClr val="0000FF"/>
                </a:solidFill>
                <a:latin typeface="Tahoma" panose="020B0604030504040204" pitchFamily="34" charset="0"/>
              </a:rPr>
              <a:t>中的</a:t>
            </a: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</a:rPr>
              <a:t>return</a:t>
            </a:r>
            <a:r>
              <a:rPr lang="zh-CN" altLang="en-US" sz="2400" dirty="0">
                <a:solidFill>
                  <a:srgbClr val="0000FF"/>
                </a:solidFill>
                <a:latin typeface="Tahoma" panose="020B0604030504040204" pitchFamily="34" charset="0"/>
              </a:rPr>
              <a:t>语句</a:t>
            </a:r>
            <a:endParaRPr lang="en-US" altLang="zh-CN" sz="24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marL="1346200" lvl="2" indent="-342900"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函数调用</a:t>
            </a:r>
            <a:r>
              <a:rPr lang="zh-CN" altLang="en-US" sz="2400" dirty="0">
                <a:solidFill>
                  <a:srgbClr val="0000FF"/>
                </a:solidFill>
                <a:latin typeface="Tahoma" panose="020B0604030504040204" pitchFamily="34" charset="0"/>
              </a:rPr>
              <a:t>和参数传递</a:t>
            </a:r>
            <a:endParaRPr lang="en-US" altLang="zh-CN" sz="24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marL="1346200" lvl="2" indent="-342900"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函数</a:t>
            </a:r>
            <a:r>
              <a:rPr lang="zh-CN" altLang="en-US" sz="2400" dirty="0">
                <a:solidFill>
                  <a:srgbClr val="0000FF"/>
                </a:solidFill>
                <a:latin typeface="Tahoma" panose="020B0604030504040204" pitchFamily="34" charset="0"/>
              </a:rPr>
              <a:t>的递归调用</a:t>
            </a:r>
            <a:endParaRPr lang="en-US" altLang="zh-CN" sz="24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marL="1346200" lvl="2" indent="-342900"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主</a:t>
            </a:r>
            <a:r>
              <a:rPr lang="zh-CN" altLang="en-US" sz="2400" dirty="0">
                <a:solidFill>
                  <a:srgbClr val="0000FF"/>
                </a:solidFill>
                <a:latin typeface="Tahoma" panose="020B0604030504040204" pitchFamily="34" charset="0"/>
              </a:rPr>
              <a:t>函数与子函数</a:t>
            </a:r>
            <a:endParaRPr lang="en-US" altLang="zh-CN" sz="24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marL="1346200" lvl="2" indent="-342900"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局部变量</a:t>
            </a:r>
            <a:r>
              <a:rPr lang="zh-CN" altLang="en-US" sz="2400" dirty="0">
                <a:solidFill>
                  <a:srgbClr val="0000FF"/>
                </a:solidFill>
                <a:latin typeface="Tahoma" panose="020B0604030504040204" pitchFamily="34" charset="0"/>
              </a:rPr>
              <a:t>和全局变量</a:t>
            </a:r>
            <a:endParaRPr lang="en-US" altLang="zh-CN" sz="2400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780928"/>
            <a:ext cx="9144000" cy="720080"/>
          </a:xfrm>
          <a:solidFill>
            <a:schemeClr val="tx2">
              <a:lumMod val="20000"/>
              <a:lumOff val="80000"/>
            </a:schemeClr>
          </a:solidFill>
          <a:effectLst/>
        </p:spPr>
        <p:txBody>
          <a:bodyPr/>
          <a:lstStyle/>
          <a:p>
            <a:pPr algn="ctr" eaLnBrk="1" hangingPunct="1"/>
            <a:r>
              <a:rPr lang="en-US" altLang="zh-CN" sz="4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M</a:t>
            </a:r>
            <a:r>
              <a:rPr lang="zh-CN" altLang="en-US" sz="4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9117-93FD-48D3-9758-FB03F46C17F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87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628800"/>
            <a:ext cx="7991475" cy="1152525"/>
          </a:xfrm>
        </p:spPr>
        <p:txBody>
          <a:bodyPr/>
          <a:lstStyle/>
          <a:p>
            <a:pPr marL="2106613" indent="-2017713">
              <a:buFont typeface="Wingdings" panose="05000000000000000000" pitchFamily="2" charset="2"/>
              <a:buNone/>
            </a:pPr>
            <a:r>
              <a:rPr lang="zh-CN" altLang="en-US" sz="2800" b="1" u="sng" dirty="0" smtClean="0">
                <a:solidFill>
                  <a:srgbClr val="0000FF"/>
                </a:solidFill>
              </a:rPr>
              <a:t>可以</a:t>
            </a:r>
            <a:r>
              <a:rPr lang="zh-CN" altLang="en-US" sz="2800" dirty="0" smtClean="0"/>
              <a:t>输入参数，</a:t>
            </a:r>
            <a:r>
              <a:rPr lang="zh-CN" altLang="en-US" sz="2800" b="1" u="sng" dirty="0" smtClean="0">
                <a:solidFill>
                  <a:srgbClr val="0000FF"/>
                </a:solidFill>
              </a:rPr>
              <a:t>可以</a:t>
            </a:r>
            <a:r>
              <a:rPr lang="zh-CN" altLang="en-US" sz="2800" dirty="0" smtClean="0"/>
              <a:t>返回输出参数。</a:t>
            </a:r>
          </a:p>
          <a:p>
            <a:pPr marL="2106613" indent="-2017713">
              <a:buFont typeface="Wingdings" panose="05000000000000000000" pitchFamily="2" charset="2"/>
              <a:buNone/>
            </a:pPr>
            <a:r>
              <a:rPr lang="zh-CN" altLang="en-US" sz="2800" dirty="0" smtClean="0"/>
              <a:t>类似于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等编程语言的子程序，胜任复杂问题。</a:t>
            </a:r>
          </a:p>
        </p:txBody>
      </p:sp>
      <p:sp>
        <p:nvSpPr>
          <p:cNvPr id="79875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/>
              <a:t>程序设计   </a:t>
            </a:r>
            <a:r>
              <a:rPr lang="zh-CN" altLang="en-US" sz="4000" dirty="0" smtClean="0">
                <a:solidFill>
                  <a:srgbClr val="FF0000"/>
                </a:solidFill>
              </a:rPr>
              <a:t>函数文件的输入</a:t>
            </a:r>
            <a:r>
              <a:rPr lang="en-US" altLang="zh-CN" sz="4000" dirty="0" smtClean="0">
                <a:solidFill>
                  <a:srgbClr val="FF0000"/>
                </a:solidFill>
              </a:rPr>
              <a:t>/</a:t>
            </a:r>
            <a:r>
              <a:rPr lang="zh-CN" altLang="en-US" sz="4000" dirty="0" smtClean="0">
                <a:solidFill>
                  <a:srgbClr val="FF0000"/>
                </a:solidFill>
              </a:rPr>
              <a:t>输出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79876" name="AutoShape 12"/>
          <p:cNvSpPr>
            <a:spLocks noChangeArrowheads="1"/>
          </p:cNvSpPr>
          <p:nvPr/>
        </p:nvSpPr>
        <p:spPr bwMode="auto">
          <a:xfrm>
            <a:off x="4174605" y="1052736"/>
            <a:ext cx="1837556" cy="431949"/>
          </a:xfrm>
          <a:prstGeom prst="wedgeRoundRectCallout">
            <a:avLst>
              <a:gd name="adj1" fmla="val -66747"/>
              <a:gd name="adj2" fmla="val 85432"/>
              <a:gd name="adj3" fmla="val 16667"/>
            </a:avLst>
          </a:prstGeom>
          <a:solidFill>
            <a:srgbClr val="FFF200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0000FF"/>
                </a:solidFill>
              </a:rPr>
              <a:t>而不是必须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402258" y="2708920"/>
            <a:ext cx="6265862" cy="12640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b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Tahoma" panose="020B0604030504040204" pitchFamily="34" charset="0"/>
              </a:rPr>
              <a:t>无返回值</a:t>
            </a:r>
            <a:r>
              <a:rPr lang="zh-CN" altLang="en-US" dirty="0" smtClean="0">
                <a:solidFill>
                  <a:srgbClr val="0000FF"/>
                </a:solidFill>
                <a:latin typeface="Tahoma" panose="020B0604030504040204" pitchFamily="34" charset="0"/>
              </a:rPr>
              <a:t>函数</a:t>
            </a:r>
            <a:endParaRPr lang="zh-CN" altLang="en-US" sz="24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</a:rPr>
              <a:t>function </a:t>
            </a:r>
            <a:r>
              <a:rPr lang="zh-CN" altLang="en-US" sz="2400" dirty="0">
                <a:solidFill>
                  <a:srgbClr val="0000FF"/>
                </a:solidFill>
                <a:latin typeface="Tahoma" panose="020B0604030504040204" pitchFamily="34" charset="0"/>
              </a:rPr>
              <a:t>函数名</a:t>
            </a: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Tahoma" panose="020B0604030504040204" pitchFamily="34" charset="0"/>
              </a:rPr>
              <a:t>输入形参表</a:t>
            </a: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</a:rPr>
              <a:t>)</a:t>
            </a:r>
            <a:endParaRPr lang="zh-CN" altLang="en-US" sz="24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zh-CN" altLang="en-US" sz="2400" dirty="0">
                <a:solidFill>
                  <a:srgbClr val="0000FF"/>
                </a:solidFill>
                <a:latin typeface="Tahoma" panose="020B0604030504040204" pitchFamily="34" charset="0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</a:rPr>
              <a:t>…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1402258" y="4077072"/>
            <a:ext cx="6265863" cy="12640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b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Tahoma" panose="020B0604030504040204" pitchFamily="34" charset="0"/>
              </a:rPr>
              <a:t>有返回值</a:t>
            </a:r>
            <a:r>
              <a:rPr lang="zh-CN" altLang="en-US" dirty="0" smtClean="0">
                <a:solidFill>
                  <a:srgbClr val="0000FF"/>
                </a:solidFill>
                <a:latin typeface="Tahoma" panose="020B0604030504040204" pitchFamily="34" charset="0"/>
              </a:rPr>
              <a:t>函数</a:t>
            </a:r>
            <a:endParaRPr lang="zh-CN" altLang="en-US" sz="24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</a:rPr>
              <a:t>function [</a:t>
            </a:r>
            <a:r>
              <a:rPr lang="zh-CN" altLang="en-US" sz="2400" dirty="0">
                <a:solidFill>
                  <a:srgbClr val="0000FF"/>
                </a:solidFill>
                <a:latin typeface="Tahoma" panose="020B0604030504040204" pitchFamily="34" charset="0"/>
              </a:rPr>
              <a:t>输出形参表</a:t>
            </a: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</a:rPr>
              <a:t>]=</a:t>
            </a:r>
            <a:r>
              <a:rPr lang="zh-CN" altLang="en-US" sz="2400" dirty="0">
                <a:solidFill>
                  <a:srgbClr val="0000FF"/>
                </a:solidFill>
                <a:latin typeface="Tahoma" panose="020B0604030504040204" pitchFamily="34" charset="0"/>
              </a:rPr>
              <a:t>函数名</a:t>
            </a: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Tahoma" panose="020B0604030504040204" pitchFamily="34" charset="0"/>
              </a:rPr>
              <a:t>输入形参表</a:t>
            </a: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</a:rPr>
              <a:t>)</a:t>
            </a:r>
            <a:endParaRPr lang="zh-CN" altLang="en-US" sz="24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zh-CN" altLang="en-US" sz="2400" dirty="0">
                <a:solidFill>
                  <a:srgbClr val="0000FF"/>
                </a:solidFill>
                <a:latin typeface="Tahoma" panose="020B0604030504040204" pitchFamily="34" charset="0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402257" y="5445224"/>
            <a:ext cx="6265863" cy="12640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b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Tahoma" panose="020B0604030504040204" pitchFamily="34" charset="0"/>
              </a:rPr>
              <a:t>无</a:t>
            </a:r>
            <a:r>
              <a:rPr lang="zh-CN" altLang="en-US" dirty="0">
                <a:solidFill>
                  <a:srgbClr val="0000FF"/>
                </a:solidFill>
                <a:latin typeface="Tahoma" panose="020B0604030504040204" pitchFamily="34" charset="0"/>
              </a:rPr>
              <a:t>输入</a:t>
            </a:r>
            <a:r>
              <a:rPr lang="zh-CN" altLang="en-US" dirty="0" smtClean="0">
                <a:solidFill>
                  <a:srgbClr val="0000FF"/>
                </a:solidFill>
                <a:latin typeface="Tahoma" panose="020B0604030504040204" pitchFamily="34" charset="0"/>
              </a:rPr>
              <a:t>值函数</a:t>
            </a:r>
            <a:endParaRPr lang="zh-CN" altLang="en-US" sz="24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</a:rPr>
              <a:t>function [</a:t>
            </a:r>
            <a:r>
              <a:rPr lang="zh-CN" altLang="en-US" sz="2400" dirty="0">
                <a:solidFill>
                  <a:srgbClr val="0000FF"/>
                </a:solidFill>
                <a:latin typeface="Tahoma" panose="020B0604030504040204" pitchFamily="34" charset="0"/>
              </a:rPr>
              <a:t>输出形参表</a:t>
            </a: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</a:rPr>
              <a:t>]=</a:t>
            </a:r>
            <a:r>
              <a:rPr lang="zh-CN" altLang="en-US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函数</a:t>
            </a:r>
            <a:r>
              <a:rPr lang="zh-CN" altLang="en-US" sz="2400" dirty="0">
                <a:solidFill>
                  <a:srgbClr val="0000FF"/>
                </a:solidFill>
                <a:latin typeface="Tahoma" panose="020B0604030504040204" pitchFamily="34" charset="0"/>
              </a:rPr>
              <a:t>名</a:t>
            </a:r>
            <a:r>
              <a:rPr lang="en-US" altLang="zh-CN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()</a:t>
            </a:r>
            <a:endParaRPr lang="zh-CN" altLang="en-US" sz="24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zh-CN" altLang="en-US" sz="2400" dirty="0">
                <a:solidFill>
                  <a:srgbClr val="0000FF"/>
                </a:solidFill>
                <a:latin typeface="Tahoma" panose="020B0604030504040204" pitchFamily="34" charset="0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</a:rPr>
              <a:t>…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9" name="Rectangle 3"/>
          <p:cNvSpPr>
            <a:spLocks noGrp="1" noChangeArrowheads="1"/>
          </p:cNvSpPr>
          <p:nvPr>
            <p:ph idx="1"/>
          </p:nvPr>
        </p:nvSpPr>
        <p:spPr>
          <a:xfrm>
            <a:off x="646113" y="980728"/>
            <a:ext cx="8102600" cy="208800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dirty="0" err="1" smtClean="0">
                <a:latin typeface="宋体" panose="02010600030101010101" pitchFamily="2" charset="-122"/>
              </a:rPr>
              <a:t>Matlab</a:t>
            </a:r>
            <a:r>
              <a:rPr lang="zh-CN" altLang="en-US" sz="2800" b="1" dirty="0">
                <a:latin typeface="宋体" panose="02010600030101010101" pitchFamily="2" charset="-122"/>
              </a:rPr>
              <a:t>以函数文件名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来识别函数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函数文件名建议命名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为： 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函数名 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+ 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后缀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.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m</a:t>
            </a:r>
          </a:p>
          <a:p>
            <a:pPr eaLnBrk="1" hangingPunct="1"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函数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文件名区分大小写，但一般建议为小写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函数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文件名应避免同</a:t>
            </a:r>
            <a:r>
              <a:rPr lang="en-US" altLang="zh-CN" sz="2800" b="1" dirty="0" err="1" smtClean="0">
                <a:latin typeface="宋体" panose="02010600030101010101" pitchFamily="2" charset="-122"/>
              </a:rPr>
              <a:t>matlab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内置函数重名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函数文件应存储于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当前路径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或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搜索路径</a:t>
            </a:r>
            <a:endParaRPr lang="en-US" altLang="zh-CN" sz="2400" b="1" dirty="0" smtClean="0">
              <a:latin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sz="2400" b="1" dirty="0" smtClean="0">
              <a:latin typeface="宋体" panose="02010600030101010101" pitchFamily="2" charset="-122"/>
            </a:endParaRPr>
          </a:p>
        </p:txBody>
      </p:sp>
      <p:sp>
        <p:nvSpPr>
          <p:cNvPr id="81923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latin typeface="宋体" panose="02010600030101010101" pitchFamily="2" charset="-122"/>
              </a:rPr>
              <a:t>程序设计  </a:t>
            </a:r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</a:rPr>
              <a:t>函数文件名与函数名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085850"/>
            <a:ext cx="8605837" cy="47910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函数文件的基本注释说明不是必须的，一般有三部分</a:t>
            </a:r>
            <a:endParaRPr lang="en-US" altLang="zh-CN" sz="2400" b="1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2400" b="1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rgbClr val="6600CC"/>
                </a:solidFill>
                <a:latin typeface="宋体" panose="02010600030101010101" pitchFamily="2" charset="-122"/>
              </a:rPr>
              <a:t>① 紧随引导行之后以</a:t>
            </a:r>
            <a:r>
              <a:rPr lang="en-US" altLang="zh-CN" sz="2400" b="1" dirty="0" smtClean="0">
                <a:solidFill>
                  <a:srgbClr val="6600CC"/>
                </a:solidFill>
                <a:latin typeface="宋体" panose="02010600030101010101" pitchFamily="2" charset="-122"/>
              </a:rPr>
              <a:t>%</a:t>
            </a:r>
            <a:r>
              <a:rPr lang="zh-CN" altLang="en-US" sz="2400" b="1" dirty="0" smtClean="0">
                <a:solidFill>
                  <a:srgbClr val="6600CC"/>
                </a:solidFill>
                <a:latin typeface="宋体" panose="02010600030101010101" pitchFamily="2" charset="-122"/>
              </a:rPr>
              <a:t>开头的第一注释行。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  一般包括大写的函数文件名和函数功能简要描述，供</a:t>
            </a:r>
            <a:r>
              <a:rPr lang="en-US" altLang="zh-CN" sz="2400" b="1" dirty="0" err="1" smtClean="0">
                <a:latin typeface="宋体" panose="02010600030101010101" pitchFamily="2" charset="-122"/>
              </a:rPr>
              <a:t>lookfor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关键词查询和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help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在线帮助时使用。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rgbClr val="6600CC"/>
                </a:solidFill>
                <a:latin typeface="宋体" panose="02010600030101010101" pitchFamily="2" charset="-122"/>
              </a:rPr>
              <a:t>② 第一注释行及之后连续的注释行。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  通常包括函数输入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输出参数的含义及调用格式说明等信息，构成全部在线帮助文本。</a:t>
            </a:r>
            <a:endParaRPr lang="en-US" altLang="zh-CN" sz="2400" b="1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6600CC"/>
                </a:solidFill>
                <a:latin typeface="+mn-ea"/>
              </a:rPr>
              <a:t>③ </a:t>
            </a:r>
            <a:r>
              <a:rPr lang="zh-CN" altLang="en-US" sz="2400" b="1" dirty="0">
                <a:solidFill>
                  <a:srgbClr val="6600CC"/>
                </a:solidFill>
                <a:latin typeface="+mn-ea"/>
              </a:rPr>
              <a:t>与在线帮助文本相隔一空行的注释行。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+mn-ea"/>
              </a:rPr>
              <a:t>  </a:t>
            </a:r>
            <a:r>
              <a:rPr lang="zh-CN" altLang="en-US" sz="2400" b="1" dirty="0" smtClean="0">
                <a:latin typeface="+mn-ea"/>
              </a:rPr>
              <a:t>包</a:t>
            </a:r>
            <a:r>
              <a:rPr lang="zh-CN" altLang="en-US" sz="2400" b="1" dirty="0">
                <a:latin typeface="+mn-ea"/>
              </a:rPr>
              <a:t>括函数文件编写和修改的信息，如作者和版本等。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2400" b="1" dirty="0" smtClean="0">
              <a:latin typeface="宋体" panose="02010600030101010101" pitchFamily="2" charset="-122"/>
            </a:endParaRPr>
          </a:p>
        </p:txBody>
      </p:sp>
      <p:sp>
        <p:nvSpPr>
          <p:cNvPr id="82947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latin typeface="宋体" panose="02010600030101010101" pitchFamily="2" charset="-122"/>
              </a:rPr>
              <a:t>程序设计  </a:t>
            </a:r>
            <a:r>
              <a:rPr lang="zh-CN" altLang="en-US" sz="4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函数文件的</a:t>
            </a:r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</a:rPr>
              <a:t>注释说明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323851" y="908050"/>
            <a:ext cx="8640638" cy="5616575"/>
          </a:xfrm>
        </p:spPr>
        <p:txBody>
          <a:bodyPr/>
          <a:lstStyle/>
          <a:p>
            <a:pPr marL="0"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+mn-ea"/>
              </a:rPr>
              <a:t>在</a:t>
            </a:r>
            <a:r>
              <a:rPr lang="zh-CN" altLang="en-US" sz="2400" b="1" dirty="0" smtClean="0">
                <a:latin typeface="+mn-ea"/>
              </a:rPr>
              <a:t>函数文件中，遇到</a:t>
            </a:r>
            <a:r>
              <a:rPr lang="en-US" altLang="zh-CN" sz="2400" b="1" dirty="0" smtClean="0">
                <a:latin typeface="+mn-ea"/>
              </a:rPr>
              <a:t>return</a:t>
            </a:r>
            <a:r>
              <a:rPr lang="zh-CN" altLang="en-US" sz="2400" b="1" dirty="0" smtClean="0">
                <a:latin typeface="+mn-ea"/>
              </a:rPr>
              <a:t>语句就结束函数的执行，转到调用该函数的位置，执行之后的语句。</a:t>
            </a:r>
            <a:endParaRPr lang="en-US" altLang="zh-CN" sz="2400" b="1" dirty="0" smtClean="0">
              <a:latin typeface="+mn-ea"/>
            </a:endParaRPr>
          </a:p>
          <a:p>
            <a:pPr marL="0"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latin typeface="+mn-ea"/>
              </a:rPr>
              <a:t>return</a:t>
            </a:r>
            <a:r>
              <a:rPr lang="zh-CN" altLang="en-US" sz="2400" b="1" dirty="0" smtClean="0">
                <a:latin typeface="+mn-ea"/>
              </a:rPr>
              <a:t>在函</a:t>
            </a:r>
            <a:r>
              <a:rPr lang="zh-CN" altLang="en-US" sz="2400" b="1" dirty="0">
                <a:latin typeface="+mn-ea"/>
              </a:rPr>
              <a:t>数文</a:t>
            </a:r>
            <a:r>
              <a:rPr lang="zh-CN" altLang="en-US" sz="2400" b="1" dirty="0" smtClean="0">
                <a:latin typeface="+mn-ea"/>
              </a:rPr>
              <a:t>件中不是必须的。</a:t>
            </a:r>
            <a:endParaRPr lang="en-US" altLang="zh-CN" sz="2400" b="1" dirty="0" smtClean="0">
              <a:latin typeface="+mn-ea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400" b="1" dirty="0" smtClean="0">
              <a:latin typeface="+mn-ea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：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编写函数文件，求半径为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r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的圆的面积和周长。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function [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+mn-ea"/>
              </a:rPr>
              <a:t>s,p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] =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+mn-ea"/>
              </a:rPr>
              <a:t>mycircle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(r)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solidFill>
                  <a:srgbClr val="008000"/>
                </a:solidFill>
                <a:latin typeface="+mn-ea"/>
              </a:rPr>
              <a:t>% MYCIRCLE calculate the area and perimeter of a circle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solidFill>
                  <a:srgbClr val="008000"/>
                </a:solidFill>
                <a:latin typeface="+mn-ea"/>
              </a:rPr>
              <a:t>% r      </a:t>
            </a:r>
            <a:r>
              <a:rPr lang="zh-CN" altLang="en-US" sz="2000" b="1" dirty="0" smtClean="0">
                <a:solidFill>
                  <a:srgbClr val="008000"/>
                </a:solidFill>
                <a:latin typeface="+mn-ea"/>
              </a:rPr>
              <a:t>圆半径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solidFill>
                  <a:srgbClr val="008000"/>
                </a:solidFill>
                <a:latin typeface="+mn-ea"/>
              </a:rPr>
              <a:t>% s      </a:t>
            </a:r>
            <a:r>
              <a:rPr lang="zh-CN" altLang="en-US" sz="2000" b="1" dirty="0" smtClean="0">
                <a:solidFill>
                  <a:srgbClr val="008000"/>
                </a:solidFill>
                <a:latin typeface="+mn-ea"/>
              </a:rPr>
              <a:t>圆面积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solidFill>
                  <a:srgbClr val="008000"/>
                </a:solidFill>
                <a:latin typeface="+mn-ea"/>
              </a:rPr>
              <a:t>% p      </a:t>
            </a:r>
            <a:r>
              <a:rPr lang="zh-CN" altLang="en-US" sz="2000" b="1" dirty="0" smtClean="0">
                <a:solidFill>
                  <a:srgbClr val="008000"/>
                </a:solidFill>
                <a:latin typeface="+mn-ea"/>
              </a:rPr>
              <a:t>圆周长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 smtClean="0">
                <a:solidFill>
                  <a:srgbClr val="008000"/>
                </a:solidFill>
                <a:latin typeface="+mn-ea"/>
              </a:rPr>
              <a:t>   </a:t>
            </a:r>
            <a:r>
              <a:rPr lang="en-US" altLang="zh-CN" sz="2000" b="1" dirty="0" smtClean="0">
                <a:latin typeface="+mn-ea"/>
              </a:rPr>
              <a:t>s = pi*r*r;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latin typeface="+mn-ea"/>
              </a:rPr>
              <a:t>   p = 2*pi*r;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  return;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  </a:t>
            </a:r>
            <a:r>
              <a:rPr lang="en-US" altLang="zh-CN" sz="2000" b="1" dirty="0" err="1" smtClean="0">
                <a:latin typeface="+mn-ea"/>
              </a:rPr>
              <a:t>disp</a:t>
            </a:r>
            <a:r>
              <a:rPr lang="en-US" altLang="zh-CN" sz="2000" b="1" dirty="0" smtClean="0">
                <a:latin typeface="+mn-ea"/>
              </a:rPr>
              <a:t>(‘return</a:t>
            </a:r>
            <a:r>
              <a:rPr lang="zh-CN" altLang="en-US" sz="2000" b="1" dirty="0" smtClean="0">
                <a:latin typeface="+mn-ea"/>
              </a:rPr>
              <a:t>之后的语句不会执行</a:t>
            </a:r>
            <a:r>
              <a:rPr lang="en-US" altLang="zh-CN" sz="2000" b="1" dirty="0" smtClean="0">
                <a:latin typeface="+mn-ea"/>
              </a:rPr>
              <a:t>’)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4000" dirty="0">
                <a:solidFill>
                  <a:srgbClr val="0070C0"/>
                </a:solidFill>
                <a:latin typeface="+mn-ea"/>
                <a:ea typeface="+mn-ea"/>
              </a:rPr>
              <a:t>程序设计   </a:t>
            </a:r>
            <a:r>
              <a:rPr lang="zh-CN" altLang="en-US" sz="4000" dirty="0">
                <a:solidFill>
                  <a:srgbClr val="FF0000"/>
                </a:solidFill>
                <a:latin typeface="+mn-ea"/>
                <a:ea typeface="+mn-ea"/>
              </a:rPr>
              <a:t>函数文</a:t>
            </a:r>
            <a:r>
              <a:rPr lang="zh-CN" altLang="en-US" sz="4000" dirty="0" smtClean="0">
                <a:solidFill>
                  <a:srgbClr val="FF0000"/>
                </a:solidFill>
                <a:latin typeface="+mn-ea"/>
                <a:ea typeface="+mn-ea"/>
              </a:rPr>
              <a:t>件中的</a:t>
            </a:r>
            <a:r>
              <a:rPr lang="en-US" altLang="zh-CN" sz="4000" dirty="0">
                <a:solidFill>
                  <a:srgbClr val="FF0000"/>
                </a:solidFill>
                <a:latin typeface="+mn-ea"/>
                <a:ea typeface="+mn-ea"/>
              </a:rPr>
              <a:t>return</a:t>
            </a:r>
            <a:endParaRPr lang="zh-CN" altLang="en-US" sz="4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3972" name="矩形 1"/>
          <p:cNvSpPr>
            <a:spLocks noChangeArrowheads="1"/>
          </p:cNvSpPr>
          <p:nvPr/>
        </p:nvSpPr>
        <p:spPr bwMode="auto">
          <a:xfrm>
            <a:off x="323528" y="2924945"/>
            <a:ext cx="7235825" cy="3384376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9950"/>
            <a:ext cx="8664575" cy="62309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以上保存为文件</a:t>
            </a:r>
            <a:r>
              <a:rPr lang="en-US" altLang="zh-CN" sz="2400" b="1" dirty="0" err="1" smtClean="0">
                <a:latin typeface="宋体" panose="02010600030101010101" pitchFamily="2" charset="-122"/>
              </a:rPr>
              <a:t>mycircle.m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，在命令窗口调用。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993300"/>
                </a:solidFill>
                <a:latin typeface="宋体" panose="02010600030101010101" pitchFamily="2" charset="-122"/>
              </a:rPr>
              <a:t>		[</a:t>
            </a:r>
            <a:r>
              <a:rPr lang="en-US" altLang="zh-CN" sz="2400" b="1" dirty="0" err="1" smtClean="0">
                <a:solidFill>
                  <a:srgbClr val="993300"/>
                </a:solidFill>
                <a:latin typeface="宋体" panose="02010600030101010101" pitchFamily="2" charset="-122"/>
              </a:rPr>
              <a:t>s,p</a:t>
            </a:r>
            <a:r>
              <a:rPr lang="en-US" altLang="zh-CN" sz="2400" b="1" dirty="0" smtClean="0">
                <a:solidFill>
                  <a:srgbClr val="993300"/>
                </a:solidFill>
                <a:latin typeface="宋体" panose="02010600030101010101" pitchFamily="2" charset="-122"/>
              </a:rPr>
              <a:t>] = </a:t>
            </a:r>
            <a:r>
              <a:rPr lang="en-US" altLang="zh-CN" sz="2400" b="1" dirty="0" err="1" smtClean="0">
                <a:solidFill>
                  <a:srgbClr val="993300"/>
                </a:solidFill>
                <a:latin typeface="宋体" panose="02010600030101010101" pitchFamily="2" charset="-122"/>
              </a:rPr>
              <a:t>mycircle</a:t>
            </a:r>
            <a:r>
              <a:rPr lang="en-US" altLang="zh-CN" sz="2400" b="1" dirty="0" smtClean="0">
                <a:solidFill>
                  <a:srgbClr val="993300"/>
                </a:solidFill>
                <a:latin typeface="宋体" panose="02010600030101010101" pitchFamily="2" charset="-122"/>
              </a:rPr>
              <a:t>(10)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宋体" panose="02010600030101010101" pitchFamily="2" charset="-122"/>
              </a:rPr>
              <a:t>			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输出结果是：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				s =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宋体" panose="02010600030101010101" pitchFamily="2" charset="-122"/>
              </a:rPr>
              <a:t>      			314.1593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宋体" panose="02010600030101010101" pitchFamily="2" charset="-122"/>
              </a:rPr>
              <a:t> 				p 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宋体" panose="02010600030101010101" pitchFamily="2" charset="-122"/>
              </a:rPr>
              <a:t>      			62.8319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采用</a:t>
            </a:r>
            <a:r>
              <a:rPr lang="en-US" altLang="zh-CN" sz="2400" b="1" dirty="0" err="1" smtClean="0">
                <a:latin typeface="宋体" panose="02010600030101010101" pitchFamily="2" charset="-122"/>
              </a:rPr>
              <a:t>help，doc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或</a:t>
            </a:r>
            <a:r>
              <a:rPr lang="en-US" altLang="zh-CN" sz="2400" b="1" dirty="0" err="1" smtClean="0">
                <a:latin typeface="宋体" panose="02010600030101010101" pitchFamily="2" charset="-122"/>
              </a:rPr>
              <a:t>lookfor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命令可显示出注释说明部分的内容。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400" b="1" dirty="0" smtClean="0">
                <a:solidFill>
                  <a:srgbClr val="993300"/>
                </a:solidFill>
                <a:latin typeface="宋体" panose="02010600030101010101" pitchFamily="2" charset="-122"/>
              </a:rPr>
              <a:t>	help </a:t>
            </a:r>
            <a:r>
              <a:rPr lang="en-US" altLang="zh-CN" sz="2400" b="1" dirty="0" err="1" smtClean="0">
                <a:solidFill>
                  <a:srgbClr val="993300"/>
                </a:solidFill>
                <a:latin typeface="宋体" panose="02010600030101010101" pitchFamily="2" charset="-122"/>
              </a:rPr>
              <a:t>mycircle</a:t>
            </a:r>
            <a:endParaRPr lang="en-US" altLang="zh-CN" sz="2400" b="1" dirty="0" smtClean="0">
              <a:solidFill>
                <a:srgbClr val="9933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6600CC"/>
                </a:solidFill>
                <a:latin typeface="宋体" panose="02010600030101010101" pitchFamily="2" charset="-122"/>
              </a:rPr>
              <a:t>			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显示信息为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MYCIRCLE calculate the area and perimeter of a circle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 smtClean="0">
                <a:latin typeface="宋体" panose="02010600030101010101" pitchFamily="2" charset="-122"/>
              </a:rPr>
              <a:t>  r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圆半径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1" dirty="0" smtClean="0">
                <a:latin typeface="宋体" panose="02010600030101010101" pitchFamily="2" charset="-122"/>
              </a:rPr>
              <a:t> 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s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圆面积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1" dirty="0" smtClean="0">
                <a:latin typeface="宋体" panose="02010600030101010101" pitchFamily="2" charset="-122"/>
              </a:rPr>
              <a:t> 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p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圆周长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b="1" dirty="0" smtClean="0">
              <a:latin typeface="宋体" panose="02010600030101010101" pitchFamily="2" charset="-122"/>
            </a:endParaRPr>
          </a:p>
        </p:txBody>
      </p:sp>
      <p:sp>
        <p:nvSpPr>
          <p:cNvPr id="84995" name="矩形 3"/>
          <p:cNvSpPr>
            <a:spLocks noChangeArrowheads="1"/>
          </p:cNvSpPr>
          <p:nvPr/>
        </p:nvSpPr>
        <p:spPr bwMode="auto">
          <a:xfrm>
            <a:off x="323850" y="5373688"/>
            <a:ext cx="6335713" cy="1412875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chemeClr val="hlink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4000" dirty="0">
                <a:solidFill>
                  <a:srgbClr val="0070C0"/>
                </a:solidFill>
                <a:latin typeface="+mn-ea"/>
                <a:ea typeface="+mn-ea"/>
              </a:rPr>
              <a:t>程序设计   </a:t>
            </a:r>
            <a:r>
              <a:rPr lang="zh-CN" altLang="en-US" sz="4000" dirty="0">
                <a:solidFill>
                  <a:srgbClr val="FF0000"/>
                </a:solidFill>
                <a:latin typeface="+mn-ea"/>
                <a:ea typeface="+mn-ea"/>
              </a:rPr>
              <a:t>函数文</a:t>
            </a:r>
            <a:r>
              <a:rPr lang="zh-CN" altLang="en-US" sz="4000" dirty="0" smtClean="0">
                <a:solidFill>
                  <a:srgbClr val="FF0000"/>
                </a:solidFill>
                <a:latin typeface="+mn-ea"/>
                <a:ea typeface="+mn-ea"/>
              </a:rPr>
              <a:t>件中的</a:t>
            </a:r>
            <a:r>
              <a:rPr lang="en-US" altLang="zh-CN" sz="4000" dirty="0">
                <a:solidFill>
                  <a:srgbClr val="FF0000"/>
                </a:solidFill>
                <a:latin typeface="+mn-ea"/>
                <a:ea typeface="+mn-ea"/>
              </a:rPr>
              <a:t>return</a:t>
            </a:r>
            <a:endParaRPr lang="zh-CN" altLang="en-US" sz="4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5"/>
          <p:cNvSpPr txBox="1">
            <a:spLocks noChangeArrowheads="1"/>
          </p:cNvSpPr>
          <p:nvPr/>
        </p:nvSpPr>
        <p:spPr bwMode="auto">
          <a:xfrm>
            <a:off x="395288" y="1052513"/>
            <a:ext cx="87487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</a:rPr>
              <a:t>函数文件的调用格式：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86020" name="Text Box 7"/>
          <p:cNvSpPr txBox="1">
            <a:spLocks noChangeArrowheads="1"/>
          </p:cNvSpPr>
          <p:nvPr/>
        </p:nvSpPr>
        <p:spPr bwMode="auto">
          <a:xfrm>
            <a:off x="935410" y="1879054"/>
            <a:ext cx="7668468" cy="461665"/>
          </a:xfrm>
          <a:prstGeom prst="rect">
            <a:avLst/>
          </a:prstGeom>
          <a:solidFill>
            <a:srgbClr val="F3F9A5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输出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输出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‥‥]=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函数名（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输入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输入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‥‥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86022" name="Text Box 9"/>
          <p:cNvSpPr txBox="1">
            <a:spLocks noChangeArrowheads="1"/>
          </p:cNvSpPr>
          <p:nvPr/>
        </p:nvSpPr>
        <p:spPr bwMode="auto">
          <a:xfrm>
            <a:off x="755577" y="2852936"/>
            <a:ext cx="770485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函数文件具有独立工作空间</a:t>
            </a:r>
            <a:endParaRPr lang="en-US" altLang="zh-CN" sz="2400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通过输入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、输出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参数实现函数内外的数据传递</a:t>
            </a:r>
            <a:endParaRPr lang="en-US" altLang="zh-CN" sz="2400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输入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参数在函数中的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任何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赋值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，不会传递出去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本质上是变量值的传递，而不是变量地址传递（如</a:t>
            </a:r>
            <a:r>
              <a:rPr lang="en-US" altLang="zh-CN" sz="20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fortran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语言）</a:t>
            </a:r>
            <a:endParaRPr lang="zh-CN" altLang="en-US" sz="20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86023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latin typeface="宋体" panose="02010600030101010101" pitchFamily="2" charset="-122"/>
              </a:rPr>
              <a:t>程序设计   </a:t>
            </a:r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</a:rPr>
              <a:t>函数调用和参数传递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3"/>
          <p:cNvGraphicFramePr>
            <a:graphicFrameLocks noChangeAspect="1"/>
          </p:cNvGraphicFramePr>
          <p:nvPr/>
        </p:nvGraphicFramePr>
        <p:xfrm>
          <a:off x="5970588" y="784225"/>
          <a:ext cx="3073400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0" r:id="rId3" imgW="1866900" imgH="711200" progId="Equation.3">
                  <p:embed/>
                </p:oleObj>
              </mc:Choice>
              <mc:Fallback>
                <p:oleObj r:id="rId3" imgW="18669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8" y="784225"/>
                        <a:ext cx="3073400" cy="132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5"/>
          <p:cNvSpPr/>
          <p:nvPr/>
        </p:nvSpPr>
        <p:spPr>
          <a:xfrm>
            <a:off x="109538" y="877888"/>
            <a:ext cx="6042025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noProof="1">
                <a:solidFill>
                  <a:srgbClr val="0000FF"/>
                </a:solidFill>
                <a:latin typeface="宋体" panose="02010600030101010101" pitchFamily="2" charset="-122"/>
              </a:rPr>
              <a:t>【例】用</a:t>
            </a:r>
            <a:r>
              <a:rPr lang="en-US" altLang="zh-CN" b="0" noProof="1">
                <a:solidFill>
                  <a:srgbClr val="0000FF"/>
                </a:solidFill>
                <a:latin typeface="宋体" panose="02010600030101010101" pitchFamily="2" charset="-122"/>
              </a:rPr>
              <a:t>matlab</a:t>
            </a:r>
            <a:r>
              <a:rPr lang="zh-CN" altLang="en-US" b="0" noProof="1">
                <a:solidFill>
                  <a:srgbClr val="0000FF"/>
                </a:solidFill>
                <a:latin typeface="宋体" panose="02010600030101010101" pitchFamily="2" charset="-122"/>
              </a:rPr>
              <a:t>编写</a:t>
            </a:r>
            <a:r>
              <a:rPr lang="en-US" altLang="zh-CN" b="0" noProof="1">
                <a:solidFill>
                  <a:srgbClr val="0000FF"/>
                </a:solidFill>
                <a:latin typeface="宋体" panose="02010600030101010101" pitchFamily="2" charset="-122"/>
              </a:rPr>
              <a:t>M</a:t>
            </a:r>
            <a:r>
              <a:rPr lang="zh-CN" altLang="en-US" b="0" noProof="1">
                <a:solidFill>
                  <a:srgbClr val="0000FF"/>
                </a:solidFill>
                <a:latin typeface="宋体" panose="02010600030101010101" pitchFamily="2" charset="-122"/>
              </a:rPr>
              <a:t>文件和</a:t>
            </a:r>
            <a:r>
              <a:rPr lang="en-US" altLang="zh-CN" b="0" noProof="1">
                <a:solidFill>
                  <a:srgbClr val="0000FF"/>
                </a:solidFill>
                <a:latin typeface="宋体" panose="02010600030101010101" pitchFamily="2" charset="-122"/>
              </a:rPr>
              <a:t>M</a:t>
            </a:r>
            <a:r>
              <a:rPr lang="zh-CN" altLang="en-US" b="0" noProof="1">
                <a:solidFill>
                  <a:srgbClr val="0000FF"/>
                </a:solidFill>
                <a:latin typeface="宋体" panose="02010600030101010101" pitchFamily="2" charset="-122"/>
              </a:rPr>
              <a:t>函数来绘制函数</a:t>
            </a:r>
            <a:r>
              <a:rPr lang="zh-CN" altLang="en-US" b="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在区间</a:t>
            </a:r>
            <a:r>
              <a:rPr lang="en-US" altLang="zh-CN" b="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[-6</a:t>
            </a:r>
            <a:r>
              <a:rPr lang="zh-CN" altLang="en-US" b="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，</a:t>
            </a:r>
            <a:r>
              <a:rPr lang="en-US" altLang="zh-CN" b="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6]</a:t>
            </a:r>
            <a:r>
              <a:rPr lang="zh-CN" altLang="en-US" b="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中的图形。</a:t>
            </a:r>
            <a:endParaRPr lang="en-US" altLang="zh-CN" b="0" dirty="0">
              <a:solidFill>
                <a:srgbClr val="0000FF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54277" name="Rectangle 2"/>
          <p:cNvSpPr>
            <a:spLocks noChangeArrowheads="1"/>
          </p:cNvSpPr>
          <p:nvPr/>
        </p:nvSpPr>
        <p:spPr bwMode="auto">
          <a:xfrm>
            <a:off x="681038" y="2209800"/>
            <a:ext cx="4176712" cy="4092575"/>
          </a:xfrm>
          <a:prstGeom prst="rect">
            <a:avLst/>
          </a:prstGeom>
          <a:solidFill>
            <a:srgbClr val="F3F9A5">
              <a:alpha val="34901"/>
            </a:srgbClr>
          </a:solidFill>
          <a:ln w="5715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0" dirty="0" smtClean="0">
                <a:solidFill>
                  <a:srgbClr val="198A10"/>
                </a:solidFill>
              </a:rPr>
              <a:t>%</a:t>
            </a:r>
            <a:r>
              <a:rPr lang="zh-CN" altLang="en-US" sz="2000" b="0" dirty="0">
                <a:solidFill>
                  <a:srgbClr val="198A1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脚本</a:t>
            </a:r>
            <a:r>
              <a:rPr lang="zh-CN" altLang="en-US" sz="2000" b="0" dirty="0" smtClean="0">
                <a:solidFill>
                  <a:srgbClr val="198A1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文件命名为</a:t>
            </a:r>
            <a:r>
              <a:rPr lang="en-US" altLang="zh-CN" sz="2000" b="0" dirty="0" smtClean="0">
                <a:solidFill>
                  <a:srgbClr val="198A1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myscrip1.m</a:t>
            </a:r>
            <a:endParaRPr lang="en-US" altLang="zh-CN" sz="2000" b="0" dirty="0"/>
          </a:p>
          <a:p>
            <a:pPr eaLnBrk="1" hangingPunct="1"/>
            <a:r>
              <a:rPr lang="en-US" altLang="zh-CN" sz="2000" b="0" dirty="0">
                <a:solidFill>
                  <a:srgbClr val="993300"/>
                </a:solidFill>
              </a:rPr>
              <a:t>tic</a:t>
            </a:r>
          </a:p>
          <a:p>
            <a:pPr eaLnBrk="1" hangingPunct="1"/>
            <a:r>
              <a:rPr lang="en-US" altLang="zh-CN" sz="2000" b="0" dirty="0">
                <a:solidFill>
                  <a:srgbClr val="993300"/>
                </a:solidFill>
              </a:rPr>
              <a:t>x=[-6:0.1:6];</a:t>
            </a:r>
            <a:r>
              <a:rPr lang="en-US" altLang="zh-CN" sz="2000" b="0" dirty="0" err="1">
                <a:solidFill>
                  <a:srgbClr val="993300"/>
                </a:solidFill>
              </a:rPr>
              <a:t>leng</a:t>
            </a:r>
            <a:r>
              <a:rPr lang="en-US" altLang="zh-CN" sz="2000" b="0" dirty="0">
                <a:solidFill>
                  <a:srgbClr val="993300"/>
                </a:solidFill>
              </a:rPr>
              <a:t>=length(x);</a:t>
            </a:r>
          </a:p>
          <a:p>
            <a:pPr eaLnBrk="1" hangingPunct="1"/>
            <a:r>
              <a:rPr lang="en-US" altLang="zh-CN" sz="2000" b="0" dirty="0">
                <a:solidFill>
                  <a:srgbClr val="993300"/>
                </a:solidFill>
              </a:rPr>
              <a:t>for m=1:leng;</a:t>
            </a:r>
          </a:p>
          <a:p>
            <a:pPr eaLnBrk="1" hangingPunct="1"/>
            <a:r>
              <a:rPr lang="en-US" altLang="zh-CN" sz="2000" b="0" dirty="0">
                <a:solidFill>
                  <a:srgbClr val="993300"/>
                </a:solidFill>
              </a:rPr>
              <a:t>    if x(m)&lt;=0</a:t>
            </a:r>
          </a:p>
          <a:p>
            <a:pPr eaLnBrk="1" hangingPunct="1"/>
            <a:r>
              <a:rPr lang="en-US" altLang="zh-CN" sz="2000" dirty="0">
                <a:solidFill>
                  <a:srgbClr val="993300"/>
                </a:solidFill>
              </a:rPr>
              <a:t>        y(m)=sin(x(m));</a:t>
            </a:r>
          </a:p>
          <a:p>
            <a:pPr eaLnBrk="1" hangingPunct="1"/>
            <a:r>
              <a:rPr lang="en-US" altLang="zh-CN" sz="2000" b="0" dirty="0">
                <a:solidFill>
                  <a:srgbClr val="993300"/>
                </a:solidFill>
              </a:rPr>
              <a:t>    </a:t>
            </a:r>
            <a:r>
              <a:rPr lang="en-US" altLang="zh-CN" sz="2000" b="0" dirty="0" err="1">
                <a:solidFill>
                  <a:srgbClr val="993300"/>
                </a:solidFill>
              </a:rPr>
              <a:t>elseif</a:t>
            </a:r>
            <a:r>
              <a:rPr lang="en-US" altLang="zh-CN" sz="2000" b="0" dirty="0">
                <a:solidFill>
                  <a:srgbClr val="993300"/>
                </a:solidFill>
              </a:rPr>
              <a:t> x(m)&lt;=3</a:t>
            </a:r>
          </a:p>
          <a:p>
            <a:pPr eaLnBrk="1" hangingPunct="1"/>
            <a:r>
              <a:rPr lang="en-US" altLang="zh-CN" sz="2000" b="0" dirty="0">
                <a:solidFill>
                  <a:srgbClr val="993300"/>
                </a:solidFill>
              </a:rPr>
              <a:t>        y(m)=x(m);</a:t>
            </a:r>
          </a:p>
          <a:p>
            <a:pPr eaLnBrk="1" hangingPunct="1"/>
            <a:r>
              <a:rPr lang="en-US" altLang="zh-CN" sz="2000" b="0" dirty="0">
                <a:solidFill>
                  <a:srgbClr val="993300"/>
                </a:solidFill>
              </a:rPr>
              <a:t>    else y(m)=-x(m)+6;</a:t>
            </a:r>
          </a:p>
          <a:p>
            <a:pPr eaLnBrk="1" hangingPunct="1"/>
            <a:r>
              <a:rPr lang="en-US" altLang="zh-CN" sz="2000" b="0" dirty="0">
                <a:solidFill>
                  <a:srgbClr val="993300"/>
                </a:solidFill>
              </a:rPr>
              <a:t>    end</a:t>
            </a:r>
          </a:p>
          <a:p>
            <a:pPr eaLnBrk="1" hangingPunct="1"/>
            <a:r>
              <a:rPr lang="en-US" altLang="zh-CN" sz="2000" b="0" dirty="0">
                <a:solidFill>
                  <a:srgbClr val="993300"/>
                </a:solidFill>
              </a:rPr>
              <a:t>end</a:t>
            </a:r>
          </a:p>
          <a:p>
            <a:pPr eaLnBrk="1" hangingPunct="1"/>
            <a:r>
              <a:rPr lang="en-US" altLang="zh-CN" sz="2000" b="0" dirty="0">
                <a:solidFill>
                  <a:srgbClr val="993300"/>
                </a:solidFill>
              </a:rPr>
              <a:t>plot(</a:t>
            </a:r>
            <a:r>
              <a:rPr lang="en-US" altLang="zh-CN" sz="2000" b="0" dirty="0" err="1">
                <a:solidFill>
                  <a:srgbClr val="993300"/>
                </a:solidFill>
              </a:rPr>
              <a:t>x,y</a:t>
            </a:r>
            <a:r>
              <a:rPr lang="en-US" altLang="zh-CN" sz="2000" b="0" dirty="0">
                <a:solidFill>
                  <a:srgbClr val="993300"/>
                </a:solidFill>
              </a:rPr>
              <a:t>);  grid;</a:t>
            </a:r>
          </a:p>
          <a:p>
            <a:pPr eaLnBrk="1" hangingPunct="1"/>
            <a:r>
              <a:rPr lang="en-US" altLang="zh-CN" sz="2000" b="0" dirty="0" err="1">
                <a:solidFill>
                  <a:srgbClr val="993300"/>
                </a:solidFill>
              </a:rPr>
              <a:t>toc</a:t>
            </a:r>
            <a:endParaRPr lang="en-US" altLang="zh-CN" sz="2000" b="0" dirty="0">
              <a:solidFill>
                <a:srgbClr val="993300"/>
              </a:solidFill>
            </a:endParaRPr>
          </a:p>
        </p:txBody>
      </p:sp>
      <p:pic>
        <p:nvPicPr>
          <p:cNvPr id="54278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8" y="2817813"/>
            <a:ext cx="4024312" cy="302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latin typeface="宋体" panose="02010600030101010101" pitchFamily="2" charset="-122"/>
              </a:rPr>
              <a:t>程序设计   </a:t>
            </a:r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</a:rPr>
              <a:t>函数调用和参数传递</a:t>
            </a:r>
          </a:p>
        </p:txBody>
      </p:sp>
    </p:spTree>
    <p:extLst>
      <p:ext uri="{BB962C8B-B14F-4D97-AF65-F5344CB8AC3E}">
        <p14:creationId xmlns:p14="http://schemas.microsoft.com/office/powerpoint/2010/main" val="269187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ChangeArrowheads="1"/>
          </p:cNvSpPr>
          <p:nvPr/>
        </p:nvSpPr>
        <p:spPr bwMode="auto">
          <a:xfrm>
            <a:off x="557213" y="1057275"/>
            <a:ext cx="8029575" cy="1568450"/>
          </a:xfrm>
          <a:prstGeom prst="rect">
            <a:avLst/>
          </a:prstGeom>
          <a:solidFill>
            <a:srgbClr val="F3F9A5">
              <a:alpha val="34901"/>
            </a:srgbClr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s-ES" sz="2400" dirty="0">
                <a:solidFill>
                  <a:srgbClr val="198A10"/>
                </a:solidFill>
              </a:rPr>
              <a:t>%</a:t>
            </a:r>
            <a:r>
              <a:rPr lang="zh-CN" altLang="en-US" sz="2400" dirty="0">
                <a:solidFill>
                  <a:srgbClr val="198A10"/>
                </a:solidFill>
              </a:rPr>
              <a:t>这是一个函数</a:t>
            </a:r>
            <a:r>
              <a:rPr lang="zh-CN" altLang="en-US" sz="2400" dirty="0" smtClean="0">
                <a:solidFill>
                  <a:srgbClr val="198A10"/>
                </a:solidFill>
              </a:rPr>
              <a:t>文件，文件名为</a:t>
            </a:r>
            <a:r>
              <a:rPr lang="en-US" altLang="zh-CN" sz="2400" dirty="0" smtClean="0">
                <a:solidFill>
                  <a:srgbClr val="198A10"/>
                </a:solidFill>
              </a:rPr>
              <a:t>myf1.m</a:t>
            </a:r>
            <a:endParaRPr lang="es-ES" altLang="zh-CN" sz="2400" dirty="0">
              <a:solidFill>
                <a:srgbClr val="0000FF"/>
              </a:solidFill>
            </a:endParaRPr>
          </a:p>
          <a:p>
            <a:pPr eaLnBrk="1" hangingPunct="1"/>
            <a:r>
              <a:rPr lang="en-US" altLang="es-ES" sz="2400" dirty="0">
                <a:solidFill>
                  <a:srgbClr val="FF0000"/>
                </a:solidFill>
              </a:rPr>
              <a:t>function y=f1(x)</a:t>
            </a:r>
            <a:endParaRPr lang="es-ES" altLang="zh-CN" sz="2400" dirty="0">
              <a:solidFill>
                <a:srgbClr val="0000FF"/>
              </a:solidFill>
            </a:endParaRPr>
          </a:p>
          <a:p>
            <a:pPr eaLnBrk="1" hangingPunct="1"/>
            <a:r>
              <a:rPr lang="es-ES" altLang="zh-CN" sz="2400" dirty="0">
                <a:solidFill>
                  <a:srgbClr val="0000FF"/>
                </a:solidFill>
              </a:rPr>
              <a:t>y=(x&lt;=0).*sin(x)+(x&gt;=0&amp;x&lt;=3).*x+(x&gt;3).*(-x+6);</a:t>
            </a:r>
          </a:p>
          <a:p>
            <a:pPr eaLnBrk="1" hangingPunct="1"/>
            <a:r>
              <a:rPr lang="en-US" altLang="zh-CN" sz="2400" b="0" dirty="0">
                <a:solidFill>
                  <a:srgbClr val="198A1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%</a:t>
            </a:r>
            <a:r>
              <a:rPr lang="zh-CN" altLang="en-US" sz="2400" b="0" dirty="0">
                <a:solidFill>
                  <a:srgbClr val="198A1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灵活运用</a:t>
            </a:r>
            <a:r>
              <a:rPr lang="zh-CN" altLang="en-US" sz="2400" dirty="0">
                <a:solidFill>
                  <a:srgbClr val="198A1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逻辑运算</a:t>
            </a:r>
            <a:r>
              <a:rPr lang="zh-CN" altLang="en-US" sz="2400" b="0" dirty="0">
                <a:solidFill>
                  <a:srgbClr val="198A1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可使程序简化</a:t>
            </a:r>
          </a:p>
        </p:txBody>
      </p:sp>
      <p:sp>
        <p:nvSpPr>
          <p:cNvPr id="55300" name="Rectangle 2"/>
          <p:cNvSpPr>
            <a:spLocks noChangeArrowheads="1"/>
          </p:cNvSpPr>
          <p:nvPr/>
        </p:nvSpPr>
        <p:spPr bwMode="auto">
          <a:xfrm>
            <a:off x="557213" y="2892614"/>
            <a:ext cx="8031162" cy="1569660"/>
          </a:xfrm>
          <a:prstGeom prst="rect">
            <a:avLst/>
          </a:prstGeom>
          <a:solidFill>
            <a:srgbClr val="CC0000">
              <a:alpha val="9804"/>
            </a:srgbClr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indent="8890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eaLnBrk="1" hangingPunct="1"/>
            <a:r>
              <a:rPr lang="en-US" altLang="es-ES" sz="2400" dirty="0" smtClean="0">
                <a:solidFill>
                  <a:srgbClr val="198A10"/>
                </a:solidFill>
              </a:rPr>
              <a:t>%</a:t>
            </a:r>
            <a:r>
              <a:rPr lang="zh-CN" altLang="en-US" sz="2400" dirty="0" smtClean="0">
                <a:solidFill>
                  <a:srgbClr val="198A10"/>
                </a:solidFill>
              </a:rPr>
              <a:t>以下</a:t>
            </a:r>
            <a:r>
              <a:rPr lang="zh-CN" altLang="en-US" sz="2400" dirty="0">
                <a:solidFill>
                  <a:srgbClr val="198A10"/>
                </a:solidFill>
              </a:rPr>
              <a:t>可</a:t>
            </a:r>
            <a:r>
              <a:rPr lang="zh-CN" altLang="en-US" sz="2400" dirty="0" smtClean="0">
                <a:solidFill>
                  <a:srgbClr val="198A10"/>
                </a:solidFill>
              </a:rPr>
              <a:t>在命令窗口运行，或通过命令</a:t>
            </a:r>
            <a:r>
              <a:rPr lang="en-US" altLang="zh-CN" sz="2400" dirty="0" smtClean="0">
                <a:solidFill>
                  <a:srgbClr val="198A10"/>
                </a:solidFill>
              </a:rPr>
              <a:t>/</a:t>
            </a:r>
            <a:r>
              <a:rPr lang="zh-CN" altLang="en-US" sz="2400" dirty="0" smtClean="0">
                <a:solidFill>
                  <a:srgbClr val="198A10"/>
                </a:solidFill>
              </a:rPr>
              <a:t>脚本文件运行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400" dirty="0" smtClean="0">
                <a:solidFill>
                  <a:srgbClr val="0000FF"/>
                </a:solidFill>
              </a:rPr>
              <a:t>x</a:t>
            </a:r>
            <a:r>
              <a:rPr lang="en-US" altLang="zh-CN" sz="2400" dirty="0">
                <a:solidFill>
                  <a:srgbClr val="0000FF"/>
                </a:solidFill>
              </a:rPr>
              <a:t>=-6:0.1:6;</a:t>
            </a: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</a:rPr>
              <a:t>y=</a:t>
            </a:r>
            <a:r>
              <a:rPr lang="en-US" altLang="es-ES" sz="2400" dirty="0">
                <a:solidFill>
                  <a:srgbClr val="0000FF"/>
                </a:solidFill>
              </a:rPr>
              <a:t>myf1</a:t>
            </a:r>
            <a:r>
              <a:rPr lang="en-US" altLang="zh-CN" sz="2400" dirty="0">
                <a:solidFill>
                  <a:srgbClr val="0000FF"/>
                </a:solidFill>
              </a:rPr>
              <a:t>(x);      </a:t>
            </a:r>
            <a:r>
              <a:rPr lang="en-US" altLang="zh-CN" sz="2400" dirty="0">
                <a:solidFill>
                  <a:srgbClr val="198A10"/>
                </a:solidFill>
                <a:latin typeface="宋体" panose="02010600030101010101" pitchFamily="2" charset="-122"/>
              </a:rPr>
              <a:t> %</a:t>
            </a:r>
            <a:r>
              <a:rPr lang="zh-CN" altLang="en-US" sz="2400" dirty="0">
                <a:solidFill>
                  <a:srgbClr val="198A10"/>
                </a:solidFill>
                <a:latin typeface="宋体" panose="02010600030101010101" pitchFamily="2" charset="-122"/>
              </a:rPr>
              <a:t>调用函数</a:t>
            </a:r>
            <a:r>
              <a:rPr lang="en-US" altLang="zh-CN" sz="2400" dirty="0">
                <a:solidFill>
                  <a:srgbClr val="198A10"/>
                </a:solidFill>
                <a:latin typeface="宋体" panose="02010600030101010101" pitchFamily="2" charset="-122"/>
              </a:rPr>
              <a:t>myf1.m</a:t>
            </a:r>
            <a:endParaRPr lang="en-US" altLang="zh-CN" sz="2400" dirty="0">
              <a:solidFill>
                <a:srgbClr val="198A1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</a:rPr>
              <a:t>plot(</a:t>
            </a:r>
            <a:r>
              <a:rPr lang="en-US" altLang="zh-CN" sz="2400" dirty="0" err="1">
                <a:solidFill>
                  <a:srgbClr val="0000FF"/>
                </a:solidFill>
              </a:rPr>
              <a:t>x,y</a:t>
            </a:r>
            <a:r>
              <a:rPr lang="en-US" altLang="zh-CN" sz="2400" dirty="0">
                <a:solidFill>
                  <a:srgbClr val="0000FF"/>
                </a:solidFill>
              </a:rPr>
              <a:t>); grid</a:t>
            </a:r>
          </a:p>
        </p:txBody>
      </p:sp>
      <p:sp>
        <p:nvSpPr>
          <p:cNvPr id="55301" name="Text Box 13"/>
          <p:cNvSpPr txBox="1">
            <a:spLocks noChangeArrowheads="1"/>
          </p:cNvSpPr>
          <p:nvPr/>
        </p:nvSpPr>
        <p:spPr bwMode="auto">
          <a:xfrm>
            <a:off x="557213" y="4665663"/>
            <a:ext cx="80311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编写函数程序，保存为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myf1.m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并置于当前文件路径中，在命令窗口输入</a:t>
            </a: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y=myf1(x)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来调用该函数。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输入参数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要</a:t>
            </a:r>
            <a:r>
              <a:rPr lang="zh-CN" altLang="en-US" sz="24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预先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就绪</a:t>
            </a:r>
            <a:r>
              <a:rPr lang="en-US" altLang="zh-CN" sz="24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)。</a:t>
            </a:r>
            <a:endParaRPr lang="zh-CN" altLang="en-US" sz="24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4788025" y="864394"/>
            <a:ext cx="864096" cy="800100"/>
          </a:xfrm>
          <a:prstGeom prst="ellipse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chemeClr val="hlink"/>
              </a:solidFill>
            </a:endParaRP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2387600" y="4973826"/>
            <a:ext cx="1485900" cy="594891"/>
          </a:xfrm>
          <a:prstGeom prst="ellipse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chemeClr val="hlink"/>
              </a:solidFill>
            </a:endParaRPr>
          </a:p>
        </p:txBody>
      </p:sp>
      <p:sp>
        <p:nvSpPr>
          <p:cNvPr id="10" name="圆角矩形 9"/>
          <p:cNvSpPr>
            <a:spLocks noChangeArrowheads="1"/>
          </p:cNvSpPr>
          <p:nvPr/>
        </p:nvSpPr>
        <p:spPr bwMode="auto">
          <a:xfrm>
            <a:off x="1835150" y="1430453"/>
            <a:ext cx="1225550" cy="431949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E008E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chemeClr val="hlink"/>
              </a:solidFill>
            </a:endParaRPr>
          </a:p>
        </p:txBody>
      </p: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1838325" y="3666558"/>
            <a:ext cx="1222375" cy="450170"/>
          </a:xfrm>
          <a:prstGeom prst="ellipse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chemeClr val="hlink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79317" y="898261"/>
            <a:ext cx="254898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调用</a:t>
            </a:r>
            <a:r>
              <a:rPr lang="zh-CN" altLang="en-US" sz="20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函数使用该名字</a:t>
            </a:r>
            <a:endParaRPr lang="zh-CN" altLang="en-US" sz="2000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latin typeface="宋体" panose="02010600030101010101" pitchFamily="2" charset="-122"/>
              </a:rPr>
              <a:t>程序设计   </a:t>
            </a:r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</a:rPr>
              <a:t>函数调用和参数传递</a:t>
            </a:r>
          </a:p>
        </p:txBody>
      </p:sp>
    </p:spTree>
    <p:extLst>
      <p:ext uri="{BB962C8B-B14F-4D97-AF65-F5344CB8AC3E}">
        <p14:creationId xmlns:p14="http://schemas.microsoft.com/office/powerpoint/2010/main" val="3608142243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5" grpId="0" animBg="1"/>
      <p:bldP spid="6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052513"/>
            <a:ext cx="8856662" cy="547283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chemeClr val="hlink"/>
                </a:solidFill>
                <a:latin typeface="宋体" panose="02010600030101010101" pitchFamily="2" charset="-122"/>
              </a:rPr>
              <a:t>函数文件的输入</a:t>
            </a:r>
            <a:r>
              <a:rPr lang="en-US" altLang="zh-CN" sz="2800" b="1" dirty="0" smtClean="0">
                <a:solidFill>
                  <a:schemeClr val="hlink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800" b="1" dirty="0" smtClean="0">
                <a:solidFill>
                  <a:schemeClr val="hlink"/>
                </a:solidFill>
                <a:latin typeface="宋体" panose="02010600030101010101" pitchFamily="2" charset="-122"/>
              </a:rPr>
              <a:t>输出参数数目可以改变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调用函数时，两个</a:t>
            </a:r>
            <a:r>
              <a:rPr lang="zh-CN" altLang="en-US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预定义变量</a:t>
            </a:r>
            <a:r>
              <a:rPr lang="en-US" altLang="zh-CN" sz="2400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nargin</a:t>
            </a:r>
            <a:r>
              <a:rPr lang="zh-CN" altLang="en-US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400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nargout</a:t>
            </a:r>
            <a:r>
              <a:rPr lang="zh-CN" altLang="en-US" sz="2400" dirty="0" smtClean="0">
                <a:latin typeface="宋体" panose="02010600030101010101" pitchFamily="2" charset="-122"/>
              </a:rPr>
              <a:t>分别记录实际输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入和输出的参数数量。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3333CC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b="1" dirty="0" smtClean="0">
                <a:solidFill>
                  <a:srgbClr val="3333CC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 dirty="0" err="1" smtClean="0">
                <a:solidFill>
                  <a:srgbClr val="3333CC"/>
                </a:solidFill>
                <a:latin typeface="宋体" panose="02010600030101010101" pitchFamily="2" charset="-122"/>
              </a:rPr>
              <a:t>nargin</a:t>
            </a:r>
            <a:r>
              <a:rPr lang="zh-CN" altLang="en-US" sz="2400" b="1" dirty="0" smtClean="0">
                <a:solidFill>
                  <a:srgbClr val="3333CC"/>
                </a:solidFill>
                <a:latin typeface="宋体" panose="02010600030101010101" pitchFamily="2" charset="-122"/>
              </a:rPr>
              <a:t>用法示例，函数文件</a:t>
            </a:r>
            <a:r>
              <a:rPr lang="en-US" altLang="zh-CN" sz="2400" b="1" dirty="0" err="1" smtClean="0">
                <a:solidFill>
                  <a:srgbClr val="3333CC"/>
                </a:solidFill>
                <a:latin typeface="宋体" panose="02010600030101010101" pitchFamily="2" charset="-122"/>
              </a:rPr>
              <a:t>examp.m</a:t>
            </a:r>
            <a:r>
              <a:rPr lang="en-US" altLang="zh-CN" sz="2400" b="1" dirty="0" smtClean="0">
                <a:solidFill>
                  <a:srgbClr val="3333CC"/>
                </a:solidFill>
                <a:latin typeface="宋体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00"/>
                </a:solidFill>
              </a:rPr>
              <a:t>function [</a:t>
            </a:r>
            <a:r>
              <a:rPr lang="en-US" altLang="zh-CN" sz="2400" dirty="0" err="1">
                <a:solidFill>
                  <a:srgbClr val="993300"/>
                </a:solidFill>
              </a:rPr>
              <a:t>x,y</a:t>
            </a:r>
            <a:r>
              <a:rPr lang="en-US" altLang="zh-CN" sz="2400" dirty="0">
                <a:solidFill>
                  <a:srgbClr val="993300"/>
                </a:solidFill>
              </a:rPr>
              <a:t>] = myf2(</a:t>
            </a:r>
            <a:r>
              <a:rPr lang="en-US" altLang="zh-CN" sz="2400" dirty="0" err="1">
                <a:solidFill>
                  <a:srgbClr val="993300"/>
                </a:solidFill>
              </a:rPr>
              <a:t>a,b,c</a:t>
            </a:r>
            <a:r>
              <a:rPr lang="en-US" altLang="zh-CN" sz="2400" dirty="0">
                <a:solidFill>
                  <a:srgbClr val="9933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993300"/>
                </a:solidFill>
              </a:rPr>
              <a:t>fprintf</a:t>
            </a:r>
            <a:r>
              <a:rPr lang="en-US" altLang="zh-CN" sz="2400" dirty="0">
                <a:solidFill>
                  <a:srgbClr val="993300"/>
                </a:solidFill>
              </a:rPr>
              <a:t>('</a:t>
            </a:r>
            <a:r>
              <a:rPr lang="en-US" altLang="zh-CN" sz="2400" dirty="0" err="1">
                <a:solidFill>
                  <a:srgbClr val="993300"/>
                </a:solidFill>
              </a:rPr>
              <a:t>nargin</a:t>
            </a:r>
            <a:r>
              <a:rPr lang="en-US" altLang="zh-CN" sz="2400" dirty="0">
                <a:solidFill>
                  <a:srgbClr val="993300"/>
                </a:solidFill>
              </a:rPr>
              <a:t>=%d\n',</a:t>
            </a:r>
            <a:r>
              <a:rPr lang="en-US" altLang="zh-CN" sz="2400" dirty="0" err="1">
                <a:solidFill>
                  <a:srgbClr val="993300"/>
                </a:solidFill>
              </a:rPr>
              <a:t>nargin</a:t>
            </a:r>
            <a:r>
              <a:rPr lang="en-US" altLang="zh-CN" sz="2400" dirty="0">
                <a:solidFill>
                  <a:srgbClr val="9933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993300"/>
                </a:solidFill>
              </a:rPr>
              <a:t>fprintf</a:t>
            </a:r>
            <a:r>
              <a:rPr lang="en-US" altLang="zh-CN" sz="2400" dirty="0">
                <a:solidFill>
                  <a:srgbClr val="993300"/>
                </a:solidFill>
              </a:rPr>
              <a:t>('</a:t>
            </a:r>
            <a:r>
              <a:rPr lang="en-US" altLang="zh-CN" sz="2400" dirty="0" err="1">
                <a:solidFill>
                  <a:srgbClr val="993300"/>
                </a:solidFill>
              </a:rPr>
              <a:t>nargout</a:t>
            </a:r>
            <a:r>
              <a:rPr lang="en-US" altLang="zh-CN" sz="2400" dirty="0">
                <a:solidFill>
                  <a:srgbClr val="993300"/>
                </a:solidFill>
              </a:rPr>
              <a:t>=%d\n',</a:t>
            </a:r>
            <a:r>
              <a:rPr lang="en-US" altLang="zh-CN" sz="2400" dirty="0" err="1">
                <a:solidFill>
                  <a:srgbClr val="993300"/>
                </a:solidFill>
              </a:rPr>
              <a:t>nargout</a:t>
            </a:r>
            <a:r>
              <a:rPr lang="en-US" altLang="zh-CN" sz="2400" dirty="0">
                <a:solidFill>
                  <a:srgbClr val="9933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00"/>
                </a:solidFill>
              </a:rPr>
              <a:t>if </a:t>
            </a:r>
            <a:r>
              <a:rPr lang="en-US" altLang="zh-CN" sz="2400" dirty="0" err="1">
                <a:solidFill>
                  <a:srgbClr val="993300"/>
                </a:solidFill>
              </a:rPr>
              <a:t>nargin</a:t>
            </a:r>
            <a:r>
              <a:rPr lang="en-US" altLang="zh-CN" sz="2400" dirty="0">
                <a:solidFill>
                  <a:srgbClr val="993300"/>
                </a:solidFill>
              </a:rPr>
              <a:t>==0 x=0;end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00"/>
                </a:solidFill>
              </a:rPr>
              <a:t>if </a:t>
            </a:r>
            <a:r>
              <a:rPr lang="en-US" altLang="zh-CN" sz="2400" dirty="0" err="1">
                <a:solidFill>
                  <a:srgbClr val="993300"/>
                </a:solidFill>
              </a:rPr>
              <a:t>nargin</a:t>
            </a:r>
            <a:r>
              <a:rPr lang="en-US" altLang="zh-CN" sz="2400" dirty="0">
                <a:solidFill>
                  <a:srgbClr val="993300"/>
                </a:solidFill>
              </a:rPr>
              <a:t>==1 x=</a:t>
            </a:r>
            <a:r>
              <a:rPr lang="en-US" altLang="zh-CN" sz="2400" dirty="0" err="1">
                <a:solidFill>
                  <a:srgbClr val="993300"/>
                </a:solidFill>
              </a:rPr>
              <a:t>a;y</a:t>
            </a:r>
            <a:r>
              <a:rPr lang="en-US" altLang="zh-CN" sz="2400" dirty="0">
                <a:solidFill>
                  <a:srgbClr val="993300"/>
                </a:solidFill>
              </a:rPr>
              <a:t>=99;end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00"/>
                </a:solidFill>
              </a:rPr>
              <a:t>if </a:t>
            </a:r>
            <a:r>
              <a:rPr lang="en-US" altLang="zh-CN" sz="2400" dirty="0" err="1">
                <a:solidFill>
                  <a:srgbClr val="993300"/>
                </a:solidFill>
              </a:rPr>
              <a:t>nargin</a:t>
            </a:r>
            <a:r>
              <a:rPr lang="en-US" altLang="zh-CN" sz="2400" dirty="0">
                <a:solidFill>
                  <a:srgbClr val="993300"/>
                </a:solidFill>
              </a:rPr>
              <a:t>==2 x=</a:t>
            </a:r>
            <a:r>
              <a:rPr lang="en-US" altLang="zh-CN" sz="2400" dirty="0" err="1">
                <a:solidFill>
                  <a:srgbClr val="993300"/>
                </a:solidFill>
              </a:rPr>
              <a:t>a+b;end</a:t>
            </a:r>
            <a:endParaRPr lang="en-US" altLang="zh-CN" sz="2400" dirty="0">
              <a:solidFill>
                <a:srgbClr val="9933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00"/>
                </a:solidFill>
              </a:rPr>
              <a:t>if </a:t>
            </a:r>
            <a:r>
              <a:rPr lang="en-US" altLang="zh-CN" sz="2400" dirty="0" err="1">
                <a:solidFill>
                  <a:srgbClr val="993300"/>
                </a:solidFill>
              </a:rPr>
              <a:t>nargin</a:t>
            </a:r>
            <a:r>
              <a:rPr lang="en-US" altLang="zh-CN" sz="2400" dirty="0">
                <a:solidFill>
                  <a:srgbClr val="993300"/>
                </a:solidFill>
              </a:rPr>
              <a:t>==3 </a:t>
            </a:r>
            <a:r>
              <a:rPr lang="en-US" altLang="zh-CN" sz="2400" dirty="0" smtClean="0">
                <a:solidFill>
                  <a:srgbClr val="993300"/>
                </a:solidFill>
              </a:rPr>
              <a:t>x=</a:t>
            </a:r>
            <a:r>
              <a:rPr lang="en-US" altLang="zh-CN" sz="2400" dirty="0" err="1" smtClean="0">
                <a:solidFill>
                  <a:srgbClr val="993300"/>
                </a:solidFill>
              </a:rPr>
              <a:t>a+b+c;end</a:t>
            </a:r>
            <a:endParaRPr lang="en-US" altLang="zh-CN" sz="2400" dirty="0">
              <a:solidFill>
                <a:srgbClr val="993300"/>
              </a:solidFill>
            </a:endParaRPr>
          </a:p>
        </p:txBody>
      </p:sp>
      <p:sp>
        <p:nvSpPr>
          <p:cNvPr id="88067" name="Text Box 4"/>
          <p:cNvSpPr txBox="1">
            <a:spLocks noChangeArrowheads="1"/>
          </p:cNvSpPr>
          <p:nvPr/>
        </p:nvSpPr>
        <p:spPr bwMode="auto">
          <a:xfrm>
            <a:off x="5004048" y="2996952"/>
            <a:ext cx="38884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4D009A"/>
              </a:buClr>
            </a:pPr>
            <a:r>
              <a:rPr lang="en-US" altLang="zh-CN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%</a:t>
            </a:r>
            <a:r>
              <a:rPr lang="zh-CN" altLang="en-US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调用</a:t>
            </a:r>
            <a:r>
              <a:rPr lang="en-US" altLang="zh-CN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myf2</a:t>
            </a:r>
            <a:endParaRPr lang="zh-CN" altLang="en-US" sz="2400" dirty="0">
              <a:solidFill>
                <a:srgbClr val="198A1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4D009A"/>
              </a:buClr>
            </a:pPr>
            <a:r>
              <a:rPr lang="en-US" altLang="zh-CN" sz="2400" dirty="0">
                <a:solidFill>
                  <a:srgbClr val="993300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2400" dirty="0" smtClean="0">
                <a:solidFill>
                  <a:srgbClr val="993300"/>
                </a:solidFill>
                <a:latin typeface="宋体" panose="02010600030101010101" pitchFamily="2" charset="-122"/>
              </a:rPr>
              <a:t>x]=myf2()</a:t>
            </a:r>
            <a:r>
              <a:rPr lang="en-US" altLang="zh-CN" sz="2400" dirty="0">
                <a:solidFill>
                  <a:srgbClr val="9933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%x=0，</a:t>
            </a:r>
            <a:r>
              <a:rPr lang="zh-CN" altLang="en-US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或</a:t>
            </a:r>
            <a:r>
              <a:rPr lang="zh-CN" altLang="en-US" sz="2400" dirty="0">
                <a:solidFill>
                  <a:srgbClr val="198A10"/>
                </a:solidFill>
                <a:latin typeface="宋体" panose="02010600030101010101" pitchFamily="2" charset="-122"/>
              </a:rPr>
              <a:t>不写</a:t>
            </a:r>
            <a:r>
              <a:rPr lang="en-US" altLang="zh-CN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()</a:t>
            </a:r>
          </a:p>
          <a:p>
            <a:pPr eaLnBrk="1" hangingPunct="1">
              <a:spcBef>
                <a:spcPct val="20000"/>
              </a:spcBef>
              <a:buClr>
                <a:srgbClr val="4D009A"/>
              </a:buClr>
            </a:pPr>
            <a:r>
              <a:rPr lang="en-US" altLang="zh-CN" sz="2400" dirty="0">
                <a:solidFill>
                  <a:srgbClr val="993300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2400" dirty="0" err="1" smtClean="0">
                <a:solidFill>
                  <a:srgbClr val="993300"/>
                </a:solidFill>
                <a:latin typeface="宋体" panose="02010600030101010101" pitchFamily="2" charset="-122"/>
              </a:rPr>
              <a:t>x,y</a:t>
            </a:r>
            <a:r>
              <a:rPr lang="en-US" altLang="zh-CN" sz="2400" dirty="0" smtClean="0">
                <a:solidFill>
                  <a:srgbClr val="993300"/>
                </a:solidFill>
                <a:latin typeface="宋体" panose="02010600030101010101" pitchFamily="2" charset="-122"/>
              </a:rPr>
              <a:t>]=</a:t>
            </a:r>
            <a:r>
              <a:rPr lang="en-US" altLang="zh-CN" sz="2400" dirty="0">
                <a:solidFill>
                  <a:srgbClr val="993300"/>
                </a:solidFill>
                <a:latin typeface="宋体" panose="02010600030101010101" pitchFamily="2" charset="-122"/>
              </a:rPr>
              <a:t>myf2</a:t>
            </a:r>
            <a:r>
              <a:rPr lang="en-US" altLang="zh-CN" sz="2400" dirty="0" smtClean="0">
                <a:solidFill>
                  <a:srgbClr val="993300"/>
                </a:solidFill>
                <a:latin typeface="宋体" panose="02010600030101010101" pitchFamily="2" charset="-122"/>
              </a:rPr>
              <a:t>() </a:t>
            </a:r>
            <a:r>
              <a:rPr lang="en-US" altLang="zh-CN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%</a:t>
            </a:r>
            <a:r>
              <a:rPr lang="zh-CN" altLang="en-US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调用错误</a:t>
            </a:r>
            <a:endParaRPr lang="en-US" altLang="zh-CN" sz="2400" dirty="0">
              <a:solidFill>
                <a:srgbClr val="198A1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4D009A"/>
              </a:buClr>
            </a:pPr>
            <a:r>
              <a:rPr lang="en-US" altLang="zh-CN" sz="2400" dirty="0">
                <a:solidFill>
                  <a:srgbClr val="993300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2400" dirty="0" smtClean="0">
                <a:solidFill>
                  <a:srgbClr val="993300"/>
                </a:solidFill>
                <a:latin typeface="宋体" panose="02010600030101010101" pitchFamily="2" charset="-122"/>
              </a:rPr>
              <a:t>x]=myf2(2,3,4) </a:t>
            </a:r>
            <a:r>
              <a:rPr lang="en-US" altLang="zh-CN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%x=9</a:t>
            </a:r>
          </a:p>
          <a:p>
            <a:pPr eaLnBrk="1" hangingPunct="1">
              <a:spcBef>
                <a:spcPct val="20000"/>
              </a:spcBef>
              <a:buClr>
                <a:srgbClr val="4D009A"/>
              </a:buClr>
            </a:pPr>
            <a:r>
              <a:rPr lang="en-US" altLang="zh-CN" sz="2400" dirty="0">
                <a:solidFill>
                  <a:srgbClr val="993300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2400" dirty="0" err="1" smtClean="0">
                <a:solidFill>
                  <a:srgbClr val="993300"/>
                </a:solidFill>
                <a:latin typeface="宋体" panose="02010600030101010101" pitchFamily="2" charset="-122"/>
              </a:rPr>
              <a:t>x,y</a:t>
            </a:r>
            <a:r>
              <a:rPr lang="en-US" altLang="zh-CN" sz="2400" dirty="0" smtClean="0">
                <a:solidFill>
                  <a:srgbClr val="993300"/>
                </a:solidFill>
                <a:latin typeface="宋体" panose="02010600030101010101" pitchFamily="2" charset="-122"/>
              </a:rPr>
              <a:t>]=myf2(2) </a:t>
            </a:r>
            <a:r>
              <a:rPr lang="en-US" altLang="zh-CN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%x=2,y99</a:t>
            </a:r>
          </a:p>
          <a:p>
            <a:pPr eaLnBrk="1" hangingPunct="1">
              <a:spcBef>
                <a:spcPct val="20000"/>
              </a:spcBef>
              <a:buClr>
                <a:srgbClr val="4D009A"/>
              </a:buClr>
            </a:pPr>
            <a:r>
              <a:rPr lang="en-US" altLang="zh-CN" sz="2400" dirty="0">
                <a:solidFill>
                  <a:srgbClr val="993300"/>
                </a:solidFill>
                <a:latin typeface="宋体" panose="02010600030101010101" pitchFamily="2" charset="-122"/>
              </a:rPr>
              <a:t>myf2(2</a:t>
            </a:r>
            <a:r>
              <a:rPr lang="en-US" altLang="zh-CN" sz="2400" dirty="0" smtClean="0">
                <a:solidFill>
                  <a:srgbClr val="993300"/>
                </a:solidFill>
                <a:latin typeface="宋体" panose="02010600030101010101" pitchFamily="2" charset="-122"/>
              </a:rPr>
              <a:t>) </a:t>
            </a:r>
            <a:r>
              <a:rPr lang="en-US" altLang="zh-CN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%</a:t>
            </a:r>
            <a:r>
              <a:rPr lang="zh-CN" altLang="en-US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结果</a:t>
            </a:r>
            <a:r>
              <a:rPr lang="en-US" altLang="zh-CN" sz="2400" dirty="0" err="1" smtClean="0">
                <a:solidFill>
                  <a:srgbClr val="198A10"/>
                </a:solidFill>
                <a:latin typeface="宋体" panose="02010600030101010101" pitchFamily="2" charset="-122"/>
              </a:rPr>
              <a:t>ans</a:t>
            </a:r>
            <a:r>
              <a:rPr lang="en-US" altLang="zh-CN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=2</a:t>
            </a:r>
            <a:endParaRPr lang="en-US" altLang="zh-CN" sz="2400" dirty="0">
              <a:solidFill>
                <a:srgbClr val="198A10"/>
              </a:solidFill>
              <a:latin typeface="宋体" panose="02010600030101010101" pitchFamily="2" charset="-122"/>
            </a:endParaRPr>
          </a:p>
        </p:txBody>
      </p:sp>
      <p:sp>
        <p:nvSpPr>
          <p:cNvPr id="88068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宋体" panose="02010600030101010101" pitchFamily="2" charset="-122"/>
              </a:rPr>
              <a:t>程序设计   </a:t>
            </a:r>
            <a:r>
              <a:rPr lang="zh-CN" altLang="en-US" sz="4000">
                <a:solidFill>
                  <a:srgbClr val="FF0000"/>
                </a:solidFill>
                <a:latin typeface="宋体" panose="02010600030101010101" pitchFamily="2" charset="-122"/>
              </a:rPr>
              <a:t>函数调用和参数传递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宋体" panose="02010600030101010101" pitchFamily="2" charset="-122"/>
              </a:rPr>
              <a:t>程序设计   </a:t>
            </a:r>
            <a:r>
              <a:rPr lang="zh-CN" altLang="en-US" sz="4000">
                <a:solidFill>
                  <a:srgbClr val="FF0000"/>
                </a:solidFill>
                <a:latin typeface="宋体" panose="02010600030101010101" pitchFamily="2" charset="-122"/>
              </a:rPr>
              <a:t>函数调用和参数传递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79388" y="908050"/>
            <a:ext cx="8964612" cy="374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chemeClr val="hlink"/>
                </a:solidFill>
                <a:latin typeface="宋体" panose="02010600030101010101" pitchFamily="2" charset="-122"/>
              </a:rPr>
              <a:t>函数所传递参数也可以是</a:t>
            </a:r>
            <a:r>
              <a:rPr lang="zh-CN" altLang="en-US" sz="2800" dirty="0">
                <a:solidFill>
                  <a:schemeClr val="hlink"/>
                </a:solidFill>
                <a:latin typeface="宋体" panose="02010600030101010101" pitchFamily="2" charset="-122"/>
              </a:rPr>
              <a:t>矩阵</a:t>
            </a:r>
            <a:endParaRPr lang="zh-CN" altLang="en-US" sz="2800" dirty="0" smtClean="0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例：</a:t>
            </a: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编写函数文</a:t>
            </a:r>
            <a:r>
              <a:rPr lang="zh-CN" altLang="en-US" sz="2400" dirty="0" smtClean="0">
                <a:solidFill>
                  <a:srgbClr val="0000FF"/>
                </a:solidFill>
                <a:latin typeface="+mn-ea"/>
              </a:rPr>
              <a:t>件，</a:t>
            </a:r>
            <a:r>
              <a:rPr lang="zh-CN" altLang="en-US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计算圆的周长和面积</a:t>
            </a:r>
            <a:endParaRPr lang="en-US" altLang="zh-CN" sz="240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+mn-ea"/>
              </a:rPr>
              <a:t>函</a:t>
            </a:r>
            <a:r>
              <a:rPr lang="zh-CN" altLang="en-US" sz="2400" dirty="0">
                <a:latin typeface="+mn-ea"/>
              </a:rPr>
              <a:t>数文件如下：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993300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993300"/>
                </a:solidFill>
                <a:latin typeface="+mn-ea"/>
              </a:rPr>
              <a:t>function [</a:t>
            </a:r>
            <a:r>
              <a:rPr lang="en-US" altLang="zh-CN" sz="2400" dirty="0" err="1">
                <a:solidFill>
                  <a:srgbClr val="993300"/>
                </a:solidFill>
                <a:latin typeface="+mn-ea"/>
              </a:rPr>
              <a:t>s,p</a:t>
            </a:r>
            <a:r>
              <a:rPr lang="en-US" altLang="zh-CN" sz="2400" dirty="0">
                <a:solidFill>
                  <a:srgbClr val="993300"/>
                </a:solidFill>
                <a:latin typeface="+mn-ea"/>
              </a:rPr>
              <a:t>] = </a:t>
            </a:r>
            <a:r>
              <a:rPr lang="en-US" altLang="zh-CN" sz="2400" dirty="0" err="1">
                <a:solidFill>
                  <a:srgbClr val="993300"/>
                </a:solidFill>
                <a:latin typeface="+mn-ea"/>
              </a:rPr>
              <a:t>mycircle</a:t>
            </a:r>
            <a:r>
              <a:rPr lang="en-US" altLang="zh-CN" sz="2400" dirty="0">
                <a:solidFill>
                  <a:srgbClr val="993300"/>
                </a:solidFill>
                <a:latin typeface="+mn-ea"/>
              </a:rPr>
              <a:t>(r)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>
                <a:solidFill>
                  <a:srgbClr val="008000"/>
                </a:solidFill>
                <a:latin typeface="+mn-ea"/>
              </a:rPr>
              <a:t>% </a:t>
            </a:r>
            <a:r>
              <a:rPr lang="en-US" altLang="zh-CN" sz="2400" dirty="0" smtClean="0">
                <a:solidFill>
                  <a:srgbClr val="008000"/>
                </a:solidFill>
                <a:latin typeface="+mn-ea"/>
              </a:rPr>
              <a:t>MYCIRCLE </a:t>
            </a:r>
            <a:r>
              <a:rPr lang="en-US" altLang="zh-CN" sz="2400" dirty="0">
                <a:solidFill>
                  <a:srgbClr val="008000"/>
                </a:solidFill>
                <a:latin typeface="+mn-ea"/>
              </a:rPr>
              <a:t>calculate the area and perimeter of a </a:t>
            </a:r>
            <a:r>
              <a:rPr lang="en-US" altLang="zh-CN" sz="2400" dirty="0" smtClean="0">
                <a:solidFill>
                  <a:srgbClr val="008000"/>
                </a:solidFill>
                <a:latin typeface="+mn-ea"/>
              </a:rPr>
              <a:t>circle</a:t>
            </a:r>
            <a:endParaRPr lang="en-US" altLang="zh-CN" sz="2400" dirty="0">
              <a:solidFill>
                <a:srgbClr val="008000"/>
              </a:solidFill>
              <a:latin typeface="+mn-ea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8000"/>
                </a:solidFill>
                <a:latin typeface="+mn-ea"/>
              </a:rPr>
              <a:t> % r      </a:t>
            </a:r>
            <a:r>
              <a:rPr lang="zh-CN" altLang="en-US" sz="2400" dirty="0" smtClean="0">
                <a:solidFill>
                  <a:srgbClr val="008000"/>
                </a:solidFill>
                <a:latin typeface="+mn-ea"/>
              </a:rPr>
              <a:t>圆</a:t>
            </a:r>
            <a:r>
              <a:rPr lang="zh-CN" altLang="en-US" sz="2400" dirty="0">
                <a:solidFill>
                  <a:srgbClr val="008000"/>
                </a:solidFill>
                <a:latin typeface="+mn-ea"/>
              </a:rPr>
              <a:t>半径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8000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008000"/>
                </a:solidFill>
                <a:latin typeface="+mn-ea"/>
              </a:rPr>
              <a:t>% s      </a:t>
            </a:r>
            <a:r>
              <a:rPr lang="zh-CN" altLang="en-US" sz="2400" dirty="0" smtClean="0">
                <a:solidFill>
                  <a:srgbClr val="008000"/>
                </a:solidFill>
                <a:latin typeface="+mn-ea"/>
              </a:rPr>
              <a:t>圆</a:t>
            </a:r>
            <a:r>
              <a:rPr lang="zh-CN" altLang="en-US" sz="2400" dirty="0">
                <a:solidFill>
                  <a:srgbClr val="008000"/>
                </a:solidFill>
                <a:latin typeface="+mn-ea"/>
              </a:rPr>
              <a:t>面积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8000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008000"/>
                </a:solidFill>
                <a:latin typeface="+mn-ea"/>
              </a:rPr>
              <a:t>% p      </a:t>
            </a:r>
            <a:r>
              <a:rPr lang="zh-CN" altLang="en-US" sz="2400" dirty="0">
                <a:solidFill>
                  <a:srgbClr val="008000"/>
                </a:solidFill>
                <a:latin typeface="+mn-ea"/>
              </a:rPr>
              <a:t>圆周长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993300"/>
                </a:solidFill>
                <a:latin typeface="+mn-ea"/>
              </a:rPr>
              <a:t>   </a:t>
            </a:r>
            <a:r>
              <a:rPr lang="en-US" altLang="zh-CN" sz="2400" dirty="0">
                <a:solidFill>
                  <a:srgbClr val="993300"/>
                </a:solidFill>
                <a:latin typeface="+mn-ea"/>
              </a:rPr>
              <a:t>s = pi*r.*r;  </a:t>
            </a:r>
            <a:r>
              <a:rPr lang="en-US" altLang="zh-CN" sz="2400" dirty="0" smtClean="0">
                <a:solidFill>
                  <a:srgbClr val="198A10"/>
                </a:solidFill>
                <a:latin typeface="+mn-ea"/>
              </a:rPr>
              <a:t>%</a:t>
            </a:r>
            <a:r>
              <a:rPr lang="zh-CN" altLang="en-US" sz="2400" dirty="0" smtClean="0">
                <a:solidFill>
                  <a:srgbClr val="198A10"/>
                </a:solidFill>
                <a:latin typeface="+mn-ea"/>
              </a:rPr>
              <a:t>注意元素乘法</a:t>
            </a:r>
            <a:endParaRPr lang="en-US" altLang="zh-CN" sz="2400" dirty="0">
              <a:solidFill>
                <a:srgbClr val="198A10"/>
              </a:solidFill>
              <a:latin typeface="+mn-ea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993300"/>
                </a:solidFill>
                <a:latin typeface="+mn-ea"/>
              </a:rPr>
              <a:t>   p = </a:t>
            </a:r>
            <a:r>
              <a:rPr lang="en-US" altLang="zh-CN" sz="2400" dirty="0" smtClean="0">
                <a:solidFill>
                  <a:srgbClr val="993300"/>
                </a:solidFill>
                <a:latin typeface="+mn-ea"/>
              </a:rPr>
              <a:t>2*pi*r</a:t>
            </a:r>
            <a:r>
              <a:rPr lang="en-US" altLang="zh-CN" sz="2400" dirty="0">
                <a:solidFill>
                  <a:srgbClr val="993300"/>
                </a:solidFill>
                <a:latin typeface="+mn-ea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400" dirty="0" smtClean="0">
              <a:latin typeface="宋体" panose="02010600030101010101" pitchFamily="2" charset="-122"/>
            </a:endParaRPr>
          </a:p>
        </p:txBody>
      </p:sp>
      <p:sp>
        <p:nvSpPr>
          <p:cNvPr id="89092" name="矩形 1"/>
          <p:cNvSpPr>
            <a:spLocks noChangeArrowheads="1"/>
          </p:cNvSpPr>
          <p:nvPr/>
        </p:nvSpPr>
        <p:spPr bwMode="auto">
          <a:xfrm>
            <a:off x="3563888" y="5312854"/>
            <a:ext cx="4176464" cy="1274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8000"/>
                </a:solidFill>
                <a:latin typeface="+mn-ea"/>
                <a:ea typeface="+mn-ea"/>
              </a:rPr>
              <a:t>%</a:t>
            </a:r>
            <a:r>
              <a:rPr lang="zh-CN" altLang="en-US" sz="2400" dirty="0" smtClean="0">
                <a:solidFill>
                  <a:srgbClr val="008000"/>
                </a:solidFill>
                <a:latin typeface="+mn-ea"/>
                <a:ea typeface="+mn-ea"/>
              </a:rPr>
              <a:t>调用</a:t>
            </a:r>
            <a:r>
              <a:rPr lang="zh-CN" altLang="en-US" sz="2400" dirty="0">
                <a:solidFill>
                  <a:srgbClr val="008000"/>
                </a:solidFill>
                <a:latin typeface="+mn-ea"/>
                <a:ea typeface="+mn-ea"/>
              </a:rPr>
              <a:t>该函数</a:t>
            </a:r>
            <a:endParaRPr lang="en-US" altLang="zh-CN" sz="2400" dirty="0">
              <a:solidFill>
                <a:srgbClr val="008000"/>
              </a:solidFill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400" dirty="0">
                <a:solidFill>
                  <a:srgbClr val="993300"/>
                </a:solidFill>
                <a:latin typeface="+mn-ea"/>
                <a:ea typeface="+mn-ea"/>
              </a:rPr>
              <a:t>[</a:t>
            </a:r>
            <a:r>
              <a:rPr lang="en-US" altLang="zh-CN" sz="2400" dirty="0" err="1">
                <a:solidFill>
                  <a:srgbClr val="993300"/>
                </a:solidFill>
                <a:latin typeface="+mn-ea"/>
                <a:ea typeface="+mn-ea"/>
              </a:rPr>
              <a:t>s,p</a:t>
            </a:r>
            <a:r>
              <a:rPr lang="en-US" altLang="zh-CN" sz="2400" dirty="0">
                <a:solidFill>
                  <a:srgbClr val="993300"/>
                </a:solidFill>
                <a:latin typeface="+mn-ea"/>
                <a:ea typeface="+mn-ea"/>
              </a:rPr>
              <a:t>] = </a:t>
            </a:r>
            <a:r>
              <a:rPr lang="en-US" altLang="zh-CN" sz="2400" dirty="0" err="1">
                <a:solidFill>
                  <a:srgbClr val="993300"/>
                </a:solidFill>
                <a:latin typeface="+mn-ea"/>
                <a:ea typeface="+mn-ea"/>
              </a:rPr>
              <a:t>mycircle</a:t>
            </a:r>
            <a:r>
              <a:rPr lang="en-US" altLang="zh-CN" sz="2400" dirty="0">
                <a:solidFill>
                  <a:srgbClr val="993300"/>
                </a:solidFill>
                <a:latin typeface="+mn-ea"/>
                <a:ea typeface="+mn-ea"/>
              </a:rPr>
              <a:t>([1,3,5])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400" dirty="0">
                <a:solidFill>
                  <a:srgbClr val="993300"/>
                </a:solidFill>
                <a:latin typeface="+mn-ea"/>
                <a:ea typeface="+mn-ea"/>
              </a:rPr>
              <a:t>[</a:t>
            </a:r>
            <a:r>
              <a:rPr lang="en-US" altLang="zh-CN" sz="2400" dirty="0" err="1">
                <a:solidFill>
                  <a:srgbClr val="993300"/>
                </a:solidFill>
                <a:latin typeface="+mn-ea"/>
                <a:ea typeface="+mn-ea"/>
              </a:rPr>
              <a:t>s,p</a:t>
            </a:r>
            <a:r>
              <a:rPr lang="en-US" altLang="zh-CN" sz="2400" dirty="0">
                <a:solidFill>
                  <a:srgbClr val="993300"/>
                </a:solidFill>
                <a:latin typeface="+mn-ea"/>
                <a:ea typeface="+mn-ea"/>
              </a:rPr>
              <a:t>] = </a:t>
            </a:r>
            <a:r>
              <a:rPr lang="en-US" altLang="zh-CN" sz="2400" dirty="0" err="1">
                <a:solidFill>
                  <a:srgbClr val="993300"/>
                </a:solidFill>
                <a:latin typeface="+mn-ea"/>
                <a:ea typeface="+mn-ea"/>
              </a:rPr>
              <a:t>mycircle</a:t>
            </a:r>
            <a:r>
              <a:rPr lang="en-US" altLang="zh-CN" sz="2400" dirty="0">
                <a:solidFill>
                  <a:srgbClr val="993300"/>
                </a:solidFill>
                <a:latin typeface="+mn-ea"/>
                <a:ea typeface="+mn-ea"/>
              </a:rPr>
              <a:t>(1:2:5)</a:t>
            </a:r>
          </a:p>
        </p:txBody>
      </p:sp>
      <p:sp>
        <p:nvSpPr>
          <p:cNvPr id="89093" name="矩形 4"/>
          <p:cNvSpPr>
            <a:spLocks noChangeArrowheads="1"/>
          </p:cNvSpPr>
          <p:nvPr/>
        </p:nvSpPr>
        <p:spPr bwMode="auto">
          <a:xfrm>
            <a:off x="184150" y="2205039"/>
            <a:ext cx="8852346" cy="2880146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3"/>
          <p:cNvSpPr txBox="1">
            <a:spLocks noChangeArrowheads="1"/>
          </p:cNvSpPr>
          <p:nvPr/>
        </p:nvSpPr>
        <p:spPr bwMode="auto">
          <a:xfrm>
            <a:off x="1258888" y="2921000"/>
            <a:ext cx="6553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758825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的三种典型模式：</a:t>
            </a:r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1187450" y="3571875"/>
            <a:ext cx="7488238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dirty="0">
                <a:solidFill>
                  <a:srgbClr val="0000FF"/>
                </a:solidFill>
              </a:rPr>
              <a:t> M</a:t>
            </a:r>
            <a:r>
              <a:rPr lang="zh-CN" altLang="en-US" dirty="0">
                <a:solidFill>
                  <a:srgbClr val="0000FF"/>
                </a:solidFill>
              </a:rPr>
              <a:t>文件源代码</a:t>
            </a:r>
            <a:r>
              <a:rPr lang="zh-CN" altLang="en-US" dirty="0" smtClean="0">
                <a:solidFill>
                  <a:srgbClr val="0000FF"/>
                </a:solidFill>
              </a:rPr>
              <a:t>（效率较高）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命令行窗口（简单问题适用）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其他形式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（带图形界面的部分工具箱等）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467544" y="870181"/>
            <a:ext cx="8317110" cy="19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Mtatlab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既有传统高级语言的特征，又有独特优点，充分利用</a:t>
            </a:r>
            <a:r>
              <a:rPr lang="en-US" altLang="zh-CN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Matlab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数据结构的特点，可以</a:t>
            </a:r>
            <a:r>
              <a:rPr lang="zh-CN" altLang="en-US" dirty="0">
                <a:solidFill>
                  <a:srgbClr val="FF33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简化程序结构、提高编程效率。</a:t>
            </a:r>
          </a:p>
        </p:txBody>
      </p:sp>
      <p:sp>
        <p:nvSpPr>
          <p:cNvPr id="49157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/>
              <a:t>程序设计   </a:t>
            </a:r>
            <a:r>
              <a:rPr lang="en-US" altLang="zh-CN" sz="4000" dirty="0">
                <a:solidFill>
                  <a:srgbClr val="FF0000"/>
                </a:solidFill>
              </a:rPr>
              <a:t>M</a:t>
            </a:r>
            <a:r>
              <a:rPr lang="zh-CN" altLang="en-US" sz="4000" dirty="0">
                <a:solidFill>
                  <a:srgbClr val="FF0000"/>
                </a:solidFill>
              </a:rPr>
              <a:t>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836613"/>
            <a:ext cx="8712522" cy="136825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函数可以嵌套调用，即一个函数可以调用别的函数。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函数甚至可以调用自身，称为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递归调用。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例：利用函数的递归调用，求</a:t>
            </a:r>
            <a:r>
              <a:rPr lang="en-US" altLang="zh-CN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！。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  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n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！本身就是以递归的形式定义的：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b="1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90115" name="Object 4"/>
          <p:cNvGraphicFramePr>
            <a:graphicFrameLocks noChangeAspect="1"/>
          </p:cNvGraphicFramePr>
          <p:nvPr/>
        </p:nvGraphicFramePr>
        <p:xfrm>
          <a:off x="2916238" y="2673350"/>
          <a:ext cx="2366962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2" r:id="rId3" imgW="1409700" imgH="469900" progId="Equation.DSMT4">
                  <p:embed/>
                </p:oleObj>
              </mc:Choice>
              <mc:Fallback>
                <p:oleObj r:id="rId3" imgW="14097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673350"/>
                        <a:ext cx="2366962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6" name="Text Box 5"/>
          <p:cNvSpPr txBox="1">
            <a:spLocks noChangeArrowheads="1"/>
          </p:cNvSpPr>
          <p:nvPr/>
        </p:nvSpPr>
        <p:spPr bwMode="auto">
          <a:xfrm>
            <a:off x="539750" y="3678238"/>
            <a:ext cx="7992690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求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！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就需要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求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(n-1)!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，可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采用递归调用。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函数</a:t>
            </a:r>
            <a:r>
              <a:rPr lang="en-US" altLang="zh-CN" sz="2000" dirty="0" err="1" smtClean="0">
                <a:solidFill>
                  <a:schemeClr val="tx1"/>
                </a:solidFill>
                <a:latin typeface="宋体" panose="02010600030101010101" pitchFamily="2" charset="-122"/>
              </a:rPr>
              <a:t>myfactor.m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如下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：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993300"/>
                </a:solidFill>
                <a:latin typeface="宋体" panose="02010600030101010101" pitchFamily="2" charset="-122"/>
              </a:rPr>
              <a:t>function f = </a:t>
            </a:r>
            <a:r>
              <a:rPr lang="en-US" altLang="zh-CN" sz="2000" dirty="0" err="1" smtClean="0">
                <a:solidFill>
                  <a:srgbClr val="993300"/>
                </a:solidFill>
                <a:latin typeface="宋体" panose="02010600030101010101" pitchFamily="2" charset="-122"/>
              </a:rPr>
              <a:t>myfactor</a:t>
            </a:r>
            <a:r>
              <a:rPr lang="en-US" altLang="zh-CN" sz="2000" dirty="0" smtClean="0">
                <a:solidFill>
                  <a:srgbClr val="993300"/>
                </a:solidFill>
                <a:latin typeface="宋体" panose="02010600030101010101" pitchFamily="2" charset="-122"/>
              </a:rPr>
              <a:t>(n</a:t>
            </a:r>
            <a:r>
              <a:rPr lang="en-US" altLang="zh-CN" sz="2000" dirty="0">
                <a:solidFill>
                  <a:srgbClr val="993300"/>
                </a:solidFill>
                <a:latin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993300"/>
                </a:solidFill>
                <a:latin typeface="宋体" panose="02010600030101010101" pitchFamily="2" charset="-122"/>
              </a:rPr>
              <a:t>if n&lt;=1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993300"/>
                </a:solidFill>
                <a:latin typeface="宋体" panose="02010600030101010101" pitchFamily="2" charset="-122"/>
              </a:rPr>
              <a:t>    f = 1;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993300"/>
                </a:solidFill>
                <a:latin typeface="宋体" panose="02010600030101010101" pitchFamily="2" charset="-122"/>
              </a:rPr>
              <a:t>else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993300"/>
                </a:solidFill>
                <a:latin typeface="宋体" panose="02010600030101010101" pitchFamily="2" charset="-122"/>
              </a:rPr>
              <a:t>    f = </a:t>
            </a:r>
            <a:r>
              <a:rPr lang="en-US" altLang="zh-CN" sz="2000" dirty="0" err="1" smtClean="0">
                <a:solidFill>
                  <a:srgbClr val="993300"/>
                </a:solidFill>
                <a:latin typeface="宋体" panose="02010600030101010101" pitchFamily="2" charset="-122"/>
              </a:rPr>
              <a:t>myfactor</a:t>
            </a:r>
            <a:r>
              <a:rPr lang="en-US" altLang="zh-CN" sz="2000" dirty="0" smtClean="0">
                <a:solidFill>
                  <a:srgbClr val="993300"/>
                </a:solidFill>
                <a:latin typeface="宋体" panose="02010600030101010101" pitchFamily="2" charset="-122"/>
              </a:rPr>
              <a:t>(n-1</a:t>
            </a:r>
            <a:r>
              <a:rPr lang="en-US" altLang="zh-CN" sz="2000" dirty="0">
                <a:solidFill>
                  <a:srgbClr val="993300"/>
                </a:solidFill>
                <a:latin typeface="宋体" panose="02010600030101010101" pitchFamily="2" charset="-122"/>
              </a:rPr>
              <a:t>)*n;  </a:t>
            </a:r>
            <a:r>
              <a:rPr lang="en-US" altLang="zh-CN" sz="2000" dirty="0">
                <a:solidFill>
                  <a:srgbClr val="198A10"/>
                </a:solidFill>
                <a:latin typeface="宋体" panose="02010600030101010101" pitchFamily="2" charset="-122"/>
              </a:rPr>
              <a:t>%</a:t>
            </a:r>
            <a:r>
              <a:rPr lang="zh-CN" altLang="en-US" sz="2000" dirty="0">
                <a:solidFill>
                  <a:srgbClr val="198A10"/>
                </a:solidFill>
                <a:latin typeface="宋体" panose="02010600030101010101" pitchFamily="2" charset="-122"/>
              </a:rPr>
              <a:t>递归调用求</a:t>
            </a:r>
            <a:r>
              <a:rPr lang="en-US" altLang="zh-CN" sz="2000" dirty="0">
                <a:solidFill>
                  <a:srgbClr val="198A10"/>
                </a:solidFill>
                <a:latin typeface="宋体" panose="02010600030101010101" pitchFamily="2" charset="-122"/>
              </a:rPr>
              <a:t>(n-1)!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993300"/>
                </a:solidFill>
                <a:latin typeface="宋体" panose="02010600030101010101" pitchFamily="2" charset="-122"/>
              </a:rPr>
              <a:t>end</a:t>
            </a:r>
          </a:p>
        </p:txBody>
      </p:sp>
      <p:sp>
        <p:nvSpPr>
          <p:cNvPr id="90117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宋体" panose="02010600030101010101" pitchFamily="2" charset="-122"/>
              </a:rPr>
              <a:t>程序设计   </a:t>
            </a:r>
            <a:r>
              <a:rPr lang="zh-CN" altLang="en-US" sz="4000">
                <a:solidFill>
                  <a:srgbClr val="FF0000"/>
                </a:solidFill>
                <a:latin typeface="宋体" panose="02010600030101010101" pitchFamily="2" charset="-122"/>
              </a:rPr>
              <a:t>函数的递归调用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59800" cy="51514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在</a:t>
            </a:r>
            <a:r>
              <a:rPr lang="zh-CN" altLang="en-US" sz="2800" b="1" dirty="0">
                <a:latin typeface="宋体" panose="02010600030101010101" pitchFamily="2" charset="-122"/>
              </a:rPr>
              <a:t>脚本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文件中调用该函数，求 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s = 1!+2!+3!+4!+5!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9933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800" b="1" dirty="0" smtClean="0">
                <a:solidFill>
                  <a:srgbClr val="993300"/>
                </a:solidFill>
                <a:latin typeface="宋体" panose="02010600030101010101" pitchFamily="2" charset="-122"/>
              </a:rPr>
              <a:t>s =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993300"/>
                </a:solidFill>
                <a:latin typeface="宋体" panose="02010600030101010101" pitchFamily="2" charset="-122"/>
              </a:rPr>
              <a:t>  for </a:t>
            </a:r>
            <a:r>
              <a:rPr lang="en-US" altLang="zh-CN" sz="2800" b="1" dirty="0" err="1" smtClean="0">
                <a:solidFill>
                  <a:srgbClr val="993300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800" b="1" dirty="0" smtClean="0">
                <a:solidFill>
                  <a:srgbClr val="993300"/>
                </a:solidFill>
                <a:latin typeface="宋体" panose="02010600030101010101" pitchFamily="2" charset="-122"/>
              </a:rPr>
              <a:t> = 1:5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993300"/>
                </a:solidFill>
                <a:latin typeface="宋体" panose="02010600030101010101" pitchFamily="2" charset="-122"/>
              </a:rPr>
              <a:t>        s = s + factor(</a:t>
            </a:r>
            <a:r>
              <a:rPr lang="en-US" altLang="zh-CN" sz="2800" b="1" dirty="0" err="1" smtClean="0">
                <a:solidFill>
                  <a:srgbClr val="993300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800" b="1" dirty="0" smtClean="0">
                <a:solidFill>
                  <a:srgbClr val="993300"/>
                </a:solidFill>
                <a:latin typeface="宋体" panose="02010600030101010101" pitchFamily="2" charset="-122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993300"/>
                </a:solidFill>
                <a:latin typeface="宋体" panose="02010600030101010101" pitchFamily="2" charset="-122"/>
              </a:rPr>
              <a:t>  end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993300"/>
                </a:solidFill>
                <a:latin typeface="宋体" panose="02010600030101010101" pitchFamily="2" charset="-122"/>
              </a:rPr>
              <a:t>  s</a:t>
            </a:r>
          </a:p>
          <a:p>
            <a:pPr eaLnBrk="1" hangingPunct="1">
              <a:buNone/>
            </a:pPr>
            <a:r>
              <a:rPr lang="en-US" altLang="zh-CN" sz="2800" b="1" dirty="0" smtClean="0">
                <a:latin typeface="宋体" panose="02010600030101010101" pitchFamily="2" charset="-122"/>
              </a:rPr>
              <a:t> 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在命令窗口</a:t>
            </a:r>
            <a:r>
              <a:rPr lang="zh-CN" altLang="en-US" sz="2800" b="1" dirty="0">
                <a:latin typeface="宋体" panose="02010600030101010101" pitchFamily="2" charset="-122"/>
              </a:rPr>
              <a:t>运行脚本文件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，结果如下：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  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s =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宋体" panose="02010600030101010101" pitchFamily="2" charset="-122"/>
              </a:rPr>
              <a:t>        153</a:t>
            </a:r>
          </a:p>
        </p:txBody>
      </p:sp>
      <p:sp>
        <p:nvSpPr>
          <p:cNvPr id="91139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宋体" panose="02010600030101010101" pitchFamily="2" charset="-122"/>
              </a:rPr>
              <a:t>程序设计   </a:t>
            </a:r>
            <a:r>
              <a:rPr lang="zh-CN" altLang="en-US" sz="4000">
                <a:solidFill>
                  <a:srgbClr val="FF0000"/>
                </a:solidFill>
                <a:latin typeface="宋体" panose="02010600030101010101" pitchFamily="2" charset="-122"/>
              </a:rPr>
              <a:t>函数的递归调用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7"/>
          <p:cNvSpPr txBox="1">
            <a:spLocks noChangeArrowheads="1"/>
          </p:cNvSpPr>
          <p:nvPr/>
        </p:nvSpPr>
        <p:spPr bwMode="auto">
          <a:xfrm>
            <a:off x="395288" y="1311275"/>
            <a:ext cx="8389937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一个函数文件可包含多个函数，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</a:rPr>
              <a:t>最前面的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一个是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主函数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</a:rPr>
              <a:t>后续的为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子函数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子函数只能被本文件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</a:rPr>
              <a:t>中的主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函数或子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</a:rPr>
              <a:t>函数调用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</a:rPr>
              <a:t>同一文件中主函数和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子函数的工作空间相互独立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help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</a:rPr>
              <a:t>lookfor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</a:rPr>
              <a:t>命令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不能提供子函数的帮助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</a:rPr>
              <a:t>信息</a:t>
            </a:r>
            <a:endParaRPr lang="en-US" altLang="zh-CN" sz="32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92163" name="Rectangle 2"/>
          <p:cNvSpPr txBox="1">
            <a:spLocks noChangeArrowheads="1"/>
          </p:cNvSpPr>
          <p:nvPr/>
        </p:nvSpPr>
        <p:spPr bwMode="auto">
          <a:xfrm>
            <a:off x="228600" y="0"/>
            <a:ext cx="84121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latin typeface="宋体" panose="02010600030101010101" pitchFamily="2" charset="-122"/>
              </a:rPr>
              <a:t>程序设计   </a:t>
            </a:r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</a:rPr>
              <a:t>主函数和子函数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4"/>
          <p:cNvSpPr>
            <a:spLocks noChangeArrowheads="1"/>
          </p:cNvSpPr>
          <p:nvPr/>
        </p:nvSpPr>
        <p:spPr bwMode="auto">
          <a:xfrm>
            <a:off x="1806041" y="1268760"/>
            <a:ext cx="5257279" cy="52629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 dirty="0">
                <a:solidFill>
                  <a:srgbClr val="993300"/>
                </a:solidFill>
              </a:rPr>
              <a:t>function f = </a:t>
            </a:r>
            <a:r>
              <a:rPr lang="en-US" altLang="zh-CN" sz="2400" b="0" dirty="0" err="1">
                <a:solidFill>
                  <a:srgbClr val="993300"/>
                </a:solidFill>
              </a:rPr>
              <a:t>myfactor</a:t>
            </a:r>
            <a:r>
              <a:rPr lang="en-US" altLang="zh-CN" sz="2400" b="0" dirty="0">
                <a:solidFill>
                  <a:srgbClr val="993300"/>
                </a:solidFill>
              </a:rPr>
              <a:t>(n) </a:t>
            </a:r>
            <a:endParaRPr lang="en-US" altLang="zh-CN" sz="2400" b="0" dirty="0" smtClean="0">
              <a:solidFill>
                <a:srgbClr val="993300"/>
              </a:solidFill>
            </a:endParaRPr>
          </a:p>
          <a:p>
            <a:r>
              <a:rPr lang="en-US" altLang="zh-CN" sz="2000" b="0" dirty="0" smtClean="0">
                <a:solidFill>
                  <a:srgbClr val="198A10"/>
                </a:solidFill>
              </a:rPr>
              <a:t>%</a:t>
            </a:r>
            <a:r>
              <a:rPr lang="en-US" altLang="zh-CN" sz="2000" b="0" dirty="0">
                <a:solidFill>
                  <a:srgbClr val="198A10"/>
                </a:solidFill>
              </a:rPr>
              <a:t>MYFACTOR get n!</a:t>
            </a:r>
          </a:p>
          <a:p>
            <a:r>
              <a:rPr lang="en-US" altLang="zh-CN" sz="2000" b="0" dirty="0">
                <a:solidFill>
                  <a:srgbClr val="198A10"/>
                </a:solidFill>
              </a:rPr>
              <a:t>%input    : n</a:t>
            </a:r>
          </a:p>
          <a:p>
            <a:r>
              <a:rPr lang="en-US" altLang="zh-CN" sz="2000" b="0" dirty="0">
                <a:solidFill>
                  <a:srgbClr val="198A10"/>
                </a:solidFill>
              </a:rPr>
              <a:t>%output : f</a:t>
            </a:r>
          </a:p>
          <a:p>
            <a:r>
              <a:rPr lang="en-US" altLang="zh-CN" sz="2400" b="0" dirty="0">
                <a:solidFill>
                  <a:srgbClr val="993300"/>
                </a:solidFill>
              </a:rPr>
              <a:t>if </a:t>
            </a:r>
            <a:r>
              <a:rPr lang="en-US" altLang="zh-CN" sz="2400" b="0" dirty="0" smtClean="0">
                <a:solidFill>
                  <a:srgbClr val="993300"/>
                </a:solidFill>
              </a:rPr>
              <a:t>n&lt;=1</a:t>
            </a:r>
            <a:endParaRPr lang="en-US" altLang="zh-CN" sz="2400" b="0" dirty="0">
              <a:solidFill>
                <a:srgbClr val="993300"/>
              </a:solidFill>
            </a:endParaRPr>
          </a:p>
          <a:p>
            <a:r>
              <a:rPr lang="en-US" altLang="zh-CN" sz="2400" b="0" dirty="0">
                <a:solidFill>
                  <a:srgbClr val="993300"/>
                </a:solidFill>
              </a:rPr>
              <a:t>    f = 1;</a:t>
            </a:r>
          </a:p>
          <a:p>
            <a:r>
              <a:rPr lang="en-US" altLang="zh-CN" sz="2400" b="0" dirty="0">
                <a:solidFill>
                  <a:srgbClr val="993300"/>
                </a:solidFill>
              </a:rPr>
              <a:t>else</a:t>
            </a:r>
          </a:p>
          <a:p>
            <a:r>
              <a:rPr lang="en-US" altLang="zh-CN" sz="2400" b="0" dirty="0">
                <a:solidFill>
                  <a:srgbClr val="993300"/>
                </a:solidFill>
              </a:rPr>
              <a:t>    f = </a:t>
            </a:r>
            <a:r>
              <a:rPr lang="en-US" altLang="zh-CN" sz="2400" b="0" dirty="0" err="1">
                <a:solidFill>
                  <a:srgbClr val="993300"/>
                </a:solidFill>
              </a:rPr>
              <a:t>myfactor</a:t>
            </a:r>
            <a:r>
              <a:rPr lang="en-US" altLang="zh-CN" sz="2400" b="0" dirty="0">
                <a:solidFill>
                  <a:srgbClr val="993300"/>
                </a:solidFill>
              </a:rPr>
              <a:t>(n-1)*n;  </a:t>
            </a:r>
            <a:r>
              <a:rPr lang="en-US" altLang="zh-CN" sz="2400" b="0" dirty="0">
                <a:solidFill>
                  <a:srgbClr val="198A10"/>
                </a:solidFill>
              </a:rPr>
              <a:t>%</a:t>
            </a:r>
            <a:r>
              <a:rPr lang="zh-CN" altLang="en-US" sz="2400" b="0" dirty="0" smtClean="0">
                <a:solidFill>
                  <a:srgbClr val="198A10"/>
                </a:solidFill>
              </a:rPr>
              <a:t>递归求</a:t>
            </a:r>
            <a:r>
              <a:rPr lang="en-US" altLang="zh-CN" sz="2400" b="0" dirty="0">
                <a:solidFill>
                  <a:srgbClr val="198A10"/>
                </a:solidFill>
              </a:rPr>
              <a:t>(n-1)!</a:t>
            </a:r>
          </a:p>
          <a:p>
            <a:r>
              <a:rPr lang="en-US" altLang="zh-CN" sz="2400" b="0" dirty="0">
                <a:solidFill>
                  <a:srgbClr val="993300"/>
                </a:solidFill>
              </a:rPr>
              <a:t>end</a:t>
            </a:r>
          </a:p>
          <a:p>
            <a:r>
              <a:rPr lang="en-US" altLang="zh-CN" sz="2400" b="0" dirty="0">
                <a:solidFill>
                  <a:srgbClr val="993300"/>
                </a:solidFill>
              </a:rPr>
              <a:t>myfactor_sub1(</a:t>
            </a:r>
            <a:r>
              <a:rPr lang="en-US" altLang="zh-CN" sz="2400" b="0" dirty="0" err="1">
                <a:solidFill>
                  <a:srgbClr val="993300"/>
                </a:solidFill>
              </a:rPr>
              <a:t>n,f</a:t>
            </a:r>
            <a:r>
              <a:rPr lang="en-US" altLang="zh-CN" sz="2400" b="0" dirty="0" smtClean="0">
                <a:solidFill>
                  <a:srgbClr val="993300"/>
                </a:solidFill>
              </a:rPr>
              <a:t>)</a:t>
            </a:r>
            <a:r>
              <a:rPr lang="en-US" altLang="zh-CN" sz="2400" b="0" dirty="0">
                <a:solidFill>
                  <a:srgbClr val="198A10"/>
                </a:solidFill>
              </a:rPr>
              <a:t> </a:t>
            </a:r>
            <a:r>
              <a:rPr lang="en-US" altLang="zh-CN" sz="2400" b="0" dirty="0" smtClean="0">
                <a:solidFill>
                  <a:srgbClr val="198A10"/>
                </a:solidFill>
              </a:rPr>
              <a:t>%</a:t>
            </a:r>
            <a:r>
              <a:rPr lang="zh-CN" altLang="en-US" sz="2400" b="0" dirty="0" smtClean="0">
                <a:solidFill>
                  <a:srgbClr val="198A10"/>
                </a:solidFill>
              </a:rPr>
              <a:t>调用子函数</a:t>
            </a:r>
            <a:endParaRPr lang="en-US" altLang="zh-CN" sz="2400" b="0" dirty="0">
              <a:solidFill>
                <a:srgbClr val="993300"/>
              </a:solidFill>
            </a:endParaRPr>
          </a:p>
          <a:p>
            <a:r>
              <a:rPr lang="zh-CN" altLang="en-US" sz="2400" b="0" dirty="0">
                <a:solidFill>
                  <a:srgbClr val="993300"/>
                </a:solidFill>
              </a:rPr>
              <a:t> </a:t>
            </a:r>
          </a:p>
          <a:p>
            <a:r>
              <a:rPr lang="zh-CN" altLang="en-US" sz="2400" b="0" dirty="0">
                <a:solidFill>
                  <a:srgbClr val="993300"/>
                </a:solidFill>
              </a:rPr>
              <a:t> </a:t>
            </a:r>
          </a:p>
          <a:p>
            <a:r>
              <a:rPr lang="en-US" altLang="zh-CN" sz="2400" b="0" dirty="0">
                <a:solidFill>
                  <a:srgbClr val="993300"/>
                </a:solidFill>
              </a:rPr>
              <a:t>function myfactor_sub1(</a:t>
            </a:r>
            <a:r>
              <a:rPr lang="en-US" altLang="zh-CN" sz="2400" b="0" dirty="0" err="1">
                <a:solidFill>
                  <a:srgbClr val="993300"/>
                </a:solidFill>
              </a:rPr>
              <a:t>x,y</a:t>
            </a:r>
            <a:r>
              <a:rPr lang="en-US" altLang="zh-CN" sz="2400" b="0" dirty="0">
                <a:solidFill>
                  <a:srgbClr val="993300"/>
                </a:solidFill>
              </a:rPr>
              <a:t>) </a:t>
            </a:r>
            <a:endParaRPr lang="zh-CN" altLang="en-US" sz="2400" b="0" dirty="0">
              <a:solidFill>
                <a:srgbClr val="993300"/>
              </a:solidFill>
            </a:endParaRPr>
          </a:p>
          <a:p>
            <a:r>
              <a:rPr lang="en-US" altLang="zh-CN" sz="2400" b="0" dirty="0" err="1">
                <a:solidFill>
                  <a:srgbClr val="993300"/>
                </a:solidFill>
              </a:rPr>
              <a:t>fprintf</a:t>
            </a:r>
            <a:r>
              <a:rPr lang="en-US" altLang="zh-CN" sz="2400" b="0" dirty="0">
                <a:solidFill>
                  <a:srgbClr val="993300"/>
                </a:solidFill>
              </a:rPr>
              <a:t>('%d!=%d\n',</a:t>
            </a:r>
            <a:r>
              <a:rPr lang="en-US" altLang="zh-CN" sz="2400" b="0" dirty="0" err="1">
                <a:solidFill>
                  <a:srgbClr val="993300"/>
                </a:solidFill>
              </a:rPr>
              <a:t>x,y</a:t>
            </a:r>
            <a:r>
              <a:rPr lang="en-US" altLang="zh-CN" sz="2400" b="0" dirty="0">
                <a:solidFill>
                  <a:srgbClr val="993300"/>
                </a:solidFill>
              </a:rPr>
              <a:t>)</a:t>
            </a:r>
          </a:p>
        </p:txBody>
      </p:sp>
      <p:sp>
        <p:nvSpPr>
          <p:cNvPr id="93188" name="Text Box 6"/>
          <p:cNvSpPr txBox="1">
            <a:spLocks noChangeArrowheads="1"/>
          </p:cNvSpPr>
          <p:nvPr/>
        </p:nvSpPr>
        <p:spPr bwMode="auto">
          <a:xfrm>
            <a:off x="1675528" y="745540"/>
            <a:ext cx="58487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</a:rPr>
              <a:t>：函数文件</a:t>
            </a:r>
            <a:r>
              <a:rPr lang="en-US" altLang="zh-CN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myfactor.m</a:t>
            </a:r>
            <a:endParaRPr lang="zh-CN" altLang="en-US" sz="24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93189" name="AutoShape 7"/>
          <p:cNvSpPr>
            <a:spLocks noChangeArrowheads="1"/>
          </p:cNvSpPr>
          <p:nvPr/>
        </p:nvSpPr>
        <p:spPr bwMode="auto">
          <a:xfrm>
            <a:off x="5724128" y="1700808"/>
            <a:ext cx="1224136" cy="497822"/>
          </a:xfrm>
          <a:prstGeom prst="wedgeRoundRectCallout">
            <a:avLst>
              <a:gd name="adj1" fmla="val -100281"/>
              <a:gd name="adj2" fmla="val -7687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主</a:t>
            </a:r>
            <a:r>
              <a:rPr lang="zh-CN" altLang="en-US" sz="2400" dirty="0" smtClean="0">
                <a:latin typeface="宋体" panose="02010600030101010101" pitchFamily="2" charset="-122"/>
              </a:rPr>
              <a:t>函数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93190" name="AutoShape 8"/>
          <p:cNvSpPr>
            <a:spLocks noChangeArrowheads="1"/>
          </p:cNvSpPr>
          <p:nvPr/>
        </p:nvSpPr>
        <p:spPr bwMode="auto">
          <a:xfrm>
            <a:off x="5724128" y="5013176"/>
            <a:ext cx="1224136" cy="465584"/>
          </a:xfrm>
          <a:prstGeom prst="wedgeRoundRectCallout">
            <a:avLst>
              <a:gd name="adj1" fmla="val -54278"/>
              <a:gd name="adj2" fmla="val 10860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latin typeface="宋体" panose="02010600030101010101" pitchFamily="2" charset="-122"/>
              </a:rPr>
              <a:t>子函数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8600" y="0"/>
            <a:ext cx="84121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latin typeface="宋体" panose="02010600030101010101" pitchFamily="2" charset="-122"/>
              </a:rPr>
              <a:t>程序设计   </a:t>
            </a:r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</a:rPr>
              <a:t>主函数和子函数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6"/>
          <p:cNvSpPr txBox="1">
            <a:spLocks noChangeArrowheads="1"/>
          </p:cNvSpPr>
          <p:nvPr/>
        </p:nvSpPr>
        <p:spPr bwMode="auto">
          <a:xfrm>
            <a:off x="360363" y="908050"/>
            <a:ext cx="860425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dirty="0" err="1" smtClean="0">
                <a:latin typeface="+mn-ea"/>
                <a:ea typeface="+mn-ea"/>
              </a:rPr>
              <a:t>Matlab</a:t>
            </a:r>
            <a:r>
              <a:rPr lang="zh-CN" altLang="en-US" dirty="0" smtClean="0">
                <a:latin typeface="+mn-ea"/>
                <a:ea typeface="+mn-ea"/>
              </a:rPr>
              <a:t>的主工</a:t>
            </a:r>
            <a:r>
              <a:rPr lang="zh-CN" altLang="en-US" dirty="0">
                <a:latin typeface="+mn-ea"/>
                <a:ea typeface="+mn-ea"/>
              </a:rPr>
              <a:t>作空</a:t>
            </a:r>
            <a:r>
              <a:rPr lang="zh-CN" altLang="en-US" dirty="0" smtClean="0">
                <a:latin typeface="+mn-ea"/>
                <a:ea typeface="+mn-ea"/>
              </a:rPr>
              <a:t>间、各函数的工作空间是</a:t>
            </a:r>
            <a:r>
              <a:rPr lang="zh-CN" altLang="en-US" dirty="0">
                <a:latin typeface="+mn-ea"/>
                <a:ea typeface="+mn-ea"/>
              </a:rPr>
              <a:t>独</a:t>
            </a:r>
            <a:r>
              <a:rPr lang="zh-CN" altLang="en-US" dirty="0" smtClean="0">
                <a:latin typeface="+mn-ea"/>
                <a:ea typeface="+mn-ea"/>
              </a:rPr>
              <a:t>立的，函数内用到的变量通常是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局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部变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量。</a:t>
            </a:r>
            <a:endParaRPr lang="en-US" altLang="zh-CN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特殊情况：全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局变量（函数间传递信息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的另一手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段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）</a:t>
            </a:r>
            <a:endParaRPr lang="zh-CN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94211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latin typeface="宋体" panose="02010600030101010101" pitchFamily="2" charset="-122"/>
              </a:rPr>
              <a:t>程序设计   </a:t>
            </a:r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</a:rPr>
              <a:t>全局变量和局部变量</a:t>
            </a:r>
          </a:p>
        </p:txBody>
      </p:sp>
      <p:sp>
        <p:nvSpPr>
          <p:cNvPr id="94212" name="Text Box 6"/>
          <p:cNvSpPr txBox="1">
            <a:spLocks noChangeArrowheads="1"/>
          </p:cNvSpPr>
          <p:nvPr/>
        </p:nvSpPr>
        <p:spPr bwMode="auto">
          <a:xfrm>
            <a:off x="2124075" y="3121804"/>
            <a:ext cx="4716463" cy="523220"/>
          </a:xfrm>
          <a:prstGeom prst="rect">
            <a:avLst/>
          </a:prstGeom>
          <a:solidFill>
            <a:srgbClr val="F3F9A5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global 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变量名</a:t>
            </a:r>
          </a:p>
        </p:txBody>
      </p:sp>
      <p:sp>
        <p:nvSpPr>
          <p:cNvPr id="94213" name="Text Box 7"/>
          <p:cNvSpPr txBox="1">
            <a:spLocks noChangeArrowheads="1"/>
          </p:cNvSpPr>
          <p:nvPr/>
        </p:nvSpPr>
        <p:spPr bwMode="auto">
          <a:xfrm>
            <a:off x="360363" y="3730911"/>
            <a:ext cx="856615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全局变量破坏了函数对变量的封装，降低了程序的可读性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尽量不用或采用醒目的命名方式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（如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</a:rPr>
              <a:t>global_a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）并把全局变量的定义语句放在程序的前部以示突出。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宋体" panose="02010600030101010101" pitchFamily="2" charset="-122"/>
              </a:rPr>
              <a:t>程序设计   </a:t>
            </a:r>
            <a:r>
              <a:rPr lang="zh-CN" altLang="en-US" sz="4000">
                <a:solidFill>
                  <a:srgbClr val="FF0000"/>
                </a:solidFill>
                <a:latin typeface="宋体" panose="02010600030101010101" pitchFamily="2" charset="-122"/>
              </a:rPr>
              <a:t>程序调式</a:t>
            </a:r>
          </a:p>
        </p:txBody>
      </p:sp>
      <p:sp>
        <p:nvSpPr>
          <p:cNvPr id="96259" name="Text Box 7"/>
          <p:cNvSpPr txBox="1">
            <a:spLocks noChangeArrowheads="1"/>
          </p:cNvSpPr>
          <p:nvPr/>
        </p:nvSpPr>
        <p:spPr bwMode="auto">
          <a:xfrm>
            <a:off x="395288" y="1311275"/>
            <a:ext cx="8389937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</a:rPr>
              <a:t>Matlab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可检查大部分语法错误并给出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提示信息</a:t>
            </a:r>
            <a:endParaRPr lang="en-US" altLang="zh-CN" sz="2400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调式菜单结合断点、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pause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等可胜任大部分调试工作</a:t>
            </a:r>
            <a:endParaRPr lang="en-US" altLang="zh-CN" sz="2400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可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结合命令窗口和工作空间的信息进行调试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灵活运用调试快捷键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调试中光标放置在变量名上会给出一些有用信息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latin typeface="宋体" panose="02010600030101010101" pitchFamily="2" charset="-122"/>
              </a:rPr>
              <a:t>程序设计   </a:t>
            </a:r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</a:rPr>
              <a:t>其他</a:t>
            </a:r>
          </a:p>
        </p:txBody>
      </p:sp>
      <p:sp>
        <p:nvSpPr>
          <p:cNvPr id="99331" name="Text Box 7"/>
          <p:cNvSpPr txBox="1">
            <a:spLocks noChangeArrowheads="1"/>
          </p:cNvSpPr>
          <p:nvPr/>
        </p:nvSpPr>
        <p:spPr bwMode="auto">
          <a:xfrm>
            <a:off x="395288" y="952500"/>
            <a:ext cx="8389937" cy="5301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inline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建立内联函数）</a:t>
            </a:r>
          </a:p>
          <a:p>
            <a:pPr marL="0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【例】计算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f(x)=sin(x)+y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>
              <a:spcBef>
                <a:spcPts val="600"/>
              </a:spcBef>
            </a:pPr>
            <a:r>
              <a:rPr lang="en-US" altLang="zh-CN" sz="2400" dirty="0" err="1">
                <a:solidFill>
                  <a:srgbClr val="993300"/>
                </a:solidFill>
              </a:rPr>
              <a:t>fx</a:t>
            </a:r>
            <a:r>
              <a:rPr lang="en-US" altLang="zh-CN" sz="2400" dirty="0">
                <a:solidFill>
                  <a:srgbClr val="993300"/>
                </a:solidFill>
              </a:rPr>
              <a:t>=inline('sin(x).*</a:t>
            </a:r>
            <a:r>
              <a:rPr lang="en-US" altLang="zh-CN" sz="2400" dirty="0" err="1">
                <a:solidFill>
                  <a:srgbClr val="993300"/>
                </a:solidFill>
              </a:rPr>
              <a:t>y','x','y</a:t>
            </a:r>
            <a:r>
              <a:rPr lang="en-US" altLang="zh-CN" sz="2400" dirty="0">
                <a:solidFill>
                  <a:srgbClr val="993300"/>
                </a:solidFill>
              </a:rPr>
              <a:t>'); </a:t>
            </a:r>
            <a:r>
              <a:rPr lang="en-US" altLang="zh-CN" sz="2400" dirty="0" smtClean="0">
                <a:solidFill>
                  <a:srgbClr val="993300"/>
                </a:solidFill>
              </a:rPr>
              <a:t> </a:t>
            </a:r>
            <a:r>
              <a:rPr lang="en-US" altLang="zh-CN" sz="2400" dirty="0" smtClean="0">
                <a:solidFill>
                  <a:srgbClr val="198A10"/>
                </a:solidFill>
              </a:rPr>
              <a:t>%'x</a:t>
            </a:r>
            <a:r>
              <a:rPr lang="en-US" altLang="zh-CN" sz="2400" dirty="0">
                <a:solidFill>
                  <a:srgbClr val="198A10"/>
                </a:solidFill>
              </a:rPr>
              <a:t>'</a:t>
            </a:r>
            <a:r>
              <a:rPr lang="zh-CN" altLang="en-US" sz="2400" dirty="0" smtClean="0">
                <a:solidFill>
                  <a:srgbClr val="198A10"/>
                </a:solidFill>
              </a:rPr>
              <a:t>和</a:t>
            </a:r>
            <a:r>
              <a:rPr lang="en-US" altLang="zh-CN" sz="2400" dirty="0" smtClean="0">
                <a:solidFill>
                  <a:srgbClr val="198A10"/>
                </a:solidFill>
              </a:rPr>
              <a:t>'y</a:t>
            </a:r>
            <a:r>
              <a:rPr lang="en-US" altLang="zh-CN" sz="2400" dirty="0">
                <a:solidFill>
                  <a:srgbClr val="198A10"/>
                </a:solidFill>
              </a:rPr>
              <a:t>'</a:t>
            </a:r>
            <a:r>
              <a:rPr lang="zh-CN" altLang="en-US" sz="2400" dirty="0" smtClean="0">
                <a:solidFill>
                  <a:srgbClr val="198A10"/>
                </a:solidFill>
              </a:rPr>
              <a:t>指定</a:t>
            </a:r>
            <a:r>
              <a:rPr lang="zh-CN" altLang="en-US" sz="2400" dirty="0">
                <a:solidFill>
                  <a:srgbClr val="198A10"/>
                </a:solidFill>
              </a:rPr>
              <a:t>了函数的自变量</a:t>
            </a:r>
          </a:p>
          <a:p>
            <a:pPr marL="0">
              <a:spcBef>
                <a:spcPts val="600"/>
              </a:spcBef>
            </a:pPr>
            <a:r>
              <a:rPr lang="en-US" altLang="zh-CN" sz="2400" dirty="0">
                <a:solidFill>
                  <a:srgbClr val="993300"/>
                </a:solidFill>
              </a:rPr>
              <a:t>x=[0:0.1:2*pi]; </a:t>
            </a:r>
          </a:p>
          <a:p>
            <a:pPr marL="0">
              <a:spcBef>
                <a:spcPts val="600"/>
              </a:spcBef>
            </a:pPr>
            <a:r>
              <a:rPr lang="en-US" altLang="zh-CN" sz="2400" dirty="0">
                <a:solidFill>
                  <a:srgbClr val="993300"/>
                </a:solidFill>
              </a:rPr>
              <a:t>y(1:31)=0.5; y(32:63)=-1;</a:t>
            </a:r>
          </a:p>
          <a:p>
            <a:pPr marL="0">
              <a:spcBef>
                <a:spcPts val="600"/>
              </a:spcBef>
            </a:pPr>
            <a:r>
              <a:rPr lang="en-US" altLang="zh-CN" sz="2400" dirty="0">
                <a:solidFill>
                  <a:srgbClr val="993300"/>
                </a:solidFill>
              </a:rPr>
              <a:t>f1=</a:t>
            </a:r>
            <a:r>
              <a:rPr lang="en-US" altLang="zh-CN" sz="2400" dirty="0" err="1">
                <a:solidFill>
                  <a:srgbClr val="993300"/>
                </a:solidFill>
              </a:rPr>
              <a:t>fx</a:t>
            </a:r>
            <a:r>
              <a:rPr lang="en-US" altLang="zh-CN" sz="2400" dirty="0">
                <a:solidFill>
                  <a:srgbClr val="993300"/>
                </a:solidFill>
              </a:rPr>
              <a:t>(</a:t>
            </a:r>
            <a:r>
              <a:rPr lang="en-US" altLang="zh-CN" sz="2400" dirty="0" err="1">
                <a:solidFill>
                  <a:srgbClr val="993300"/>
                </a:solidFill>
              </a:rPr>
              <a:t>x,y</a:t>
            </a:r>
            <a:r>
              <a:rPr lang="en-US" altLang="zh-CN" sz="2400" dirty="0">
                <a:solidFill>
                  <a:srgbClr val="993300"/>
                </a:solidFill>
              </a:rPr>
              <a:t>);</a:t>
            </a:r>
          </a:p>
          <a:p>
            <a:pPr marL="0">
              <a:spcBef>
                <a:spcPts val="600"/>
              </a:spcBef>
            </a:pPr>
            <a:r>
              <a:rPr lang="en-US" altLang="zh-CN" sz="2400" dirty="0">
                <a:solidFill>
                  <a:srgbClr val="993300"/>
                </a:solidFill>
              </a:rPr>
              <a:t>plot(x,f1,'rx-',x,y,'go ')</a:t>
            </a:r>
          </a:p>
          <a:p>
            <a:pPr marL="0">
              <a:spcBef>
                <a:spcPts val="600"/>
              </a:spcBef>
            </a:pPr>
            <a:r>
              <a:rPr lang="en-US" altLang="zh-CN" sz="2400" dirty="0">
                <a:solidFill>
                  <a:srgbClr val="993300"/>
                </a:solidFill>
              </a:rPr>
              <a:t>legend('f1','y</a:t>
            </a:r>
            <a:r>
              <a:rPr lang="en-US" altLang="zh-CN" sz="2400" dirty="0" smtClean="0">
                <a:solidFill>
                  <a:srgbClr val="993300"/>
                </a:solidFill>
              </a:rPr>
              <a:t>')</a:t>
            </a:r>
          </a:p>
          <a:p>
            <a:pPr marL="0">
              <a:spcBef>
                <a:spcPts val="600"/>
              </a:spcBef>
            </a:pPr>
            <a:endParaRPr lang="en-US" altLang="zh-CN" sz="2400" dirty="0">
              <a:solidFill>
                <a:srgbClr val="9933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ts val="50"/>
              </a:spcBef>
              <a:buFont typeface="Wingdings" panose="05000000000000000000" pitchFamily="2" charset="2"/>
              <a:buNone/>
            </a:pPr>
            <a:endParaRPr lang="en-US" altLang="zh-CN" sz="2400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ts val="5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内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联函数不用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写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文件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很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便捷，</a:t>
            </a:r>
            <a:r>
              <a:rPr lang="zh-CN" altLang="en-US" sz="20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但功能有</a:t>
            </a:r>
            <a:r>
              <a:rPr lang="zh-CN" altLang="en-US" sz="20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限制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，只能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由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一个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表达式组成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endParaRPr lang="en-US" altLang="zh-CN" sz="2000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ts val="5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只能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返回一个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变量，不能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调用另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一个内联函数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2492896"/>
            <a:ext cx="4104456" cy="30874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宋体" panose="02010600030101010101" pitchFamily="2" charset="-122"/>
              </a:rPr>
              <a:t>程序设计   </a:t>
            </a:r>
            <a:r>
              <a:rPr lang="zh-CN" altLang="en-US" sz="4000">
                <a:solidFill>
                  <a:srgbClr val="FF0000"/>
                </a:solidFill>
                <a:latin typeface="宋体" panose="02010600030101010101" pitchFamily="2" charset="-122"/>
              </a:rPr>
              <a:t>其他</a:t>
            </a:r>
          </a:p>
        </p:txBody>
      </p:sp>
      <p:sp>
        <p:nvSpPr>
          <p:cNvPr id="100355" name="Text Box 7"/>
          <p:cNvSpPr txBox="1">
            <a:spLocks noChangeArrowheads="1"/>
          </p:cNvSpPr>
          <p:nvPr/>
        </p:nvSpPr>
        <p:spPr bwMode="auto">
          <a:xfrm>
            <a:off x="395288" y="952500"/>
            <a:ext cx="8389937" cy="5722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 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匿名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en-US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函数升级版</a:t>
            </a:r>
            <a:r>
              <a:rPr lang="en-US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【例】计算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f(x)=x^2+y^2+1000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993300"/>
                </a:solidFill>
                <a:latin typeface="宋体" panose="02010600030101010101" pitchFamily="2" charset="-122"/>
              </a:rPr>
              <a:t>m=1000; f=@(</a:t>
            </a:r>
            <a:r>
              <a:rPr lang="en-US" altLang="zh-CN" sz="2400" dirty="0" err="1">
                <a:solidFill>
                  <a:srgbClr val="993300"/>
                </a:solidFill>
                <a:latin typeface="宋体" panose="02010600030101010101" pitchFamily="2" charset="-122"/>
              </a:rPr>
              <a:t>a,b</a:t>
            </a:r>
            <a:r>
              <a:rPr lang="en-US" altLang="zh-CN" sz="2400" dirty="0">
                <a:solidFill>
                  <a:srgbClr val="993300"/>
                </a:solidFill>
                <a:latin typeface="宋体" panose="02010600030101010101" pitchFamily="2" charset="-122"/>
              </a:rPr>
              <a:t>)a.^2+b.^2+m; </a:t>
            </a:r>
            <a:r>
              <a:rPr lang="en-US" altLang="zh-CN" sz="2000" dirty="0">
                <a:solidFill>
                  <a:srgbClr val="198A10"/>
                </a:solidFill>
                <a:latin typeface="宋体" panose="02010600030101010101" pitchFamily="2" charset="-122"/>
              </a:rPr>
              <a:t>%</a:t>
            </a:r>
            <a:r>
              <a:rPr lang="zh-CN" altLang="en-US" sz="2000" dirty="0">
                <a:solidFill>
                  <a:srgbClr val="198A10"/>
                </a:solidFill>
                <a:latin typeface="宋体" panose="02010600030101010101" pitchFamily="2" charset="-122"/>
              </a:rPr>
              <a:t>匿名函数除了自变量</a:t>
            </a:r>
            <a:r>
              <a:rPr lang="en-US" altLang="zh-CN" sz="2000" dirty="0">
                <a:solidFill>
                  <a:srgbClr val="198A10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000" dirty="0">
                <a:solidFill>
                  <a:srgbClr val="198A10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sz="2000" dirty="0">
                <a:solidFill>
                  <a:srgbClr val="198A10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000" dirty="0">
                <a:solidFill>
                  <a:srgbClr val="198A10"/>
                </a:solidFill>
                <a:latin typeface="宋体" panose="02010600030101010101" pitchFamily="2" charset="-122"/>
              </a:rPr>
              <a:t>，还</a:t>
            </a:r>
            <a:r>
              <a:rPr lang="zh-CN" altLang="en-US" sz="20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可</a:t>
            </a:r>
            <a:endParaRPr lang="en-US" altLang="zh-CN" sz="2000" dirty="0" smtClean="0">
              <a:solidFill>
                <a:srgbClr val="198A1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                                   %</a:t>
            </a:r>
            <a:r>
              <a:rPr lang="zh-CN" altLang="en-US" sz="20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以</a:t>
            </a:r>
            <a:r>
              <a:rPr lang="zh-CN" altLang="en-US" sz="20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有额外参数</a:t>
            </a:r>
            <a:r>
              <a:rPr lang="zh-CN" altLang="en-US" sz="2000" dirty="0">
                <a:solidFill>
                  <a:srgbClr val="198A10"/>
                </a:solidFill>
                <a:latin typeface="宋体" panose="02010600030101010101" pitchFamily="2" charset="-122"/>
              </a:rPr>
              <a:t>传递，例如 </a:t>
            </a:r>
            <a:r>
              <a:rPr lang="en-US" altLang="zh-CN" sz="2000" dirty="0">
                <a:solidFill>
                  <a:srgbClr val="198A10"/>
                </a:solidFill>
                <a:latin typeface="宋体" panose="02010600030101010101" pitchFamily="2" charset="-122"/>
              </a:rPr>
              <a:t>m</a:t>
            </a:r>
            <a:endParaRPr lang="en-US" altLang="zh-CN" sz="2400" dirty="0">
              <a:solidFill>
                <a:srgbClr val="198A1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ts val="5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993300"/>
                </a:solidFill>
                <a:latin typeface="宋体" panose="02010600030101010101" pitchFamily="2" charset="-122"/>
              </a:rPr>
              <a:t>x=-4:0.5:4; y=x;</a:t>
            </a:r>
          </a:p>
          <a:p>
            <a:pPr eaLnBrk="1" hangingPunct="1">
              <a:spcBef>
                <a:spcPts val="5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993300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993300"/>
                </a:solidFill>
                <a:latin typeface="宋体" panose="02010600030101010101" pitchFamily="2" charset="-122"/>
              </a:rPr>
              <a:t>x,y</a:t>
            </a:r>
            <a:r>
              <a:rPr lang="en-US" altLang="zh-CN" sz="2400" dirty="0">
                <a:solidFill>
                  <a:srgbClr val="993300"/>
                </a:solidFill>
                <a:latin typeface="宋体" panose="02010600030101010101" pitchFamily="2" charset="-122"/>
              </a:rPr>
              <a:t>]=</a:t>
            </a:r>
            <a:r>
              <a:rPr lang="en-US" altLang="zh-CN" sz="2400" dirty="0" err="1">
                <a:solidFill>
                  <a:srgbClr val="993300"/>
                </a:solidFill>
                <a:latin typeface="宋体" panose="02010600030101010101" pitchFamily="2" charset="-122"/>
              </a:rPr>
              <a:t>meshgrid</a:t>
            </a:r>
            <a:r>
              <a:rPr lang="en-US" altLang="zh-CN" sz="2400" dirty="0">
                <a:solidFill>
                  <a:srgbClr val="9933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993300"/>
                </a:solidFill>
                <a:latin typeface="宋体" panose="02010600030101010101" pitchFamily="2" charset="-122"/>
              </a:rPr>
              <a:t>x,y</a:t>
            </a:r>
            <a:r>
              <a:rPr lang="en-US" altLang="zh-CN" sz="2400" dirty="0">
                <a:solidFill>
                  <a:srgbClr val="993300"/>
                </a:solidFill>
                <a:latin typeface="宋体" panose="02010600030101010101" pitchFamily="2" charset="-122"/>
              </a:rPr>
              <a:t>); </a:t>
            </a:r>
          </a:p>
          <a:p>
            <a:pPr eaLnBrk="1" hangingPunct="1">
              <a:spcBef>
                <a:spcPts val="5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993300"/>
                </a:solidFill>
                <a:latin typeface="宋体" panose="02010600030101010101" pitchFamily="2" charset="-122"/>
              </a:rPr>
              <a:t>z=f(</a:t>
            </a:r>
            <a:r>
              <a:rPr lang="en-US" altLang="zh-CN" sz="2400" dirty="0" err="1">
                <a:solidFill>
                  <a:srgbClr val="993300"/>
                </a:solidFill>
                <a:latin typeface="宋体" panose="02010600030101010101" pitchFamily="2" charset="-122"/>
              </a:rPr>
              <a:t>x,y</a:t>
            </a:r>
            <a:r>
              <a:rPr lang="en-US" altLang="zh-CN" sz="2400" dirty="0">
                <a:solidFill>
                  <a:srgbClr val="993300"/>
                </a:solidFill>
                <a:latin typeface="宋体" panose="02010600030101010101" pitchFamily="2" charset="-122"/>
              </a:rPr>
              <a:t>); %</a:t>
            </a:r>
            <a:r>
              <a:rPr lang="zh-CN" altLang="en-US" sz="2400" dirty="0">
                <a:solidFill>
                  <a:srgbClr val="993300"/>
                </a:solidFill>
                <a:latin typeface="宋体" panose="02010600030101010101" pitchFamily="2" charset="-122"/>
              </a:rPr>
              <a:t>自变量</a:t>
            </a:r>
            <a:endParaRPr lang="en-US" altLang="zh-CN" sz="2400" dirty="0">
              <a:solidFill>
                <a:srgbClr val="9933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ts val="5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993300"/>
                </a:solidFill>
                <a:latin typeface="宋体" panose="02010600030101010101" pitchFamily="2" charset="-122"/>
              </a:rPr>
              <a:t>surf(</a:t>
            </a:r>
            <a:r>
              <a:rPr lang="en-US" altLang="zh-CN" sz="2400" dirty="0" err="1">
                <a:solidFill>
                  <a:srgbClr val="993300"/>
                </a:solidFill>
                <a:latin typeface="宋体" panose="02010600030101010101" pitchFamily="2" charset="-122"/>
              </a:rPr>
              <a:t>x,y,z</a:t>
            </a:r>
            <a:r>
              <a:rPr lang="en-US" altLang="zh-CN" sz="2400" dirty="0">
                <a:solidFill>
                  <a:srgbClr val="993300"/>
                </a:solidFill>
                <a:latin typeface="宋体" panose="02010600030101010101" pitchFamily="2" charset="-122"/>
              </a:rPr>
              <a:t>); </a:t>
            </a:r>
          </a:p>
          <a:p>
            <a:pPr eaLnBrk="1" hangingPunct="1">
              <a:spcBef>
                <a:spcPts val="50"/>
              </a:spcBef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ts val="5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多重匿名函数，例如</a:t>
            </a:r>
          </a:p>
          <a:p>
            <a:r>
              <a:rPr lang="en-US" altLang="zh-CN" sz="2400" dirty="0" smtClean="0">
                <a:solidFill>
                  <a:srgbClr val="993300"/>
                </a:solidFill>
                <a:latin typeface="宋体" panose="02010600030101010101" pitchFamily="2" charset="-122"/>
              </a:rPr>
              <a:t>f</a:t>
            </a:r>
            <a:r>
              <a:rPr lang="en-US" altLang="zh-CN" sz="2400" dirty="0">
                <a:solidFill>
                  <a:srgbClr val="993300"/>
                </a:solidFill>
                <a:latin typeface="宋体" panose="02010600030101010101" pitchFamily="2" charset="-122"/>
              </a:rPr>
              <a:t>=@(</a:t>
            </a:r>
            <a:r>
              <a:rPr lang="en-US" altLang="zh-CN" sz="2400" dirty="0" err="1">
                <a:solidFill>
                  <a:srgbClr val="993300"/>
                </a:solidFill>
                <a:latin typeface="宋体" panose="02010600030101010101" pitchFamily="2" charset="-122"/>
              </a:rPr>
              <a:t>x,y</a:t>
            </a:r>
            <a:r>
              <a:rPr lang="en-US" altLang="zh-CN" sz="2400" dirty="0">
                <a:solidFill>
                  <a:srgbClr val="993300"/>
                </a:solidFill>
                <a:latin typeface="宋体" panose="02010600030101010101" pitchFamily="2" charset="-122"/>
              </a:rPr>
              <a:t>)@(a)x.^2+y.^a;</a:t>
            </a:r>
          </a:p>
          <a:p>
            <a:r>
              <a:rPr lang="en-US" altLang="zh-CN" sz="2400" dirty="0" smtClean="0">
                <a:solidFill>
                  <a:srgbClr val="993300"/>
                </a:solidFill>
                <a:latin typeface="宋体" panose="02010600030101010101" pitchFamily="2" charset="-122"/>
              </a:rPr>
              <a:t>f1=f(2,3);f2=f1(4)  </a:t>
            </a:r>
            <a:r>
              <a:rPr lang="en-US" altLang="zh-CN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%</a:t>
            </a:r>
            <a:r>
              <a:rPr lang="zh-CN" altLang="en-US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结果是</a:t>
            </a:r>
            <a:r>
              <a:rPr lang="en-US" altLang="zh-CN" sz="2400" dirty="0" smtClean="0">
                <a:solidFill>
                  <a:srgbClr val="198A10"/>
                </a:solidFill>
                <a:latin typeface="宋体" panose="02010600030101010101" pitchFamily="2" charset="-122"/>
              </a:rPr>
              <a:t>f2=85</a:t>
            </a:r>
            <a:endParaRPr lang="zh-CN" altLang="en-US" sz="2400" dirty="0">
              <a:solidFill>
                <a:srgbClr val="198A1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ts val="50"/>
              </a:spcBef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212976"/>
            <a:ext cx="3751001" cy="28215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288" y="266700"/>
            <a:ext cx="8353425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3200" dirty="0">
                <a:solidFill>
                  <a:srgbClr val="3333CC"/>
                </a:solidFill>
              </a:rPr>
              <a:t>第</a:t>
            </a:r>
            <a:r>
              <a:rPr lang="en-US" altLang="zh-CN" sz="3200" dirty="0">
                <a:solidFill>
                  <a:srgbClr val="3333CC"/>
                </a:solidFill>
              </a:rPr>
              <a:t>4</a:t>
            </a:r>
            <a:r>
              <a:rPr lang="zh-CN" altLang="en-US" sz="3200" dirty="0">
                <a:solidFill>
                  <a:srgbClr val="3333CC"/>
                </a:solidFill>
              </a:rPr>
              <a:t>章，程序设计</a:t>
            </a:r>
            <a:endParaRPr lang="en-US" altLang="zh-CN" sz="3200" dirty="0">
              <a:solidFill>
                <a:srgbClr val="3333CC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3333CC"/>
                </a:solidFill>
              </a:rPr>
              <a:t>for    while </a:t>
            </a:r>
            <a:r>
              <a:rPr lang="zh-CN" altLang="en-US" sz="2400" dirty="0">
                <a:solidFill>
                  <a:srgbClr val="3333CC"/>
                </a:solidFill>
              </a:rPr>
              <a:t>熟练运用</a:t>
            </a:r>
            <a:endParaRPr lang="en-US" altLang="zh-CN" sz="2400" dirty="0">
              <a:solidFill>
                <a:srgbClr val="3333CC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3333CC"/>
                </a:solidFill>
              </a:rPr>
              <a:t>If   </a:t>
            </a:r>
            <a:r>
              <a:rPr lang="en-US" altLang="zh-CN" sz="2400" dirty="0" err="1">
                <a:solidFill>
                  <a:srgbClr val="3333CC"/>
                </a:solidFill>
              </a:rPr>
              <a:t>swich</a:t>
            </a:r>
            <a:r>
              <a:rPr lang="en-US" altLang="zh-CN" sz="2400" dirty="0">
                <a:solidFill>
                  <a:srgbClr val="3333CC"/>
                </a:solidFill>
              </a:rPr>
              <a:t> </a:t>
            </a:r>
            <a:r>
              <a:rPr lang="zh-CN" altLang="en-US" sz="2400" dirty="0">
                <a:solidFill>
                  <a:srgbClr val="3333CC"/>
                </a:solidFill>
              </a:rPr>
              <a:t>熟练运用</a:t>
            </a:r>
            <a:endParaRPr lang="en-US" altLang="zh-CN" sz="2400" dirty="0">
              <a:solidFill>
                <a:srgbClr val="3333CC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3333CC"/>
                </a:solidFill>
              </a:rPr>
              <a:t>break   continue  </a:t>
            </a:r>
            <a:r>
              <a:rPr lang="zh-CN" altLang="en-US" sz="2400" dirty="0">
                <a:solidFill>
                  <a:srgbClr val="3333CC"/>
                </a:solidFill>
              </a:rPr>
              <a:t>熟练运用</a:t>
            </a:r>
            <a:endParaRPr lang="en-US" altLang="zh-CN" sz="2400" dirty="0">
              <a:solidFill>
                <a:srgbClr val="3333CC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3333CC"/>
                </a:solidFill>
              </a:rPr>
              <a:t>输入输出  </a:t>
            </a:r>
            <a:r>
              <a:rPr lang="en-US" altLang="zh-CN" sz="2400" dirty="0">
                <a:solidFill>
                  <a:srgbClr val="3333CC"/>
                </a:solidFill>
              </a:rPr>
              <a:t>input    </a:t>
            </a:r>
            <a:r>
              <a:rPr lang="en-US" altLang="zh-CN" sz="2400" dirty="0" err="1">
                <a:solidFill>
                  <a:srgbClr val="3333CC"/>
                </a:solidFill>
              </a:rPr>
              <a:t>disp</a:t>
            </a:r>
            <a:endParaRPr lang="en-US" altLang="zh-CN" sz="2400" dirty="0">
              <a:solidFill>
                <a:srgbClr val="3333CC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3333CC"/>
                </a:solidFill>
              </a:rPr>
              <a:t>函数文件的书写和调用（可不写注释，但要满足基本要求）</a:t>
            </a:r>
            <a:endParaRPr lang="en-US" altLang="zh-CN" sz="2400" dirty="0">
              <a:solidFill>
                <a:srgbClr val="3333CC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 smtClean="0">
                <a:solidFill>
                  <a:srgbClr val="3333CC"/>
                </a:solidFill>
              </a:rPr>
              <a:t>递归</a:t>
            </a:r>
            <a:r>
              <a:rPr lang="zh-CN" altLang="en-US" sz="2400" dirty="0">
                <a:solidFill>
                  <a:srgbClr val="3333CC"/>
                </a:solidFill>
              </a:rPr>
              <a:t>调用、</a:t>
            </a:r>
            <a:r>
              <a:rPr lang="zh-CN" altLang="en-US" sz="2400" dirty="0" smtClean="0">
                <a:solidFill>
                  <a:srgbClr val="3333CC"/>
                </a:solidFill>
              </a:rPr>
              <a:t>全局变量、匿名函数、内联函数的</a:t>
            </a:r>
            <a:r>
              <a:rPr lang="zh-CN" altLang="en-US" sz="2400" dirty="0">
                <a:solidFill>
                  <a:srgbClr val="3333CC"/>
                </a:solidFill>
              </a:rPr>
              <a:t>基本</a:t>
            </a:r>
            <a:r>
              <a:rPr lang="zh-CN" altLang="en-US" sz="2400" dirty="0" smtClean="0">
                <a:solidFill>
                  <a:srgbClr val="3333CC"/>
                </a:solidFill>
              </a:rPr>
              <a:t>运用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重视综合运用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0363" y="1052513"/>
            <a:ext cx="8459787" cy="5256808"/>
          </a:xfrm>
        </p:spPr>
        <p:txBody>
          <a:bodyPr/>
          <a:lstStyle/>
          <a:p>
            <a:pPr marL="0" indent="-2017713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类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M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文件：    命令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脚本文件，   函数文件</a:t>
            </a:r>
          </a:p>
          <a:p>
            <a:pPr marL="0" indent="-2017713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脚本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文件</a:t>
            </a:r>
            <a:r>
              <a:rPr lang="zh-CN" altLang="en-US" sz="2800" b="1" dirty="0">
                <a:solidFill>
                  <a:srgbClr val="0000FF"/>
                </a:solidFill>
              </a:rPr>
              <a:t>：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0" indent="-2017713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/>
              <a:t>又称</a:t>
            </a:r>
            <a:r>
              <a:rPr lang="zh-CN" altLang="en-US" sz="2400" dirty="0">
                <a:solidFill>
                  <a:srgbClr val="0000FF"/>
                </a:solidFill>
              </a:rPr>
              <a:t>命令</a:t>
            </a:r>
            <a:r>
              <a:rPr lang="zh-CN" altLang="en-US" sz="2400" dirty="0" smtClean="0">
                <a:solidFill>
                  <a:srgbClr val="0000FF"/>
                </a:solidFill>
              </a:rPr>
              <a:t>文件</a:t>
            </a:r>
            <a:r>
              <a:rPr lang="zh-CN" altLang="en-US" sz="2400" dirty="0" smtClean="0"/>
              <a:t>，没有输入参数，不返回输出参数，相当于命令窗口多条命令的集合。</a:t>
            </a:r>
          </a:p>
          <a:p>
            <a:pPr marL="0" indent="-2017713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函数文件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：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 marL="0" indent="-2017713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/>
              <a:t>有或没有输入参数，返回或不返回输出参数</a:t>
            </a:r>
            <a:r>
              <a:rPr lang="en-US" altLang="zh-CN" sz="2400" dirty="0" smtClean="0"/>
              <a:t>;</a:t>
            </a:r>
            <a:endParaRPr lang="zh-CN" altLang="en-US" sz="2400" dirty="0" smtClean="0"/>
          </a:p>
          <a:p>
            <a:pPr marL="0" indent="-2017713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/>
              <a:t>类似于</a:t>
            </a:r>
            <a:r>
              <a:rPr lang="en-US" altLang="zh-CN" sz="2400" dirty="0" smtClean="0"/>
              <a:t>C/C++</a:t>
            </a:r>
            <a:r>
              <a:rPr lang="zh-CN" altLang="en-US" sz="2400" dirty="0" smtClean="0"/>
              <a:t>等编程语言的子程序</a:t>
            </a:r>
            <a:r>
              <a:rPr lang="en-US" altLang="zh-CN" sz="2400" dirty="0" smtClean="0"/>
              <a:t>;</a:t>
            </a:r>
            <a:endParaRPr lang="zh-CN" altLang="en-US" sz="2400" dirty="0" smtClean="0"/>
          </a:p>
          <a:p>
            <a:pPr marL="0" indent="-2017713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/>
              <a:t>函数文件相当于黑盒子，具有独立的工作空间</a:t>
            </a:r>
            <a:r>
              <a:rPr lang="en-US" altLang="zh-CN" sz="2400" dirty="0" smtClean="0"/>
              <a:t>;</a:t>
            </a:r>
          </a:p>
          <a:p>
            <a:pPr marL="0" indent="-2017713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/>
              <a:t>通过输入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输出参数可以同外界交换信息</a:t>
            </a:r>
            <a:r>
              <a:rPr lang="en-US" altLang="zh-CN" sz="2400" dirty="0" smtClean="0"/>
              <a:t>;</a:t>
            </a:r>
            <a:endParaRPr lang="zh-CN" altLang="en-US" sz="2400" dirty="0" smtClean="0"/>
          </a:p>
          <a:p>
            <a:pPr marL="0" indent="-2017713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/>
              <a:t>函数文件需要以</a:t>
            </a:r>
            <a:r>
              <a:rPr lang="en-US" altLang="zh-CN" sz="2400" dirty="0" smtClean="0"/>
              <a:t>function</a:t>
            </a:r>
            <a:r>
              <a:rPr lang="zh-CN" altLang="en-US" sz="2400" dirty="0" smtClean="0"/>
              <a:t>开始，需具有函数名。</a:t>
            </a:r>
          </a:p>
        </p:txBody>
      </p:sp>
      <p:sp>
        <p:nvSpPr>
          <p:cNvPr id="50179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程序设计   </a:t>
            </a:r>
            <a:r>
              <a:rPr lang="en-US" altLang="zh-CN" sz="4000">
                <a:solidFill>
                  <a:srgbClr val="FF0000"/>
                </a:solidFill>
              </a:rPr>
              <a:t>M</a:t>
            </a:r>
            <a:r>
              <a:rPr lang="zh-CN" altLang="en-US" sz="4000">
                <a:solidFill>
                  <a:srgbClr val="FF0000"/>
                </a:solidFill>
              </a:rPr>
              <a:t>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3"/>
          <p:cNvSpPr txBox="1">
            <a:spLocks noChangeArrowheads="1"/>
          </p:cNvSpPr>
          <p:nvPr/>
        </p:nvSpPr>
        <p:spPr bwMode="auto">
          <a:xfrm>
            <a:off x="287338" y="1022246"/>
            <a:ext cx="8569325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GUI</a:t>
            </a:r>
            <a:r>
              <a:rPr lang="zh-CN" altLang="en-US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方式：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文件或主页</a:t>
            </a: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新建</a:t>
            </a: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脚本或函数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或 主页菜单中的</a:t>
            </a: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新建脚本</a:t>
            </a: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或 在当前文件夹窗口点右键，选</a:t>
            </a: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新建文件</a:t>
            </a: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命令方式：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命令窗口键入</a:t>
            </a: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“edit 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文件名</a:t>
            </a: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或</a:t>
            </a: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“edit”</a:t>
            </a:r>
          </a:p>
        </p:txBody>
      </p:sp>
      <p:sp>
        <p:nvSpPr>
          <p:cNvPr id="51203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/>
              <a:t>程序设计   </a:t>
            </a:r>
            <a:r>
              <a:rPr lang="en-US" altLang="zh-CN" sz="4000" dirty="0">
                <a:solidFill>
                  <a:srgbClr val="FF0000"/>
                </a:solidFill>
              </a:rPr>
              <a:t>M</a:t>
            </a:r>
            <a:r>
              <a:rPr lang="zh-CN" altLang="en-US" sz="4000" dirty="0" smtClean="0">
                <a:solidFill>
                  <a:srgbClr val="FF0000"/>
                </a:solidFill>
              </a:rPr>
              <a:t>文件创建方式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graphicFrame>
        <p:nvGraphicFramePr>
          <p:cNvPr id="51204" name="对象 1"/>
          <p:cNvGraphicFramePr>
            <a:graphicFrameLocks/>
          </p:cNvGraphicFramePr>
          <p:nvPr/>
        </p:nvGraphicFramePr>
        <p:xfrm>
          <a:off x="134938" y="3438525"/>
          <a:ext cx="5608637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8" r:id="rId3" imgW="9704762" imgH="4952381" progId="Paint.Picture">
                  <p:embed/>
                </p:oleObj>
              </mc:Choice>
              <mc:Fallback>
                <p:oleObj r:id="rId3" imgW="9704762" imgH="4952381" progId="Paint.Picture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8" y="3438525"/>
                        <a:ext cx="5608637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191035"/>
              </p:ext>
            </p:extLst>
          </p:nvPr>
        </p:nvGraphicFramePr>
        <p:xfrm>
          <a:off x="3148013" y="3798887"/>
          <a:ext cx="5995987" cy="305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9" r:id="rId5" imgW="9685714" imgH="4944165" progId="Paint.Picture">
                  <p:embed/>
                </p:oleObj>
              </mc:Choice>
              <mc:Fallback>
                <p:oleObj r:id="rId5" imgW="9685714" imgH="4944165" progId="Paint.Picture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3798887"/>
                        <a:ext cx="5995987" cy="305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椭圆 5"/>
          <p:cNvSpPr>
            <a:spLocks noChangeArrowheads="1"/>
          </p:cNvSpPr>
          <p:nvPr/>
        </p:nvSpPr>
        <p:spPr bwMode="auto">
          <a:xfrm>
            <a:off x="17038" y="3120118"/>
            <a:ext cx="576263" cy="811212"/>
          </a:xfrm>
          <a:prstGeom prst="ellipse">
            <a:avLst/>
          </a:prstGeom>
          <a:noFill/>
          <a:ln w="349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chemeClr val="hlink"/>
              </a:solidFill>
            </a:endParaRPr>
          </a:p>
        </p:txBody>
      </p:sp>
      <p:sp>
        <p:nvSpPr>
          <p:cNvPr id="51207" name="椭圆 6"/>
          <p:cNvSpPr>
            <a:spLocks noChangeArrowheads="1"/>
          </p:cNvSpPr>
          <p:nvPr/>
        </p:nvSpPr>
        <p:spPr bwMode="auto">
          <a:xfrm>
            <a:off x="5454650" y="4459401"/>
            <a:ext cx="577850" cy="801687"/>
          </a:xfrm>
          <a:prstGeom prst="ellipse">
            <a:avLst/>
          </a:prstGeom>
          <a:noFill/>
          <a:ln w="349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3"/>
          <p:cNvSpPr txBox="1">
            <a:spLocks noChangeArrowheads="1"/>
          </p:cNvSpPr>
          <p:nvPr/>
        </p:nvSpPr>
        <p:spPr bwMode="auto">
          <a:xfrm>
            <a:off x="287338" y="1075377"/>
            <a:ext cx="8569325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GUI</a:t>
            </a:r>
            <a:r>
              <a:rPr lang="zh-CN" altLang="en-US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方式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：文件或主页</a:t>
            </a: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打开，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宋体" panose="02010600030101010101" pitchFamily="2" charset="-122"/>
              </a:rPr>
              <a:t>	 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宋体" panose="02010600030101010101" pitchFamily="2" charset="-122"/>
              </a:rPr>
              <a:t>或 在当前文件夹窗口中直接选中指定</a:t>
            </a:r>
            <a:r>
              <a:rPr lang="zh-CN" altLang="en-US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宋体" panose="02010600030101010101" pitchFamily="2" charset="-122"/>
              </a:rPr>
              <a:t>文件</a:t>
            </a:r>
            <a:endParaRPr lang="en-US" altLang="zh-CN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sym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endParaRPr lang="en-US" altLang="zh-CN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命令方式：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命令窗口键入</a:t>
            </a: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“edit 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文件名</a:t>
            </a: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如果该文件位于当前文件夹，则可以</a:t>
            </a:r>
            <a:r>
              <a:rPr lang="zh-CN" altLang="en-US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正常打开，</a:t>
            </a:r>
            <a:endParaRPr lang="en-US" altLang="zh-CN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否则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需要加上路径，例如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  </a:t>
            </a:r>
            <a:r>
              <a:rPr lang="en-US" altLang="zh-CN" dirty="0">
                <a:solidFill>
                  <a:srgbClr val="9933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edit  C:\</a:t>
            </a:r>
            <a:r>
              <a:rPr lang="en-US" altLang="zh-CN" dirty="0" smtClean="0">
                <a:solidFill>
                  <a:srgbClr val="9933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myfile.m</a:t>
            </a:r>
          </a:p>
          <a:p>
            <a:pPr eaLnBrk="1" hangingPunct="1">
              <a:spcBef>
                <a:spcPts val="600"/>
              </a:spcBef>
            </a:pPr>
            <a:endParaRPr lang="en-US" altLang="zh-CN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其他方式：</a:t>
            </a:r>
            <a:r>
              <a:rPr lang="zh-CN" altLang="en-US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win</a:t>
            </a:r>
            <a:r>
              <a:rPr lang="zh-CN" altLang="en-US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系统中找到</a:t>
            </a:r>
            <a:r>
              <a:rPr lang="en-US" altLang="zh-CN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*.m</a:t>
            </a:r>
            <a:r>
              <a:rPr lang="zh-CN" altLang="en-US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文件直接双击打开。</a:t>
            </a:r>
            <a:endParaRPr lang="zh-CN" altLang="en-US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2227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/>
              <a:t>程序设计   </a:t>
            </a:r>
            <a:r>
              <a:rPr lang="en-US" altLang="zh-CN" sz="4000" dirty="0">
                <a:solidFill>
                  <a:srgbClr val="FF0000"/>
                </a:solidFill>
              </a:rPr>
              <a:t>M</a:t>
            </a:r>
            <a:r>
              <a:rPr lang="zh-CN" altLang="en-US" sz="4000" dirty="0" smtClean="0">
                <a:solidFill>
                  <a:srgbClr val="FF0000"/>
                </a:solidFill>
              </a:rPr>
              <a:t>文件打开方式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/>
              <a:t>程序设计   </a:t>
            </a:r>
            <a:r>
              <a:rPr lang="en-US" altLang="zh-CN" sz="4000" dirty="0">
                <a:solidFill>
                  <a:srgbClr val="FF0000"/>
                </a:solidFill>
              </a:rPr>
              <a:t>M</a:t>
            </a:r>
            <a:r>
              <a:rPr lang="zh-CN" altLang="en-US" sz="4000" dirty="0" smtClean="0">
                <a:solidFill>
                  <a:srgbClr val="FF0000"/>
                </a:solidFill>
              </a:rPr>
              <a:t>文件运行方式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1520" y="3645024"/>
            <a:ext cx="8735888" cy="2877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以上三类方式用于函数文件要注意，是否有正确的输入输出</a:t>
            </a:r>
            <a:endParaRPr lang="zh-CN" altLang="en-US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函数文件一般调用格式为</a:t>
            </a:r>
            <a:r>
              <a:rPr lang="en-US" altLang="zh-CN" sz="240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zh-CN" altLang="en-US" sz="24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输出列表</a:t>
            </a:r>
            <a:r>
              <a:rPr lang="en-US" altLang="zh-CN" sz="240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]=</a:t>
            </a:r>
            <a:r>
              <a:rPr lang="zh-CN" altLang="en-US" sz="240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函数名</a:t>
            </a:r>
            <a:r>
              <a:rPr lang="en-US" altLang="zh-CN" sz="240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输入列表</a:t>
            </a:r>
            <a:r>
              <a:rPr lang="en-US" altLang="zh-CN" sz="240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40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en-US" sz="24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这种方式可以在命令窗口、脚本文件、其他函数文件中使用，仍然要注意输入和输出是否正确。</a:t>
            </a:r>
            <a:endParaRPr lang="en-US" altLang="zh-CN" sz="2400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参考示例文件 </a:t>
            </a:r>
            <a:r>
              <a:rPr lang="en-US" altLang="zh-CN" sz="1800" dirty="0" err="1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mysind.m</a:t>
            </a:r>
            <a:r>
              <a:rPr lang="en-US" altLang="zh-CN" sz="180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1800" dirty="0" err="1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myplotsin.m</a:t>
            </a:r>
            <a:r>
              <a:rPr lang="en-US" altLang="zh-CN" sz="180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mydeg2rad.m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1520" y="980728"/>
            <a:ext cx="8735888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宋体" panose="02010600030101010101" pitchFamily="2" charset="-122"/>
              </a:rPr>
              <a:t>当前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宋体" panose="02010600030101010101" pitchFamily="2" charset="-122"/>
              </a:rPr>
              <a:t>文件夹窗口中右键点击指定文件，选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宋体" panose="02010600030101010101" pitchFamily="2" charset="-122"/>
              </a:rPr>
              <a:t>“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宋体" panose="02010600030101010101" pitchFamily="2" charset="-122"/>
              </a:rPr>
              <a:t>运行</a:t>
            </a:r>
            <a:r>
              <a:rPr lang="en-US" altLang="zh-CN" sz="24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宋体" panose="02010600030101010101" pitchFamily="2" charset="-122"/>
              </a:rPr>
              <a:t>”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sym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打开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文件后，选菜单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编辑器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”-“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运行</a:t>
            </a:r>
            <a:r>
              <a:rPr lang="en-US" altLang="zh-CN" sz="24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命令窗口或其他程序中通过文件名（不带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.m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后缀），可直接运行该文件</a:t>
            </a:r>
            <a:r>
              <a:rPr lang="zh-CN" altLang="en-US" sz="24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5"/>
          <p:cNvSpPr txBox="1">
            <a:spLocks noChangeArrowheads="1"/>
          </p:cNvSpPr>
          <p:nvPr/>
        </p:nvSpPr>
        <p:spPr bwMode="auto">
          <a:xfrm>
            <a:off x="1331913" y="1341438"/>
            <a:ext cx="640843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Char char="p"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 顺序</a:t>
            </a:r>
            <a:r>
              <a:rPr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结构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选择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条件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结构（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</a:rPr>
              <a:t>if , 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switch , try</a:t>
            </a:r>
            <a:r>
              <a:rPr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Char char="p"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 循环结构（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</a:rPr>
              <a:t>while, for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56323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/>
              <a:t>程序设计    </a:t>
            </a:r>
            <a:r>
              <a:rPr lang="zh-CN" altLang="en-US" sz="4000" dirty="0" smtClean="0">
                <a:solidFill>
                  <a:srgbClr val="FF0000"/>
                </a:solidFill>
              </a:rPr>
              <a:t>程序结构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55814" y="3501008"/>
            <a:ext cx="84978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  <a:buFontTx/>
              <a:buNone/>
            </a:pPr>
            <a:r>
              <a:rPr lang="zh-CN" altLang="en-US" sz="2800" b="0" dirty="0">
                <a:latin typeface="宋体" panose="02010600030101010101" pitchFamily="2" charset="-122"/>
              </a:rPr>
              <a:t>以上</a:t>
            </a:r>
            <a:r>
              <a:rPr lang="en-US" altLang="zh-CN" sz="2800" b="0" dirty="0" smtClean="0">
                <a:latin typeface="宋体" panose="02010600030101010101" pitchFamily="2" charset="-122"/>
              </a:rPr>
              <a:t>3</a:t>
            </a:r>
            <a:r>
              <a:rPr lang="zh-CN" altLang="en-US" sz="2800" b="0" dirty="0">
                <a:latin typeface="宋体" panose="02010600030101010101" pitchFamily="2" charset="-122"/>
              </a:rPr>
              <a:t>种基本</a:t>
            </a:r>
            <a:r>
              <a:rPr lang="zh-CN" altLang="en-US" sz="2800" b="0" dirty="0" smtClean="0">
                <a:latin typeface="宋体" panose="02010600030101010101" pitchFamily="2" charset="-122"/>
              </a:rPr>
              <a:t>结构可组成很复杂的程序。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9525" algn="ctr">
          <a:solidFill>
            <a:srgbClr val="FF6600"/>
          </a:solidFill>
          <a:miter lim="800000"/>
        </a:ln>
        <a:effectLst>
          <a:outerShdw dist="35921" dir="2700000" algn="ctr" rotWithShape="0">
            <a:schemeClr val="tx2"/>
          </a:outerShdw>
        </a:effectLst>
      </a:spPr>
      <a:bodyPr anchor="b"/>
      <a:lstStyle>
        <a:defPPr algn="ctr">
          <a:defRPr sz="2400">
            <a:solidFill>
              <a:schemeClr val="hlink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9525" algn="ctr">
          <a:solidFill>
            <a:srgbClr val="FF6600"/>
          </a:solidFill>
          <a:miter lim="800000"/>
        </a:ln>
        <a:effectLst>
          <a:outerShdw dist="35921" dir="2700000" algn="ctr" rotWithShape="0">
            <a:schemeClr val="tx2"/>
          </a:outerShdw>
        </a:effectLst>
      </a:spPr>
      <a:bodyPr anchor="b"/>
      <a:lstStyle>
        <a:defPPr algn="ctr">
          <a:defRPr sz="2400">
            <a:solidFill>
              <a:schemeClr val="hlink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9525" algn="ctr">
          <a:solidFill>
            <a:srgbClr val="FF6600"/>
          </a:solidFill>
          <a:miter lim="800000"/>
        </a:ln>
        <a:effectLst>
          <a:outerShdw dist="35921" dir="2700000" algn="ctr" rotWithShape="0">
            <a:schemeClr val="tx2"/>
          </a:outerShdw>
        </a:effectLst>
      </a:spPr>
      <a:bodyPr anchor="b"/>
      <a:lstStyle>
        <a:defPPr algn="ctr">
          <a:defRPr sz="2400">
            <a:solidFill>
              <a:schemeClr val="hlink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713</TotalTime>
  <Pages>0</Pages>
  <Words>3240</Words>
  <Characters>0</Characters>
  <Application>Microsoft Office PowerPoint</Application>
  <DocSecurity>0</DocSecurity>
  <PresentationFormat>全屏显示(4:3)</PresentationFormat>
  <Lines>0</Lines>
  <Paragraphs>528</Paragraphs>
  <Slides>48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48</vt:i4>
      </vt:variant>
    </vt:vector>
  </HeadingPairs>
  <TitlesOfParts>
    <vt:vector size="65" baseType="lpstr">
      <vt:lpstr>仿宋</vt:lpstr>
      <vt:lpstr>黑体</vt:lpstr>
      <vt:lpstr>华文新魏</vt:lpstr>
      <vt:lpstr>隶书</vt:lpstr>
      <vt:lpstr>宋体</vt:lpstr>
      <vt:lpstr>Arial</vt:lpstr>
      <vt:lpstr>Arial Black</vt:lpstr>
      <vt:lpstr>Tahoma</vt:lpstr>
      <vt:lpstr>Times New Roman</vt:lpstr>
      <vt:lpstr>Wingdings</vt:lpstr>
      <vt:lpstr>Blends</vt:lpstr>
      <vt:lpstr>1_Blends</vt:lpstr>
      <vt:lpstr>2_Blends</vt:lpstr>
      <vt:lpstr>Bitmap Image</vt:lpstr>
      <vt:lpstr>Microsoft 公式 3.0</vt:lpstr>
      <vt:lpstr>公式</vt:lpstr>
      <vt:lpstr>MathType 6.0 Equation</vt:lpstr>
      <vt:lpstr>第4章</vt:lpstr>
      <vt:lpstr>PowerPoint 演示文稿</vt:lpstr>
      <vt:lpstr>M文件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dell</cp:lastModifiedBy>
  <cp:revision>604</cp:revision>
  <dcterms:created xsi:type="dcterms:W3CDTF">2019-05-28T06:55:06Z</dcterms:created>
  <dcterms:modified xsi:type="dcterms:W3CDTF">2020-03-09T05:45:01Z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2052-11.3.0.8586</vt:lpwstr>
  </property>
</Properties>
</file>