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8" r:id="rId9"/>
    <p:sldId id="300" r:id="rId10"/>
    <p:sldId id="301" r:id="rId11"/>
    <p:sldId id="302" r:id="rId12"/>
    <p:sldId id="303" r:id="rId13"/>
    <p:sldId id="304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2" autoAdjust="0"/>
    <p:restoredTop sz="94660"/>
  </p:normalViewPr>
  <p:slideViewPr>
    <p:cSldViewPr snapToGrid="0">
      <p:cViewPr>
        <p:scale>
          <a:sx n="66" d="100"/>
          <a:sy n="66" d="100"/>
        </p:scale>
        <p:origin x="9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6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9270325-6AED-4E5F-98BC-C8A453E2B4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0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1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25ED-18BF-4E28-9673-CE5A68D80E2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1427-1878-4BD8-9FD3-024CA589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对象 1"/>
          <p:cNvGraphicFramePr>
            <a:graphicFrameLocks/>
          </p:cNvGraphicFramePr>
          <p:nvPr/>
        </p:nvGraphicFramePr>
        <p:xfrm>
          <a:off x="4208464" y="2420939"/>
          <a:ext cx="377507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3772427" imgH="3753374" progId="Paint.Picture">
                  <p:embed/>
                </p:oleObj>
              </mc:Choice>
              <mc:Fallback>
                <p:oleObj r:id="rId4" imgW="3772427" imgH="3753374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4" y="2420939"/>
                        <a:ext cx="3775075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4"/>
          <p:cNvSpPr>
            <a:spLocks noGrp="1" noChangeArrowheads="1"/>
          </p:cNvSpPr>
          <p:nvPr/>
        </p:nvSpPr>
        <p:spPr bwMode="auto">
          <a:xfrm>
            <a:off x="2208214" y="1125538"/>
            <a:ext cx="77739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6000" b="1">
                <a:solidFill>
                  <a:srgbClr val="3333CC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6000" b="1">
                <a:solidFill>
                  <a:srgbClr val="3333CC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软件与应用</a:t>
            </a:r>
            <a:endParaRPr lang="zh-CN" altLang="en-US" sz="4800" b="1">
              <a:solidFill>
                <a:srgbClr val="3333CC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35081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FD5B48-DFC2-41AD-B4A9-93E6A6EC3DF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07999" y="1741716"/>
            <a:ext cx="1113245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 smtClean="0"/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弹出式菜单</a:t>
            </a:r>
            <a:r>
              <a:rPr lang="en-US" altLang="zh-CN" sz="2400" dirty="0">
                <a:latin typeface="宋体" panose="02010600030101010101" pitchFamily="2" charset="-122"/>
              </a:rPr>
              <a:t>(Pop-up Menu)</a:t>
            </a:r>
            <a:r>
              <a:rPr lang="zh-CN" altLang="en-US" sz="2400" dirty="0">
                <a:latin typeface="宋体" panose="02010600030101010101" pitchFamily="2" charset="-122"/>
              </a:rPr>
              <a:t>，向用户提出互斥的一系列选项清单，用户可以选择其中的某一项。弹出式菜单下拉式菜单，它不受菜单条的限制，可以位于图形窗口内的任何位置。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通常状态下，弹出式菜单以矩形的形式出现，矩形中含有当前选择的选项，在选项右侧有一个向下的箭头来表明该对象是一个弹出式菜单。当指针处在弹出式菜单的箭头之上并按下鼠标时，出现所有选项。移动指针到不同的选项，单击鼠标左键就选中了该选项，同时关闭弹出式菜单，显示新的选项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选择一个选项后，弹出式菜单的“</a:t>
            </a:r>
            <a:r>
              <a:rPr lang="en-US" altLang="zh-CN" sz="2400" dirty="0">
                <a:latin typeface="宋体" panose="02010600030101010101" pitchFamily="2" charset="-122"/>
              </a:rPr>
              <a:t>Value”</a:t>
            </a:r>
            <a:r>
              <a:rPr lang="zh-CN" altLang="en-US" sz="2400" dirty="0">
                <a:latin typeface="宋体" panose="02010600030101010101" pitchFamily="2" charset="-122"/>
              </a:rPr>
              <a:t>属性值为该选项的序号。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弹出式菜单的“</a:t>
            </a:r>
            <a:r>
              <a:rPr lang="en-US" altLang="zh-CN" sz="2400" dirty="0">
                <a:latin typeface="宋体" panose="02010600030101010101" pitchFamily="2" charset="-122"/>
              </a:rPr>
              <a:t>Style”</a:t>
            </a:r>
            <a:r>
              <a:rPr lang="zh-CN" altLang="en-US" sz="2400" dirty="0">
                <a:latin typeface="宋体" panose="02010600030101010101" pitchFamily="2" charset="-122"/>
              </a:rPr>
              <a:t>属性的默认值是“</a:t>
            </a:r>
            <a:r>
              <a:rPr lang="en-US" altLang="zh-CN" sz="2400" dirty="0" err="1">
                <a:latin typeface="宋体" panose="02010600030101010101" pitchFamily="2" charset="-122"/>
              </a:rPr>
              <a:t>popupmenu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，在“</a:t>
            </a:r>
            <a:r>
              <a:rPr lang="en-US" altLang="zh-CN" sz="2400" dirty="0">
                <a:latin typeface="宋体" panose="02010600030101010101" pitchFamily="2" charset="-122"/>
              </a:rPr>
              <a:t>string”</a:t>
            </a:r>
            <a:r>
              <a:rPr lang="zh-CN" altLang="en-US" sz="2400" dirty="0">
                <a:latin typeface="宋体" panose="02010600030101010101" pitchFamily="2" charset="-122"/>
              </a:rPr>
              <a:t>属性中设置弹出式菜单的选项字符串，在不同的选项之间用“</a:t>
            </a:r>
            <a:r>
              <a:rPr lang="en-US" altLang="zh-CN" sz="2400" dirty="0">
                <a:latin typeface="宋体" panose="02010600030101010101" pitchFamily="2" charset="-122"/>
              </a:rPr>
              <a:t>|”</a:t>
            </a:r>
            <a:r>
              <a:rPr lang="zh-CN" altLang="en-US" sz="2400" dirty="0">
                <a:latin typeface="宋体" panose="02010600030101010101" pitchFamily="2" charset="-122"/>
              </a:rPr>
              <a:t>分隔，类似于换行。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057401" y="4800601"/>
            <a:ext cx="7902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            </a:t>
            </a:r>
            <a:r>
              <a:rPr lang="zh-CN" altLang="en-US" sz="1800"/>
              <a:t>：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49936" r="51264" b="39444"/>
          <a:stretch/>
        </p:blipFill>
        <p:spPr bwMode="auto">
          <a:xfrm>
            <a:off x="667657" y="1509486"/>
            <a:ext cx="6241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</a:t>
            </a:r>
            <a:r>
              <a:rPr lang="zh-CN" altLang="en-US" sz="4000" b="1" dirty="0">
                <a:solidFill>
                  <a:srgbClr val="FF0000"/>
                </a:solidFill>
              </a:rPr>
              <a:t>控件对象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E33A8A-2AAC-47FE-A9E8-8B373496AC3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91771" y="1513339"/>
            <a:ext cx="1023257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图文面板框，</a:t>
            </a:r>
            <a:r>
              <a:rPr lang="zh-CN" altLang="en-US" sz="2400" dirty="0">
                <a:latin typeface="宋体" panose="02010600030101010101" pitchFamily="2" charset="-122"/>
              </a:rPr>
              <a:t>图文框是填充的矩形区域。一般用来把其它控件放入图文框中，组成一组。图文框本身没有回调程序。注意</a:t>
            </a: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只有用户界面控件可以在图文框中显示</a:t>
            </a:r>
            <a:r>
              <a:rPr lang="zh-CN" altLang="en-US" sz="2400" dirty="0">
                <a:latin typeface="宋体" panose="02010600030101010101" pitchFamily="2" charset="-122"/>
              </a:rPr>
              <a:t>。由于图文框是不透明的，因而定义图文框的顺序就很重要，必须先定义图文框，然后定义放到图文框中的控件。因为先定义的对象先画，后定义的对象后画，后画的对象覆盖到先画的对象上。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291770" y="4019762"/>
            <a:ext cx="1023257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静态</a:t>
            </a:r>
            <a:r>
              <a:rPr lang="zh-CN" altLang="en-US" sz="2400" dirty="0">
                <a:latin typeface="宋体" panose="02010600030101010101" pitchFamily="2" charset="-122"/>
              </a:rPr>
              <a:t>文本框</a:t>
            </a:r>
            <a:r>
              <a:rPr lang="en-US" altLang="zh-CN" sz="2400" dirty="0">
                <a:latin typeface="宋体" panose="02010600030101010101" pitchFamily="2" charset="-122"/>
              </a:rPr>
              <a:t>(text)</a:t>
            </a:r>
            <a:r>
              <a:rPr lang="zh-CN" altLang="en-US" sz="2400" dirty="0">
                <a:latin typeface="宋体" panose="02010600030101010101" pitchFamily="2" charset="-122"/>
              </a:rPr>
              <a:t>，静态文本框用来显示文本字符串，该字符串内容由属性“</a:t>
            </a:r>
            <a:r>
              <a:rPr lang="en-US" altLang="zh-CN" sz="2400" dirty="0">
                <a:latin typeface="宋体" panose="02010600030101010101" pitchFamily="2" charset="-122"/>
              </a:rPr>
              <a:t>string”</a:t>
            </a:r>
            <a:r>
              <a:rPr lang="zh-CN" altLang="en-US" sz="2400" dirty="0">
                <a:latin typeface="宋体" panose="02010600030101010101" pitchFamily="2" charset="-122"/>
              </a:rPr>
              <a:t>确定。静态文本框之所以称为“静态”，是因为文本不能被动态的修改，而只能通过改变“</a:t>
            </a:r>
            <a:r>
              <a:rPr lang="en-US" altLang="zh-CN" sz="2400" dirty="0">
                <a:latin typeface="宋体" panose="02010600030101010101" pitchFamily="2" charset="-122"/>
              </a:rPr>
              <a:t>String”</a:t>
            </a:r>
            <a:r>
              <a:rPr lang="zh-CN" altLang="en-US" sz="2400" dirty="0">
                <a:latin typeface="宋体" panose="02010600030101010101" pitchFamily="2" charset="-122"/>
              </a:rPr>
              <a:t>属性来更改。静态文本框一般用于显示标记、提示信息及当前值。静态文本框的“</a:t>
            </a:r>
            <a:r>
              <a:rPr lang="en-US" altLang="zh-CN" sz="2400" dirty="0">
                <a:latin typeface="宋体" panose="02010600030101010101" pitchFamily="2" charset="-122"/>
              </a:rPr>
              <a:t>Style”</a:t>
            </a:r>
            <a:r>
              <a:rPr lang="zh-CN" altLang="en-US" sz="2400" dirty="0">
                <a:latin typeface="宋体" panose="02010600030101010101" pitchFamily="2" charset="-122"/>
              </a:rPr>
              <a:t>属性的默认值是“</a:t>
            </a:r>
            <a:r>
              <a:rPr lang="en-US" altLang="zh-CN" sz="2400" dirty="0">
                <a:latin typeface="宋体" panose="02010600030101010101" pitchFamily="2" charset="-122"/>
              </a:rPr>
              <a:t>text”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6" t="38361" r="7180" b="50751"/>
          <a:stretch/>
        </p:blipFill>
        <p:spPr bwMode="auto">
          <a:xfrm>
            <a:off x="1484992" y="3814821"/>
            <a:ext cx="624115" cy="6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6" t="72797" r="8160" b="16568"/>
          <a:stretch/>
        </p:blipFill>
        <p:spPr bwMode="auto">
          <a:xfrm>
            <a:off x="1484993" y="1314362"/>
            <a:ext cx="62411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</a:t>
            </a:r>
            <a:r>
              <a:rPr lang="zh-CN" altLang="en-US" sz="4000" b="1" dirty="0">
                <a:solidFill>
                  <a:srgbClr val="FF0000"/>
                </a:solidFill>
              </a:rPr>
              <a:t>控件对象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60F100-9341-4FF4-97B9-4054BDC7CE2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1592943"/>
            <a:ext cx="1121954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列表框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</a:rPr>
              <a:t>列出</a:t>
            </a:r>
            <a:r>
              <a:rPr lang="zh-CN" altLang="en-US" sz="2400" dirty="0">
                <a:latin typeface="宋体" panose="02010600030101010101" pitchFamily="2" charset="-122"/>
              </a:rPr>
              <a:t>一些选项的清单，并允许用户选择其中的一个或多个选项，一个或多个的模式由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属性控制。</a:t>
            </a:r>
            <a:r>
              <a:rPr lang="en-US" altLang="zh-CN" sz="2400" dirty="0">
                <a:latin typeface="宋体" panose="02010600030101010101" pitchFamily="2" charset="-122"/>
              </a:rPr>
              <a:t>Value </a:t>
            </a:r>
            <a:r>
              <a:rPr lang="zh-CN" altLang="en-US" sz="2400" dirty="0">
                <a:latin typeface="宋体" panose="02010600030101010101" pitchFamily="2" charset="-122"/>
              </a:rPr>
              <a:t>属性的值为被选中选项的序号，同时也指示了选中选项的个数</a:t>
            </a:r>
            <a:r>
              <a:rPr lang="zh-CN" altLang="en-US" sz="2400" dirty="0" smtClean="0">
                <a:latin typeface="宋体" panose="02010600030101010101" pitchFamily="2" charset="-122"/>
              </a:rPr>
              <a:t>。当</a:t>
            </a:r>
            <a:r>
              <a:rPr lang="zh-CN" altLang="en-US" sz="2400" dirty="0">
                <a:latin typeface="宋体" panose="02010600030101010101" pitchFamily="2" charset="-122"/>
              </a:rPr>
              <a:t>单击鼠标按钮选中该项后，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属性的值被改变，释放鼠标按钮的时候</a:t>
            </a:r>
            <a:r>
              <a:rPr lang="en-US" altLang="zh-CN" sz="2400" dirty="0" err="1">
                <a:latin typeface="宋体" panose="02010600030101010101" pitchFamily="2" charset="-122"/>
              </a:rPr>
              <a:t>Matlab</a:t>
            </a:r>
            <a:r>
              <a:rPr lang="zh-CN" altLang="en-US" sz="2400" dirty="0">
                <a:latin typeface="宋体" panose="02010600030101010101" pitchFamily="2" charset="-122"/>
              </a:rPr>
              <a:t>执行列表框的回调程序</a:t>
            </a:r>
            <a:r>
              <a:rPr lang="zh-CN" altLang="en-US" sz="2400" dirty="0" smtClean="0">
                <a:latin typeface="宋体" panose="02010600030101010101" pitchFamily="2" charset="-122"/>
              </a:rPr>
              <a:t>。列表框</a:t>
            </a:r>
            <a:r>
              <a:rPr lang="zh-CN" altLang="en-US" sz="2400" dirty="0">
                <a:latin typeface="宋体" panose="02010600030101010101" pitchFamily="2" charset="-122"/>
              </a:rPr>
              <a:t>的“</a:t>
            </a:r>
            <a:r>
              <a:rPr lang="en-US" altLang="zh-CN" sz="2400" dirty="0">
                <a:latin typeface="宋体" panose="02010600030101010101" pitchFamily="2" charset="-122"/>
              </a:rPr>
              <a:t>Style”</a:t>
            </a:r>
            <a:r>
              <a:rPr lang="zh-CN" altLang="en-US" sz="2400" dirty="0">
                <a:latin typeface="宋体" panose="02010600030101010101" pitchFamily="2" charset="-122"/>
              </a:rPr>
              <a:t>属性的默认值是“</a:t>
            </a:r>
            <a:r>
              <a:rPr lang="en-US" altLang="zh-CN" sz="2400" dirty="0" err="1">
                <a:latin typeface="宋体" panose="02010600030101010101" pitchFamily="2" charset="-122"/>
              </a:rPr>
              <a:t>listbox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 复选框，又</a:t>
            </a:r>
            <a:r>
              <a:rPr lang="zh-CN" altLang="en-US" sz="2400" dirty="0">
                <a:latin typeface="宋体" panose="02010600030101010101" pitchFamily="2" charset="-122"/>
              </a:rPr>
              <a:t>称检查框</a:t>
            </a:r>
            <a:r>
              <a:rPr lang="zh-CN" altLang="en-US" sz="2400" dirty="0" smtClean="0">
                <a:latin typeface="宋体" panose="02010600030101010101" pitchFamily="2" charset="-122"/>
              </a:rPr>
              <a:t>，由</a:t>
            </a:r>
            <a:r>
              <a:rPr lang="zh-CN" altLang="en-US" sz="2400" dirty="0">
                <a:latin typeface="宋体" panose="02010600030101010101" pitchFamily="2" charset="-122"/>
              </a:rPr>
              <a:t>一个标注字符串（在“</a:t>
            </a:r>
            <a:r>
              <a:rPr lang="en-US" altLang="zh-CN" sz="2400" dirty="0">
                <a:latin typeface="宋体" panose="02010600030101010101" pitchFamily="2" charset="-122"/>
              </a:rPr>
              <a:t>String”</a:t>
            </a:r>
            <a:r>
              <a:rPr lang="zh-CN" altLang="en-US" sz="2400" dirty="0">
                <a:latin typeface="宋体" panose="02010600030101010101" pitchFamily="2" charset="-122"/>
              </a:rPr>
              <a:t>属性中设置）和字符串左侧的一个小方框所组成。选中时在方框内添加“√”符号，“</a:t>
            </a:r>
            <a:r>
              <a:rPr lang="en-US" altLang="zh-CN" sz="2400" dirty="0">
                <a:latin typeface="宋体" panose="02010600030101010101" pitchFamily="2" charset="-122"/>
              </a:rPr>
              <a:t>Value”</a:t>
            </a:r>
            <a:r>
              <a:rPr lang="zh-CN" altLang="en-US" sz="2400" dirty="0">
                <a:latin typeface="宋体" panose="02010600030101010101" pitchFamily="2" charset="-122"/>
              </a:rPr>
              <a:t>属性值设为“</a:t>
            </a:r>
            <a:r>
              <a:rPr lang="en-US" altLang="zh-CN" sz="2400" dirty="0">
                <a:latin typeface="宋体" panose="02010600030101010101" pitchFamily="2" charset="-122"/>
              </a:rPr>
              <a:t>1”</a:t>
            </a:r>
            <a:r>
              <a:rPr lang="zh-CN" altLang="en-US" sz="2400" dirty="0">
                <a:latin typeface="宋体" panose="02010600030101010101" pitchFamily="2" charset="-122"/>
              </a:rPr>
              <a:t>；未选中时方框变空，“</a:t>
            </a:r>
            <a:r>
              <a:rPr lang="en-US" altLang="zh-CN" sz="2400" dirty="0">
                <a:latin typeface="宋体" panose="02010600030101010101" pitchFamily="2" charset="-122"/>
              </a:rPr>
              <a:t>Value”</a:t>
            </a:r>
            <a:r>
              <a:rPr lang="zh-CN" altLang="en-US" sz="2400" dirty="0">
                <a:latin typeface="宋体" panose="02010600030101010101" pitchFamily="2" charset="-122"/>
              </a:rPr>
              <a:t>属性值设为“</a:t>
            </a:r>
            <a:r>
              <a:rPr lang="en-US" altLang="zh-CN" sz="2400" dirty="0">
                <a:latin typeface="宋体" panose="02010600030101010101" pitchFamily="2" charset="-122"/>
              </a:rPr>
              <a:t>0”</a:t>
            </a:r>
            <a:r>
              <a:rPr lang="zh-CN" altLang="en-US" sz="2400" dirty="0">
                <a:latin typeface="宋体" panose="02010600030101010101" pitchFamily="2" charset="-122"/>
              </a:rPr>
              <a:t>。复选框一般用于表明选项的状态或属性。</a:t>
            </a:r>
            <a:endParaRPr lang="zh-CN" altLang="en-US" sz="24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6" t="49755" r="8160" b="39104"/>
          <a:stretch/>
        </p:blipFill>
        <p:spPr bwMode="auto">
          <a:xfrm>
            <a:off x="870857" y="1302657"/>
            <a:ext cx="624114" cy="63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6" t="26967" r="8160" b="62146"/>
          <a:stretch/>
        </p:blipFill>
        <p:spPr bwMode="auto">
          <a:xfrm>
            <a:off x="885371" y="3846288"/>
            <a:ext cx="609600" cy="6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</a:t>
            </a:r>
            <a:r>
              <a:rPr lang="zh-CN" altLang="en-US" sz="4000" b="1" dirty="0">
                <a:solidFill>
                  <a:srgbClr val="FF0000"/>
                </a:solidFill>
              </a:rPr>
              <a:t>控件对象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7BE77-7E7D-45F3-A7EE-786909EFF40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99886" y="1190394"/>
            <a:ext cx="1071154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滑动条，</a:t>
            </a:r>
            <a:r>
              <a:rPr lang="zh-CN" altLang="en-US" sz="2400" dirty="0">
                <a:latin typeface="宋体" panose="02010600030101010101" pitchFamily="2" charset="-122"/>
              </a:rPr>
              <a:t>又称滚动条，包括三个部分，分别是滑动槽，表示取值范围；滑动槽内的滑块，代表滑动条的当前值；以及在滑动条两端的箭头，用于改变滑动条的值</a:t>
            </a:r>
            <a:r>
              <a:rPr lang="zh-CN" altLang="en-US" sz="2400" dirty="0" smtClean="0">
                <a:latin typeface="宋体" panose="02010600030101010101" pitchFamily="2" charset="-122"/>
              </a:rPr>
              <a:t>。滑动</a:t>
            </a:r>
            <a:r>
              <a:rPr lang="zh-CN" altLang="en-US" sz="2400" dirty="0">
                <a:latin typeface="宋体" panose="02010600030101010101" pitchFamily="2" charset="-122"/>
              </a:rPr>
              <a:t>条一般用于从一定的范围中取值。改变滑动条的值有三种方式，一种是用鼠标指针拖动滑块，在滑块位于期望位置后放开鼠标；另一种是当指针处于滑块槽中但不在滑块上时，单击鼠标按钮，滑块沿该方向移动一定距离，距离的大小在属性“</a:t>
            </a:r>
            <a:r>
              <a:rPr lang="en-US" altLang="zh-CN" sz="2400" dirty="0" err="1">
                <a:latin typeface="宋体" panose="02010600030101010101" pitchFamily="2" charset="-122"/>
              </a:rPr>
              <a:t>SliderStep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中设置，缺省情况下等于整个范围的</a:t>
            </a:r>
            <a:r>
              <a:rPr lang="en-US" altLang="zh-CN" sz="2400" dirty="0">
                <a:latin typeface="宋体" panose="02010600030101010101" pitchFamily="2" charset="-122"/>
              </a:rPr>
              <a:t>10%</a:t>
            </a:r>
            <a:r>
              <a:rPr lang="zh-CN" altLang="en-US" sz="2400" dirty="0">
                <a:latin typeface="宋体" panose="02010600030101010101" pitchFamily="2" charset="-122"/>
              </a:rPr>
              <a:t>；第三种方式是在滑块条的某一端用鼠标单击箭头，滑块沿着箭头的方向移动一定的距离，距离的大小在属性“</a:t>
            </a:r>
            <a:r>
              <a:rPr lang="en-US" altLang="zh-CN" sz="2400" dirty="0" err="1">
                <a:latin typeface="宋体" panose="02010600030101010101" pitchFamily="2" charset="-122"/>
              </a:rPr>
              <a:t>SliderStep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中设置，缺省情况下为整个范围的</a:t>
            </a:r>
            <a:r>
              <a:rPr lang="en-US" altLang="zh-CN" sz="2400" dirty="0">
                <a:latin typeface="宋体" panose="02010600030101010101" pitchFamily="2" charset="-122"/>
              </a:rPr>
              <a:t>1%</a:t>
            </a:r>
            <a:r>
              <a:rPr lang="zh-CN" altLang="en-US" sz="2400" dirty="0" smtClean="0">
                <a:latin typeface="宋体" panose="02010600030101010101" pitchFamily="2" charset="-122"/>
              </a:rPr>
              <a:t>。滑动</a:t>
            </a:r>
            <a:r>
              <a:rPr lang="zh-CN" altLang="en-US" sz="2400" dirty="0">
                <a:latin typeface="宋体" panose="02010600030101010101" pitchFamily="2" charset="-122"/>
              </a:rPr>
              <a:t>条的“</a:t>
            </a:r>
            <a:r>
              <a:rPr lang="en-US" altLang="zh-CN" sz="2400" dirty="0">
                <a:latin typeface="宋体" panose="02010600030101010101" pitchFamily="2" charset="-122"/>
              </a:rPr>
              <a:t>Style”</a:t>
            </a:r>
            <a:r>
              <a:rPr lang="zh-CN" altLang="en-US" sz="2400" dirty="0">
                <a:latin typeface="宋体" panose="02010600030101010101" pitchFamily="2" charset="-122"/>
              </a:rPr>
              <a:t>属性的默认值是“</a:t>
            </a:r>
            <a:r>
              <a:rPr lang="en-US" altLang="zh-CN" sz="2400" dirty="0">
                <a:latin typeface="宋体" panose="02010600030101010101" pitchFamily="2" charset="-122"/>
              </a:rPr>
              <a:t>slider”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    按钮组，</a:t>
            </a:r>
            <a:r>
              <a:rPr lang="zh-CN" altLang="en-US" sz="2400" dirty="0">
                <a:latin typeface="宋体" panose="02010600030101010101" pitchFamily="2" charset="-122"/>
              </a:rPr>
              <a:t>放到按钮组中的多个单选按钮具有排它性，但与按钮组外的单选按钮无关。制作界面时常常会遇到有几组参数具有排它性的情况，即每一组中只能选择一种情况。此时，可以用几组按钮组表示这几组参数，每一组单选按钮放到一个按钮组控件中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r>
              <a:rPr lang="zh-CN" altLang="en-US" sz="1800" dirty="0" smtClean="0"/>
              <a:t>           </a:t>
            </a:r>
            <a:endParaRPr lang="zh-CN" altLang="en-US" sz="18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066" r="6896" b="73539"/>
          <a:stretch/>
        </p:blipFill>
        <p:spPr bwMode="auto">
          <a:xfrm>
            <a:off x="1016000" y="922292"/>
            <a:ext cx="638629" cy="65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" t="84193" r="51263" b="5172"/>
          <a:stretch/>
        </p:blipFill>
        <p:spPr bwMode="auto">
          <a:xfrm>
            <a:off x="1016000" y="4630057"/>
            <a:ext cx="6241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</a:t>
            </a:r>
            <a:r>
              <a:rPr lang="zh-CN" altLang="en-US" sz="4000" b="1" dirty="0">
                <a:solidFill>
                  <a:srgbClr val="FF0000"/>
                </a:solidFill>
              </a:rPr>
              <a:t>控件对象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86AE94-F0D9-4A94-8864-89AD3BF9F943}" type="slidenum">
              <a:rPr altLang="zh-CN" smtClean="0"/>
              <a:pPr/>
              <a:t>14</a:t>
            </a:fld>
            <a:endParaRPr lang="zh-CN" altLang="zh-CN" smtClean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981200" y="1063626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对齐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工具</a:t>
            </a:r>
            <a:r>
              <a:rPr lang="zh-CN" altLang="en-US" sz="2400" dirty="0" smtClean="0">
                <a:latin typeface="宋体" panose="02010600030101010101" pitchFamily="2" charset="-122"/>
              </a:rPr>
              <a:t>可便捷的调整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编辑器中控件对象的位置。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工具简介    </a:t>
            </a:r>
            <a:r>
              <a:rPr lang="zh-CN" altLang="en-US" sz="4000">
                <a:solidFill>
                  <a:srgbClr val="FF0000"/>
                </a:solidFill>
              </a:rPr>
              <a:t>控件位置对齐工具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"/>
          <a:stretch>
            <a:fillRect/>
          </a:stretch>
        </p:blipFill>
        <p:spPr bwMode="auto">
          <a:xfrm>
            <a:off x="1905000" y="1676400"/>
            <a:ext cx="58435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500314"/>
            <a:ext cx="33242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3657600" y="2362200"/>
            <a:ext cx="1981200" cy="304800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ChangeArrowheads="1"/>
          </p:cNvSpPr>
          <p:nvPr/>
        </p:nvSpPr>
        <p:spPr bwMode="auto">
          <a:xfrm>
            <a:off x="1774826" y="0"/>
            <a:ext cx="9274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工具简介     </a:t>
            </a:r>
            <a:r>
              <a:rPr lang="zh-CN" altLang="en-US" sz="4000">
                <a:solidFill>
                  <a:srgbClr val="FF0000"/>
                </a:solidFill>
              </a:rPr>
              <a:t>控件属性检查</a:t>
            </a:r>
            <a:r>
              <a:rPr lang="en-US" altLang="zh-CN" sz="4000">
                <a:solidFill>
                  <a:srgbClr val="FF0000"/>
                </a:solidFill>
              </a:rPr>
              <a:t>/</a:t>
            </a:r>
            <a:r>
              <a:rPr lang="zh-CN" altLang="en-US" sz="4000">
                <a:solidFill>
                  <a:srgbClr val="FF0000"/>
                </a:solidFill>
              </a:rPr>
              <a:t>编辑器</a:t>
            </a: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BC6232-2692-496C-8790-9E6822FB8F46}" type="slidenum">
              <a:rPr altLang="zh-CN" smtClean="0"/>
              <a:pPr/>
              <a:t>15</a:t>
            </a:fld>
            <a:endParaRPr lang="zh-CN" altLang="zh-CN" smtClean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905000" y="762000"/>
            <a:ext cx="85344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控件属性检查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编辑器</a:t>
            </a:r>
            <a:r>
              <a:rPr lang="zh-CN" altLang="en-US" sz="2400" dirty="0" smtClean="0">
                <a:latin typeface="宋体" panose="02010600030101010101" pitchFamily="2" charset="-122"/>
              </a:rPr>
              <a:t>可</a:t>
            </a:r>
            <a:r>
              <a:rPr lang="zh-CN" altLang="en-US" sz="2400" dirty="0">
                <a:latin typeface="宋体" panose="02010600030101010101" pitchFamily="2" charset="-122"/>
              </a:rPr>
              <a:t>查看和修改控件对象的属性值。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打开方式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编辑器工具栏中</a:t>
            </a:r>
            <a:r>
              <a:rPr lang="en-US" altLang="zh-CN" sz="2400" dirty="0">
                <a:latin typeface="宋体" panose="02010600030101010101" pitchFamily="2" charset="-122"/>
              </a:rPr>
              <a:t>View-&gt;Inspect Properties</a:t>
            </a:r>
            <a:r>
              <a:rPr lang="zh-CN" altLang="en-US" sz="2400" dirty="0">
                <a:latin typeface="宋体" panose="02010600030101010101" pitchFamily="2" charset="-122"/>
              </a:rPr>
              <a:t>选项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命令窗口的输入</a:t>
            </a:r>
            <a:r>
              <a:rPr lang="en-US" altLang="zh-CN" sz="2400" dirty="0">
                <a:latin typeface="宋体" panose="02010600030101010101" pitchFamily="2" charset="-122"/>
              </a:rPr>
              <a:t>inspect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双击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1524001" y="1486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9"/>
          <a:stretch>
            <a:fillRect/>
          </a:stretch>
        </p:blipFill>
        <p:spPr bwMode="auto">
          <a:xfrm>
            <a:off x="2373314" y="3749676"/>
            <a:ext cx="516572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084513" y="4572000"/>
            <a:ext cx="1219200" cy="1793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22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32050"/>
            <a:ext cx="2141538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4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573DB9-0FB7-4EE2-A3F4-C36CEA3956B1}" type="slidenum">
              <a:rPr altLang="zh-CN" smtClean="0"/>
              <a:pPr/>
              <a:t>16</a:t>
            </a:fld>
            <a:endParaRPr lang="zh-CN" altLang="zh-CN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7029" y="844551"/>
            <a:ext cx="1119051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菜单编辑器</a:t>
            </a:r>
            <a:r>
              <a:rPr lang="zh-CN" altLang="en-US" sz="2800" dirty="0">
                <a:latin typeface="宋体" panose="02010600030101010101" pitchFamily="2" charset="-122"/>
              </a:rPr>
              <a:t>，可以创建、设置、修改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下拉式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菜单</a:t>
            </a:r>
            <a:r>
              <a:rPr lang="zh-CN" altLang="en-US" sz="2000" dirty="0">
                <a:latin typeface="宋体" panose="02010600030101010101" pitchFamily="2" charset="-122"/>
              </a:rPr>
              <a:t>（图形</a:t>
            </a:r>
            <a:r>
              <a:rPr lang="zh-CN" altLang="en-US" sz="2000" dirty="0">
                <a:latin typeface="宋体" panose="02010600030101010101" pitchFamily="2" charset="-122"/>
              </a:rPr>
              <a:t>窗口菜单栏中的</a:t>
            </a:r>
            <a:r>
              <a:rPr lang="zh-CN" altLang="en-US" sz="2000" dirty="0">
                <a:latin typeface="宋体" panose="02010600030101010101" pitchFamily="2" charset="-122"/>
              </a:rPr>
              <a:t>菜单），</a:t>
            </a:r>
            <a:r>
              <a:rPr lang="zh-CN" altLang="en-US" sz="2800" dirty="0" smtClean="0">
                <a:latin typeface="宋体" panose="02010600030101010101" pitchFamily="2" charset="-122"/>
              </a:rPr>
              <a:t>以及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弹出式</a:t>
            </a:r>
            <a:r>
              <a:rPr lang="zh-CN" altLang="en-US" sz="2800" dirty="0" smtClean="0">
                <a:latin typeface="宋体" panose="02010600030101010101" pitchFamily="2" charset="-122"/>
              </a:rPr>
              <a:t>菜单</a:t>
            </a:r>
            <a:r>
              <a:rPr lang="zh-CN" altLang="en-US" sz="2000" dirty="0" smtClean="0">
                <a:latin typeface="宋体" panose="02010600030101010101" pitchFamily="2" charset="-122"/>
              </a:rPr>
              <a:t>（在</a:t>
            </a:r>
            <a:r>
              <a:rPr lang="zh-CN" altLang="en-US" sz="2000" dirty="0">
                <a:latin typeface="宋体" panose="02010600030101010101" pitchFamily="2" charset="-122"/>
              </a:rPr>
              <a:t>图形对象上单击鼠标右键</a:t>
            </a:r>
            <a:r>
              <a:rPr lang="zh-CN" altLang="en-US" sz="2000" dirty="0" smtClean="0">
                <a:latin typeface="宋体" panose="02010600030101010101" pitchFamily="2" charset="-122"/>
              </a:rPr>
              <a:t>时弹出的</a:t>
            </a:r>
            <a:r>
              <a:rPr lang="zh-CN" altLang="en-US" sz="2000" dirty="0">
                <a:latin typeface="宋体" panose="02010600030101010101" pitchFamily="2" charset="-122"/>
              </a:rPr>
              <a:t>上下文</a:t>
            </a:r>
            <a:r>
              <a:rPr lang="zh-CN" altLang="en-US" sz="2000" dirty="0" smtClean="0">
                <a:latin typeface="宋体" panose="02010600030101010101" pitchFamily="2" charset="-122"/>
              </a:rPr>
              <a:t>菜单）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打开</a:t>
            </a:r>
            <a:r>
              <a:rPr lang="zh-CN" altLang="en-US" sz="2800" dirty="0">
                <a:latin typeface="宋体" panose="02010600030101010101" pitchFamily="2" charset="-122"/>
              </a:rPr>
              <a:t>方式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dirty="0">
                <a:latin typeface="宋体" panose="02010600030101010101" pitchFamily="2" charset="-122"/>
              </a:rPr>
              <a:t>GUIDE</a:t>
            </a:r>
            <a:r>
              <a:rPr lang="zh-CN" altLang="en-US" sz="2800" dirty="0">
                <a:latin typeface="宋体" panose="02010600030101010101" pitchFamily="2" charset="-122"/>
              </a:rPr>
              <a:t>中工具栏上的按钮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 dirty="0">
                <a:latin typeface="宋体" panose="02010600030101010101" pitchFamily="2" charset="-122"/>
              </a:rPr>
              <a:t>菜单</a:t>
            </a:r>
            <a:r>
              <a:rPr lang="en-US" altLang="zh-CN" sz="2800" dirty="0">
                <a:latin typeface="宋体" panose="02010600030101010101" pitchFamily="2" charset="-122"/>
              </a:rPr>
              <a:t>Tools-&gt;Menu Editor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1" y="16917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70104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工具简介   </a:t>
            </a:r>
            <a:r>
              <a:rPr lang="zh-CN" altLang="en-US" sz="4000">
                <a:solidFill>
                  <a:srgbClr val="FF0000"/>
                </a:solidFill>
              </a:rPr>
              <a:t>菜单编辑器</a:t>
            </a:r>
          </a:p>
        </p:txBody>
      </p:sp>
    </p:spTree>
    <p:extLst>
      <p:ext uri="{BB962C8B-B14F-4D97-AF65-F5344CB8AC3E}">
        <p14:creationId xmlns:p14="http://schemas.microsoft.com/office/powerpoint/2010/main" val="5976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929566-0F21-46FC-A34C-54B1A27A5008}" type="slidenum">
              <a:rPr altLang="zh-CN" smtClean="0"/>
              <a:pPr/>
              <a:t>17</a:t>
            </a:fld>
            <a:endParaRPr lang="zh-CN" altLang="zh-CN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057401" y="838200"/>
            <a:ext cx="8169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对象浏览器</a:t>
            </a:r>
            <a:r>
              <a:rPr lang="zh-CN" altLang="en-US" sz="2800">
                <a:latin typeface="宋体" panose="02010600030101010101" pitchFamily="2" charset="-122"/>
              </a:rPr>
              <a:t>，可查看当前所创建的图形对象。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打开方式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latin typeface="宋体" panose="02010600030101010101" pitchFamily="2" charset="-122"/>
              </a:rPr>
              <a:t>从对象设计编辑器界面的工具栏上选择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latin typeface="宋体" panose="02010600030101010101" pitchFamily="2" charset="-122"/>
              </a:rPr>
              <a:t>菜单</a:t>
            </a:r>
            <a:r>
              <a:rPr lang="en-US" altLang="zh-CN" sz="2800">
                <a:latin typeface="宋体" panose="02010600030101010101" pitchFamily="2" charset="-122"/>
              </a:rPr>
              <a:t>View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-&gt; Object Browser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1"/>
            <a:ext cx="541020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工具简介   </a:t>
            </a:r>
            <a:r>
              <a:rPr lang="zh-CN" altLang="en-US" sz="4000">
                <a:solidFill>
                  <a:srgbClr val="FF0000"/>
                </a:solidFill>
              </a:rPr>
              <a:t>对象浏览器</a:t>
            </a:r>
          </a:p>
        </p:txBody>
      </p:sp>
    </p:spTree>
    <p:extLst>
      <p:ext uri="{BB962C8B-B14F-4D97-AF65-F5344CB8AC3E}">
        <p14:creationId xmlns:p14="http://schemas.microsoft.com/office/powerpoint/2010/main" val="165487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C52C4D-220D-4EF0-814D-620C835CFDE3}" type="slidenum">
              <a:rPr altLang="zh-CN" smtClean="0"/>
              <a:pPr/>
              <a:t>18</a:t>
            </a:fld>
            <a:endParaRPr lang="zh-CN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04255"/>
            <a:ext cx="10247085" cy="489494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】 </a:t>
            </a:r>
            <a:r>
              <a:rPr lang="zh-CN" altLang="en-US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设计一个带有三个按钮和一个坐标轴的图形用户界面，当用鼠标</a:t>
            </a:r>
            <a:endParaRPr lang="en-US" altLang="zh-CN" sz="2400" b="1" dirty="0">
              <a:solidFill>
                <a:srgbClr val="2E10E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点击三个按钮时，分别在坐标轴内画</a:t>
            </a:r>
            <a:r>
              <a:rPr lang="en-US" altLang="zh-CN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sphere</a:t>
            </a:r>
            <a:r>
              <a:rPr lang="zh-CN" altLang="en-US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peaks</a:t>
            </a:r>
            <a:r>
              <a:rPr lang="zh-CN" altLang="en-US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membrane</a:t>
            </a:r>
            <a:r>
              <a:rPr lang="zh-CN" altLang="en-US" sz="2400" b="1" dirty="0">
                <a:solidFill>
                  <a:srgbClr val="2E10E0"/>
                </a:solidFill>
                <a:latin typeface="宋体" panose="02010600030101010101" pitchFamily="2" charset="-122"/>
              </a:rPr>
              <a:t>三个</a:t>
            </a:r>
            <a:r>
              <a:rPr lang="zh-CN" altLang="en-US" sz="2400" b="1" dirty="0" smtClean="0">
                <a:solidFill>
                  <a:srgbClr val="2E10E0"/>
                </a:solidFill>
                <a:latin typeface="宋体" panose="02010600030101010101" pitchFamily="2" charset="-122"/>
              </a:rPr>
              <a:t>图形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空白模板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建立带有一个坐标轴和三个按钮控件的图形</a:t>
            </a:r>
            <a:r>
              <a:rPr lang="zh-CN" altLang="en-US" sz="2400" dirty="0" smtClean="0">
                <a:latin typeface="宋体" panose="02010600030101010101" pitchFamily="2" charset="-122"/>
              </a:rPr>
              <a:t>界面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AutoNum type="arabicPeriod" startAt="2"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用位置排列工具使控件对齐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将待调整的控件同时选中（按住</a:t>
            </a:r>
            <a:r>
              <a:rPr lang="en-US" altLang="zh-CN" sz="2400" dirty="0">
                <a:latin typeface="宋体" panose="02010600030101010101" pitchFamily="2" charset="-122"/>
              </a:rPr>
              <a:t>Ctrl</a:t>
            </a:r>
            <a:r>
              <a:rPr lang="zh-CN" altLang="en-US" sz="2400" dirty="0">
                <a:latin typeface="宋体" panose="02010600030101010101" pitchFamily="2" charset="-122"/>
              </a:rPr>
              <a:t>键，鼠标左键逐一点击要调整的控件，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或按住鼠标左键进行拖拽框选），再后点击工具栏上的打开几何位置排列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工具窗口，进行对齐操作。</a:t>
            </a:r>
          </a:p>
        </p:txBody>
      </p:sp>
      <p:sp>
        <p:nvSpPr>
          <p:cNvPr id="15364" name="Rectangle 2"/>
          <p:cNvSpPr txBox="1">
            <a:spLocks noChangeArrowheads="1"/>
          </p:cNvSpPr>
          <p:nvPr/>
        </p:nvSpPr>
        <p:spPr bwMode="auto">
          <a:xfrm>
            <a:off x="1774825" y="0"/>
            <a:ext cx="683577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0070C0"/>
                </a:solidFill>
              </a:rPr>
              <a:t>GUI</a:t>
            </a:r>
            <a:r>
              <a:rPr lang="zh-CN" altLang="en-US" sz="4000" dirty="0" smtClean="0">
                <a:solidFill>
                  <a:srgbClr val="0070C0"/>
                </a:solidFill>
              </a:rPr>
              <a:t>向导设计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5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547EF6-F7E6-4AE5-B2F2-BCEDCD60EA11}" type="slidenum">
              <a:rPr altLang="zh-CN" smtClean="0"/>
              <a:pPr/>
              <a:t>19</a:t>
            </a:fld>
            <a:endParaRPr lang="zh-CN" altLang="zh-CN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524001" y="15203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1"/>
            <a:ext cx="52578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581400" y="5791200"/>
            <a:ext cx="510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宋体" panose="02010600030101010101" pitchFamily="2" charset="-122"/>
              </a:rPr>
              <a:t>调整空间位置后的界面设计编辑器</a:t>
            </a:r>
            <a:endParaRPr lang="zh-CN" altLang="en-US" sz="1600"/>
          </a:p>
        </p:txBody>
      </p:sp>
      <p:sp>
        <p:nvSpPr>
          <p:cNvPr id="16390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向导设计</a:t>
            </a:r>
          </a:p>
        </p:txBody>
      </p:sp>
    </p:spTree>
    <p:extLst>
      <p:ext uri="{BB962C8B-B14F-4D97-AF65-F5344CB8AC3E}">
        <p14:creationId xmlns:p14="http://schemas.microsoft.com/office/powerpoint/2010/main" val="251707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 txBox="1">
            <a:spLocks noChangeArrowheads="1"/>
          </p:cNvSpPr>
          <p:nvPr/>
        </p:nvSpPr>
        <p:spPr bwMode="auto">
          <a:xfrm>
            <a:off x="2089831" y="1354932"/>
            <a:ext cx="76327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  </a:t>
            </a:r>
            <a:r>
              <a:rPr lang="en-US" altLang="zh-CN" sz="4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4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</a:p>
        </p:txBody>
      </p:sp>
      <p:sp>
        <p:nvSpPr>
          <p:cNvPr id="5123" name="Rectangle 4"/>
          <p:cNvSpPr txBox="1">
            <a:spLocks noChangeArrowheads="1"/>
          </p:cNvSpPr>
          <p:nvPr/>
        </p:nvSpPr>
        <p:spPr bwMode="auto">
          <a:xfrm>
            <a:off x="4162426" y="1773238"/>
            <a:ext cx="440100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65125" indent="-2555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36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GUIDE</a:t>
            </a:r>
            <a:r>
              <a:rPr lang="zh-CN" altLang="en-US" sz="36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工具简介</a:t>
            </a: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36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GUI</a:t>
            </a:r>
            <a:r>
              <a:rPr lang="zh-CN" altLang="en-US" sz="36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向导设计</a:t>
            </a: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36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GUI</a:t>
            </a:r>
            <a:r>
              <a:rPr lang="zh-CN" altLang="en-US" sz="36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程序设计</a:t>
            </a:r>
            <a:endParaRPr lang="en-US" altLang="zh-CN" sz="3600" b="1" dirty="0">
              <a:solidFill>
                <a:srgbClr val="FF3399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 sz="2800" b="1" dirty="0">
              <a:solidFill>
                <a:srgbClr val="FF3399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38230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0EF44D-B471-4A5D-ACAB-17F8D9209ECA}" type="slidenum">
              <a:rPr altLang="zh-CN" smtClean="0"/>
              <a:pPr/>
              <a:t>20</a:t>
            </a:fld>
            <a:endParaRPr lang="zh-CN" altLang="zh-CN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798287" y="776288"/>
            <a:ext cx="1024708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3. </a:t>
            </a:r>
            <a:r>
              <a:rPr lang="zh-CN" altLang="en-US" sz="2400" dirty="0">
                <a:solidFill>
                  <a:srgbClr val="0000FF"/>
                </a:solidFill>
              </a:rPr>
              <a:t>设置控件属性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在按钮上双击鼠标左键可以打开按钮属性</a:t>
            </a:r>
            <a:r>
              <a:rPr lang="zh-CN" altLang="en-US" sz="2400" dirty="0" smtClean="0"/>
              <a:t>编辑器，如下图。</a:t>
            </a:r>
            <a:r>
              <a:rPr lang="zh-CN" altLang="en-US" sz="2400" dirty="0"/>
              <a:t>该图左侧是按钮的所有属性，右侧是其属性值。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1606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510971"/>
            <a:ext cx="4413250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494675" y="6258398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宋体" panose="02010600030101010101" pitchFamily="2" charset="-122"/>
              </a:rPr>
              <a:t>属性</a:t>
            </a:r>
            <a:r>
              <a:rPr lang="zh-CN" altLang="en-US" sz="1600" dirty="0">
                <a:latin typeface="宋体" panose="02010600030101010101" pitchFamily="2" charset="-122"/>
              </a:rPr>
              <a:t>编辑器</a:t>
            </a:r>
            <a:endParaRPr lang="zh-CN" altLang="en-US" sz="1600" dirty="0"/>
          </a:p>
        </p:txBody>
      </p:sp>
      <p:sp>
        <p:nvSpPr>
          <p:cNvPr id="17415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向导设计</a:t>
            </a:r>
          </a:p>
        </p:txBody>
      </p:sp>
    </p:spTree>
    <p:extLst>
      <p:ext uri="{BB962C8B-B14F-4D97-AF65-F5344CB8AC3E}">
        <p14:creationId xmlns:p14="http://schemas.microsoft.com/office/powerpoint/2010/main" val="60896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752BA9-CBB9-4A5E-A4D8-ABA4882FCB06}" type="slidenum">
              <a:rPr altLang="zh-CN" smtClean="0"/>
              <a:pPr/>
              <a:t>21</a:t>
            </a:fld>
            <a:endParaRPr lang="zh-CN" altLang="zh-CN" smtClean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798286" y="663348"/>
            <a:ext cx="109002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4. </a:t>
            </a:r>
            <a:r>
              <a:rPr lang="zh-CN" altLang="en-US" sz="2400" dirty="0">
                <a:solidFill>
                  <a:srgbClr val="0000FF"/>
                </a:solidFill>
              </a:rPr>
              <a:t>编写回调程序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以上工作结束后，要定义三个按钮的功能。</a:t>
            </a:r>
            <a:r>
              <a:rPr lang="zh-CN" altLang="en-US" sz="2400" dirty="0" smtClean="0">
                <a:latin typeface="宋体" panose="02010600030101010101" pitchFamily="2" charset="-122"/>
              </a:rPr>
              <a:t>首先点击</a:t>
            </a:r>
            <a:r>
              <a:rPr lang="zh-CN" altLang="en-US" sz="2400" dirty="0">
                <a:latin typeface="宋体" panose="02010600030101010101" pitchFamily="2" charset="-122"/>
              </a:rPr>
              <a:t>菜单栏上的保存按钮进行文件的保存</a:t>
            </a:r>
            <a:r>
              <a:rPr lang="zh-CN" altLang="en-US" sz="2400" dirty="0" smtClean="0">
                <a:latin typeface="宋体" panose="02010600030101010101" pitchFamily="2" charset="-122"/>
              </a:rPr>
              <a:t>，会</a:t>
            </a:r>
            <a:r>
              <a:rPr lang="zh-CN" altLang="en-US" sz="2400" dirty="0">
                <a:latin typeface="宋体" panose="02010600030101010101" pitchFamily="2" charset="-122"/>
              </a:rPr>
              <a:t>弹出“</a:t>
            </a:r>
            <a:r>
              <a:rPr lang="en-US" altLang="zh-CN" sz="2400" dirty="0">
                <a:latin typeface="宋体" panose="02010600030101010101" pitchFamily="2" charset="-122"/>
              </a:rPr>
              <a:t>save as”</a:t>
            </a:r>
            <a:r>
              <a:rPr lang="zh-CN" altLang="en-US" sz="2400" dirty="0">
                <a:latin typeface="宋体" panose="02010600030101010101" pitchFamily="2" charset="-122"/>
              </a:rPr>
              <a:t>对话框</a:t>
            </a:r>
            <a:r>
              <a:rPr lang="zh-CN" altLang="en-US" sz="2400" dirty="0" smtClean="0">
                <a:latin typeface="宋体" panose="02010600030101010101" pitchFamily="2" charset="-122"/>
              </a:rPr>
              <a:t>，进行</a:t>
            </a:r>
            <a:r>
              <a:rPr lang="en-US" altLang="zh-CN" sz="2400" dirty="0">
                <a:latin typeface="宋体" panose="02010600030101010101" pitchFamily="2" charset="-122"/>
              </a:rPr>
              <a:t>FIG</a:t>
            </a:r>
            <a:r>
              <a:rPr lang="zh-CN" altLang="en-US" sz="2400" dirty="0">
                <a:latin typeface="宋体" panose="02010600030101010101" pitchFamily="2" charset="-122"/>
              </a:rPr>
              <a:t>文件保存，文件命名为</a:t>
            </a:r>
            <a:r>
              <a:rPr lang="en-US" altLang="zh-CN" sz="2400" dirty="0" err="1">
                <a:latin typeface="宋体" panose="02010600030101010101" pitchFamily="2" charset="-122"/>
              </a:rPr>
              <a:t>myGUI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524001" y="1720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1"/>
            <a:ext cx="63246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948239" y="6291264"/>
            <a:ext cx="2459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宋体" panose="02010600030101010101" pitchFamily="2" charset="-122"/>
              </a:rPr>
              <a:t>保存图形界面的对话框图</a:t>
            </a:r>
            <a:endParaRPr lang="zh-CN" altLang="en-US" sz="1600"/>
          </a:p>
        </p:txBody>
      </p:sp>
      <p:sp>
        <p:nvSpPr>
          <p:cNvPr id="18439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向导设计</a:t>
            </a:r>
          </a:p>
        </p:txBody>
      </p:sp>
    </p:spTree>
    <p:extLst>
      <p:ext uri="{BB962C8B-B14F-4D97-AF65-F5344CB8AC3E}">
        <p14:creationId xmlns:p14="http://schemas.microsoft.com/office/powerpoint/2010/main" val="56464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6EA487-C52A-4A76-B2C6-B8946D477CA4}" type="slidenum">
              <a:rPr altLang="zh-CN" smtClean="0"/>
              <a:pPr/>
              <a:t>22</a:t>
            </a:fld>
            <a:endParaRPr lang="zh-CN" altLang="zh-CN" smtClean="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963727" y="1305604"/>
            <a:ext cx="8340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同时，</a:t>
            </a:r>
            <a:r>
              <a:rPr lang="en-US" altLang="zh-CN" sz="2400" dirty="0" err="1">
                <a:latin typeface="宋体" panose="02010600030101010101" pitchFamily="2" charset="-122"/>
              </a:rPr>
              <a:t>Matlab</a:t>
            </a:r>
            <a:r>
              <a:rPr lang="zh-CN" altLang="en-US" sz="2400" dirty="0">
                <a:latin typeface="宋体" panose="02010600030101010101" pitchFamily="2" charset="-122"/>
              </a:rPr>
              <a:t>会自动创建一个同名的</a:t>
            </a:r>
            <a:r>
              <a:rPr lang="en-US" altLang="zh-CN" sz="2400" dirty="0"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文件，并且自动打开。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1524001" y="251204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959402"/>
              </p:ext>
            </p:extLst>
          </p:nvPr>
        </p:nvGraphicFramePr>
        <p:xfrm>
          <a:off x="2808516" y="1934484"/>
          <a:ext cx="64770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3" imgW="5249008" imgH="2781688" progId="Paint.Picture">
                  <p:embed/>
                </p:oleObj>
              </mc:Choice>
              <mc:Fallback>
                <p:oleObj r:id="rId3" imgW="5249008" imgH="278168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1" t="3105"/>
                      <a:stretch>
                        <a:fillRect/>
                      </a:stretch>
                    </p:blipFill>
                    <p:spPr bwMode="auto">
                      <a:xfrm>
                        <a:off x="2808516" y="1934484"/>
                        <a:ext cx="6477000" cy="3381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129214" y="5386842"/>
            <a:ext cx="1735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宋体" panose="02010600030101010101" pitchFamily="2" charset="-122"/>
              </a:rPr>
              <a:t>自动生成的</a:t>
            </a:r>
            <a:r>
              <a:rPr lang="en-US" altLang="zh-CN" sz="1600" dirty="0">
                <a:latin typeface="宋体" panose="02010600030101010101" pitchFamily="2" charset="-122"/>
              </a:rPr>
              <a:t>M</a:t>
            </a:r>
            <a:r>
              <a:rPr lang="zh-CN" altLang="en-US" sz="1600" dirty="0">
                <a:latin typeface="宋体" panose="02010600030101010101" pitchFamily="2" charset="-122"/>
              </a:rPr>
              <a:t>文件</a:t>
            </a:r>
            <a:endParaRPr lang="zh-CN" altLang="en-US" sz="1600" dirty="0"/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963727" y="5755595"/>
            <a:ext cx="9446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其次，在自动生成的</a:t>
            </a:r>
            <a:r>
              <a:rPr lang="en-US" altLang="zh-CN" sz="2400" dirty="0"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文件中，找到与三个按钮有关的回调子函数。</a:t>
            </a:r>
          </a:p>
        </p:txBody>
      </p:sp>
      <p:sp>
        <p:nvSpPr>
          <p:cNvPr id="19464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向导设计</a:t>
            </a:r>
          </a:p>
        </p:txBody>
      </p:sp>
    </p:spTree>
    <p:extLst>
      <p:ext uri="{BB962C8B-B14F-4D97-AF65-F5344CB8AC3E}">
        <p14:creationId xmlns:p14="http://schemas.microsoft.com/office/powerpoint/2010/main" val="65105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DF1124-A21F-4531-84FD-B68CA36723F9}" type="slidenum">
              <a:rPr altLang="zh-CN" smtClean="0"/>
              <a:pPr/>
              <a:t>23</a:t>
            </a:fld>
            <a:endParaRPr lang="zh-CN" altLang="zh-CN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524001" y="15345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286000" y="1447800"/>
          <a:ext cx="7620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5257800" imgH="3247920" progId="StaticMetafile">
                  <p:embed/>
                </p:oleObj>
              </mc:Choice>
              <mc:Fallback>
                <p:oleObj r:id="rId3" imgW="5257800" imgH="324792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7" t="1797" r="725"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7620000" cy="3733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5124450" y="5334000"/>
            <a:ext cx="194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宋体" panose="02010600030101010101" pitchFamily="2" charset="-122"/>
              </a:rPr>
              <a:t>按钮</a:t>
            </a:r>
            <a:r>
              <a:rPr lang="en-US" altLang="zh-CN" sz="1600">
                <a:latin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</a:rPr>
              <a:t>的回调子函数</a:t>
            </a:r>
            <a:endParaRPr lang="zh-CN" altLang="en-US" sz="1600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1905000" y="3581400"/>
            <a:ext cx="845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600" b="1">
              <a:latin typeface="宋体" panose="02010600030101010101" pitchFamily="2" charset="-122"/>
            </a:endParaRPr>
          </a:p>
        </p:txBody>
      </p:sp>
      <p:sp>
        <p:nvSpPr>
          <p:cNvPr id="20487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向导设计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7467600" y="558800"/>
            <a:ext cx="3048000" cy="457200"/>
          </a:xfrm>
          <a:prstGeom prst="wedgeRoundRectCallout">
            <a:avLst>
              <a:gd name="adj1" fmla="val -47500"/>
              <a:gd name="adj2" fmla="val 39724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按钮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的回调子函数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00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85F5E-42AE-4761-BDAF-8E5A613B724B}" type="slidenum">
              <a:rPr altLang="zh-CN" smtClean="0"/>
              <a:pPr/>
              <a:t>24</a:t>
            </a:fld>
            <a:endParaRPr lang="zh-CN" altLang="zh-C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4628" y="1062718"/>
            <a:ext cx="11415486" cy="547619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下面就可以在该子函数的空白处填写回调程序了。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例如，按钮“</a:t>
            </a:r>
            <a:r>
              <a:rPr lang="en-US" altLang="zh-CN" sz="2400" dirty="0"/>
              <a:t>sphere”</a:t>
            </a:r>
            <a:r>
              <a:rPr lang="zh-CN" altLang="en-US" sz="2400" dirty="0"/>
              <a:t>的回调程序为：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sphere;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axis tight;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按钮“</a:t>
            </a:r>
            <a:r>
              <a:rPr lang="en-US" altLang="zh-CN" sz="2400" dirty="0"/>
              <a:t>peaks”</a:t>
            </a:r>
            <a:r>
              <a:rPr lang="zh-CN" altLang="en-US" sz="2400" dirty="0"/>
              <a:t>的回调程序为：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peaks;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axis tight;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按钮“</a:t>
            </a:r>
            <a:r>
              <a:rPr lang="en-US" altLang="zh-CN" sz="2400" dirty="0"/>
              <a:t>membrane”</a:t>
            </a:r>
            <a:r>
              <a:rPr lang="zh-CN" altLang="en-US" sz="2400" dirty="0"/>
              <a:t>的回调程序为：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membrane;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axis tight;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上面的三个回调程序在自动生成的命名为</a:t>
            </a:r>
            <a:r>
              <a:rPr lang="en-US" altLang="zh-CN" sz="2400" dirty="0" err="1"/>
              <a:t>myGUI</a:t>
            </a:r>
            <a:r>
              <a:rPr lang="zh-CN" altLang="en-US" sz="2400" dirty="0"/>
              <a:t>的</a:t>
            </a:r>
            <a:r>
              <a:rPr lang="en-US" altLang="zh-CN" sz="2400" dirty="0"/>
              <a:t>M</a:t>
            </a:r>
            <a:r>
              <a:rPr lang="zh-CN" altLang="en-US" sz="2400" dirty="0"/>
              <a:t>文件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编辑器中录入的情况如图所示（注释已删除）</a:t>
            </a:r>
            <a:endParaRPr lang="zh-CN" altLang="en-US" sz="2000" dirty="0"/>
          </a:p>
        </p:txBody>
      </p:sp>
      <p:sp>
        <p:nvSpPr>
          <p:cNvPr id="2150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向导设计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347747"/>
              </p:ext>
            </p:extLst>
          </p:nvPr>
        </p:nvGraphicFramePr>
        <p:xfrm>
          <a:off x="5472793" y="1539763"/>
          <a:ext cx="6595581" cy="388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3" imgW="5249008" imgH="3333333" progId="Paint.Picture">
                  <p:embed/>
                </p:oleObj>
              </mc:Choice>
              <mc:Fallback>
                <p:oleObj r:id="rId3" imgW="5249008" imgH="3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08" t="591" b="838"/>
                      <a:stretch>
                        <a:fillRect/>
                      </a:stretch>
                    </p:blipFill>
                    <p:spPr bwMode="auto">
                      <a:xfrm>
                        <a:off x="5472793" y="1539763"/>
                        <a:ext cx="6595581" cy="388858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40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4ACAE3-63A3-4081-91F6-D8CF5A061052}" type="slidenum">
              <a:rPr altLang="zh-CN" smtClean="0"/>
              <a:pPr/>
              <a:t>25</a:t>
            </a:fld>
            <a:endParaRPr lang="zh-CN" altLang="zh-CN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54743" y="914400"/>
            <a:ext cx="10813143" cy="350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程序录入后，点击保存图标，将</a:t>
            </a:r>
            <a:r>
              <a:rPr lang="en-US" altLang="zh-CN" sz="2400" dirty="0"/>
              <a:t>M</a:t>
            </a:r>
            <a:r>
              <a:rPr lang="zh-CN" altLang="en-US" sz="2400" dirty="0"/>
              <a:t>文件重新保存，然后点击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编辑器上的</a:t>
            </a:r>
            <a:r>
              <a:rPr lang="zh-CN" altLang="en-US" sz="2400" dirty="0" smtClean="0"/>
              <a:t>运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行</a:t>
            </a:r>
            <a:r>
              <a:rPr lang="zh-CN" altLang="en-US" sz="2400" dirty="0"/>
              <a:t>快捷按钮或返回到未被激活的图形界面</a:t>
            </a:r>
            <a:r>
              <a:rPr lang="zh-CN" altLang="en-US" sz="2400" dirty="0" smtClean="0"/>
              <a:t>，点击</a:t>
            </a:r>
            <a:r>
              <a:rPr lang="zh-CN" altLang="en-US" sz="2400" dirty="0"/>
              <a:t>工具栏上的运行图标，此时</a:t>
            </a:r>
            <a:r>
              <a:rPr lang="zh-CN" altLang="en-US" sz="2400" dirty="0" smtClean="0"/>
              <a:t>则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生成</a:t>
            </a:r>
            <a:r>
              <a:rPr lang="zh-CN" altLang="en-US" sz="2400" dirty="0"/>
              <a:t>被激活的图形界面。</a:t>
            </a:r>
            <a:r>
              <a:rPr lang="zh-CN" altLang="en-US" sz="2400" dirty="0" smtClean="0"/>
              <a:t>当点击</a:t>
            </a:r>
            <a:r>
              <a:rPr lang="zh-CN" altLang="en-US" sz="2400" dirty="0"/>
              <a:t>“</a:t>
            </a:r>
            <a:r>
              <a:rPr lang="en-US" altLang="zh-CN" sz="2400" dirty="0"/>
              <a:t>sphere”</a:t>
            </a:r>
            <a:r>
              <a:rPr lang="zh-CN" altLang="en-US" sz="2400" dirty="0"/>
              <a:t>按钮时，在空白的坐标轴处出现球体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点击“</a:t>
            </a:r>
            <a:r>
              <a:rPr lang="en-US" altLang="zh-CN" sz="2400" dirty="0" smtClean="0"/>
              <a:t>peaks”</a:t>
            </a:r>
            <a:r>
              <a:rPr lang="zh-CN" altLang="en-US" sz="2400" dirty="0"/>
              <a:t>按钮时，在空白的坐标轴处出现尖峰图，</a:t>
            </a:r>
            <a:r>
              <a:rPr lang="zh-CN" altLang="en-US" sz="2400" dirty="0" smtClean="0"/>
              <a:t>点击“</a:t>
            </a:r>
            <a:r>
              <a:rPr lang="en-US" altLang="zh-CN" sz="2400" dirty="0" smtClean="0"/>
              <a:t>membrane”</a:t>
            </a:r>
            <a:r>
              <a:rPr lang="zh-CN" altLang="en-US" sz="2400" dirty="0"/>
              <a:t>按钮时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空白的坐标轴处出现</a:t>
            </a:r>
            <a:r>
              <a:rPr lang="en-US" altLang="zh-CN" sz="2400" dirty="0"/>
              <a:t>membrane</a:t>
            </a:r>
            <a:r>
              <a:rPr lang="zh-CN" altLang="en-US" sz="2400" dirty="0" smtClean="0"/>
              <a:t>图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2532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向导设计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4743" y="3835400"/>
            <a:ext cx="11045371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</a:t>
            </a:r>
            <a:r>
              <a:rPr lang="zh-CN" altLang="en-US" sz="2400" dirty="0">
                <a:latin typeface="宋体" panose="02010600030101010101" pitchFamily="2" charset="-122"/>
              </a:rPr>
              <a:t>至此，图形界面的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向导设计就完成了</a:t>
            </a:r>
            <a:r>
              <a:rPr lang="zh-CN" altLang="en-US" sz="2400" dirty="0" smtClean="0">
                <a:latin typeface="宋体" panose="02010600030101010101" pitchFamily="2" charset="-122"/>
              </a:rPr>
              <a:t>。需要</a:t>
            </a:r>
            <a:r>
              <a:rPr lang="zh-CN" altLang="en-US" sz="2400" dirty="0">
                <a:latin typeface="宋体" panose="02010600030101010101" pitchFamily="2" charset="-122"/>
              </a:rPr>
              <a:t>说明的是</a:t>
            </a:r>
            <a:r>
              <a:rPr lang="zh-CN" altLang="en-US" sz="2400" dirty="0" smtClean="0">
                <a:latin typeface="宋体" panose="02010600030101010101" pitchFamily="2" charset="-122"/>
              </a:rPr>
              <a:t>，编写</a:t>
            </a:r>
            <a:r>
              <a:rPr lang="zh-CN" altLang="en-US" sz="2400" dirty="0">
                <a:latin typeface="宋体" panose="02010600030101010101" pitchFamily="2" charset="-122"/>
              </a:rPr>
              <a:t>回调程序时，也可以在属性编辑器的</a:t>
            </a:r>
            <a:r>
              <a:rPr lang="en-US" altLang="zh-CN" sz="2400" dirty="0">
                <a:latin typeface="宋体" panose="02010600030101010101" pitchFamily="2" charset="-122"/>
              </a:rPr>
              <a:t>Callback</a:t>
            </a:r>
            <a:r>
              <a:rPr lang="zh-CN" altLang="en-US" sz="2400" dirty="0">
                <a:latin typeface="宋体" panose="02010600030101010101" pitchFamily="2" charset="-122"/>
              </a:rPr>
              <a:t>属性中录入代码</a:t>
            </a:r>
            <a:r>
              <a:rPr lang="zh-CN" altLang="en-US" sz="2400" dirty="0" smtClean="0">
                <a:latin typeface="宋体" panose="02010600030101010101" pitchFamily="2" charset="-122"/>
              </a:rPr>
              <a:t>。但是此方法只适用于</a:t>
            </a:r>
            <a:r>
              <a:rPr lang="zh-CN" altLang="en-US" sz="2400" dirty="0">
                <a:latin typeface="宋体" panose="02010600030101010101" pitchFamily="2" charset="-122"/>
              </a:rPr>
              <a:t>代码</a:t>
            </a:r>
            <a:r>
              <a:rPr lang="zh-CN" altLang="en-US" sz="2400" dirty="0" smtClean="0">
                <a:latin typeface="宋体" panose="02010600030101010101" pitchFamily="2" charset="-122"/>
              </a:rPr>
              <a:t>语句较少</a:t>
            </a:r>
            <a:r>
              <a:rPr lang="zh-CN" altLang="en-US" sz="2400" dirty="0">
                <a:latin typeface="宋体" panose="02010600030101010101" pitchFamily="2" charset="-122"/>
              </a:rPr>
              <a:t>的的</a:t>
            </a:r>
            <a:r>
              <a:rPr lang="zh-CN" altLang="en-US" sz="2400" dirty="0" smtClean="0">
                <a:latin typeface="宋体" panose="02010600030101010101" pitchFamily="2" charset="-122"/>
              </a:rPr>
              <a:t>情况。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5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向导设计</a:t>
            </a:r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3CB88D-34BB-4B46-85FF-C625B6460BD5}" type="slidenum">
              <a:rPr altLang="zh-CN" smtClean="0"/>
              <a:pPr/>
              <a:t>26</a:t>
            </a:fld>
            <a:endParaRPr lang="zh-CN" altLang="zh-CN" smtClean="0"/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2000"/>
            <a:ext cx="26670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1" t="20468" r="22923" b="20453"/>
          <a:stretch>
            <a:fillRect/>
          </a:stretch>
        </p:blipFill>
        <p:spPr bwMode="auto">
          <a:xfrm>
            <a:off x="6248400" y="762001"/>
            <a:ext cx="2667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0" t="24321" r="22923" b="16376"/>
          <a:stretch>
            <a:fillRect/>
          </a:stretch>
        </p:blipFill>
        <p:spPr bwMode="auto">
          <a:xfrm>
            <a:off x="3352800" y="3314700"/>
            <a:ext cx="2667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1" t="24321" r="23116" b="16600"/>
          <a:stretch>
            <a:fillRect/>
          </a:stretch>
        </p:blipFill>
        <p:spPr bwMode="auto">
          <a:xfrm>
            <a:off x="6248400" y="3314700"/>
            <a:ext cx="2667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5895975" y="463551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latin typeface="宋体" panose="02010600030101010101" pitchFamily="2" charset="-122"/>
              </a:rPr>
              <a:t> </a:t>
            </a:r>
            <a:endParaRPr lang="en-US" altLang="zh-CN"/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5895975" y="5734051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latin typeface="宋体" panose="02010600030101010101" pitchFamily="2" charset="-122"/>
              </a:rPr>
              <a:t> 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755650" y="1740972"/>
            <a:ext cx="2180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 dirty="0" smtClean="0">
                <a:latin typeface="宋体" panose="02010600030101010101" pitchFamily="2" charset="-122"/>
              </a:rPr>
              <a:t>被</a:t>
            </a:r>
            <a:r>
              <a:rPr lang="zh-CN" altLang="en-US" b="1" dirty="0">
                <a:latin typeface="宋体" panose="02010600030101010101" pitchFamily="2" charset="-122"/>
              </a:rPr>
              <a:t>激活后的</a:t>
            </a:r>
            <a:r>
              <a:rPr lang="zh-CN" altLang="en-US" b="1" dirty="0" smtClean="0">
                <a:latin typeface="宋体" panose="02010600030101010101" pitchFamily="2" charset="-122"/>
              </a:rPr>
              <a:t>界面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029699" y="1702872"/>
            <a:ext cx="233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latin typeface="宋体" panose="02010600030101010101" pitchFamily="2" charset="-122"/>
              </a:rPr>
              <a:t>sphere</a:t>
            </a:r>
            <a:r>
              <a:rPr lang="zh-CN" altLang="en-US" b="1" dirty="0" smtClean="0">
                <a:latin typeface="宋体" panose="02010600030101010101" pitchFamily="2" charset="-122"/>
              </a:rPr>
              <a:t>图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45911" y="4406384"/>
            <a:ext cx="1795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latin typeface="宋体" panose="02010600030101010101" pitchFamily="2" charset="-122"/>
              </a:rPr>
              <a:t>peaks</a:t>
            </a:r>
            <a:r>
              <a:rPr lang="zh-CN" altLang="en-US" b="1" dirty="0" smtClean="0">
                <a:latin typeface="宋体" panose="02010600030101010101" pitchFamily="2" charset="-122"/>
              </a:rPr>
              <a:t>图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144000" y="4406384"/>
            <a:ext cx="210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latin typeface="宋体" panose="02010600030101010101" pitchFamily="2" charset="-122"/>
              </a:rPr>
              <a:t>membrane</a:t>
            </a:r>
            <a:r>
              <a:rPr lang="zh-CN" altLang="en-US" b="1" dirty="0">
                <a:latin typeface="宋体" panose="02010600030101010101" pitchFamily="2" charset="-122"/>
              </a:rPr>
              <a:t>图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809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7A62D9-81E1-4954-9312-2EFDCB7D6D0A}" type="slidenum">
              <a:rPr altLang="zh-CN" smtClean="0"/>
              <a:pPr/>
              <a:t>27</a:t>
            </a:fld>
            <a:endParaRPr lang="zh-CN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722914" y="1504950"/>
            <a:ext cx="5334000" cy="3048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主要涉及三个函数：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zh-CN" b="1" dirty="0" err="1">
                <a:latin typeface="宋体" panose="02010600030101010101" pitchFamily="2" charset="-122"/>
              </a:rPr>
              <a:t>uimenu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菜单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zh-CN" b="1" dirty="0" err="1">
                <a:latin typeface="宋体" panose="02010600030101010101" pitchFamily="2" charset="-122"/>
              </a:rPr>
              <a:t>uicontextmenu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上下文菜单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zh-CN" b="1" dirty="0" err="1">
                <a:latin typeface="宋体" panose="02010600030101010101" pitchFamily="2" charset="-122"/>
              </a:rPr>
              <a:t>uicontrol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控件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4580" name="Rectangle 2"/>
          <p:cNvSpPr txBox="1">
            <a:spLocks noChangeArrowheads="1"/>
          </p:cNvSpPr>
          <p:nvPr/>
        </p:nvSpPr>
        <p:spPr bwMode="auto">
          <a:xfrm>
            <a:off x="1774825" y="0"/>
            <a:ext cx="998174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 smtClean="0">
                <a:solidFill>
                  <a:srgbClr val="0070C0"/>
                </a:solidFill>
              </a:rPr>
              <a:t>程序设计  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通过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编写函数文件实现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开发</a:t>
            </a:r>
            <a:r>
              <a:rPr lang="zh-CN" altLang="en-US" sz="4000" dirty="0" smtClean="0">
                <a:solidFill>
                  <a:srgbClr val="0070C0"/>
                </a:solidFill>
              </a:rPr>
              <a:t>    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37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ED3FF4-6AF2-4123-B851-C07013F392F5}" type="slidenum">
              <a:rPr altLang="zh-CN" smtClean="0"/>
              <a:pPr/>
              <a:t>28</a:t>
            </a:fld>
            <a:endParaRPr lang="zh-CN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30514" y="838201"/>
            <a:ext cx="10464800" cy="49069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．用户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界面菜单对象的建立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自制用户菜单对象，通过函数</a:t>
            </a:r>
            <a:r>
              <a:rPr lang="en-US" altLang="zh-CN" sz="2400" dirty="0" err="1">
                <a:latin typeface="宋体" panose="02010600030101010101" pitchFamily="2" charset="-122"/>
              </a:rPr>
              <a:t>uimenu</a:t>
            </a:r>
            <a:r>
              <a:rPr lang="zh-CN" altLang="en-US" sz="2400" dirty="0">
                <a:latin typeface="宋体" panose="02010600030101010101" pitchFamily="2" charset="-122"/>
              </a:rPr>
              <a:t>创建，调用格式为：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h=</a:t>
            </a:r>
            <a:r>
              <a:rPr lang="en-US" altLang="zh-CN" sz="2400" b="1" dirty="0" err="1">
                <a:solidFill>
                  <a:srgbClr val="00B0F0"/>
                </a:solidFill>
                <a:latin typeface="宋体" panose="02010600030101010101" pitchFamily="2" charset="-122"/>
              </a:rPr>
              <a:t>uimenu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(‘PropertyName1’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value1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PropertyName2’,value2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B0F0"/>
                </a:solidFill>
                <a:latin typeface="宋体" panose="02010600030101010101" pitchFamily="2" charset="-122"/>
              </a:rPr>
              <a:t>…)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  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即在当前图形窗口上部的菜单栏创建一个菜单对象，并返回一个句柄值。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函数变量</a:t>
            </a:r>
            <a:r>
              <a:rPr lang="en-US" altLang="zh-CN" sz="2400" dirty="0" err="1">
                <a:latin typeface="宋体" panose="02010600030101010101" pitchFamily="2" charset="-122"/>
              </a:rPr>
              <a:t>PropertyName</a:t>
            </a:r>
            <a:r>
              <a:rPr lang="zh-CN" altLang="en-US" sz="2400" dirty="0">
                <a:latin typeface="宋体" panose="02010600030101010101" pitchFamily="2" charset="-122"/>
              </a:rPr>
              <a:t>是所建菜单的属性，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是属性值。菜单对象的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属性分为公共属性、基本控制属性和</a:t>
            </a:r>
            <a:r>
              <a:rPr lang="en-US" altLang="zh-CN" sz="2400" dirty="0">
                <a:latin typeface="宋体" panose="02010600030101010101" pitchFamily="2" charset="-122"/>
              </a:rPr>
              <a:t>callback</a:t>
            </a:r>
            <a:r>
              <a:rPr lang="zh-CN" altLang="en-US" sz="2400" dirty="0">
                <a:latin typeface="宋体" panose="02010600030101010101" pitchFamily="2" charset="-122"/>
              </a:rPr>
              <a:t>管理属性三部分，关于属性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及其的详细内容见</a:t>
            </a:r>
            <a:r>
              <a:rPr lang="en-US" altLang="zh-CN" sz="2400" dirty="0" err="1">
                <a:latin typeface="宋体" panose="02010600030101010101" pitchFamily="2" charset="-122"/>
              </a:rPr>
              <a:t>Matlab</a:t>
            </a:r>
            <a:r>
              <a:rPr lang="zh-CN" altLang="en-US" sz="2400" dirty="0">
                <a:latin typeface="宋体" panose="02010600030101010101" pitchFamily="2" charset="-122"/>
              </a:rPr>
              <a:t>帮助文件，这里介绍一些常用重要属性的设置</a:t>
            </a:r>
            <a:r>
              <a:rPr lang="zh-CN" altLang="en-US" sz="2400" dirty="0" smtClean="0">
                <a:latin typeface="宋体" panose="02010600030101010101" pitchFamily="2" charset="-122"/>
              </a:rPr>
              <a:t>方法。</a:t>
            </a:r>
            <a:endParaRPr lang="en-US" altLang="zh-CN" sz="2400" dirty="0"/>
          </a:p>
        </p:txBody>
      </p:sp>
      <p:sp>
        <p:nvSpPr>
          <p:cNvPr id="25604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56119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C4F134-AF97-40C5-8ACE-D6491CB906BC}" type="slidenum">
              <a:rPr altLang="zh-CN" smtClean="0"/>
              <a:pPr/>
              <a:t>29</a:t>
            </a:fld>
            <a:endParaRPr lang="zh-CN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914400"/>
            <a:ext cx="8229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B0F0"/>
                </a:solidFill>
                <a:latin typeface="宋体" panose="02010600030101010101" pitchFamily="2" charset="-122"/>
              </a:rPr>
              <a:t>① label</a:t>
            </a:r>
            <a:r>
              <a:rPr lang="zh-CN" altLang="en-US" sz="2400">
                <a:solidFill>
                  <a:srgbClr val="00B0F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00B0F0"/>
                </a:solidFill>
                <a:latin typeface="宋体" panose="02010600030101010101" pitchFamily="2" charset="-122"/>
              </a:rPr>
              <a:t>callback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这是菜单对象的基本属性，编写一个具有基本功能的菜单必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须要设置</a:t>
            </a:r>
            <a:r>
              <a:rPr lang="en-US" altLang="zh-CN" sz="2400">
                <a:latin typeface="宋体" panose="02010600030101010101" pitchFamily="2" charset="-122"/>
              </a:rPr>
              <a:t>label</a:t>
            </a:r>
            <a:r>
              <a:rPr lang="zh-CN" altLang="en-US" sz="2400">
                <a:latin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</a:rPr>
              <a:t>callback</a:t>
            </a:r>
            <a:r>
              <a:rPr lang="zh-CN" altLang="en-US" sz="2400">
                <a:latin typeface="宋体" panose="02010600030101010101" pitchFamily="2" charset="-122"/>
              </a:rPr>
              <a:t>属性。</a:t>
            </a:r>
            <a:r>
              <a:rPr lang="en-US" altLang="zh-CN" sz="2400">
                <a:latin typeface="宋体" panose="02010600030101010101" pitchFamily="2" charset="-122"/>
              </a:rPr>
              <a:t>label</a:t>
            </a:r>
            <a:r>
              <a:rPr lang="zh-CN" altLang="en-US" sz="2400">
                <a:latin typeface="宋体" panose="02010600030101010101" pitchFamily="2" charset="-122"/>
              </a:rPr>
              <a:t>是在菜单项上显示的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菜单内容；</a:t>
            </a:r>
            <a:r>
              <a:rPr lang="en-US" altLang="zh-CN" sz="2400">
                <a:latin typeface="宋体" panose="02010600030101010101" pitchFamily="2" charset="-122"/>
              </a:rPr>
              <a:t>callback</a:t>
            </a:r>
            <a:r>
              <a:rPr lang="zh-CN" altLang="en-US" sz="2400">
                <a:latin typeface="宋体" panose="02010600030101010101" pitchFamily="2" charset="-122"/>
              </a:rPr>
              <a:t>是用来设置菜单项的回调程序。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solidFill>
                  <a:srgbClr val="00B0F0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2400">
                <a:solidFill>
                  <a:srgbClr val="00B0F0"/>
                </a:solidFill>
                <a:latin typeface="宋体" panose="02010600030101010101" pitchFamily="2" charset="-122"/>
              </a:rPr>
              <a:t>checked</a:t>
            </a:r>
            <a:r>
              <a:rPr lang="zh-CN" altLang="en-US" sz="2400">
                <a:solidFill>
                  <a:srgbClr val="00B0F0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sz="2400">
                <a:solidFill>
                  <a:srgbClr val="00B0F0"/>
                </a:solidFill>
                <a:latin typeface="宋体" panose="02010600030101010101" pitchFamily="2" charset="-122"/>
              </a:rPr>
              <a:t>separator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checked </a:t>
            </a:r>
            <a:r>
              <a:rPr lang="zh-CN" altLang="en-US" sz="2400">
                <a:latin typeface="宋体" panose="02010600030101010101" pitchFamily="2" charset="-122"/>
              </a:rPr>
              <a:t>属性用于设置是否在菜单项前添加选中标记。记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为”</a:t>
            </a:r>
            <a:r>
              <a:rPr lang="en-US" altLang="zh-CN" sz="2400">
                <a:latin typeface="宋体" panose="02010600030101010101" pitchFamily="2" charset="-122"/>
              </a:rPr>
              <a:t>on”</a:t>
            </a:r>
            <a:r>
              <a:rPr lang="zh-CN" altLang="en-US" sz="2400">
                <a:latin typeface="宋体" panose="02010600030101010101" pitchFamily="2" charset="-122"/>
              </a:rPr>
              <a:t>表示添加，”</a:t>
            </a:r>
            <a:r>
              <a:rPr lang="en-US" altLang="zh-CN" sz="2400">
                <a:latin typeface="宋体" panose="02010600030101010101" pitchFamily="2" charset="-122"/>
              </a:rPr>
              <a:t>off”</a:t>
            </a:r>
            <a:r>
              <a:rPr lang="zh-CN" altLang="en-US" sz="2400">
                <a:latin typeface="宋体" panose="02010600030101010101" pitchFamily="2" charset="-122"/>
              </a:rPr>
              <a:t>表示不添加。因为有些菜单的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选中标记相斥，这就要求给一个菜单项添加选中标记的同时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去掉另一个选项的标记；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separator </a:t>
            </a:r>
            <a:r>
              <a:rPr lang="zh-CN" altLang="en-US" sz="2400">
                <a:latin typeface="宋体" panose="02010600030101010101" pitchFamily="2" charset="-122"/>
              </a:rPr>
              <a:t>用于在菜单项之前添加分隔符，以便使菜单更加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清晰。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solidFill>
                  <a:srgbClr val="00B0F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400">
                <a:solidFill>
                  <a:srgbClr val="00B0F0"/>
                </a:solidFill>
                <a:latin typeface="宋体" panose="02010600030101010101" pitchFamily="2" charset="-122"/>
              </a:rPr>
              <a:t>Background Color</a:t>
            </a:r>
            <a:r>
              <a:rPr lang="zh-CN" altLang="en-US" sz="2400">
                <a:solidFill>
                  <a:srgbClr val="00B0F0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sz="2400">
                <a:solidFill>
                  <a:srgbClr val="00B0F0"/>
                </a:solidFill>
                <a:latin typeface="宋体" panose="02010600030101010101" pitchFamily="2" charset="-122"/>
              </a:rPr>
              <a:t>Foreground Color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Background Color(</a:t>
            </a:r>
            <a:r>
              <a:rPr lang="zh-CN" altLang="en-US" sz="2400">
                <a:latin typeface="宋体" panose="02010600030101010101" pitchFamily="2" charset="-122"/>
              </a:rPr>
              <a:t>背景色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是菜单本身的颜色；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Foreground Color(</a:t>
            </a:r>
            <a:r>
              <a:rPr lang="zh-CN" altLang="en-US" sz="2400">
                <a:latin typeface="宋体" panose="02010600030101010101" pitchFamily="2" charset="-122"/>
              </a:rPr>
              <a:t>前景色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是菜单内容的颜色。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</p:txBody>
      </p:sp>
      <p:sp>
        <p:nvSpPr>
          <p:cNvPr id="2662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58162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 txBox="1">
            <a:spLocks noChangeArrowheads="1"/>
          </p:cNvSpPr>
          <p:nvPr/>
        </p:nvSpPr>
        <p:spPr bwMode="auto">
          <a:xfrm>
            <a:off x="769257" y="769938"/>
            <a:ext cx="11001829" cy="524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4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什么是</a:t>
            </a:r>
            <a:r>
              <a:rPr lang="en-US" altLang="zh-CN" sz="4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GUI</a:t>
            </a:r>
          </a:p>
          <a:p>
            <a:pPr>
              <a:defRPr/>
            </a:pPr>
            <a:endParaRPr lang="en-US" altLang="zh-CN" sz="3600" b="1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+mn-ea"/>
              </a:rPr>
              <a:t>GUI</a:t>
            </a:r>
            <a:r>
              <a:rPr lang="zh-CN" altLang="en-US" sz="3200" dirty="0">
                <a:latin typeface="+mn-ea"/>
              </a:rPr>
              <a:t>是</a:t>
            </a:r>
            <a:r>
              <a:rPr lang="en-US" altLang="zh-CN" sz="3200" dirty="0">
                <a:latin typeface="+mn-ea"/>
              </a:rPr>
              <a:t>Graphic User Interface</a:t>
            </a:r>
            <a:r>
              <a:rPr lang="zh-CN" altLang="en-US" sz="3200" dirty="0">
                <a:latin typeface="+mn-ea"/>
              </a:rPr>
              <a:t>图形用户接口的简称，允许用户在图形显示环境下，通过鼠标、键盘等输入设备来操纵屏幕上的菜单或图标，完成，选择命令、调用函数、启动程序等常用任务。</a:t>
            </a:r>
            <a:endParaRPr lang="en-US" altLang="zh-CN" sz="32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MATLAB</a:t>
            </a:r>
            <a:r>
              <a:rPr lang="zh-CN" altLang="en-US" sz="3200" dirty="0">
                <a:latin typeface="+mn-ea"/>
              </a:rPr>
              <a:t>中，可</a:t>
            </a:r>
            <a:r>
              <a:rPr lang="zh-CN" altLang="en-US" sz="3200" dirty="0" smtClean="0">
                <a:latin typeface="+mn-ea"/>
              </a:rPr>
              <a:t>通过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GUIDE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向导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设计</a:t>
            </a:r>
            <a:r>
              <a:rPr lang="zh-CN" altLang="en-US" sz="3200" dirty="0" smtClean="0">
                <a:latin typeface="+mn-ea"/>
              </a:rPr>
              <a:t>和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GUI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程序设计</a:t>
            </a:r>
            <a:r>
              <a:rPr lang="zh-CN" altLang="en-US" sz="3200" dirty="0" smtClean="0">
                <a:latin typeface="+mn-ea"/>
              </a:rPr>
              <a:t>两类</a:t>
            </a:r>
            <a:r>
              <a:rPr lang="zh-CN" altLang="en-US" sz="3200" dirty="0">
                <a:latin typeface="+mn-ea"/>
              </a:rPr>
              <a:t>模式</a:t>
            </a:r>
            <a:r>
              <a:rPr lang="zh-CN" altLang="en-US" sz="3200" dirty="0" smtClean="0">
                <a:latin typeface="+mn-ea"/>
              </a:rPr>
              <a:t>来</a:t>
            </a:r>
            <a:r>
              <a:rPr lang="zh-CN" altLang="en-US" sz="3200" dirty="0">
                <a:latin typeface="+mn-ea"/>
              </a:rPr>
              <a:t>开发</a:t>
            </a:r>
            <a:r>
              <a:rPr lang="en-US" altLang="zh-CN" sz="3200" dirty="0">
                <a:latin typeface="+mn-ea"/>
              </a:rPr>
              <a:t>GUI</a:t>
            </a:r>
            <a:r>
              <a:rPr lang="zh-CN" altLang="en-US" sz="3200" dirty="0">
                <a:latin typeface="+mn-ea"/>
              </a:rPr>
              <a:t>程序。</a:t>
            </a:r>
            <a:endParaRPr lang="en-US" altLang="zh-CN" sz="32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+mn-ea"/>
              </a:rPr>
              <a:t>demo</a:t>
            </a:r>
            <a:r>
              <a:rPr lang="zh-CN" altLang="en-US" sz="3200" dirty="0">
                <a:latin typeface="+mn-ea"/>
              </a:rPr>
              <a:t>所打开的演示程序是典型的</a:t>
            </a:r>
            <a:r>
              <a:rPr lang="en-US" altLang="zh-CN" sz="3200" dirty="0">
                <a:latin typeface="+mn-ea"/>
              </a:rPr>
              <a:t>GUI</a:t>
            </a:r>
            <a:r>
              <a:rPr lang="zh-CN" altLang="en-US" sz="3200" dirty="0">
                <a:latin typeface="+mn-ea"/>
              </a:rPr>
              <a:t>程序。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09571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7135E6-FC90-4CDA-9FBA-AB528D5EE89B}" type="slidenum">
              <a:rPr altLang="zh-CN" smtClean="0"/>
              <a:pPr/>
              <a:t>30</a:t>
            </a:fld>
            <a:endParaRPr lang="zh-CN" altLang="zh-CN" smtClean="0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77372" y="838200"/>
            <a:ext cx="1132114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】 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建立一个包含用户界面菜单项的图形界面，并可执行菜单项的相应功能，分别绘制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membrane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peaks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宋体" panose="02010600030101010101" pitchFamily="2" charset="-122"/>
              </a:rPr>
              <a:t>sinc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函数图形。</a:t>
            </a:r>
          </a:p>
          <a:p>
            <a:pPr eaLnBrk="1" hangingPunct="1"/>
            <a:r>
              <a:rPr lang="en-US" altLang="zh-CN" sz="2000" dirty="0" err="1">
                <a:latin typeface="宋体" panose="02010600030101010101" pitchFamily="2" charset="-122"/>
              </a:rPr>
              <a:t>Matlab</a:t>
            </a:r>
            <a:r>
              <a:rPr lang="zh-CN" altLang="en-US" sz="2000" dirty="0">
                <a:latin typeface="宋体" panose="02010600030101010101" pitchFamily="2" charset="-122"/>
              </a:rPr>
              <a:t>程序如下：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首先建立一个图形窗口，去除窗口本身包含的菜单条和工具条，并命名为</a:t>
            </a:r>
            <a:r>
              <a:rPr lang="en-US" altLang="zh-CN" sz="2000" dirty="0" err="1">
                <a:solidFill>
                  <a:srgbClr val="00B050"/>
                </a:solidFill>
                <a:latin typeface="宋体" panose="02010600030101010101" pitchFamily="2" charset="-122"/>
              </a:rPr>
              <a:t>myfirstGUI</a:t>
            </a:r>
            <a:endParaRPr lang="en-US" altLang="zh-CN" sz="2000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/>
              <a:t>h0=figure('</a:t>
            </a:r>
            <a:r>
              <a:rPr lang="en-US" altLang="zh-CN" sz="2000" dirty="0" err="1"/>
              <a:t>menubar</a:t>
            </a:r>
            <a:r>
              <a:rPr lang="en-US" altLang="zh-CN" sz="2000" dirty="0"/>
              <a:t>','none','toolbar','none','name','</a:t>
            </a:r>
            <a:r>
              <a:rPr lang="en-US" altLang="zh-CN" sz="2000" dirty="0" err="1"/>
              <a:t>myfirstGUI</a:t>
            </a:r>
            <a:r>
              <a:rPr lang="en-US" altLang="zh-CN" sz="2000" dirty="0"/>
              <a:t>');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从左至</a:t>
            </a:r>
            <a:r>
              <a:rPr lang="zh-CN" altLang="en-US" sz="2000" dirty="0" smtClean="0">
                <a:solidFill>
                  <a:srgbClr val="00B050"/>
                </a:solidFill>
                <a:latin typeface="宋体" panose="02010600030101010101" pitchFamily="2" charset="-122"/>
              </a:rPr>
              <a:t>右依次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建立各级菜单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先</a:t>
            </a:r>
            <a:r>
              <a:rPr lang="zh-CN" altLang="en-US" sz="2000" dirty="0" smtClean="0">
                <a:solidFill>
                  <a:srgbClr val="00B050"/>
                </a:solidFill>
                <a:latin typeface="宋体" panose="02010600030101010101" pitchFamily="2" charset="-122"/>
              </a:rPr>
              <a:t>建立</a:t>
            </a:r>
            <a:r>
              <a:rPr lang="en-US" altLang="zh-CN" sz="2000" dirty="0" smtClean="0">
                <a:solidFill>
                  <a:srgbClr val="00B050"/>
                </a:solidFill>
                <a:latin typeface="宋体" panose="02010600030101010101" pitchFamily="2" charset="-122"/>
              </a:rPr>
              <a:t>Draw</a:t>
            </a:r>
            <a:r>
              <a:rPr lang="zh-CN" altLang="en-US" sz="2000" dirty="0" smtClean="0">
                <a:solidFill>
                  <a:srgbClr val="00B050"/>
                </a:solidFill>
                <a:latin typeface="宋体" panose="02010600030101010101" pitchFamily="2" charset="-122"/>
              </a:rPr>
              <a:t>菜单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和其下</a:t>
            </a:r>
            <a:r>
              <a:rPr lang="zh-CN" altLang="en-US" sz="2000" dirty="0" smtClean="0">
                <a:solidFill>
                  <a:srgbClr val="00B05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000" dirty="0" err="1" smtClean="0">
                <a:solidFill>
                  <a:srgbClr val="00B050"/>
                </a:solidFill>
                <a:latin typeface="宋体" panose="02010600030101010101" pitchFamily="2" charset="-122"/>
              </a:rPr>
              <a:t>Membrane，Peaks</a:t>
            </a:r>
            <a:r>
              <a:rPr lang="zh-CN" altLang="en-US" sz="2000" dirty="0" smtClean="0">
                <a:solidFill>
                  <a:srgbClr val="00B05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dirty="0" err="1" smtClean="0">
                <a:solidFill>
                  <a:srgbClr val="00B050"/>
                </a:solidFill>
                <a:latin typeface="宋体" panose="02010600030101010101" pitchFamily="2" charset="-122"/>
              </a:rPr>
              <a:t>Sinc</a:t>
            </a:r>
            <a:r>
              <a:rPr lang="zh-CN" altLang="en-US" sz="2000" dirty="0" smtClean="0">
                <a:solidFill>
                  <a:srgbClr val="00B050"/>
                </a:solidFill>
                <a:latin typeface="宋体" panose="02010600030101010101" pitchFamily="2" charset="-122"/>
              </a:rPr>
              <a:t>子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菜单项</a:t>
            </a:r>
          </a:p>
          <a:p>
            <a:pPr eaLnBrk="1" hangingPunct="1"/>
            <a:r>
              <a:rPr lang="en-US" altLang="zh-CN" sz="2000" dirty="0"/>
              <a:t>h1=</a:t>
            </a:r>
            <a:r>
              <a:rPr lang="en-US" altLang="zh-CN" sz="2000" dirty="0" err="1"/>
              <a:t>uimenu</a:t>
            </a:r>
            <a:r>
              <a:rPr lang="en-US" altLang="zh-CN" sz="2000" dirty="0"/>
              <a:t>(h0,'label','Draw');</a:t>
            </a:r>
          </a:p>
          <a:p>
            <a:pPr eaLnBrk="1" hangingPunct="1"/>
            <a:r>
              <a:rPr lang="en-US" altLang="zh-CN" sz="2000" dirty="0"/>
              <a:t>h11=</a:t>
            </a:r>
            <a:r>
              <a:rPr lang="en-US" altLang="zh-CN" sz="2000" dirty="0" err="1"/>
              <a:t>uimenu</a:t>
            </a:r>
            <a:r>
              <a:rPr lang="en-US" altLang="zh-CN" sz="2000" dirty="0"/>
              <a:t>(h1,'label','Membrane','callback','membrane');</a:t>
            </a:r>
          </a:p>
          <a:p>
            <a:pPr eaLnBrk="1" hangingPunct="1"/>
            <a:r>
              <a:rPr lang="en-US" altLang="zh-CN" sz="2000" dirty="0"/>
              <a:t>h12=</a:t>
            </a:r>
            <a:r>
              <a:rPr lang="en-US" altLang="zh-CN" sz="2000" dirty="0" err="1"/>
              <a:t>uimenu</a:t>
            </a:r>
            <a:r>
              <a:rPr lang="en-US" altLang="zh-CN" sz="2000" dirty="0"/>
              <a:t>(h1,'label','Peaks','callback','peaks');</a:t>
            </a:r>
          </a:p>
          <a:p>
            <a:pPr eaLnBrk="1" hangingPunct="1"/>
            <a:r>
              <a:rPr lang="en-US" altLang="zh-CN" sz="2000" dirty="0"/>
              <a:t>h13=</a:t>
            </a:r>
            <a:r>
              <a:rPr lang="en-US" altLang="zh-CN" sz="2000" dirty="0" err="1"/>
              <a:t>uimenu</a:t>
            </a:r>
            <a:r>
              <a:rPr lang="en-US" altLang="zh-CN" sz="2000" dirty="0"/>
              <a:t>(h1,'label','Sinc','callback',...</a:t>
            </a:r>
          </a:p>
          <a:p>
            <a:pPr eaLnBrk="1" hangingPunct="1"/>
            <a:r>
              <a:rPr lang="en-US" altLang="zh-CN" sz="2000" dirty="0"/>
              <a:t>['[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meshgrid</a:t>
            </a:r>
            <a:r>
              <a:rPr lang="en-US" altLang="zh-CN" sz="2000" dirty="0"/>
              <a:t>(-5:0.5:5);','r=</a:t>
            </a:r>
            <a:r>
              <a:rPr lang="en-US" altLang="zh-CN" sz="2000" dirty="0" err="1"/>
              <a:t>sqrt</a:t>
            </a:r>
            <a:r>
              <a:rPr lang="en-US" altLang="zh-CN" sz="2000" dirty="0"/>
              <a:t>(x.^2+y.^2)+</a:t>
            </a:r>
            <a:r>
              <a:rPr lang="en-US" altLang="zh-CN" sz="2000" dirty="0" err="1"/>
              <a:t>eps</a:t>
            </a:r>
            <a:r>
              <a:rPr lang="en-US" altLang="zh-CN" sz="2000" dirty="0"/>
              <a:t>;',...</a:t>
            </a:r>
          </a:p>
          <a:p>
            <a:pPr eaLnBrk="1" hangingPunct="1"/>
            <a:r>
              <a:rPr lang="en-US" altLang="zh-CN" sz="2000" dirty="0"/>
              <a:t>'z=sin(r)./</a:t>
            </a:r>
            <a:r>
              <a:rPr lang="en-US" altLang="zh-CN" sz="2000" dirty="0" err="1"/>
              <a:t>r;','surf</a:t>
            </a:r>
            <a:r>
              <a:rPr lang="en-US" altLang="zh-CN" sz="2000" dirty="0"/>
              <a:t>(z);']);</a:t>
            </a:r>
          </a:p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宋体" panose="02010600030101010101" pitchFamily="2" charset="-122"/>
              </a:rPr>
              <a:t>该段代码运行后，生成“</a:t>
            </a:r>
            <a:r>
              <a:rPr lang="en-US" altLang="zh-CN" sz="2000" dirty="0">
                <a:solidFill>
                  <a:srgbClr val="00B0F0"/>
                </a:solidFill>
                <a:latin typeface="宋体" panose="02010600030101010101" pitchFamily="2" charset="-122"/>
              </a:rPr>
              <a:t>membrane”</a:t>
            </a:r>
            <a:r>
              <a:rPr lang="zh-CN" altLang="en-US" sz="2000" dirty="0">
                <a:solidFill>
                  <a:srgbClr val="00B0F0"/>
                </a:solidFill>
                <a:latin typeface="宋体" panose="02010600030101010101" pitchFamily="2" charset="-122"/>
              </a:rPr>
              <a:t>的图形界面  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524001" y="1543394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3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6" t="-1312" r="326" b="-1946"/>
          <a:stretch/>
        </p:blipFill>
        <p:spPr bwMode="auto">
          <a:xfrm>
            <a:off x="6401253" y="3426732"/>
            <a:ext cx="5675086" cy="32947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87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25FF4E-4E46-4E40-A70D-36F88CCF2C0F}" type="slidenum">
              <a:rPr altLang="zh-CN" smtClean="0"/>
              <a:pPr/>
              <a:t>31</a:t>
            </a:fld>
            <a:endParaRPr lang="zh-CN" altLang="zh-CN" smtClean="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03515" y="896144"/>
            <a:ext cx="83978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建立第二个菜单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【</a:t>
            </a:r>
            <a:r>
              <a:rPr lang="en-US" altLang="zh-CN" sz="2000" dirty="0" err="1">
                <a:solidFill>
                  <a:srgbClr val="00B050"/>
                </a:solidFill>
                <a:latin typeface="宋体" panose="02010600030101010101" pitchFamily="2" charset="-122"/>
              </a:rPr>
              <a:t>Colormap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及其下的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【Cool】【Hot】【Default】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子菜单项，当某项被选中时，添加选中标记，同时去掉其它选项的选中标记</a:t>
            </a:r>
            <a:r>
              <a:rPr lang="en-US" altLang="zh-CN" sz="2000" dirty="0"/>
              <a:t>h2=</a:t>
            </a:r>
            <a:r>
              <a:rPr lang="en-US" altLang="zh-CN" sz="2000" dirty="0" err="1"/>
              <a:t>uimenu</a:t>
            </a:r>
            <a:r>
              <a:rPr lang="en-US" altLang="zh-CN" sz="2000" dirty="0"/>
              <a:t>(h0,'label','ColorMap');</a:t>
            </a:r>
          </a:p>
          <a:p>
            <a:pPr eaLnBrk="1" hangingPunct="1"/>
            <a:r>
              <a:rPr lang="en-US" altLang="zh-CN" sz="2000" dirty="0"/>
              <a:t>h22(1)=</a:t>
            </a:r>
            <a:r>
              <a:rPr lang="en-US" altLang="zh-CN" sz="2000" dirty="0" err="1"/>
              <a:t>uimenu</a:t>
            </a:r>
            <a:r>
              <a:rPr lang="en-US" altLang="zh-CN" sz="2000" dirty="0"/>
              <a:t>(h2,'label','Hot',...    </a:t>
            </a:r>
          </a:p>
          <a:p>
            <a:pPr eaLnBrk="1" hangingPunct="1"/>
            <a:r>
              <a:rPr lang="en-US" altLang="zh-CN" sz="2000" dirty="0"/>
              <a:t>'callback',...    </a:t>
            </a:r>
          </a:p>
          <a:p>
            <a:pPr eaLnBrk="1" hangingPunct="1"/>
            <a:r>
              <a:rPr lang="en-US" altLang="zh-CN" sz="2000" dirty="0"/>
              <a:t>['set(h22,''checked'',''off'');',...   </a:t>
            </a:r>
          </a:p>
          <a:p>
            <a:pPr eaLnBrk="1" hangingPunct="1"/>
            <a:r>
              <a:rPr lang="en-US" altLang="zh-CN" sz="2000" dirty="0"/>
              <a:t> 'set(h22(1),''</a:t>
            </a:r>
            <a:r>
              <a:rPr lang="en-US" altLang="zh-CN" sz="2000" dirty="0" err="1"/>
              <a:t>checked'',''on</a:t>
            </a:r>
            <a:r>
              <a:rPr lang="en-US" altLang="zh-CN" sz="2000" dirty="0"/>
              <a:t>'');','</a:t>
            </a:r>
            <a:r>
              <a:rPr lang="en-US" altLang="zh-CN" sz="2000" dirty="0" err="1"/>
              <a:t>colormap</a:t>
            </a:r>
            <a:r>
              <a:rPr lang="en-US" altLang="zh-CN" sz="2000" dirty="0"/>
              <a:t>(hot);']);</a:t>
            </a:r>
          </a:p>
          <a:p>
            <a:pPr eaLnBrk="1" hangingPunct="1"/>
            <a:r>
              <a:rPr lang="en-US" altLang="zh-CN" sz="2000" dirty="0"/>
              <a:t>h22(2)=</a:t>
            </a:r>
            <a:r>
              <a:rPr lang="en-US" altLang="zh-CN" sz="2000" dirty="0" err="1"/>
              <a:t>uimenu</a:t>
            </a:r>
            <a:r>
              <a:rPr lang="en-US" altLang="zh-CN" sz="2000" dirty="0"/>
              <a:t>(h2,'label','Cool',...    </a:t>
            </a:r>
          </a:p>
          <a:p>
            <a:pPr eaLnBrk="1" hangingPunct="1"/>
            <a:r>
              <a:rPr lang="en-US" altLang="zh-CN" sz="2000" dirty="0"/>
              <a:t>'callback',...    </a:t>
            </a:r>
          </a:p>
          <a:p>
            <a:pPr eaLnBrk="1" hangingPunct="1"/>
            <a:r>
              <a:rPr lang="en-US" altLang="zh-CN" sz="2000" dirty="0"/>
              <a:t>['set(h22,''checked'',''off'');',...   </a:t>
            </a:r>
          </a:p>
          <a:p>
            <a:pPr eaLnBrk="1" hangingPunct="1"/>
            <a:r>
              <a:rPr lang="en-US" altLang="zh-CN" sz="2000" dirty="0"/>
              <a:t> 'set(h22(2),''</a:t>
            </a:r>
            <a:r>
              <a:rPr lang="en-US" altLang="zh-CN" sz="2000" dirty="0" err="1"/>
              <a:t>checked'',''on</a:t>
            </a:r>
            <a:r>
              <a:rPr lang="en-US" altLang="zh-CN" sz="2000" dirty="0"/>
              <a:t>'');','</a:t>
            </a:r>
            <a:r>
              <a:rPr lang="en-US" altLang="zh-CN" sz="2000" dirty="0" err="1"/>
              <a:t>colormap</a:t>
            </a:r>
            <a:r>
              <a:rPr lang="en-US" altLang="zh-CN" sz="2000" dirty="0"/>
              <a:t>(cool);']);</a:t>
            </a:r>
          </a:p>
          <a:p>
            <a:pPr eaLnBrk="1" hangingPunct="1"/>
            <a:r>
              <a:rPr lang="en-US" altLang="zh-CN" sz="2000" dirty="0"/>
              <a:t>h22(3)=</a:t>
            </a:r>
            <a:r>
              <a:rPr lang="en-US" altLang="zh-CN" sz="2000" dirty="0" err="1"/>
              <a:t>uimenu</a:t>
            </a:r>
            <a:r>
              <a:rPr lang="en-US" altLang="zh-CN" sz="2000" dirty="0"/>
              <a:t>(h2,'label','Spring',...    </a:t>
            </a:r>
          </a:p>
          <a:p>
            <a:pPr eaLnBrk="1" hangingPunct="1"/>
            <a:r>
              <a:rPr lang="en-US" altLang="zh-CN" sz="2000" dirty="0"/>
              <a:t>'callback',...    </a:t>
            </a:r>
          </a:p>
          <a:p>
            <a:pPr eaLnBrk="1" hangingPunct="1"/>
            <a:r>
              <a:rPr lang="en-US" altLang="zh-CN" sz="2000" dirty="0"/>
              <a:t>['set(h22,''checked'',''off'');',...   </a:t>
            </a:r>
          </a:p>
          <a:p>
            <a:pPr eaLnBrk="1" hangingPunct="1"/>
            <a:r>
              <a:rPr lang="en-US" altLang="zh-CN" sz="2000" dirty="0"/>
              <a:t> 'set(h22(3),''</a:t>
            </a:r>
            <a:r>
              <a:rPr lang="en-US" altLang="zh-CN" sz="2000" dirty="0" err="1"/>
              <a:t>checked'',''on</a:t>
            </a:r>
            <a:r>
              <a:rPr lang="en-US" altLang="zh-CN" sz="2000" dirty="0"/>
              <a:t>'');','</a:t>
            </a:r>
            <a:r>
              <a:rPr lang="en-US" altLang="zh-CN" sz="2000" dirty="0" err="1"/>
              <a:t>colormap</a:t>
            </a:r>
            <a:r>
              <a:rPr lang="en-US" altLang="zh-CN" sz="2000" dirty="0"/>
              <a:t>(Spring);']);</a:t>
            </a:r>
          </a:p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宋体" panose="02010600030101010101" pitchFamily="2" charset="-122"/>
              </a:rPr>
              <a:t>该段代码运行后，生成</a:t>
            </a:r>
            <a:r>
              <a:rPr lang="en-US" altLang="zh-CN" sz="2000" dirty="0">
                <a:solidFill>
                  <a:srgbClr val="00B0F0"/>
                </a:solidFill>
                <a:latin typeface="宋体" panose="02010600030101010101" pitchFamily="2" charset="-122"/>
              </a:rPr>
              <a:t>hot</a:t>
            </a:r>
            <a:r>
              <a:rPr lang="zh-CN" altLang="en-US" sz="2000" dirty="0">
                <a:solidFill>
                  <a:srgbClr val="00B0F0"/>
                </a:solidFill>
                <a:latin typeface="宋体" panose="02010600030101010101" pitchFamily="2" charset="-122"/>
              </a:rPr>
              <a:t>效果图形界面。 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524001" y="1581494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" t="-882" r="-653" b="-1"/>
          <a:stretch/>
        </p:blipFill>
        <p:spPr bwMode="auto">
          <a:xfrm>
            <a:off x="6971848" y="1904659"/>
            <a:ext cx="5118552" cy="32192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8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06015C-1D51-4DF6-A16E-762D1D8BBC9F}" type="slidenum">
              <a:rPr altLang="zh-CN" smtClean="0"/>
              <a:pPr/>
              <a:t>32</a:t>
            </a:fld>
            <a:endParaRPr lang="zh-CN" altLang="zh-CN" smtClean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536020" y="838200"/>
            <a:ext cx="90437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建立控制坐标轴的显示菜单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【Axis】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，用于是否显示坐标轴</a:t>
            </a:r>
            <a:r>
              <a:rPr lang="en-US" altLang="en-US" sz="2000" dirty="0"/>
              <a:t>h3=</a:t>
            </a:r>
            <a:r>
              <a:rPr lang="en-US" altLang="en-US" sz="2000" dirty="0" err="1"/>
              <a:t>uimenu</a:t>
            </a:r>
            <a:r>
              <a:rPr lang="en-US" altLang="en-US" sz="2000" dirty="0"/>
              <a:t>(h0,'label','Axis'); h31=</a:t>
            </a:r>
            <a:r>
              <a:rPr lang="en-US" altLang="en-US" sz="2000" dirty="0" err="1"/>
              <a:t>uimenu</a:t>
            </a:r>
            <a:r>
              <a:rPr lang="en-US" altLang="en-US" sz="2000" dirty="0"/>
              <a:t>(h3,'label','Axis </a:t>
            </a:r>
            <a:r>
              <a:rPr lang="en-US" altLang="en-US" sz="2000" dirty="0" err="1"/>
              <a:t>on','callback','axis</a:t>
            </a:r>
            <a:r>
              <a:rPr lang="en-US" altLang="en-US" sz="2000" dirty="0"/>
              <a:t> on');h32=</a:t>
            </a:r>
            <a:r>
              <a:rPr lang="en-US" altLang="en-US" sz="2000" dirty="0" err="1"/>
              <a:t>uimenu</a:t>
            </a:r>
            <a:r>
              <a:rPr lang="en-US" altLang="en-US" sz="2000" dirty="0"/>
              <a:t>(h3,'label','Axis </a:t>
            </a:r>
            <a:r>
              <a:rPr lang="en-US" altLang="en-US" sz="2000" dirty="0" err="1"/>
              <a:t>off','callback','axis</a:t>
            </a:r>
            <a:r>
              <a:rPr lang="en-US" altLang="en-US" sz="2000" dirty="0"/>
              <a:t> off');</a:t>
            </a:r>
            <a:r>
              <a:rPr lang="en-US" altLang="zh-CN" sz="2000" dirty="0"/>
              <a:t> </a:t>
            </a:r>
          </a:p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宋体" panose="02010600030101010101" pitchFamily="2" charset="-122"/>
              </a:rPr>
              <a:t>该段代码运行后，生成如下带坐标的图形界面。</a:t>
            </a:r>
            <a:r>
              <a:rPr lang="zh-CN" altLang="en-US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1524001" y="1605307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78076"/>
            <a:ext cx="46482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4353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1534BF-D377-484F-9F44-F7E4A156BE0A}" type="slidenum">
              <a:rPr altLang="zh-CN" smtClean="0"/>
              <a:pPr/>
              <a:t>33</a:t>
            </a:fld>
            <a:endParaRPr lang="zh-CN" altLang="zh-CN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981200" y="774700"/>
            <a:ext cx="8305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</a:rPr>
              <a:t>建立关闭图形用户界面按钮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</a:rPr>
              <a:t>【close</a:t>
            </a:r>
            <a:r>
              <a:rPr lang="en-US" altLang="zh-CN" sz="2400" dirty="0" smtClean="0">
                <a:solidFill>
                  <a:srgbClr val="00B050"/>
                </a:solidFill>
                <a:latin typeface="宋体" panose="02010600030101010101" pitchFamily="2" charset="-122"/>
              </a:rPr>
              <a:t>】</a:t>
            </a:r>
          </a:p>
          <a:p>
            <a:pPr eaLnBrk="1" hangingPunct="1"/>
            <a:r>
              <a:rPr lang="en-US" altLang="zh-CN" sz="2400" dirty="0" err="1" smtClean="0">
                <a:latin typeface="宋体" panose="02010600030101010101" pitchFamily="2" charset="-122"/>
              </a:rPr>
              <a:t>hbutton</a:t>
            </a:r>
            <a:r>
              <a:rPr lang="en-US" altLang="zh-CN" sz="2400" dirty="0" smtClean="0">
                <a:latin typeface="宋体" panose="02010600030101010101" pitchFamily="2" charset="-122"/>
              </a:rPr>
              <a:t>=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uicontrol</a:t>
            </a:r>
            <a:r>
              <a:rPr lang="en-US" altLang="zh-CN" sz="2400" dirty="0">
                <a:latin typeface="宋体" panose="02010600030101010101" pitchFamily="2" charset="-122"/>
              </a:rPr>
              <a:t>('position'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[80 30 60 30]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'string'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'close'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'</a:t>
            </a:r>
            <a:r>
              <a:rPr lang="en-US" altLang="zh-CN" sz="2400" dirty="0" err="1">
                <a:latin typeface="宋体" panose="02010600030101010101" pitchFamily="2" charset="-122"/>
              </a:rPr>
              <a:t>fontsize</a:t>
            </a:r>
            <a:r>
              <a:rPr lang="en-US" altLang="zh-CN" sz="2400" dirty="0">
                <a:latin typeface="宋体" panose="02010600030101010101" pitchFamily="2" charset="-122"/>
              </a:rPr>
              <a:t>'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…</a:t>
            </a: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'</a:t>
            </a:r>
            <a:r>
              <a:rPr lang="en-US" altLang="zh-CN" sz="2400" dirty="0" err="1">
                <a:latin typeface="宋体" panose="02010600030101010101" pitchFamily="2" charset="-122"/>
              </a:rPr>
              <a:t>fontweight</a:t>
            </a:r>
            <a:r>
              <a:rPr lang="en-US" altLang="zh-CN" sz="2400" dirty="0">
                <a:latin typeface="宋体" panose="02010600030101010101" pitchFamily="2" charset="-122"/>
              </a:rPr>
              <a:t>'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'bold'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'callback'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'close'); </a:t>
            </a:r>
          </a:p>
          <a:p>
            <a:pPr eaLnBrk="1" hangingPunct="1"/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至此，就形成了一个用户菜单界面，执行结果如以上三图所示。</a:t>
            </a:r>
            <a:r>
              <a:rPr lang="zh-CN" altLang="en-US" sz="2400" dirty="0">
                <a:latin typeface="宋体" panose="02010600030101010101" pitchFamily="2" charset="-122"/>
              </a:rPr>
              <a:t>实际上，运行上面的代码后，仅产生一个图形界面，为了让读者看清界面内的主菜单下的子菜单所对应的功能，在相应的位置给出了该子菜单的</a:t>
            </a:r>
            <a:r>
              <a:rPr lang="en-US" altLang="zh-CN" sz="2400" dirty="0">
                <a:latin typeface="宋体" panose="02010600030101010101" pitchFamily="2" charset="-122"/>
              </a:rPr>
              <a:t>Callback</a:t>
            </a:r>
            <a:r>
              <a:rPr lang="zh-CN" altLang="en-US" sz="2400" dirty="0">
                <a:latin typeface="宋体" panose="02010600030101010101" pitchFamily="2" charset="-122"/>
              </a:rPr>
              <a:t>属性的回调程序结果。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117726" y="3313113"/>
            <a:ext cx="8169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608236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8D9E40-AD9A-4165-80A8-BCB2C08119B3}" type="slidenum">
              <a:rPr altLang="zh-CN" smtClean="0"/>
              <a:pPr/>
              <a:t>34</a:t>
            </a:fld>
            <a:endParaRPr lang="zh-CN" altLang="zh-C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838201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．用户界面上下文菜单的建立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与固定位置的菜单对象相比，上下文菜单对象的位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置不固定，总是与某些图形对象相联系，并通过鼠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标右键激活，制作上下文菜单步骤如下：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① 用函数</a:t>
            </a:r>
            <a:r>
              <a:rPr lang="en-US" altLang="zh-CN" sz="2400" dirty="0" err="1">
                <a:latin typeface="宋体" panose="02010600030101010101" pitchFamily="2" charset="-122"/>
              </a:rPr>
              <a:t>uicontextmenu</a:t>
            </a:r>
            <a:r>
              <a:rPr lang="zh-CN" altLang="en-US" sz="2400" dirty="0">
                <a:latin typeface="宋体" panose="02010600030101010101" pitchFamily="2" charset="-122"/>
              </a:rPr>
              <a:t>创建上下文菜单对象；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② 用函数</a:t>
            </a:r>
            <a:r>
              <a:rPr lang="en-US" altLang="zh-CN" sz="2400" dirty="0" err="1">
                <a:latin typeface="宋体" panose="02010600030101010101" pitchFamily="2" charset="-122"/>
              </a:rPr>
              <a:t>uimenu</a:t>
            </a:r>
            <a:r>
              <a:rPr lang="zh-CN" altLang="en-US" sz="2400" dirty="0">
                <a:latin typeface="宋体" panose="02010600030101010101" pitchFamily="2" charset="-122"/>
              </a:rPr>
              <a:t>为该上下文菜单对象制作具体的菜单项；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③ 用函数</a:t>
            </a:r>
            <a:r>
              <a:rPr lang="en-US" altLang="zh-CN" sz="2400" dirty="0">
                <a:latin typeface="宋体" panose="02010600030101010101" pitchFamily="2" charset="-122"/>
              </a:rPr>
              <a:t>set</a:t>
            </a:r>
            <a:r>
              <a:rPr lang="zh-CN" altLang="en-US" sz="2400" dirty="0">
                <a:latin typeface="宋体" panose="02010600030101010101" pitchFamily="2" charset="-122"/>
              </a:rPr>
              <a:t>将上下文菜单对象和某些图形对象联系在一起。</a:t>
            </a:r>
          </a:p>
        </p:txBody>
      </p:sp>
      <p:sp>
        <p:nvSpPr>
          <p:cNvPr id="3174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386431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730ED4-62F0-44F3-8135-BBF46FC5C125}" type="slidenum">
              <a:rPr altLang="zh-CN" smtClean="0"/>
              <a:pPr/>
              <a:t>35</a:t>
            </a:fld>
            <a:endParaRPr lang="zh-CN" altLang="zh-CN" smtClean="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346199" y="763814"/>
            <a:ext cx="9757229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】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在一个图形窗口绘制抛物线和余弦曲线，并创建一个与之相联系的上下文菜单，用于控制线条的颜色、线宽、线型及标记点风格。</a:t>
            </a:r>
          </a:p>
          <a:p>
            <a:pPr eaLnBrk="1" hangingPunct="1"/>
            <a:r>
              <a:rPr lang="en-US" altLang="zh-CN" sz="2000" dirty="0" smtClean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画曲线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y1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，并设置其句柄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h=</a:t>
            </a:r>
            <a:r>
              <a:rPr lang="en-US" altLang="zh-CN" sz="2000" dirty="0" err="1">
                <a:solidFill>
                  <a:srgbClr val="00B050"/>
                </a:solidFill>
                <a:latin typeface="宋体" panose="02010600030101010101" pitchFamily="2" charset="-122"/>
              </a:rPr>
              <a:t>uicontextmenu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; </a:t>
            </a:r>
          </a:p>
          <a:p>
            <a:pPr eaLnBrk="1" hangingPunct="1"/>
            <a:r>
              <a:rPr lang="en-US" altLang="zh-CN" sz="2000" dirty="0"/>
              <a:t>t=-1:0.1:1;subplot(2,1,1);y1=t.^2;h_line1=plot(t,y1);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建立上下文菜单</a:t>
            </a:r>
            <a:endParaRPr lang="en-US" altLang="zh-CN" sz="2000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/>
              <a:t>h=</a:t>
            </a:r>
            <a:r>
              <a:rPr lang="en-US" altLang="zh-CN" sz="2000" dirty="0" err="1"/>
              <a:t>uicontextmenu</a:t>
            </a:r>
            <a:r>
              <a:rPr lang="en-US" altLang="zh-CN" sz="2000" dirty="0"/>
              <a:t>;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err="1"/>
              <a:t>uimenu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h,'label','red','callback','set</a:t>
            </a:r>
            <a:r>
              <a:rPr lang="en-US" altLang="zh-CN" sz="2000" dirty="0"/>
              <a:t>(h_line1,''color'',''r'')');</a:t>
            </a:r>
          </a:p>
          <a:p>
            <a:pPr eaLnBrk="1" hangingPunct="1"/>
            <a:r>
              <a:rPr lang="en-US" altLang="zh-CN" sz="2000" dirty="0" err="1"/>
              <a:t>uimenu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h,'label','green','callback','set</a:t>
            </a:r>
            <a:r>
              <a:rPr lang="en-US" altLang="zh-CN" sz="2000" dirty="0"/>
              <a:t>(h_line1,''color'',''g'')');</a:t>
            </a:r>
          </a:p>
          <a:p>
            <a:pPr eaLnBrk="1" hangingPunct="1"/>
            <a:r>
              <a:rPr lang="en-US" altLang="zh-CN" sz="2000" dirty="0" err="1"/>
              <a:t>uimenu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h,'label','yellow','callback','set</a:t>
            </a:r>
            <a:r>
              <a:rPr lang="en-US" altLang="zh-CN" sz="2000" dirty="0"/>
              <a:t>(h_line1,''color'',''y'')');</a:t>
            </a:r>
          </a:p>
          <a:p>
            <a:pPr eaLnBrk="1" hangingPunct="1"/>
            <a:r>
              <a:rPr lang="en-US" altLang="zh-CN" sz="2000" dirty="0" err="1"/>
              <a:t>uimenu</a:t>
            </a:r>
            <a:r>
              <a:rPr lang="en-US" altLang="zh-CN" sz="2000" dirty="0"/>
              <a:t>(h,'label','linewidth1.5','callback','set(h_line1,''linewidth'',1.5)');</a:t>
            </a:r>
          </a:p>
          <a:p>
            <a:pPr eaLnBrk="1" hangingPunct="1"/>
            <a:r>
              <a:rPr lang="en-US" altLang="zh-CN" sz="2000" dirty="0" err="1"/>
              <a:t>uimenu</a:t>
            </a:r>
            <a:r>
              <a:rPr lang="en-US" altLang="zh-CN" sz="2000" dirty="0"/>
              <a:t>(h,'label','</a:t>
            </a:r>
            <a:r>
              <a:rPr lang="en-US" altLang="zh-CN" sz="2000" dirty="0" err="1"/>
              <a:t>linestyle</a:t>
            </a:r>
            <a:r>
              <a:rPr lang="en-US" altLang="zh-CN" sz="2000" dirty="0"/>
              <a:t>*','</a:t>
            </a:r>
            <a:r>
              <a:rPr lang="en-US" altLang="zh-CN" sz="2000" dirty="0" err="1"/>
              <a:t>callback','set</a:t>
            </a:r>
            <a:r>
              <a:rPr lang="en-US" altLang="zh-CN" sz="2000" dirty="0"/>
              <a:t>(h_line1,''linestyle'',''*'')');</a:t>
            </a:r>
          </a:p>
          <a:p>
            <a:pPr eaLnBrk="1" hangingPunct="1"/>
            <a:r>
              <a:rPr lang="en-US" altLang="zh-CN" sz="2000" dirty="0" err="1"/>
              <a:t>uimenu</a:t>
            </a:r>
            <a:r>
              <a:rPr lang="en-US" altLang="zh-CN" sz="2000" dirty="0"/>
              <a:t>(h,'label','</a:t>
            </a:r>
            <a:r>
              <a:rPr lang="en-US" altLang="zh-CN" sz="2000" dirty="0" err="1"/>
              <a:t>linestyle</a:t>
            </a:r>
            <a:r>
              <a:rPr lang="en-US" altLang="zh-CN" sz="2000" dirty="0"/>
              <a:t>:','</a:t>
            </a:r>
            <a:r>
              <a:rPr lang="en-US" altLang="zh-CN" sz="2000" dirty="0" err="1"/>
              <a:t>callback','set</a:t>
            </a:r>
            <a:r>
              <a:rPr lang="en-US" altLang="zh-CN" sz="2000" dirty="0"/>
              <a:t>(h_line1,''linestyle'','':'')');</a:t>
            </a:r>
          </a:p>
          <a:p>
            <a:pPr eaLnBrk="1" hangingPunct="1"/>
            <a:r>
              <a:rPr lang="en-US" altLang="zh-CN" sz="2000" dirty="0" err="1"/>
              <a:t>uimenu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h,'label','marker','callback','set</a:t>
            </a:r>
            <a:r>
              <a:rPr lang="en-US" altLang="zh-CN" sz="2000" dirty="0"/>
              <a:t>(h_line1,''marker'',''s'')');</a:t>
            </a:r>
          </a:p>
          <a:p>
            <a:pPr eaLnBrk="1" hangingPunct="1"/>
            <a:r>
              <a:rPr lang="en-US" altLang="zh-CN" sz="2000" dirty="0"/>
              <a:t>set(h_line1,‘uicontextmenu’,h)</a:t>
            </a:r>
            <a:r>
              <a:rPr lang="en-US" altLang="zh-CN" sz="2000" dirty="0">
                <a:solidFill>
                  <a:srgbClr val="00B050"/>
                </a:solidFill>
              </a:rPr>
              <a:t>  % </a:t>
            </a:r>
            <a:r>
              <a:rPr lang="zh-CN" altLang="en-US" sz="2000" dirty="0">
                <a:solidFill>
                  <a:srgbClr val="00B050"/>
                </a:solidFill>
              </a:rPr>
              <a:t>使上下文菜单与正弦曲线</a:t>
            </a:r>
            <a:r>
              <a:rPr lang="en-US" altLang="zh-CN" sz="2000" dirty="0">
                <a:solidFill>
                  <a:srgbClr val="00B050"/>
                </a:solidFill>
              </a:rPr>
              <a:t>h_line1</a:t>
            </a:r>
            <a:r>
              <a:rPr lang="zh-CN" altLang="en-US" sz="2000" dirty="0">
                <a:solidFill>
                  <a:srgbClr val="00B050"/>
                </a:solidFill>
              </a:rPr>
              <a:t>相联系 </a:t>
            </a:r>
          </a:p>
          <a:p>
            <a:pPr eaLnBrk="1" hangingPunct="1"/>
            <a:r>
              <a:rPr lang="en-US" altLang="zh-CN" sz="2000" dirty="0"/>
              <a:t>title('</a:t>
            </a:r>
            <a:r>
              <a:rPr lang="zh-CN" altLang="en-US" sz="2000" dirty="0"/>
              <a:t>抛物线和余弦曲线</a:t>
            </a:r>
            <a:r>
              <a:rPr lang="en-US" altLang="zh-CN" sz="2000" dirty="0"/>
              <a:t>','fontweight','bold','fontsize',14)</a:t>
            </a:r>
          </a:p>
          <a:p>
            <a:pPr eaLnBrk="1" hangingPunct="1"/>
            <a:r>
              <a:rPr lang="en-US" altLang="zh-CN" sz="2000" dirty="0"/>
              <a:t>set(</a:t>
            </a:r>
            <a:r>
              <a:rPr lang="en-US" altLang="zh-CN" sz="2000" dirty="0" err="1"/>
              <a:t>gca</a:t>
            </a:r>
            <a:r>
              <a:rPr lang="en-US" altLang="zh-CN" sz="2000" dirty="0"/>
              <a:t>,'</a:t>
            </a:r>
            <a:r>
              <a:rPr lang="en-US" altLang="zh-CN" sz="2000" dirty="0" err="1"/>
              <a:t>xtick</a:t>
            </a:r>
            <a:r>
              <a:rPr lang="en-US" altLang="zh-CN" sz="2000" dirty="0"/>
              <a:t>',[-1:0.5:1])      </a:t>
            </a:r>
            <a:r>
              <a:rPr lang="en-US" altLang="zh-CN" sz="2000" dirty="0">
                <a:solidFill>
                  <a:srgbClr val="00B050"/>
                </a:solidFill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</a:rPr>
              <a:t>设置坐标轴的标度范围</a:t>
            </a:r>
          </a:p>
          <a:p>
            <a:pPr eaLnBrk="1" hangingPunct="1"/>
            <a:r>
              <a:rPr lang="en-US" altLang="zh-CN" sz="2000" dirty="0"/>
              <a:t>set(</a:t>
            </a:r>
            <a:r>
              <a:rPr lang="en-US" altLang="zh-CN" sz="2000" dirty="0" err="1"/>
              <a:t>gca</a:t>
            </a:r>
            <a:r>
              <a:rPr lang="en-US" altLang="zh-CN" sz="2000" dirty="0"/>
              <a:t>,'</a:t>
            </a:r>
            <a:r>
              <a:rPr lang="en-US" altLang="zh-CN" sz="2000" dirty="0" err="1"/>
              <a:t>xticklabel</a:t>
            </a:r>
            <a:r>
              <a:rPr lang="en-US" altLang="zh-CN" sz="2000" dirty="0"/>
              <a:t>',{'-1','0.5','0','0.5','1'})      </a:t>
            </a:r>
            <a:r>
              <a:rPr lang="en-US" altLang="zh-CN" sz="2000" dirty="0">
                <a:solidFill>
                  <a:srgbClr val="00B050"/>
                </a:solidFill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</a:rPr>
              <a:t>设置坐标轴的标度值</a:t>
            </a:r>
          </a:p>
        </p:txBody>
      </p:sp>
      <p:sp>
        <p:nvSpPr>
          <p:cNvPr id="32772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807712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9FAB89-54EE-46A3-B52F-704707AC5327}" type="slidenum">
              <a:rPr altLang="zh-CN" smtClean="0"/>
              <a:pPr/>
              <a:t>36</a:t>
            </a:fld>
            <a:endParaRPr lang="zh-CN" altLang="zh-CN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199" y="914399"/>
            <a:ext cx="8948057" cy="523965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画曲线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y2,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并设置其句柄</a:t>
            </a:r>
            <a:endParaRPr lang="en-US" altLang="zh-CN" sz="2000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subplot(2,1,2);t=0:0.1:2*pi;y2=cos(t);h_line2=plot(t,y2);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h=</a:t>
            </a:r>
            <a:r>
              <a:rPr lang="en-US" altLang="zh-CN" sz="2000" dirty="0" err="1"/>
              <a:t>uicontextmenu</a:t>
            </a:r>
            <a:r>
              <a:rPr lang="en-US" altLang="zh-CN" sz="20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uimenu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h,'label','red','callback','set</a:t>
            </a:r>
            <a:r>
              <a:rPr lang="en-US" altLang="zh-CN" sz="2000" dirty="0"/>
              <a:t>(h_line2,''color'',''r'')');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uimenu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h,'label','crimson','callback','set</a:t>
            </a:r>
            <a:r>
              <a:rPr lang="en-US" altLang="zh-CN" sz="2000" dirty="0"/>
              <a:t>(h_line2,''color'',''m'')');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uimenu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h,'label','black','callback','set</a:t>
            </a:r>
            <a:r>
              <a:rPr lang="en-US" altLang="zh-CN" sz="2000" dirty="0"/>
              <a:t>(h_line2,''color'',''k'')');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uimenu</a:t>
            </a:r>
            <a:r>
              <a:rPr lang="en-US" altLang="zh-CN" sz="2000" dirty="0"/>
              <a:t>(h,'label','linewidth1.5','callback','set(h_line2,''linewidth'',1.5)');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uimenu</a:t>
            </a:r>
            <a:r>
              <a:rPr lang="en-US" altLang="zh-CN" sz="2000" dirty="0"/>
              <a:t>(h,'label','</a:t>
            </a:r>
            <a:r>
              <a:rPr lang="en-US" altLang="zh-CN" sz="2000" dirty="0" err="1"/>
              <a:t>linestyle</a:t>
            </a:r>
            <a:r>
              <a:rPr lang="en-US" altLang="zh-CN" sz="2000" dirty="0"/>
              <a:t>*','</a:t>
            </a:r>
            <a:r>
              <a:rPr lang="en-US" altLang="zh-CN" sz="2000" dirty="0" err="1"/>
              <a:t>callback','set</a:t>
            </a:r>
            <a:r>
              <a:rPr lang="en-US" altLang="zh-CN" sz="2000" dirty="0"/>
              <a:t>(h_line2,''linestyle'',''*'')');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uimenu</a:t>
            </a:r>
            <a:r>
              <a:rPr lang="en-US" altLang="zh-CN" sz="2000" dirty="0"/>
              <a:t>(h,'label','</a:t>
            </a:r>
            <a:r>
              <a:rPr lang="en-US" altLang="zh-CN" sz="2000" dirty="0" err="1"/>
              <a:t>linestyle</a:t>
            </a:r>
            <a:r>
              <a:rPr lang="en-US" altLang="zh-CN" sz="2000" dirty="0"/>
              <a:t>:','</a:t>
            </a:r>
            <a:r>
              <a:rPr lang="en-US" altLang="zh-CN" sz="2000" dirty="0" err="1"/>
              <a:t>callback','set</a:t>
            </a:r>
            <a:r>
              <a:rPr lang="en-US" altLang="zh-CN" sz="2000" dirty="0"/>
              <a:t>(h_line2,''linestyle'','':'')');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uimenu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h,'label','marker','callback','set</a:t>
            </a:r>
            <a:r>
              <a:rPr lang="en-US" altLang="zh-CN" sz="2000" dirty="0"/>
              <a:t>(h_line2,''marker'',''s'')');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set(h_line2,'uicontextmenu',h)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set(</a:t>
            </a:r>
            <a:r>
              <a:rPr lang="en-US" altLang="zh-CN" sz="2000" dirty="0" err="1"/>
              <a:t>gca</a:t>
            </a:r>
            <a:r>
              <a:rPr lang="en-US" altLang="zh-CN" sz="2000" dirty="0"/>
              <a:t>,'</a:t>
            </a:r>
            <a:r>
              <a:rPr lang="en-US" altLang="zh-CN" sz="2000" dirty="0" err="1"/>
              <a:t>xtick</a:t>
            </a:r>
            <a:r>
              <a:rPr lang="en-US" altLang="zh-CN" sz="2000" dirty="0"/>
              <a:t>',[0:pi/2:2*pi])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set(</a:t>
            </a:r>
            <a:r>
              <a:rPr lang="en-US" altLang="zh-CN" sz="2000" dirty="0" err="1"/>
              <a:t>gca</a:t>
            </a:r>
            <a:r>
              <a:rPr lang="en-US" altLang="zh-CN" sz="2000" dirty="0"/>
              <a:t>,'</a:t>
            </a:r>
            <a:r>
              <a:rPr lang="en-US" altLang="zh-CN" sz="2000" dirty="0" err="1"/>
              <a:t>xticklabel</a:t>
            </a:r>
            <a:r>
              <a:rPr lang="en-US" altLang="zh-CN" sz="2000" dirty="0"/>
              <a:t>',{'0','pi/2','pi','3pi/2','2pi'})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xlabel</a:t>
            </a:r>
            <a:r>
              <a:rPr lang="en-US" altLang="zh-CN" sz="2000" dirty="0"/>
              <a:t>('time 0-2\pi','fontsize',10)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33796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411954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F5F37A-8CE7-4869-86B6-D9423393080A}" type="slidenum">
              <a:rPr altLang="zh-CN" smtClean="0"/>
              <a:pPr/>
              <a:t>37</a:t>
            </a:fld>
            <a:endParaRPr lang="zh-CN" altLang="zh-CN" smtClean="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752601" y="1066801"/>
            <a:ext cx="87026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</a:rPr>
              <a:t>建立关闭图形用户界面按钮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</a:rPr>
              <a:t>【close】</a:t>
            </a:r>
          </a:p>
          <a:p>
            <a:pPr eaLnBrk="1" hangingPunct="1"/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err="1"/>
              <a:t>hbutton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uicontrol</a:t>
            </a:r>
            <a:r>
              <a:rPr lang="en-US" altLang="zh-CN" sz="2400" dirty="0"/>
              <a:t>('position',[80 30 60 30],'</a:t>
            </a:r>
            <a:r>
              <a:rPr lang="en-US" altLang="zh-CN" sz="2400" dirty="0" err="1"/>
              <a:t>string','close</a:t>
            </a:r>
            <a:r>
              <a:rPr lang="en-US" altLang="zh-CN" sz="2400" dirty="0"/>
              <a:t>', 'fontsize',8,'fontweight','bold','callback','close'); </a:t>
            </a:r>
          </a:p>
          <a:p>
            <a:pPr eaLnBrk="1" hangingPunct="1"/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运行该程序段，得到如下图所示图形。将鼠标指向线条，单击鼠标右键，弹出上下文菜单，在选中某菜单项后，将执行该菜单项的操作。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1828801" y="882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5845175" y="3086101"/>
            <a:ext cx="501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latin typeface="宋体" panose="02010600030101010101" pitchFamily="2" charset="-122"/>
              </a:rPr>
              <a:t>     </a:t>
            </a:r>
            <a:endParaRPr lang="en-US" altLang="zh-CN"/>
          </a:p>
        </p:txBody>
      </p:sp>
      <p:sp>
        <p:nvSpPr>
          <p:cNvPr id="34823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179001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5BDEC6-B1AD-4BCE-A662-7AB2A9A4B58C}" type="slidenum">
              <a:rPr altLang="zh-CN" smtClean="0"/>
              <a:pPr/>
              <a:t>38</a:t>
            </a:fld>
            <a:endParaRPr lang="zh-CN" altLang="zh-CN" smtClean="0"/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t="1015"/>
          <a:stretch>
            <a:fillRect/>
          </a:stretch>
        </p:blipFill>
        <p:spPr>
          <a:xfrm>
            <a:off x="2286000" y="1219200"/>
            <a:ext cx="3544888" cy="3200400"/>
          </a:xfrm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219200"/>
            <a:ext cx="35909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2133600" y="4572001"/>
            <a:ext cx="83058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                          </a:t>
            </a:r>
            <a:r>
              <a:rPr lang="en-US" altLang="zh-CN" sz="1600" b="1" dirty="0">
                <a:latin typeface="宋体" panose="02010600030101010101" pitchFamily="2" charset="-122"/>
              </a:rPr>
              <a:t>(a)                                   (b)</a:t>
            </a:r>
          </a:p>
          <a:p>
            <a:pPr algn="ctr" eaLnBrk="1" hangingPunct="1"/>
            <a:r>
              <a:rPr lang="zh-CN" altLang="en-US" sz="2000" b="1" dirty="0">
                <a:latin typeface="宋体" panose="02010600030101010101" pitchFamily="2" charset="-122"/>
              </a:rPr>
              <a:t>带有上下文菜单的图形界面</a:t>
            </a:r>
          </a:p>
          <a:p>
            <a:pPr marL="342900" indent="-342900" eaLnBrk="1" hangingPunct="1">
              <a:buAutoNum type="alphaLcParenBoth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将</a:t>
            </a:r>
            <a:r>
              <a:rPr lang="zh-CN" altLang="en-US" sz="2000" b="1" dirty="0">
                <a:latin typeface="宋体" panose="02010600030101010101" pitchFamily="2" charset="-122"/>
              </a:rPr>
              <a:t>抛物线的线型设为“*”时的图形界面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；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342900" indent="-342900" eaLnBrk="1" hangingPunct="1">
              <a:buAutoNum type="alphaLcParenBoth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将</a:t>
            </a:r>
            <a:r>
              <a:rPr lang="zh-CN" altLang="en-US" sz="2000" b="1" dirty="0">
                <a:latin typeface="宋体" panose="02010600030101010101" pitchFamily="2" charset="-122"/>
              </a:rPr>
              <a:t>余弦曲线的线宽设为“</a:t>
            </a:r>
            <a:r>
              <a:rPr lang="en-US" altLang="zh-CN" sz="2000" b="1" dirty="0">
                <a:latin typeface="宋体" panose="02010600030101010101" pitchFamily="2" charset="-122"/>
              </a:rPr>
              <a:t>1.5”</a:t>
            </a:r>
            <a:r>
              <a:rPr lang="zh-CN" altLang="en-US" sz="2000" b="1" dirty="0">
                <a:latin typeface="宋体" panose="02010600030101010101" pitchFamily="2" charset="-122"/>
              </a:rPr>
              <a:t>时的图形界面</a:t>
            </a:r>
          </a:p>
        </p:txBody>
      </p:sp>
      <p:sp>
        <p:nvSpPr>
          <p:cNvPr id="35846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162492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B391A0-7F41-4411-BF0D-7CD5ED4CFCC3}" type="slidenum">
              <a:rPr altLang="zh-CN" smtClean="0"/>
              <a:pPr/>
              <a:t>39</a:t>
            </a:fld>
            <a:endParaRPr lang="zh-CN" altLang="zh-CN" smtClean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11200" y="914401"/>
            <a:ext cx="11074399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用户界面控件对象的建立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除了菜单以外，控件对象是另一种实现用户与计算机交互的重要手段。用户界面控件对象是这样一类图形界面的对象：用户用鼠标在控件对象上进行操作，鼠标点击控件时，将激活该控件所对应的后台应用程序，并执行该程序。利用函数命令创建控件对象的格式为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H=</a:t>
            </a:r>
            <a:r>
              <a:rPr lang="en-US" altLang="zh-CN" sz="2400" dirty="0" err="1">
                <a:solidFill>
                  <a:srgbClr val="00B0F0"/>
                </a:solidFill>
                <a:latin typeface="宋体" panose="02010600030101010101" pitchFamily="2" charset="-122"/>
              </a:rPr>
              <a:t>uicontrol</a:t>
            </a: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 ('PropertyName1'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value1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'PropertyName2'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value2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…)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当用函数创建控件时，这里我们有必要对控件的几个重要属性给予介绍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dirty="0"/>
          </a:p>
        </p:txBody>
      </p:sp>
      <p:sp>
        <p:nvSpPr>
          <p:cNvPr id="3686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425084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B979F9-4FE7-44D1-8EE9-B12DF29FAD05}" type="slidenum">
              <a:rPr altLang="zh-CN" smtClean="0"/>
              <a:pPr/>
              <a:t>4</a:t>
            </a:fld>
            <a:endParaRPr lang="zh-CN" altLang="zh-CN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54629" y="914400"/>
            <a:ext cx="9114971" cy="36576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我们主要</a:t>
            </a:r>
            <a:r>
              <a:rPr lang="zh-CN" altLang="en-US" b="1" dirty="0" smtClean="0">
                <a:latin typeface="宋体" panose="02010600030101010101" pitchFamily="2" charset="-122"/>
              </a:rPr>
              <a:t>通过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GUI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向导设计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GUI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DE)</a:t>
            </a:r>
            <a:r>
              <a:rPr lang="zh-CN" altLang="en-US" b="1" dirty="0" smtClean="0">
                <a:latin typeface="宋体" panose="02010600030101010101" pitchFamily="2" charset="-122"/>
              </a:rPr>
              <a:t>模式</a:t>
            </a:r>
            <a:r>
              <a:rPr lang="zh-CN" altLang="en-US" b="1" dirty="0" smtClean="0">
                <a:latin typeface="宋体" panose="02010600030101010101" pitchFamily="2" charset="-122"/>
              </a:rPr>
              <a:t>来开发</a:t>
            </a:r>
            <a:r>
              <a:rPr lang="en-US" altLang="zh-CN" b="1" dirty="0" smtClean="0">
                <a:latin typeface="宋体" panose="02010600030101010101" pitchFamily="2" charset="-122"/>
              </a:rPr>
              <a:t>GUI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Graphic User Interface Development Environment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方便、高效的图形界面集成开发环境</a:t>
            </a:r>
            <a:endParaRPr lang="en-US" altLang="zh-CN" sz="24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一套界面设计工具的集合（实质上是一种工具箱）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控件都集成在这个环境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外观、属性和响应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设计好的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界面保存为</a:t>
            </a:r>
            <a:r>
              <a:rPr lang="en-US" altLang="zh-CN" sz="2400" dirty="0">
                <a:latin typeface="宋体" panose="02010600030101010101" pitchFamily="2" charset="-122"/>
              </a:rPr>
              <a:t>FIG</a:t>
            </a:r>
            <a:r>
              <a:rPr lang="zh-CN" altLang="en-US" sz="2400" dirty="0">
                <a:latin typeface="宋体" panose="02010600030101010101" pitchFamily="2" charset="-122"/>
              </a:rPr>
              <a:t>文件中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自动生成一个包含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初始化和布局控制代码的</a:t>
            </a:r>
            <a:r>
              <a:rPr lang="en-US" altLang="zh-CN" sz="2400" dirty="0"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1654629" y="4557486"/>
            <a:ext cx="845048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整个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GUI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的实现过程可以分为以下几步：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使用界面设计编辑器进行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界面布局设计；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理解应用程序</a:t>
            </a:r>
            <a:r>
              <a:rPr lang="en-US" altLang="zh-CN" sz="2400" dirty="0"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文件中所使用的编程技术；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编写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组件行为响应控制（即回调函数）代码。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 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启动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GUIDE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31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59E1BF-2C85-4F74-9901-3C766D63FE8F}" type="slidenum">
              <a:rPr altLang="zh-CN" smtClean="0"/>
              <a:pPr/>
              <a:t>40</a:t>
            </a:fld>
            <a:endParaRPr lang="zh-CN" altLang="zh-CN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31795" y="805543"/>
            <a:ext cx="11339287" cy="52578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Value</a:t>
            </a:r>
            <a:r>
              <a:rPr lang="zh-CN" altLang="en-US" sz="2400" b="1" dirty="0">
                <a:solidFill>
                  <a:srgbClr val="FF3300"/>
                </a:solidFill>
              </a:rPr>
              <a:t>属性：</a:t>
            </a:r>
            <a:r>
              <a:rPr lang="zh-CN" altLang="en-US" sz="2400" b="1" dirty="0"/>
              <a:t>控件的当前值，格式为标量或变量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该</a:t>
            </a:r>
            <a:r>
              <a:rPr lang="zh-CN" altLang="en-US" sz="2400" b="1" dirty="0"/>
              <a:t>属性</a:t>
            </a:r>
            <a:r>
              <a:rPr lang="zh-CN" altLang="en-US" sz="2400" b="1" dirty="0" smtClean="0"/>
              <a:t>对不同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控件有</a:t>
            </a:r>
            <a:r>
              <a:rPr lang="zh-CN" altLang="en-US" sz="2400" b="1" dirty="0"/>
              <a:t>不同的取值方式，分别为：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复选框：当此控件被选中时，</a:t>
            </a:r>
            <a:r>
              <a:rPr lang="en-US" altLang="zh-CN" sz="2400" dirty="0"/>
              <a:t>Value</a:t>
            </a:r>
            <a:r>
              <a:rPr lang="zh-CN" altLang="en-US" sz="2400" dirty="0"/>
              <a:t>的值为属性</a:t>
            </a:r>
            <a:r>
              <a:rPr lang="en-US" altLang="zh-CN" sz="2400" dirty="0"/>
              <a:t>Max</a:t>
            </a:r>
            <a:r>
              <a:rPr lang="zh-CN" altLang="en-US" sz="2400" dirty="0"/>
              <a:t>中的设置的值；未被选中时</a:t>
            </a:r>
            <a:r>
              <a:rPr lang="en-US" altLang="zh-CN" sz="2400" dirty="0"/>
              <a:t>Value </a:t>
            </a:r>
            <a:r>
              <a:rPr lang="zh-CN" altLang="en-US" sz="2400" dirty="0"/>
              <a:t>的值为属性中设置的值。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列表框：被选中选项的序号，当有多个选项被选中时</a:t>
            </a:r>
            <a:r>
              <a:rPr lang="zh-CN" altLang="en-US" sz="2400" dirty="0" smtClean="0">
                <a:latin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的属性值为向量。序号指的是选项的排列次序</a:t>
            </a:r>
            <a:r>
              <a:rPr lang="zh-CN" altLang="en-US" sz="2400" dirty="0" smtClean="0">
                <a:latin typeface="宋体" panose="02010600030101010101" pitchFamily="2" charset="-122"/>
              </a:rPr>
              <a:t>，最</a:t>
            </a:r>
            <a:r>
              <a:rPr lang="zh-CN" altLang="en-US" sz="2400" dirty="0">
                <a:latin typeface="宋体" panose="02010600030101010101" pitchFamily="2" charset="-122"/>
              </a:rPr>
              <a:t>上面的选项序号为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，第二个选项序号为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弹出式菜单：和列表框类似，也是被选中选项的序号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，只是</a:t>
            </a:r>
            <a:r>
              <a:rPr lang="zh-CN" altLang="en-US" sz="2400" dirty="0">
                <a:latin typeface="宋体" panose="02010600030101010101" pitchFamily="2" charset="-122"/>
              </a:rPr>
              <a:t>弹出式菜单只能有一个选项被选中，因而</a:t>
            </a:r>
            <a:r>
              <a:rPr lang="en-US" altLang="zh-CN" sz="2400" dirty="0" smtClean="0">
                <a:latin typeface="宋体" panose="02010600030101010101" pitchFamily="2" charset="-122"/>
              </a:rPr>
              <a:t>Value</a:t>
            </a:r>
            <a:r>
              <a:rPr lang="zh-CN" altLang="en-US" sz="2400" dirty="0" smtClean="0">
                <a:latin typeface="宋体" panose="02010600030101010101" pitchFamily="2" charset="-122"/>
              </a:rPr>
              <a:t>属性</a:t>
            </a:r>
            <a:r>
              <a:rPr lang="zh-CN" altLang="en-US" sz="2400" dirty="0">
                <a:latin typeface="宋体" panose="02010600030101010101" pitchFamily="2" charset="-122"/>
              </a:rPr>
              <a:t>值是标量。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单选按钮：被选中时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的值为属性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中设置的值</a:t>
            </a:r>
            <a:r>
              <a:rPr lang="zh-CN" altLang="en-US" sz="2400" dirty="0" smtClean="0">
                <a:latin typeface="宋体" panose="02010600030101010101" pitchFamily="2" charset="-122"/>
              </a:rPr>
              <a:t>：未</a:t>
            </a:r>
            <a:r>
              <a:rPr lang="zh-CN" altLang="en-US" sz="2400" dirty="0">
                <a:latin typeface="宋体" panose="02010600030101010101" pitchFamily="2" charset="-122"/>
              </a:rPr>
              <a:t>被选中时，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的值为属性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中设置的值。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滑动条：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的值等于滑块指定的值。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开关按钮：“开”时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的值为属性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中设置的值</a:t>
            </a:r>
            <a:r>
              <a:rPr lang="zh-CN" altLang="en-US" sz="2400" dirty="0" smtClean="0">
                <a:latin typeface="宋体" panose="02010600030101010101" pitchFamily="2" charset="-122"/>
              </a:rPr>
              <a:t>：“关”</a:t>
            </a:r>
            <a:r>
              <a:rPr lang="zh-CN" altLang="en-US" sz="2400" dirty="0">
                <a:latin typeface="宋体" panose="02010600030101010101" pitchFamily="2" charset="-122"/>
              </a:rPr>
              <a:t>时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的值为属性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中设置的值。</a:t>
            </a:r>
          </a:p>
        </p:txBody>
      </p:sp>
      <p:sp>
        <p:nvSpPr>
          <p:cNvPr id="37892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121038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BF9DB9-E494-4281-AF91-9D2B797268F3}" type="slidenum">
              <a:rPr altLang="zh-CN" smtClean="0"/>
              <a:pPr/>
              <a:t>41</a:t>
            </a:fld>
            <a:endParaRPr lang="zh-CN" altLang="zh-CN" smtClean="0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774826" y="704850"/>
            <a:ext cx="8512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Max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属性：</a:t>
            </a:r>
            <a:r>
              <a:rPr lang="zh-CN" altLang="en-US" sz="2400" b="1" dirty="0">
                <a:latin typeface="宋体" panose="02010600030101010101" pitchFamily="2" charset="-122"/>
              </a:rPr>
              <a:t>指定</a:t>
            </a:r>
            <a:r>
              <a:rPr lang="en-US" altLang="zh-CN" sz="2400" b="1" dirty="0">
                <a:latin typeface="宋体" panose="02010600030101010101" pitchFamily="2" charset="-122"/>
              </a:rPr>
              <a:t>Value</a:t>
            </a:r>
            <a:r>
              <a:rPr lang="zh-CN" altLang="en-US" sz="2400" b="1" dirty="0">
                <a:latin typeface="宋体" panose="02010600030101010101" pitchFamily="2" charset="-122"/>
              </a:rPr>
              <a:t>属性中可以设置的最大值，格式为标量。该属性对不同的控件有不同的含义，分别如下所述：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943428" y="1832430"/>
            <a:ext cx="1078411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复选框：当复选框被选中时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属性的取值。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编辑框：如果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的值减去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的值大于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，那么编辑框可以接受多行输  入文本；如果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的值减去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的值小于或等于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，那么编辑器只能接受一行输入文本。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列表框：如果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的值减去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的值大于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，那么允许选取多个选项；如果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的值减去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的值小于或等于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，那么只能选取一个选项。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单选按钮：当单选按钮被选中时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属性的取值。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滑动条：滑动条的最大值，缺省值是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开关按钮：当开关按钮“开”（被选中）时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属性的取值。缺省值是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138714" y="5054004"/>
            <a:ext cx="6120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  <a:ea typeface="楷体_GB2312"/>
                <a:cs typeface="楷体_GB2312"/>
              </a:rPr>
              <a:t>文本框、弹出式菜单、按钮和静态文本框无此属性。</a:t>
            </a:r>
          </a:p>
        </p:txBody>
      </p:sp>
      <p:sp>
        <p:nvSpPr>
          <p:cNvPr id="3891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952054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063230-4007-438D-AD9C-5E223A5643C5}" type="slidenum">
              <a:rPr altLang="zh-CN" smtClean="0"/>
              <a:pPr/>
              <a:t>42</a:t>
            </a:fld>
            <a:endParaRPr lang="zh-CN" altLang="zh-CN" smtClean="0"/>
          </a:p>
        </p:txBody>
      </p:sp>
      <p:sp>
        <p:nvSpPr>
          <p:cNvPr id="39939" name="Text Box 4"/>
          <p:cNvSpPr>
            <a:spLocks noGrp="1" noChangeArrowheads="1"/>
          </p:cNvSpPr>
          <p:nvPr>
            <p:ph idx="1"/>
          </p:nvPr>
        </p:nvSpPr>
        <p:spPr>
          <a:xfrm>
            <a:off x="1828801" y="914400"/>
            <a:ext cx="8534399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Min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属性：</a:t>
            </a:r>
            <a:r>
              <a:rPr lang="zh-CN" altLang="en-US" sz="2400" b="1" dirty="0">
                <a:latin typeface="宋体" panose="02010600030101010101" pitchFamily="2" charset="-122"/>
              </a:rPr>
              <a:t>指定</a:t>
            </a:r>
            <a:r>
              <a:rPr lang="en-US" altLang="zh-CN" sz="2400" b="1" dirty="0">
                <a:latin typeface="宋体" panose="02010600030101010101" pitchFamily="2" charset="-122"/>
              </a:rPr>
              <a:t>Value</a:t>
            </a:r>
            <a:r>
              <a:rPr lang="zh-CN" altLang="en-US" sz="2400" b="1" dirty="0">
                <a:latin typeface="宋体" panose="02010600030101010101" pitchFamily="2" charset="-122"/>
              </a:rPr>
              <a:t>属性中可以设置的最小值，格式为标量。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该属性对不同的控件有不同的含义，分别如下所述：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77373" y="1849214"/>
            <a:ext cx="116839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复选框：当复选框被选中时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属性的取值。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编辑框：如果</a:t>
            </a:r>
            <a:r>
              <a:rPr lang="en-US" altLang="zh-CN" sz="2400" dirty="0">
                <a:latin typeface="宋体" panose="02010600030101010101" pitchFamily="2" charset="-122"/>
              </a:rPr>
              <a:t>Max </a:t>
            </a:r>
            <a:r>
              <a:rPr lang="zh-CN" altLang="en-US" sz="2400" dirty="0">
                <a:latin typeface="宋体" panose="02010600030101010101" pitchFamily="2" charset="-122"/>
              </a:rPr>
              <a:t>的值减去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的值大于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，那么编辑框可以接受多行输入文本；如果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的值减去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的值小于或等于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，那么编辑器只能接受一行输入文本。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列表框：如果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的值减去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的值大于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，那么允许选取多个选项；如果</a:t>
            </a:r>
            <a:r>
              <a:rPr lang="en-US" altLang="zh-CN" sz="2400" dirty="0">
                <a:latin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</a:rPr>
              <a:t>的值减去</a:t>
            </a:r>
            <a:r>
              <a:rPr lang="en-US" altLang="zh-CN" sz="2400" dirty="0">
                <a:latin typeface="宋体" panose="02010600030101010101" pitchFamily="2" charset="-122"/>
              </a:rPr>
              <a:t>Min</a:t>
            </a:r>
            <a:r>
              <a:rPr lang="zh-CN" altLang="en-US" sz="2400" dirty="0">
                <a:latin typeface="宋体" panose="02010600030101010101" pitchFamily="2" charset="-122"/>
              </a:rPr>
              <a:t>的值小于或等于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，那么只能选取一个选项。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单选按钮：当单选按钮未被选中时</a:t>
            </a:r>
            <a:r>
              <a:rPr lang="en-US" altLang="zh-CN" sz="2400" dirty="0"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</a:rPr>
              <a:t>属性的取值。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滑动条：滑动条的最小值，缺省值是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开关按钮：当开关按钮“开”（被选中）时属性的取值。缺省值是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2895600" y="4953000"/>
            <a:ext cx="6120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  <a:ea typeface="楷体_GB2312"/>
                <a:cs typeface="楷体_GB2312"/>
              </a:rPr>
              <a:t>文本框、弹出式菜单、按钮和静态文本框无此属性。</a:t>
            </a:r>
          </a:p>
        </p:txBody>
      </p:sp>
      <p:sp>
        <p:nvSpPr>
          <p:cNvPr id="39942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009386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5044D9-E26D-4C96-AFE1-F6B6594D2587}" type="slidenum">
              <a:rPr altLang="zh-CN" smtClean="0"/>
              <a:pPr/>
              <a:t>43</a:t>
            </a:fld>
            <a:endParaRPr lang="zh-CN" altLang="zh-CN" smtClean="0"/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591229" y="1291773"/>
            <a:ext cx="11005685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】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建立一个包含控件的图形用户界面，点击控件时执行该控件的相应功能，要求绘制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membrane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peaks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sphere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函数图形，并有光照控制效果。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建立图形窗口和坐标轴，去除窗口本身的菜单条和工具条，并命名为  </a:t>
            </a:r>
            <a:r>
              <a:rPr lang="en-US" altLang="zh-CN" sz="2000" dirty="0" err="1">
                <a:solidFill>
                  <a:srgbClr val="00B050"/>
                </a:solidFill>
                <a:latin typeface="宋体" panose="02010600030101010101" pitchFamily="2" charset="-122"/>
              </a:rPr>
              <a:t>mysecondGUI</a:t>
            </a:r>
            <a:endParaRPr lang="en-US" altLang="zh-CN" sz="2000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/>
              <a:t>h0=figure('</a:t>
            </a:r>
            <a:r>
              <a:rPr lang="en-US" altLang="zh-CN" sz="2000" dirty="0" err="1"/>
              <a:t>menubar</a:t>
            </a:r>
            <a:r>
              <a:rPr lang="en-US" altLang="zh-CN" sz="2000" dirty="0"/>
              <a:t>','</a:t>
            </a:r>
            <a:r>
              <a:rPr lang="en-US" altLang="zh-CN" sz="2000" dirty="0" err="1"/>
              <a:t>none','toolbar','none','position</a:t>
            </a:r>
            <a:r>
              <a:rPr lang="en-US" altLang="zh-CN" sz="2000" dirty="0"/>
              <a:t>',[198 56 408 468],'name','</a:t>
            </a:r>
            <a:r>
              <a:rPr lang="en-US" altLang="zh-CN" sz="2000" dirty="0" err="1"/>
              <a:t>mysecondGUI</a:t>
            </a:r>
            <a:r>
              <a:rPr lang="en-US" altLang="zh-CN" sz="2000" dirty="0"/>
              <a:t>');</a:t>
            </a:r>
          </a:p>
          <a:p>
            <a:pPr eaLnBrk="1" hangingPunct="1"/>
            <a:r>
              <a:rPr lang="en-US" altLang="zh-CN" sz="2000" dirty="0"/>
              <a:t>h1=axes('parent',h0,'position',[0.15 0.45 0.7 0.5],'</a:t>
            </a:r>
            <a:r>
              <a:rPr lang="en-US" altLang="zh-CN" sz="2000" dirty="0" err="1"/>
              <a:t>visible','off</a:t>
            </a:r>
            <a:r>
              <a:rPr lang="en-US" altLang="zh-CN" sz="2000" dirty="0"/>
              <a:t>');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建立静态文本框和动态文本框</a:t>
            </a:r>
          </a:p>
          <a:p>
            <a:pPr eaLnBrk="1" hangingPunct="1"/>
            <a:r>
              <a:rPr lang="en-US" altLang="zh-CN" sz="2000" dirty="0"/>
              <a:t>htext1=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('parent',h0,'units','points','position',[54 110 45 15],'</a:t>
            </a:r>
            <a:r>
              <a:rPr lang="en-US" altLang="zh-CN" sz="2000" dirty="0" err="1"/>
              <a:t>string','input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title','style','text</a:t>
            </a:r>
            <a:r>
              <a:rPr lang="en-US" altLang="zh-CN" sz="2000" dirty="0"/>
              <a:t>');</a:t>
            </a:r>
          </a:p>
          <a:p>
            <a:pPr eaLnBrk="1" hangingPunct="1"/>
            <a:r>
              <a:rPr lang="en-US" altLang="zh-CN" sz="2000" dirty="0" err="1"/>
              <a:t>hedit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('parent',h0,'units','points','position',[100 110 45 16],'</a:t>
            </a:r>
            <a:r>
              <a:rPr lang="en-US" altLang="zh-CN" sz="2000" dirty="0" err="1"/>
              <a:t>callback','title</a:t>
            </a:r>
            <a:r>
              <a:rPr lang="en-US" altLang="zh-CN" sz="2000" dirty="0"/>
              <a:t>(get(</a:t>
            </a:r>
            <a:r>
              <a:rPr lang="en-US" altLang="zh-CN" sz="2000" dirty="0" err="1"/>
              <a:t>hedit</a:t>
            </a:r>
            <a:r>
              <a:rPr lang="en-US" altLang="zh-CN" sz="2000" dirty="0"/>
              <a:t>,''string''))','</a:t>
            </a:r>
            <a:r>
              <a:rPr lang="en-US" altLang="zh-CN" sz="2000" dirty="0" err="1"/>
              <a:t>style','edit</a:t>
            </a:r>
            <a:r>
              <a:rPr lang="en-US" altLang="zh-CN" sz="2000" dirty="0"/>
              <a:t>');</a:t>
            </a:r>
          </a:p>
          <a:p>
            <a:pPr eaLnBrk="1" hangingPunct="1"/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40964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951777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B83D8A-B12A-4D17-AD72-D3F86B0CCE57}" type="slidenum">
              <a:rPr altLang="zh-CN" smtClean="0"/>
              <a:pPr/>
              <a:t>44</a:t>
            </a:fld>
            <a:endParaRPr lang="zh-CN" altLang="zh-CN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13660" y="968375"/>
            <a:ext cx="11604171" cy="428579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创建三个按钮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hbutton1=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('parent',h0,'units','points','string','Sphere',...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'position',[20 65 50 18],'</a:t>
            </a:r>
            <a:r>
              <a:rPr lang="en-US" altLang="zh-CN" sz="2000" dirty="0" err="1"/>
              <a:t>callback','mesh</a:t>
            </a:r>
            <a:r>
              <a:rPr lang="en-US" altLang="zh-CN" sz="2000" dirty="0"/>
              <a:t>(sphere);axis tight');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hbutton2=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('parent',h0,'units','points','string','Membrane',...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'position',[75 65 50 18],'</a:t>
            </a:r>
            <a:r>
              <a:rPr lang="en-US" altLang="zh-CN" sz="2000" dirty="0" err="1"/>
              <a:t>callback','mesh</a:t>
            </a:r>
            <a:r>
              <a:rPr lang="en-US" altLang="zh-CN" sz="2000" dirty="0"/>
              <a:t>(membrane);axis tight');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hbutton3=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('parent',h0,'units','points','string','Sinc','position',[135 65 50 18],'callback',...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['[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meshgrid</a:t>
            </a:r>
            <a:r>
              <a:rPr lang="en-US" altLang="zh-CN" sz="2000" dirty="0"/>
              <a:t>(-5:0.5:5);','r=</a:t>
            </a:r>
            <a:r>
              <a:rPr lang="en-US" altLang="zh-CN" sz="2000" dirty="0" err="1"/>
              <a:t>sqrt</a:t>
            </a:r>
            <a:r>
              <a:rPr lang="en-US" altLang="zh-CN" sz="2000" dirty="0"/>
              <a:t>(x.^2+y.^2)+</a:t>
            </a:r>
            <a:r>
              <a:rPr lang="en-US" altLang="zh-CN" sz="2000" dirty="0" err="1"/>
              <a:t>eps</a:t>
            </a:r>
            <a:r>
              <a:rPr lang="en-US" altLang="zh-CN" sz="2000" dirty="0" smtClean="0"/>
              <a:t>;','z=sin(r</a:t>
            </a:r>
            <a:r>
              <a:rPr lang="en-US" altLang="zh-CN" sz="2000" dirty="0"/>
              <a:t>)./</a:t>
            </a:r>
            <a:r>
              <a:rPr lang="en-US" altLang="zh-CN" sz="2000" dirty="0" err="1"/>
              <a:t>r;','mesh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x,y,z</a:t>
            </a:r>
            <a:r>
              <a:rPr lang="en-US" altLang="zh-CN" sz="2000" dirty="0"/>
              <a:t>)']);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创建静态文本框和滚动条，鼠标拖动滚动条控制图形的颜色变化</a:t>
            </a:r>
            <a:endParaRPr lang="en-US" altLang="zh-CN" sz="2000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htext2=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</a:t>
            </a:r>
            <a:r>
              <a:rPr lang="en-US" altLang="zh-CN" sz="2000" dirty="0" smtClean="0"/>
              <a:t>',[</a:t>
            </a:r>
            <a:r>
              <a:rPr lang="en-US" altLang="zh-CN" sz="2000" dirty="0"/>
              <a:t>20 30 45 15],'</a:t>
            </a:r>
            <a:r>
              <a:rPr lang="en-US" altLang="zh-CN" sz="2000" dirty="0" err="1"/>
              <a:t>string','brightness','style','text</a:t>
            </a:r>
            <a:r>
              <a:rPr lang="en-US" altLang="zh-CN" sz="2000" dirty="0"/>
              <a:t>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hslider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</a:t>
            </a:r>
            <a:r>
              <a:rPr lang="en-US" altLang="zh-CN" sz="2000" dirty="0" smtClean="0"/>
              <a:t>',[65 30 120 15],'min',-1,'max',1,'style','slider','callback',...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'brighten(get(</a:t>
            </a:r>
            <a:r>
              <a:rPr lang="en-US" altLang="zh-CN" sz="2000" dirty="0" err="1" smtClean="0"/>
              <a:t>hslider</a:t>
            </a:r>
            <a:r>
              <a:rPr lang="en-US" altLang="zh-CN" sz="2000" dirty="0"/>
              <a:t>,''value''))');</a:t>
            </a:r>
          </a:p>
        </p:txBody>
      </p:sp>
      <p:sp>
        <p:nvSpPr>
          <p:cNvPr id="41988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931978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E77382-BCEF-420B-B3CF-1412FB92BAF3}" type="slidenum">
              <a:rPr altLang="zh-CN" smtClean="0"/>
              <a:pPr/>
              <a:t>45</a:t>
            </a:fld>
            <a:endParaRPr lang="zh-CN" altLang="zh-CN" smtClean="0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89857" y="1348921"/>
            <a:ext cx="11513458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</a:rPr>
              <a:t>建立静态文本框和五个单选按钮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</a:p>
          <a:p>
            <a:pPr eaLnBrk="1" hangingPunct="1"/>
            <a:r>
              <a:rPr lang="en-US" altLang="zh-CN" sz="2000" dirty="0"/>
              <a:t>htext3=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</a:t>
            </a:r>
            <a:r>
              <a:rPr lang="en-US" altLang="zh-CN" sz="2000" dirty="0" smtClean="0"/>
              <a:t>',[</a:t>
            </a:r>
            <a:r>
              <a:rPr lang="en-US" altLang="zh-CN" sz="2000" dirty="0"/>
              <a:t>200 130 80 15],'</a:t>
            </a:r>
            <a:r>
              <a:rPr lang="en-US" altLang="zh-CN" sz="2000" dirty="0" err="1"/>
              <a:t>string','select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color:','style','text</a:t>
            </a:r>
            <a:r>
              <a:rPr lang="en-US" altLang="zh-CN" sz="2000" dirty="0"/>
              <a:t>');</a:t>
            </a:r>
          </a:p>
          <a:p>
            <a:pPr eaLnBrk="1" hangingPunct="1"/>
            <a:r>
              <a:rPr lang="en-US" altLang="zh-CN" sz="2000" dirty="0" err="1"/>
              <a:t>hradio</a:t>
            </a:r>
            <a:r>
              <a:rPr lang="en-US" altLang="zh-CN" sz="2000" dirty="0"/>
              <a:t>(1)=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</a:t>
            </a:r>
            <a:r>
              <a:rPr lang="en-US" altLang="zh-CN" sz="2000" dirty="0" smtClean="0"/>
              <a:t>',[200 115 80 15],'</a:t>
            </a:r>
            <a:r>
              <a:rPr lang="en-US" altLang="zh-CN" sz="2000" dirty="0" err="1" smtClean="0"/>
              <a:t>string','default','style</a:t>
            </a:r>
            <a:r>
              <a:rPr lang="en-US" altLang="zh-CN" sz="2000" dirty="0" smtClean="0"/>
              <a:t>',...</a:t>
            </a:r>
          </a:p>
          <a:p>
            <a:pPr eaLnBrk="1" hangingPunct="1"/>
            <a:r>
              <a:rPr lang="en-US" altLang="zh-CN" sz="2000" dirty="0" smtClean="0"/>
              <a:t>'radiobutton</a:t>
            </a:r>
            <a:r>
              <a:rPr lang="en-US" altLang="zh-CN" sz="2000" dirty="0"/>
              <a:t>','value',1,'callback',...</a:t>
            </a:r>
          </a:p>
          <a:p>
            <a:pPr eaLnBrk="1" hangingPunct="1"/>
            <a:r>
              <a:rPr lang="en-US" altLang="zh-CN" sz="2000" dirty="0"/>
              <a:t>['set(hradio,''value'',0);','set(</a:t>
            </a:r>
            <a:r>
              <a:rPr lang="en-US" altLang="zh-CN" sz="2000" dirty="0" err="1"/>
              <a:t>hradio</a:t>
            </a:r>
            <a:r>
              <a:rPr lang="en-US" altLang="zh-CN" sz="2000" dirty="0"/>
              <a:t>(1),''value'',1</a:t>
            </a:r>
            <a:r>
              <a:rPr lang="en-US" altLang="zh-CN" sz="2000" dirty="0" smtClean="0"/>
              <a:t>);','</a:t>
            </a:r>
            <a:r>
              <a:rPr lang="en-US" altLang="zh-CN" sz="2000" dirty="0" err="1" smtClean="0"/>
              <a:t>colormap</a:t>
            </a:r>
            <a:r>
              <a:rPr lang="en-US" altLang="zh-CN" sz="2000" dirty="0"/>
              <a:t>(''default'')']);</a:t>
            </a:r>
          </a:p>
          <a:p>
            <a:pPr eaLnBrk="1" hangingPunct="1"/>
            <a:r>
              <a:rPr lang="en-US" altLang="zh-CN" sz="2000" dirty="0" err="1"/>
              <a:t>hradio</a:t>
            </a:r>
            <a:r>
              <a:rPr lang="en-US" altLang="zh-CN" sz="2000" dirty="0"/>
              <a:t>(2)=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</a:t>
            </a:r>
            <a:r>
              <a:rPr lang="en-US" altLang="zh-CN" sz="2000" dirty="0" smtClean="0"/>
              <a:t>',[</a:t>
            </a:r>
            <a:r>
              <a:rPr lang="en-US" altLang="zh-CN" sz="2000" dirty="0"/>
              <a:t>200 100 80 15],'</a:t>
            </a:r>
            <a:r>
              <a:rPr lang="en-US" altLang="zh-CN" sz="2000" dirty="0" err="1"/>
              <a:t>string','spring','style</a:t>
            </a:r>
            <a:r>
              <a:rPr lang="en-US" altLang="zh-CN" sz="2000" dirty="0"/>
              <a:t>',...</a:t>
            </a:r>
          </a:p>
          <a:p>
            <a:pPr eaLnBrk="1" hangingPunct="1"/>
            <a:r>
              <a:rPr lang="en-US" altLang="zh-CN" sz="2000" dirty="0"/>
              <a:t>'radiobutton','value',1,'callback',...</a:t>
            </a:r>
          </a:p>
          <a:p>
            <a:pPr eaLnBrk="1" hangingPunct="1"/>
            <a:r>
              <a:rPr lang="en-US" altLang="zh-CN" sz="2000" dirty="0"/>
              <a:t>['set(hradio,''value'',0);','set(</a:t>
            </a:r>
            <a:r>
              <a:rPr lang="en-US" altLang="zh-CN" sz="2000" dirty="0" err="1"/>
              <a:t>hradio</a:t>
            </a:r>
            <a:r>
              <a:rPr lang="en-US" altLang="zh-CN" sz="2000" dirty="0"/>
              <a:t>(2),''value'',1</a:t>
            </a:r>
            <a:r>
              <a:rPr lang="en-US" altLang="zh-CN" sz="2000" dirty="0" smtClean="0"/>
              <a:t>);','</a:t>
            </a:r>
            <a:r>
              <a:rPr lang="en-US" altLang="zh-CN" sz="2000" dirty="0" err="1" smtClean="0"/>
              <a:t>colormap</a:t>
            </a:r>
            <a:r>
              <a:rPr lang="en-US" altLang="zh-CN" sz="2000" dirty="0" smtClean="0"/>
              <a:t>(spring</a:t>
            </a:r>
            <a:r>
              <a:rPr lang="en-US" altLang="zh-CN" sz="2000" dirty="0"/>
              <a:t>)']);</a:t>
            </a:r>
          </a:p>
          <a:p>
            <a:pPr eaLnBrk="1" hangingPunct="1"/>
            <a:r>
              <a:rPr lang="en-US" altLang="zh-CN" sz="2000" dirty="0" err="1"/>
              <a:t>hradio</a:t>
            </a:r>
            <a:r>
              <a:rPr lang="en-US" altLang="zh-CN" sz="2000" dirty="0"/>
              <a:t>(3)=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</a:t>
            </a:r>
            <a:r>
              <a:rPr lang="en-US" altLang="zh-CN" sz="2000" dirty="0" smtClean="0"/>
              <a:t>',[</a:t>
            </a:r>
            <a:r>
              <a:rPr lang="en-US" altLang="zh-CN" sz="2000" dirty="0"/>
              <a:t>200 85 80 15],'</a:t>
            </a:r>
            <a:r>
              <a:rPr lang="en-US" altLang="zh-CN" sz="2000" dirty="0" err="1"/>
              <a:t>string','summer','style</a:t>
            </a:r>
            <a:r>
              <a:rPr lang="en-US" altLang="zh-CN" sz="2000" dirty="0"/>
              <a:t>',...</a:t>
            </a:r>
          </a:p>
          <a:p>
            <a:pPr eaLnBrk="1" hangingPunct="1"/>
            <a:r>
              <a:rPr lang="en-US" altLang="zh-CN" sz="2000" dirty="0"/>
              <a:t>'radiobutton','value',1,'callback',...</a:t>
            </a:r>
          </a:p>
          <a:p>
            <a:pPr eaLnBrk="1" hangingPunct="1"/>
            <a:r>
              <a:rPr lang="en-US" altLang="zh-CN" sz="2000" dirty="0"/>
              <a:t>['set(hradio,''value'',0);','set(</a:t>
            </a:r>
            <a:r>
              <a:rPr lang="en-US" altLang="zh-CN" sz="2000" dirty="0" err="1"/>
              <a:t>hradio</a:t>
            </a:r>
            <a:r>
              <a:rPr lang="en-US" altLang="zh-CN" sz="2000" dirty="0"/>
              <a:t>(3),''value'',1</a:t>
            </a:r>
            <a:r>
              <a:rPr lang="en-US" altLang="zh-CN" sz="2000" dirty="0" smtClean="0"/>
              <a:t>);','</a:t>
            </a:r>
            <a:r>
              <a:rPr lang="en-US" altLang="zh-CN" sz="2000" dirty="0" err="1" smtClean="0"/>
              <a:t>colormap</a:t>
            </a:r>
            <a:r>
              <a:rPr lang="en-US" altLang="zh-CN" sz="2000" dirty="0" smtClean="0"/>
              <a:t>(summer</a:t>
            </a:r>
            <a:r>
              <a:rPr lang="en-US" altLang="zh-CN" sz="2000" dirty="0"/>
              <a:t>)']);</a:t>
            </a:r>
          </a:p>
        </p:txBody>
      </p:sp>
      <p:sp>
        <p:nvSpPr>
          <p:cNvPr id="43012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44823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8A5F25-D21F-4F12-B5FE-2DAD875DF8BD}" type="slidenum">
              <a:rPr altLang="zh-CN" smtClean="0"/>
              <a:pPr/>
              <a:t>46</a:t>
            </a:fld>
            <a:endParaRPr lang="zh-CN" altLang="zh-CN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93486" y="1349376"/>
            <a:ext cx="11292114" cy="287428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hradio</a:t>
            </a:r>
            <a:r>
              <a:rPr lang="en-US" altLang="zh-CN" sz="2000" dirty="0"/>
              <a:t>(4)=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</a:t>
            </a:r>
            <a:r>
              <a:rPr lang="en-US" altLang="zh-CN" sz="2000" dirty="0" smtClean="0"/>
              <a:t>',[200 70 80 15],'</a:t>
            </a:r>
            <a:r>
              <a:rPr lang="en-US" altLang="zh-CN" sz="2000" dirty="0" err="1" smtClean="0"/>
              <a:t>string','autumn','style</a:t>
            </a:r>
            <a:r>
              <a:rPr lang="en-US" altLang="zh-CN" sz="2000" dirty="0" smtClean="0"/>
              <a:t>',...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'radiobutton','value',1,'callback',[</a:t>
            </a:r>
            <a:r>
              <a:rPr lang="en-US" altLang="zh-CN" sz="2000" dirty="0"/>
              <a:t>'set(hradio,''value'',0);','set(</a:t>
            </a:r>
            <a:r>
              <a:rPr lang="en-US" altLang="zh-CN" sz="2000" dirty="0" err="1"/>
              <a:t>hradio</a:t>
            </a:r>
            <a:r>
              <a:rPr lang="en-US" altLang="zh-CN" sz="2000" dirty="0"/>
              <a:t>(4),''value'',1</a:t>
            </a:r>
            <a:r>
              <a:rPr lang="en-US" altLang="zh-CN" sz="2000" dirty="0" smtClean="0"/>
              <a:t>);','</a:t>
            </a:r>
            <a:r>
              <a:rPr lang="en-US" altLang="zh-CN" sz="2000" dirty="0" err="1" smtClean="0"/>
              <a:t>colormap</a:t>
            </a:r>
            <a:r>
              <a:rPr lang="en-US" altLang="zh-CN" sz="2000" dirty="0" smtClean="0"/>
              <a:t>(autumn</a:t>
            </a:r>
            <a:r>
              <a:rPr lang="en-US" altLang="zh-CN" sz="2000" dirty="0"/>
              <a:t>)']);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/>
              <a:t>hradio</a:t>
            </a:r>
            <a:r>
              <a:rPr lang="en-US" altLang="zh-CN" sz="2000" dirty="0"/>
              <a:t>(5)=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('parent',h0,'units','points','position</a:t>
            </a:r>
            <a:r>
              <a:rPr lang="en-US" altLang="zh-CN" sz="2000" dirty="0" smtClean="0"/>
              <a:t>',[</a:t>
            </a:r>
            <a:r>
              <a:rPr lang="en-US" altLang="zh-CN" sz="2000" dirty="0"/>
              <a:t>200 55 80 15],'</a:t>
            </a:r>
            <a:r>
              <a:rPr lang="en-US" altLang="zh-CN" sz="2000" dirty="0" err="1"/>
              <a:t>string','winter','style</a:t>
            </a:r>
            <a:r>
              <a:rPr lang="en-US" altLang="zh-CN" sz="2000" dirty="0"/>
              <a:t>',...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'radiobutton','value',1,'callback</a:t>
            </a:r>
            <a:r>
              <a:rPr lang="en-US" altLang="zh-CN" sz="2000" dirty="0" smtClean="0"/>
              <a:t>',['set(hradio,''value'',0);','set(</a:t>
            </a:r>
            <a:r>
              <a:rPr lang="en-US" altLang="zh-CN" sz="2000" dirty="0" err="1" smtClean="0"/>
              <a:t>hradio</a:t>
            </a:r>
            <a:r>
              <a:rPr lang="en-US" altLang="zh-CN" sz="2000" dirty="0" smtClean="0"/>
              <a:t>(5),''value'',1);','</a:t>
            </a:r>
            <a:r>
              <a:rPr lang="en-US" altLang="zh-CN" sz="2000" dirty="0" err="1" smtClean="0"/>
              <a:t>colormap</a:t>
            </a:r>
            <a:r>
              <a:rPr lang="en-US" altLang="zh-CN" sz="2000" dirty="0" smtClean="0"/>
              <a:t>(winter)']);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b="1" dirty="0">
                <a:solidFill>
                  <a:srgbClr val="00B050"/>
                </a:solidFill>
                <a:latin typeface="宋体" panose="02010600030101010101" pitchFamily="2" charset="-122"/>
              </a:rPr>
              <a:t>建立关闭图形用户界面按钮</a:t>
            </a:r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</a:rPr>
              <a:t>【close】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hbutton4=</a:t>
            </a:r>
            <a:r>
              <a:rPr lang="en-US" altLang="zh-CN" sz="2000" dirty="0" err="1"/>
              <a:t>uicontrol</a:t>
            </a:r>
            <a:r>
              <a:rPr lang="en-US" altLang="zh-CN" sz="2000" dirty="0"/>
              <a:t>('parent',h0,'units','points','string','Close</a:t>
            </a:r>
            <a:r>
              <a:rPr lang="en-US" altLang="zh-CN" sz="2000" dirty="0" smtClean="0"/>
              <a:t>','position</a:t>
            </a:r>
            <a:r>
              <a:rPr lang="en-US" altLang="zh-CN" sz="2000" dirty="0"/>
              <a:t>',[200 30 50 18],'</a:t>
            </a:r>
            <a:r>
              <a:rPr lang="en-US" altLang="zh-CN" sz="2000" dirty="0" err="1"/>
              <a:t>callback','close</a:t>
            </a:r>
            <a:r>
              <a:rPr lang="en-US" altLang="zh-CN" sz="2000" dirty="0" smtClean="0"/>
              <a:t>');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188911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9CDD63-BF7A-493A-A1C7-3D16A83BE5C8}" type="slidenum">
              <a:rPr altLang="zh-CN" smtClean="0"/>
              <a:pPr/>
              <a:t>47</a:t>
            </a:fld>
            <a:endParaRPr lang="zh-CN" altLang="zh-CN" smtClean="0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53143" y="790576"/>
            <a:ext cx="1085668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    至此</a:t>
            </a:r>
            <a:r>
              <a:rPr lang="zh-CN" altLang="en-US" sz="2000" dirty="0">
                <a:latin typeface="宋体" panose="02010600030101010101" pitchFamily="2" charset="-122"/>
              </a:rPr>
              <a:t>，建好了带有控件的图形用户界面，下半部分仅带控件，上半部分为空的图形界面。在静态文本框中输入“</a:t>
            </a:r>
            <a:r>
              <a:rPr lang="en-US" altLang="zh-CN" sz="2000" dirty="0" err="1">
                <a:latin typeface="宋体" panose="02010600030101010101" pitchFamily="2" charset="-122"/>
              </a:rPr>
              <a:t>sinc</a:t>
            </a:r>
            <a:r>
              <a:rPr lang="en-US" altLang="zh-CN" sz="2000" dirty="0">
                <a:latin typeface="宋体" panose="02010600030101010101" pitchFamily="2" charset="-122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，点击“</a:t>
            </a:r>
            <a:r>
              <a:rPr lang="en-US" altLang="zh-CN" sz="2000" dirty="0" err="1">
                <a:latin typeface="宋体" panose="02010600030101010101" pitchFamily="2" charset="-122"/>
              </a:rPr>
              <a:t>Sinc</a:t>
            </a:r>
            <a:r>
              <a:rPr lang="en-US" altLang="zh-CN" sz="2000" dirty="0">
                <a:latin typeface="宋体" panose="02010600030101010101" pitchFamily="2" charset="-122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按钮，则产生如下图所示的图形界面。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    类似</a:t>
            </a:r>
            <a:r>
              <a:rPr lang="zh-CN" altLang="en-US" sz="2000" dirty="0">
                <a:latin typeface="宋体" panose="02010600030101010101" pitchFamily="2" charset="-122"/>
              </a:rPr>
              <a:t>的，点击另外两个按钮“</a:t>
            </a:r>
            <a:r>
              <a:rPr lang="en-US" altLang="zh-CN" sz="2000" dirty="0">
                <a:latin typeface="宋体" panose="02010600030101010101" pitchFamily="2" charset="-122"/>
              </a:rPr>
              <a:t>Sphere”</a:t>
            </a:r>
            <a:r>
              <a:rPr lang="zh-CN" altLang="en-US" sz="2000" dirty="0">
                <a:latin typeface="宋体" panose="02010600030101010101" pitchFamily="2" charset="-122"/>
              </a:rPr>
              <a:t>和“</a:t>
            </a:r>
            <a:r>
              <a:rPr lang="en-US" altLang="zh-CN" sz="2000" dirty="0">
                <a:latin typeface="宋体" panose="02010600030101010101" pitchFamily="2" charset="-122"/>
              </a:rPr>
              <a:t>Membrane”</a:t>
            </a:r>
            <a:r>
              <a:rPr lang="zh-CN" altLang="en-US" sz="2000" dirty="0">
                <a:latin typeface="宋体" panose="02010600030101010101" pitchFamily="2" charset="-122"/>
              </a:rPr>
              <a:t>，会生成相应的三维图形；在滚动条上按住鼠标左键不动，拖动鼠标会产生不同的明亮度效果；用鼠标点击单选按钮，会产生不同的色彩效果。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1524001" y="14250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9" t="-780" r="-132" b="-1872"/>
          <a:stretch/>
        </p:blipFill>
        <p:spPr bwMode="auto">
          <a:xfrm>
            <a:off x="4151085" y="2837543"/>
            <a:ext cx="3904343" cy="37781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70C0"/>
                </a:solidFill>
              </a:rPr>
              <a:t>GUI</a:t>
            </a:r>
            <a:r>
              <a:rPr lang="zh-CN" altLang="en-US" sz="4000">
                <a:solidFill>
                  <a:srgbClr val="0070C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4252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04641A-78DF-4021-88F0-BD96E0C59CBE}" type="slidenum">
              <a:rPr altLang="zh-CN" smtClean="0"/>
              <a:pPr/>
              <a:t>5</a:t>
            </a:fld>
            <a:endParaRPr lang="zh-CN" altLang="zh-CN" smtClean="0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2133601" y="892176"/>
            <a:ext cx="9448799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GUIDE</a:t>
            </a:r>
            <a:r>
              <a:rPr lang="zh-CN" altLang="en-US" sz="2400" dirty="0">
                <a:latin typeface="宋体" panose="02010600030101010101" pitchFamily="2" charset="-122"/>
              </a:rPr>
              <a:t>提供了多种设计模板（以及对应的</a:t>
            </a:r>
            <a:r>
              <a:rPr lang="en-US" altLang="zh-CN" sz="2400" dirty="0"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文件）以方便用户使用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方式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</a:rPr>
              <a:t>直接输入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guide</a:t>
            </a:r>
            <a:r>
              <a:rPr lang="zh-CN" altLang="en-US" sz="2400" dirty="0">
                <a:latin typeface="宋体" panose="02010600030101010101" pitchFamily="2" charset="-122"/>
              </a:rPr>
              <a:t>命令，打开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模版界面</a:t>
            </a: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</a:rPr>
              <a:t>菜单</a:t>
            </a:r>
            <a:r>
              <a:rPr lang="en-US" altLang="zh-CN" sz="2400" dirty="0">
                <a:latin typeface="宋体" panose="02010600030101010101" pitchFamily="2" charset="-122"/>
              </a:rPr>
              <a:t>File-&gt;New</a:t>
            </a:r>
            <a:r>
              <a:rPr lang="zh-CN" altLang="en-US" sz="2400" dirty="0">
                <a:latin typeface="宋体" panose="02010600030101010101" pitchFamily="2" charset="-122"/>
              </a:rPr>
              <a:t>也可打开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模板界面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3276600"/>
            <a:ext cx="4772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 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启动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GUIDE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5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C010A5-550E-40F0-AB3A-7EDA0E936A52}" type="slidenum">
              <a:rPr altLang="zh-CN" smtClean="0"/>
              <a:pPr/>
              <a:t>6</a:t>
            </a:fld>
            <a:endParaRPr lang="zh-CN" altLang="zh-CN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828800" y="796925"/>
            <a:ext cx="4191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Matlab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提供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种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GUI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设计种模板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创建</a:t>
            </a:r>
            <a:r>
              <a:rPr lang="en-US" altLang="zh-CN" sz="2400" b="1" dirty="0">
                <a:latin typeface="宋体" panose="02010600030101010101" pitchFamily="2" charset="-122"/>
              </a:rPr>
              <a:t>GUI</a:t>
            </a:r>
            <a:r>
              <a:rPr lang="zh-CN" altLang="en-US" sz="2400" b="1" dirty="0">
                <a:latin typeface="宋体" panose="02010600030101010101" pitchFamily="2" charset="-122"/>
              </a:rPr>
              <a:t>的同时，会生成</a:t>
            </a:r>
            <a:r>
              <a:rPr lang="en-US" altLang="zh-CN" sz="2400" b="1" dirty="0">
                <a:latin typeface="宋体" panose="02010600030101010101" pitchFamily="2" charset="-122"/>
              </a:rPr>
              <a:t>.fig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</a:rPr>
              <a:t>.M</a:t>
            </a:r>
            <a:r>
              <a:rPr lang="zh-CN" altLang="en-US" sz="2400" b="1" dirty="0">
                <a:latin typeface="宋体" panose="02010600030101010101" pitchFamily="2" charset="-122"/>
              </a:rPr>
              <a:t>文件，前者保存</a:t>
            </a:r>
            <a:r>
              <a:rPr lang="en-US" altLang="zh-CN" sz="2400" b="1" dirty="0">
                <a:latin typeface="宋体" panose="02010600030101010101" pitchFamily="2" charset="-122"/>
              </a:rPr>
              <a:t>GUI</a:t>
            </a:r>
            <a:r>
              <a:rPr lang="zh-CN" altLang="en-US" sz="2400" b="1" dirty="0">
                <a:latin typeface="宋体" panose="02010600030101010101" pitchFamily="2" charset="-122"/>
              </a:rPr>
              <a:t>外观的设计信息，后者吧保存控件所执行的功能即回调函数。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空白模板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带有控制按钮的模板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带有坐标轴和菜单的模板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问答式对话框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524001" y="1458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7431089" y="5486400"/>
            <a:ext cx="194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宋体" panose="02010600030101010101" pitchFamily="2" charset="-122"/>
              </a:rPr>
              <a:t>GUI</a:t>
            </a:r>
            <a:r>
              <a:rPr lang="zh-CN" altLang="en-US" sz="1600" b="1">
                <a:latin typeface="宋体" panose="02010600030101010101" pitchFamily="2" charset="-122"/>
              </a:rPr>
              <a:t>空白界面编辑器</a:t>
            </a:r>
            <a:endParaRPr lang="zh-CN" altLang="en-US" sz="1600" b="1"/>
          </a:p>
        </p:txBody>
      </p:sp>
      <p:sp>
        <p:nvSpPr>
          <p:cNvPr id="9222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  </a:t>
            </a:r>
            <a:r>
              <a:rPr lang="en-US" altLang="zh-CN" sz="4000" dirty="0">
                <a:solidFill>
                  <a:srgbClr val="FF0000"/>
                </a:solidFill>
              </a:rPr>
              <a:t>GUI</a:t>
            </a:r>
            <a:r>
              <a:rPr lang="zh-CN" altLang="en-US" sz="4000" dirty="0">
                <a:solidFill>
                  <a:srgbClr val="FF0000"/>
                </a:solidFill>
              </a:rPr>
              <a:t>设计模版</a:t>
            </a:r>
          </a:p>
        </p:txBody>
      </p:sp>
      <p:pic>
        <p:nvPicPr>
          <p:cNvPr id="922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1"/>
            <a:ext cx="44958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019800" y="2133600"/>
            <a:ext cx="685800" cy="342900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139868" y="3785919"/>
            <a:ext cx="4171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界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 eaLnBrk="1" hangingPunct="1"/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面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 eaLnBrk="1" hangingPunct="1"/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控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 eaLnBrk="1" hangingPunct="1"/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4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C5A602-FEA7-4BB6-9FD7-11D0582A1161}" type="slidenum">
              <a:rPr altLang="zh-CN" smtClean="0"/>
              <a:pPr/>
              <a:t>7</a:t>
            </a:fld>
            <a:endParaRPr lang="zh-CN" altLang="zh-CN" smtClean="0"/>
          </a:p>
        </p:txBody>
      </p:sp>
      <p:sp>
        <p:nvSpPr>
          <p:cNvPr id="10243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</a:t>
            </a:r>
            <a:r>
              <a:rPr lang="zh-CN" altLang="en-US" sz="4000" b="1" dirty="0">
                <a:solidFill>
                  <a:srgbClr val="FF0000"/>
                </a:solidFill>
              </a:rPr>
              <a:t>控件对象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1024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676400"/>
            <a:ext cx="1052513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828800" y="838201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GUI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界面编辑器中可使用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控件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来设计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GUI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的外观。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429000" y="2236080"/>
            <a:ext cx="2133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按下按钮立即触发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3429000" y="2769480"/>
            <a:ext cx="2133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单选按钮</a:t>
            </a: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1828800" y="3182230"/>
            <a:ext cx="3733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编辑框（文本和图形）</a:t>
            </a:r>
          </a:p>
        </p:txBody>
      </p:sp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1828800" y="3681413"/>
            <a:ext cx="3733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弹出式菜单</a:t>
            </a:r>
          </a:p>
        </p:txBody>
      </p:sp>
      <p:sp>
        <p:nvSpPr>
          <p:cNvPr id="10250" name="Rectangle 4"/>
          <p:cNvSpPr>
            <a:spLocks noChangeArrowheads="1"/>
          </p:cNvSpPr>
          <p:nvPr/>
        </p:nvSpPr>
        <p:spPr bwMode="auto">
          <a:xfrm>
            <a:off x="1828800" y="4096630"/>
            <a:ext cx="3733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开关按钮</a:t>
            </a:r>
          </a:p>
        </p:txBody>
      </p:sp>
      <p:sp>
        <p:nvSpPr>
          <p:cNvPr id="10251" name="Rectangle 4"/>
          <p:cNvSpPr>
            <a:spLocks noChangeArrowheads="1"/>
          </p:cNvSpPr>
          <p:nvPr/>
        </p:nvSpPr>
        <p:spPr bwMode="auto">
          <a:xfrm>
            <a:off x="1828800" y="4630738"/>
            <a:ext cx="37338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坐标轴，用于输出图形、函数</a:t>
            </a:r>
          </a:p>
        </p:txBody>
      </p:sp>
      <p:sp>
        <p:nvSpPr>
          <p:cNvPr id="10252" name="Rectangle 4"/>
          <p:cNvSpPr>
            <a:spLocks noChangeArrowheads="1"/>
          </p:cNvSpPr>
          <p:nvPr/>
        </p:nvSpPr>
        <p:spPr bwMode="auto">
          <a:xfrm>
            <a:off x="1828800" y="5235576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b="1">
                <a:latin typeface="宋体" panose="02010600030101010101" pitchFamily="2" charset="-122"/>
              </a:rPr>
              <a:t>按钮组，可将单选按钮，复选框等集成在一起</a:t>
            </a:r>
          </a:p>
        </p:txBody>
      </p:sp>
      <p:sp>
        <p:nvSpPr>
          <p:cNvPr id="10253" name="Rectangle 4"/>
          <p:cNvSpPr>
            <a:spLocks noChangeArrowheads="1"/>
          </p:cNvSpPr>
          <p:nvPr/>
        </p:nvSpPr>
        <p:spPr bwMode="auto">
          <a:xfrm>
            <a:off x="6705600" y="2235200"/>
            <a:ext cx="3733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滑动条，通过滑动改变值</a:t>
            </a:r>
          </a:p>
        </p:txBody>
      </p:sp>
      <p:sp>
        <p:nvSpPr>
          <p:cNvPr id="10254" name="Rectangle 4"/>
          <p:cNvSpPr>
            <a:spLocks noChangeArrowheads="1"/>
          </p:cNvSpPr>
          <p:nvPr/>
        </p:nvSpPr>
        <p:spPr bwMode="auto">
          <a:xfrm>
            <a:off x="6705600" y="2768600"/>
            <a:ext cx="3733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复选框</a:t>
            </a:r>
          </a:p>
        </p:txBody>
      </p:sp>
      <p:sp>
        <p:nvSpPr>
          <p:cNvPr id="10255" name="Rectangle 4"/>
          <p:cNvSpPr>
            <a:spLocks noChangeArrowheads="1"/>
          </p:cNvSpPr>
          <p:nvPr/>
        </p:nvSpPr>
        <p:spPr bwMode="auto">
          <a:xfrm>
            <a:off x="6705600" y="3182938"/>
            <a:ext cx="37338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静态文本，只显示不接受输入</a:t>
            </a:r>
          </a:p>
        </p:txBody>
      </p:sp>
      <p:sp>
        <p:nvSpPr>
          <p:cNvPr id="10256" name="Rectangle 4"/>
          <p:cNvSpPr>
            <a:spLocks noChangeArrowheads="1"/>
          </p:cNvSpPr>
          <p:nvPr/>
        </p:nvSpPr>
        <p:spPr bwMode="auto">
          <a:xfrm>
            <a:off x="6705600" y="3681413"/>
            <a:ext cx="3733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列表框（可接受多个值）</a:t>
            </a:r>
          </a:p>
        </p:txBody>
      </p:sp>
      <p:sp>
        <p:nvSpPr>
          <p:cNvPr id="10257" name="Rectangle 4"/>
          <p:cNvSpPr>
            <a:spLocks noChangeArrowheads="1"/>
          </p:cNvSpPr>
          <p:nvPr/>
        </p:nvSpPr>
        <p:spPr bwMode="auto">
          <a:xfrm>
            <a:off x="6705600" y="4097338"/>
            <a:ext cx="37338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</a:rPr>
              <a:t>表格，用于输入数据</a:t>
            </a:r>
          </a:p>
        </p:txBody>
      </p:sp>
      <p:sp>
        <p:nvSpPr>
          <p:cNvPr id="10258" name="Rectangle 4"/>
          <p:cNvSpPr>
            <a:spLocks noChangeArrowheads="1"/>
          </p:cNvSpPr>
          <p:nvPr/>
        </p:nvSpPr>
        <p:spPr bwMode="auto">
          <a:xfrm>
            <a:off x="6705600" y="4630738"/>
            <a:ext cx="37338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面板，同按钮组类似</a:t>
            </a:r>
          </a:p>
        </p:txBody>
      </p:sp>
      <p:sp>
        <p:nvSpPr>
          <p:cNvPr id="10259" name="Rectangle 4"/>
          <p:cNvSpPr>
            <a:spLocks noChangeArrowheads="1"/>
          </p:cNvSpPr>
          <p:nvPr/>
        </p:nvSpPr>
        <p:spPr bwMode="auto">
          <a:xfrm>
            <a:off x="6705600" y="5087938"/>
            <a:ext cx="37338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宋体" panose="02010600030101010101" pitchFamily="2" charset="-122"/>
              </a:rPr>
              <a:t>ActiveX</a:t>
            </a:r>
            <a:r>
              <a:rPr lang="zh-CN" altLang="en-US" b="1">
                <a:latin typeface="宋体" panose="02010600030101010101" pitchFamily="2" charset="-122"/>
              </a:rPr>
              <a:t>控件，可重复使用的程序</a:t>
            </a:r>
          </a:p>
        </p:txBody>
      </p:sp>
    </p:spTree>
    <p:extLst>
      <p:ext uri="{BB962C8B-B14F-4D97-AF65-F5344CB8AC3E}">
        <p14:creationId xmlns:p14="http://schemas.microsoft.com/office/powerpoint/2010/main" val="407577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99B5A-457C-41FD-867B-07D71921A96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</a:t>
            </a:r>
            <a:r>
              <a:rPr lang="zh-CN" altLang="en-US" sz="4000" b="1" dirty="0">
                <a:solidFill>
                  <a:srgbClr val="FF0000"/>
                </a:solidFill>
              </a:rPr>
              <a:t>控件对象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5111" y="954061"/>
            <a:ext cx="11205274" cy="57674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   普通按钮，</a:t>
            </a:r>
            <a:r>
              <a:rPr lang="zh-CN" altLang="en-US" sz="2400" dirty="0">
                <a:latin typeface="宋体" panose="02010600030101010101" pitchFamily="2" charset="-122"/>
              </a:rPr>
              <a:t>是小的矩形</a:t>
            </a:r>
            <a:r>
              <a:rPr lang="zh-CN" altLang="en-US" sz="2400" dirty="0" smtClean="0">
                <a:latin typeface="宋体" panose="02010600030101010101" pitchFamily="2" charset="-122"/>
              </a:rPr>
              <a:t>面。</a:t>
            </a:r>
            <a:r>
              <a:rPr lang="zh-CN" altLang="en-US" sz="2400" dirty="0">
                <a:latin typeface="宋体" panose="02010600030101010101" pitchFamily="2" charset="-122"/>
              </a:rPr>
              <a:t>将鼠标指针移动至按钮，单击鼠标，按钮被按下随即自动弹起，并执行回调</a:t>
            </a:r>
            <a:r>
              <a:rPr lang="zh-CN" altLang="en-US" sz="2400" dirty="0" smtClean="0">
                <a:latin typeface="宋体" panose="02010600030101010101" pitchFamily="2" charset="-122"/>
              </a:rPr>
              <a:t>程序。按钮的“</a:t>
            </a:r>
            <a:r>
              <a:rPr lang="en-US" altLang="zh-CN" sz="2400" dirty="0" smtClean="0">
                <a:latin typeface="宋体" panose="02010600030101010101" pitchFamily="2" charset="-122"/>
              </a:rPr>
              <a:t>Style”</a:t>
            </a:r>
            <a:r>
              <a:rPr lang="zh-CN" altLang="en-US" sz="2400" dirty="0" smtClean="0">
                <a:latin typeface="宋体" panose="02010600030101010101" pitchFamily="2" charset="-122"/>
              </a:rPr>
              <a:t>属性的默认值是“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pushbotton</a:t>
            </a:r>
            <a:r>
              <a:rPr lang="en-US" altLang="zh-CN" sz="2400" dirty="0" smtClean="0">
                <a:latin typeface="宋体" panose="02010600030101010101" pitchFamily="2" charset="-122"/>
              </a:rPr>
              <a:t>”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1800" dirty="0" smtClean="0"/>
              <a:t>       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开关按钮，和普通按钮形状相同，区别在于它有两种状态，用鼠标单击按钮，它会从一种状态变成另一种状态，并执行相应的回调程序（两种状态各对应不同的回调程序）。按钮“开”时，</a:t>
            </a:r>
            <a:r>
              <a:rPr lang="en-US" altLang="zh-CN" sz="2400" dirty="0" smtClean="0">
                <a:latin typeface="宋体" panose="02010600030101010101" pitchFamily="2" charset="-122"/>
              </a:rPr>
              <a:t>Value</a:t>
            </a:r>
            <a:r>
              <a:rPr lang="zh-CN" altLang="en-US" sz="2400" dirty="0" smtClean="0">
                <a:latin typeface="宋体" panose="02010600030101010101" pitchFamily="2" charset="-122"/>
              </a:rPr>
              <a:t>属性的值为在</a:t>
            </a:r>
            <a:r>
              <a:rPr lang="en-US" altLang="zh-CN" sz="2400" dirty="0" smtClean="0">
                <a:latin typeface="宋体" panose="02010600030101010101" pitchFamily="2" charset="-122"/>
              </a:rPr>
              <a:t>Max</a:t>
            </a:r>
            <a:r>
              <a:rPr lang="zh-CN" altLang="en-US" sz="2400" dirty="0" smtClean="0">
                <a:latin typeface="宋体" panose="02010600030101010101" pitchFamily="2" charset="-122"/>
              </a:rPr>
              <a:t>属性中指定的值；按钮“关”时，</a:t>
            </a:r>
            <a:r>
              <a:rPr lang="en-US" altLang="zh-CN" sz="2400" dirty="0" smtClean="0">
                <a:latin typeface="宋体" panose="02010600030101010101" pitchFamily="2" charset="-122"/>
              </a:rPr>
              <a:t>Value</a:t>
            </a:r>
            <a:r>
              <a:rPr lang="zh-CN" altLang="en-US" sz="2400" dirty="0" smtClean="0">
                <a:latin typeface="宋体" panose="02010600030101010101" pitchFamily="2" charset="-122"/>
              </a:rPr>
              <a:t>属性的值为在</a:t>
            </a:r>
            <a:r>
              <a:rPr lang="en-US" altLang="zh-CN" sz="2400" dirty="0" smtClean="0">
                <a:latin typeface="宋体" panose="02010600030101010101" pitchFamily="2" charset="-122"/>
              </a:rPr>
              <a:t>Min</a:t>
            </a:r>
            <a:r>
              <a:rPr lang="zh-CN" altLang="en-US" sz="2400" dirty="0" smtClean="0">
                <a:latin typeface="宋体" panose="02010600030101010101" pitchFamily="2" charset="-122"/>
              </a:rPr>
              <a:t>属性中指定的值。按钮的“</a:t>
            </a:r>
            <a:r>
              <a:rPr lang="en-US" altLang="zh-CN" sz="2400" dirty="0" smtClean="0">
                <a:latin typeface="宋体" panose="02010600030101010101" pitchFamily="2" charset="-122"/>
              </a:rPr>
              <a:t>Style”</a:t>
            </a:r>
            <a:r>
              <a:rPr lang="zh-CN" altLang="en-US" sz="2400" dirty="0" smtClean="0">
                <a:latin typeface="宋体" panose="02010600030101010101" pitchFamily="2" charset="-122"/>
              </a:rPr>
              <a:t>属性的默认值是“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togglebutton</a:t>
            </a:r>
            <a:r>
              <a:rPr lang="en-US" altLang="zh-CN" sz="2400" dirty="0" smtClean="0">
                <a:latin typeface="宋体" panose="02010600030101010101" pitchFamily="2" charset="-122"/>
              </a:rPr>
              <a:t>”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  编辑框，允许用户动态地编辑文本字符串或数字，就象使用文本编辑器或文字处理器一样。编辑框一般用于让用户输入或修改文本字符串和数字。编辑框的“</a:t>
            </a:r>
            <a:r>
              <a:rPr lang="en-US" altLang="zh-CN" sz="2400" dirty="0" smtClean="0">
                <a:latin typeface="宋体" panose="02010600030101010101" pitchFamily="2" charset="-122"/>
              </a:rPr>
              <a:t>String”</a:t>
            </a:r>
            <a:r>
              <a:rPr lang="zh-CN" altLang="en-US" sz="2400" dirty="0" smtClean="0">
                <a:latin typeface="宋体" panose="02010600030101010101" pitchFamily="2" charset="-122"/>
              </a:rPr>
              <a:t>属性“的默认值是“</a:t>
            </a:r>
            <a:r>
              <a:rPr lang="en-US" altLang="en-US" sz="2400" dirty="0" smtClean="0">
                <a:latin typeface="宋体" panose="02010600030101010101" pitchFamily="2" charset="-122"/>
              </a:rPr>
              <a:t>Edit Text</a:t>
            </a:r>
            <a:r>
              <a:rPr lang="en-US" altLang="zh-CN" sz="2400" dirty="0" smtClean="0">
                <a:latin typeface="宋体" panose="02010600030101010101" pitchFamily="2" charset="-122"/>
              </a:rPr>
              <a:t>”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15162" r="51285" b="73420"/>
          <a:stretch/>
        </p:blipFill>
        <p:spPr bwMode="auto">
          <a:xfrm>
            <a:off x="515111" y="838200"/>
            <a:ext cx="632678" cy="65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" t="61216" r="51285" b="27367"/>
          <a:stretch/>
        </p:blipFill>
        <p:spPr bwMode="auto">
          <a:xfrm>
            <a:off x="515111" y="2018921"/>
            <a:ext cx="654503" cy="65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38379" r="52758" b="50810"/>
          <a:stretch/>
        </p:blipFill>
        <p:spPr bwMode="auto">
          <a:xfrm>
            <a:off x="508000" y="4649000"/>
            <a:ext cx="622998" cy="61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4831D-6B97-4604-9B9A-F737A9E858C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1" y="1143002"/>
            <a:ext cx="11088915" cy="279036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/>
              <a:t>          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单选按钮，由</a:t>
            </a:r>
            <a:r>
              <a:rPr lang="zh-CN" altLang="en-US" sz="2400" dirty="0">
                <a:latin typeface="宋体" panose="02010600030101010101" pitchFamily="2" charset="-122"/>
              </a:rPr>
              <a:t>一个标注字符串（在“</a:t>
            </a:r>
            <a:r>
              <a:rPr lang="en-US" altLang="zh-CN" sz="2400" dirty="0">
                <a:latin typeface="宋体" panose="02010600030101010101" pitchFamily="2" charset="-122"/>
              </a:rPr>
              <a:t>String”  </a:t>
            </a:r>
            <a:r>
              <a:rPr lang="zh-CN" altLang="en-US" sz="2400" dirty="0">
                <a:latin typeface="宋体" panose="02010600030101010101" pitchFamily="2" charset="-122"/>
              </a:rPr>
              <a:t>属性中设置）和字符串左侧的一个小圆圈组成。当它被选择时，圆圈被填充一个黑点，且属性“</a:t>
            </a:r>
            <a:r>
              <a:rPr lang="en-US" altLang="zh-CN" sz="2400" dirty="0">
                <a:latin typeface="宋体" panose="02010600030101010101" pitchFamily="2" charset="-122"/>
              </a:rPr>
              <a:t>Value”</a:t>
            </a:r>
            <a:r>
              <a:rPr lang="zh-CN" altLang="en-US" sz="2400" dirty="0">
                <a:latin typeface="宋体" panose="02010600030101010101" pitchFamily="2" charset="-122"/>
              </a:rPr>
              <a:t>的值为“</a:t>
            </a:r>
            <a:r>
              <a:rPr lang="en-US" altLang="zh-CN" sz="2400" dirty="0">
                <a:latin typeface="宋体" panose="02010600030101010101" pitchFamily="2" charset="-122"/>
              </a:rPr>
              <a:t>1”</a:t>
            </a:r>
            <a:r>
              <a:rPr lang="zh-CN" altLang="en-US" sz="2400" dirty="0">
                <a:latin typeface="宋体" panose="02010600030101010101" pitchFamily="2" charset="-122"/>
              </a:rPr>
              <a:t>；若未被选择，圆圈为空，属性的“</a:t>
            </a:r>
            <a:r>
              <a:rPr lang="en-US" altLang="zh-CN" sz="2400" dirty="0">
                <a:latin typeface="宋体" panose="02010600030101010101" pitchFamily="2" charset="-122"/>
              </a:rPr>
              <a:t>Value”</a:t>
            </a:r>
            <a:r>
              <a:rPr lang="zh-CN" altLang="en-US" sz="2400" dirty="0">
                <a:latin typeface="宋体" panose="02010600030101010101" pitchFamily="2" charset="-122"/>
              </a:rPr>
              <a:t>值为“</a:t>
            </a:r>
            <a:r>
              <a:rPr lang="en-US" altLang="zh-CN" sz="2400" dirty="0">
                <a:latin typeface="宋体" panose="02010600030101010101" pitchFamily="2" charset="-122"/>
              </a:rPr>
              <a:t>0”</a:t>
            </a:r>
            <a:r>
              <a:rPr lang="zh-CN" altLang="en-US" sz="2400" dirty="0" smtClean="0">
                <a:latin typeface="宋体" panose="02010600030101010101" pitchFamily="2" charset="-122"/>
              </a:rPr>
              <a:t>。单选</a:t>
            </a:r>
            <a:r>
              <a:rPr lang="zh-CN" altLang="en-US" sz="2400" dirty="0">
                <a:latin typeface="宋体" panose="02010600030101010101" pitchFamily="2" charset="-122"/>
              </a:rPr>
              <a:t>按钮一般用于在一组互斥的选项中选择一项。为了确保互斥性，各单选按钮的回调程序需要将其它各项的“</a:t>
            </a:r>
            <a:r>
              <a:rPr lang="en-US" altLang="zh-CN" sz="2400" dirty="0">
                <a:latin typeface="宋体" panose="02010600030101010101" pitchFamily="2" charset="-122"/>
              </a:rPr>
              <a:t>Value”</a:t>
            </a:r>
            <a:r>
              <a:rPr lang="zh-CN" altLang="en-US" sz="2400" dirty="0">
                <a:latin typeface="宋体" panose="02010600030101010101" pitchFamily="2" charset="-122"/>
              </a:rPr>
              <a:t>值设为“</a:t>
            </a:r>
            <a:r>
              <a:rPr lang="en-US" altLang="zh-CN" sz="2400" dirty="0">
                <a:latin typeface="宋体" panose="02010600030101010101" pitchFamily="2" charset="-122"/>
              </a:rPr>
              <a:t>0”</a:t>
            </a:r>
            <a:r>
              <a:rPr lang="zh-CN" altLang="en-US" sz="2400" dirty="0" smtClean="0">
                <a:latin typeface="宋体" panose="02010600030101010101" pitchFamily="2" charset="-122"/>
              </a:rPr>
              <a:t>。单选</a:t>
            </a:r>
            <a:r>
              <a:rPr lang="zh-CN" altLang="en-US" sz="2400" dirty="0">
                <a:latin typeface="宋体" panose="02010600030101010101" pitchFamily="2" charset="-122"/>
              </a:rPr>
              <a:t>按钮 “</a:t>
            </a:r>
            <a:r>
              <a:rPr lang="en-US" altLang="zh-CN" sz="2400" dirty="0">
                <a:latin typeface="宋体" panose="02010600030101010101" pitchFamily="2" charset="-122"/>
              </a:rPr>
              <a:t>style”</a:t>
            </a:r>
            <a:r>
              <a:rPr lang="zh-CN" altLang="en-US" sz="2400" dirty="0">
                <a:latin typeface="宋体" panose="02010600030101010101" pitchFamily="2" charset="-122"/>
              </a:rPr>
              <a:t>的属性的默认值是“</a:t>
            </a:r>
            <a:r>
              <a:rPr lang="en-US" altLang="zh-CN" sz="2400" dirty="0">
                <a:latin typeface="宋体" panose="02010600030101010101" pitchFamily="2" charset="-122"/>
              </a:rPr>
              <a:t>Radio Button</a:t>
            </a:r>
            <a:r>
              <a:rPr lang="en-US" altLang="zh-CN" sz="2400" dirty="0" smtClean="0">
                <a:latin typeface="宋体" panose="02010600030101010101" pitchFamily="2" charset="-122"/>
              </a:rPr>
              <a:t>”。</a:t>
            </a:r>
            <a:endParaRPr lang="zh-CN" altLang="en-US" sz="24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" t="26840" r="51999" b="62019"/>
          <a:stretch/>
        </p:blipFill>
        <p:spPr bwMode="auto">
          <a:xfrm>
            <a:off x="957943" y="1143002"/>
            <a:ext cx="624114" cy="63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74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70C0"/>
                </a:solidFill>
              </a:rPr>
              <a:t>GUI</a:t>
            </a:r>
            <a:r>
              <a:rPr lang="zh-CN" altLang="en-US" sz="4000" dirty="0">
                <a:solidFill>
                  <a:srgbClr val="0070C0"/>
                </a:solidFill>
              </a:rPr>
              <a:t>工具简介   </a:t>
            </a:r>
            <a:r>
              <a:rPr lang="zh-CN" altLang="en-US" sz="4000" b="1" dirty="0">
                <a:solidFill>
                  <a:srgbClr val="FF0000"/>
                </a:solidFill>
              </a:rPr>
              <a:t>控件对象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5159</Words>
  <Application>Microsoft Office PowerPoint</Application>
  <PresentationFormat>宽屏</PresentationFormat>
  <Paragraphs>403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黑体</vt:lpstr>
      <vt:lpstr>华文新魏</vt:lpstr>
      <vt:lpstr>楷体</vt:lpstr>
      <vt:lpstr>楷体_GB2312</vt:lpstr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Bitmap Image</vt:lpstr>
      <vt:lpstr>Picture (Metafile)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20</cp:revision>
  <dcterms:created xsi:type="dcterms:W3CDTF">2020-02-11T05:28:26Z</dcterms:created>
  <dcterms:modified xsi:type="dcterms:W3CDTF">2020-03-14T13:00:28Z</dcterms:modified>
</cp:coreProperties>
</file>