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9" r:id="rId3"/>
    <p:sldId id="266" r:id="rId4"/>
    <p:sldId id="260" r:id="rId5"/>
    <p:sldId id="261" r:id="rId6"/>
    <p:sldId id="262" r:id="rId7"/>
    <p:sldId id="263" r:id="rId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E4CC"/>
    <a:srgbClr val="000000"/>
    <a:srgbClr val="C6623A"/>
    <a:srgbClr val="FF9900"/>
    <a:srgbClr val="FFFFFF"/>
    <a:srgbClr val="1599EB"/>
    <a:srgbClr val="5DB9F1"/>
    <a:srgbClr val="812500"/>
    <a:srgbClr val="008113"/>
    <a:srgbClr val="0900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3158" y="2130432"/>
            <a:ext cx="6384472" cy="1470025"/>
          </a:xfrm>
        </p:spPr>
        <p:txBody>
          <a:bodyPr/>
          <a:lstStyle/>
          <a:p>
            <a:r>
              <a:rPr lang="en-US" smtClean="0"/>
              <a:t>Click to edit Master title style</a:t>
            </a:r>
            <a:endParaRPr lang="en-CA" dirty="0"/>
          </a:p>
        </p:txBody>
      </p:sp>
      <p:sp>
        <p:nvSpPr>
          <p:cNvPr id="3" name="Subtitle 2"/>
          <p:cNvSpPr>
            <a:spLocks noGrp="1"/>
          </p:cNvSpPr>
          <p:nvPr>
            <p:ph type="subTitle" idx="1"/>
          </p:nvPr>
        </p:nvSpPr>
        <p:spPr>
          <a:xfrm>
            <a:off x="990600" y="3886200"/>
            <a:ext cx="5257800" cy="1752600"/>
          </a:xfrm>
        </p:spPr>
        <p:txBody>
          <a:bodyPr/>
          <a:lstStyle>
            <a:lvl1pPr marL="0" indent="0" algn="ctr">
              <a:buNone/>
              <a:defRPr>
                <a:solidFill>
                  <a:schemeClr val="tx1">
                    <a:tint val="75000"/>
                  </a:schemeClr>
                </a:solidFill>
              </a:defRPr>
            </a:lvl1pPr>
            <a:lvl2pPr marL="457095" indent="0" algn="ctr">
              <a:buNone/>
              <a:defRPr>
                <a:solidFill>
                  <a:schemeClr val="tx1">
                    <a:tint val="75000"/>
                  </a:schemeClr>
                </a:solidFill>
              </a:defRPr>
            </a:lvl2pPr>
            <a:lvl3pPr marL="914190" indent="0" algn="ctr">
              <a:buNone/>
              <a:defRPr>
                <a:solidFill>
                  <a:schemeClr val="tx1">
                    <a:tint val="75000"/>
                  </a:schemeClr>
                </a:solidFill>
              </a:defRPr>
            </a:lvl3pPr>
            <a:lvl4pPr marL="1371285" indent="0" algn="ctr">
              <a:buNone/>
              <a:defRPr>
                <a:solidFill>
                  <a:schemeClr val="tx1">
                    <a:tint val="75000"/>
                  </a:schemeClr>
                </a:solidFill>
              </a:defRPr>
            </a:lvl4pPr>
            <a:lvl5pPr marL="1828380" indent="0" algn="ctr">
              <a:buNone/>
              <a:defRPr>
                <a:solidFill>
                  <a:schemeClr val="tx1">
                    <a:tint val="75000"/>
                  </a:schemeClr>
                </a:solidFill>
              </a:defRPr>
            </a:lvl5pPr>
            <a:lvl6pPr marL="2285475" indent="0" algn="ctr">
              <a:buNone/>
              <a:defRPr>
                <a:solidFill>
                  <a:schemeClr val="tx1">
                    <a:tint val="75000"/>
                  </a:schemeClr>
                </a:solidFill>
              </a:defRPr>
            </a:lvl6pPr>
            <a:lvl7pPr marL="2742572" indent="0" algn="ctr">
              <a:buNone/>
              <a:defRPr>
                <a:solidFill>
                  <a:schemeClr val="tx1">
                    <a:tint val="75000"/>
                  </a:schemeClr>
                </a:solidFill>
              </a:defRPr>
            </a:lvl7pPr>
            <a:lvl8pPr marL="3199665" indent="0" algn="ctr">
              <a:buNone/>
              <a:defRPr>
                <a:solidFill>
                  <a:schemeClr val="tx1">
                    <a:tint val="75000"/>
                  </a:schemeClr>
                </a:solidFill>
              </a:defRPr>
            </a:lvl8pPr>
            <a:lvl9pPr marL="365676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a:xfrm>
            <a:off x="457201" y="6356354"/>
            <a:ext cx="2133600" cy="365125"/>
          </a:xfrm>
          <a:prstGeom prst="rect">
            <a:avLst/>
          </a:prstGeom>
        </p:spPr>
        <p:txBody>
          <a:bodyPr lIns="91419" tIns="45710" rIns="91419" bIns="45710"/>
          <a:lstStyle/>
          <a:p>
            <a:fld id="{A0CE5F63-2AA4-4531-B3DE-EBD0624BC140}" type="datetimeFigureOut">
              <a:rPr lang="en-CA" smtClean="0"/>
              <a:t>07/27/2017</a:t>
            </a:fld>
            <a:endParaRPr lang="en-CA"/>
          </a:p>
        </p:txBody>
      </p:sp>
      <p:sp>
        <p:nvSpPr>
          <p:cNvPr id="5" name="Footer Placeholder 4"/>
          <p:cNvSpPr>
            <a:spLocks noGrp="1"/>
          </p:cNvSpPr>
          <p:nvPr>
            <p:ph type="ftr" sz="quarter" idx="11"/>
          </p:nvPr>
        </p:nvSpPr>
        <p:spPr>
          <a:xfrm>
            <a:off x="3124200" y="6356354"/>
            <a:ext cx="2895600" cy="365125"/>
          </a:xfrm>
          <a:prstGeom prst="rect">
            <a:avLst/>
          </a:prstGeom>
        </p:spPr>
        <p:txBody>
          <a:bodyPr lIns="91419" tIns="45710" rIns="91419" bIns="45710"/>
          <a:lstStyle/>
          <a:p>
            <a:endParaRPr lang="en-CA"/>
          </a:p>
        </p:txBody>
      </p:sp>
      <p:sp>
        <p:nvSpPr>
          <p:cNvPr id="6" name="Slide Number Placeholder 5"/>
          <p:cNvSpPr>
            <a:spLocks noGrp="1"/>
          </p:cNvSpPr>
          <p:nvPr>
            <p:ph type="sldNum" sz="quarter" idx="12"/>
          </p:nvPr>
        </p:nvSpPr>
        <p:spPr>
          <a:xfrm>
            <a:off x="6553200" y="6356354"/>
            <a:ext cx="2133600" cy="365125"/>
          </a:xfrm>
          <a:prstGeom prst="rect">
            <a:avLst/>
          </a:prstGeom>
        </p:spPr>
        <p:txBody>
          <a:bodyPr lIns="91419" tIns="45710" rIns="91419" bIns="45710"/>
          <a:lstStyle/>
          <a:p>
            <a:fld id="{2BD41619-3A9F-49A8-AB76-DC65EAAC207A}" type="slidenum">
              <a:rPr lang="en-CA" smtClean="0"/>
              <a:t>‹#›</a:t>
            </a:fld>
            <a:endParaRPr lang="en-CA"/>
          </a:p>
        </p:txBody>
      </p:sp>
    </p:spTree>
    <p:extLst>
      <p:ext uri="{BB962C8B-B14F-4D97-AF65-F5344CB8AC3E}">
        <p14:creationId xmlns:p14="http://schemas.microsoft.com/office/powerpoint/2010/main" val="222701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1" y="6356354"/>
            <a:ext cx="2133600" cy="365125"/>
          </a:xfrm>
          <a:prstGeom prst="rect">
            <a:avLst/>
          </a:prstGeom>
        </p:spPr>
        <p:txBody>
          <a:bodyPr lIns="91419" tIns="45710" rIns="91419" bIns="45710"/>
          <a:lstStyle/>
          <a:p>
            <a:fld id="{A0CE5F63-2AA4-4531-B3DE-EBD0624BC140}" type="datetimeFigureOut">
              <a:rPr lang="en-CA" smtClean="0"/>
              <a:t>07/27/2017</a:t>
            </a:fld>
            <a:endParaRPr lang="en-CA"/>
          </a:p>
        </p:txBody>
      </p:sp>
      <p:sp>
        <p:nvSpPr>
          <p:cNvPr id="5" name="Footer Placeholder 4"/>
          <p:cNvSpPr>
            <a:spLocks noGrp="1"/>
          </p:cNvSpPr>
          <p:nvPr>
            <p:ph type="ftr" sz="quarter" idx="11"/>
          </p:nvPr>
        </p:nvSpPr>
        <p:spPr>
          <a:xfrm>
            <a:off x="3124200" y="6356354"/>
            <a:ext cx="2895600" cy="365125"/>
          </a:xfrm>
          <a:prstGeom prst="rect">
            <a:avLst/>
          </a:prstGeom>
        </p:spPr>
        <p:txBody>
          <a:bodyPr lIns="91419" tIns="45710" rIns="91419" bIns="45710"/>
          <a:lstStyle/>
          <a:p>
            <a:endParaRPr lang="en-CA"/>
          </a:p>
        </p:txBody>
      </p:sp>
      <p:sp>
        <p:nvSpPr>
          <p:cNvPr id="6" name="Slide Number Placeholder 5"/>
          <p:cNvSpPr>
            <a:spLocks noGrp="1"/>
          </p:cNvSpPr>
          <p:nvPr>
            <p:ph type="sldNum" sz="quarter" idx="12"/>
          </p:nvPr>
        </p:nvSpPr>
        <p:spPr>
          <a:xfrm>
            <a:off x="6553200" y="6356354"/>
            <a:ext cx="2133600" cy="365125"/>
          </a:xfrm>
          <a:prstGeom prst="rect">
            <a:avLst/>
          </a:prstGeom>
        </p:spPr>
        <p:txBody>
          <a:bodyPr lIns="91419" tIns="45710" rIns="91419" bIns="45710"/>
          <a:lstStyle/>
          <a:p>
            <a:fld id="{2BD41619-3A9F-49A8-AB76-DC65EAAC207A}" type="slidenum">
              <a:rPr lang="en-CA" smtClean="0"/>
              <a:t>‹#›</a:t>
            </a:fld>
            <a:endParaRPr lang="en-CA"/>
          </a:p>
        </p:txBody>
      </p:sp>
    </p:spTree>
    <p:extLst>
      <p:ext uri="{BB962C8B-B14F-4D97-AF65-F5344CB8AC3E}">
        <p14:creationId xmlns:p14="http://schemas.microsoft.com/office/powerpoint/2010/main" val="1574293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7"/>
            <a:ext cx="2057400" cy="4387851"/>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06377"/>
            <a:ext cx="6019800" cy="43878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1" y="6356354"/>
            <a:ext cx="2133600" cy="365125"/>
          </a:xfrm>
          <a:prstGeom prst="rect">
            <a:avLst/>
          </a:prstGeom>
        </p:spPr>
        <p:txBody>
          <a:bodyPr lIns="91419" tIns="45710" rIns="91419" bIns="45710"/>
          <a:lstStyle/>
          <a:p>
            <a:fld id="{A0CE5F63-2AA4-4531-B3DE-EBD0624BC140}" type="datetimeFigureOut">
              <a:rPr lang="en-CA" smtClean="0"/>
              <a:t>07/27/2017</a:t>
            </a:fld>
            <a:endParaRPr lang="en-CA"/>
          </a:p>
        </p:txBody>
      </p:sp>
      <p:sp>
        <p:nvSpPr>
          <p:cNvPr id="5" name="Footer Placeholder 4"/>
          <p:cNvSpPr>
            <a:spLocks noGrp="1"/>
          </p:cNvSpPr>
          <p:nvPr>
            <p:ph type="ftr" sz="quarter" idx="11"/>
          </p:nvPr>
        </p:nvSpPr>
        <p:spPr>
          <a:xfrm>
            <a:off x="3124200" y="6356354"/>
            <a:ext cx="2895600" cy="365125"/>
          </a:xfrm>
          <a:prstGeom prst="rect">
            <a:avLst/>
          </a:prstGeom>
        </p:spPr>
        <p:txBody>
          <a:bodyPr lIns="91419" tIns="45710" rIns="91419" bIns="45710"/>
          <a:lstStyle/>
          <a:p>
            <a:endParaRPr lang="en-CA"/>
          </a:p>
        </p:txBody>
      </p:sp>
      <p:sp>
        <p:nvSpPr>
          <p:cNvPr id="6" name="Slide Number Placeholder 5"/>
          <p:cNvSpPr>
            <a:spLocks noGrp="1"/>
          </p:cNvSpPr>
          <p:nvPr>
            <p:ph type="sldNum" sz="quarter" idx="12"/>
          </p:nvPr>
        </p:nvSpPr>
        <p:spPr>
          <a:xfrm>
            <a:off x="6553200" y="6356354"/>
            <a:ext cx="2133600" cy="365125"/>
          </a:xfrm>
          <a:prstGeom prst="rect">
            <a:avLst/>
          </a:prstGeom>
        </p:spPr>
        <p:txBody>
          <a:bodyPr lIns="91419" tIns="45710" rIns="91419" bIns="45710"/>
          <a:lstStyle/>
          <a:p>
            <a:fld id="{2BD41619-3A9F-49A8-AB76-DC65EAAC207A}" type="slidenum">
              <a:rPr lang="en-CA" smtClean="0"/>
              <a:t>‹#›</a:t>
            </a:fld>
            <a:endParaRPr lang="en-CA"/>
          </a:p>
        </p:txBody>
      </p:sp>
    </p:spTree>
    <p:extLst>
      <p:ext uri="{BB962C8B-B14F-4D97-AF65-F5344CB8AC3E}">
        <p14:creationId xmlns:p14="http://schemas.microsoft.com/office/powerpoint/2010/main" val="2835212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2" y="2131493"/>
            <a:ext cx="7772400" cy="1468967"/>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095" indent="0" algn="ctr">
              <a:buNone/>
              <a:defRPr>
                <a:solidFill>
                  <a:schemeClr val="tx1">
                    <a:tint val="75000"/>
                  </a:schemeClr>
                </a:solidFill>
              </a:defRPr>
            </a:lvl2pPr>
            <a:lvl3pPr marL="914190" indent="0" algn="ctr">
              <a:buNone/>
              <a:defRPr>
                <a:solidFill>
                  <a:schemeClr val="tx1">
                    <a:tint val="75000"/>
                  </a:schemeClr>
                </a:solidFill>
              </a:defRPr>
            </a:lvl3pPr>
            <a:lvl4pPr marL="1371285" indent="0" algn="ctr">
              <a:buNone/>
              <a:defRPr>
                <a:solidFill>
                  <a:schemeClr val="tx1">
                    <a:tint val="75000"/>
                  </a:schemeClr>
                </a:solidFill>
              </a:defRPr>
            </a:lvl4pPr>
            <a:lvl5pPr marL="1828380" indent="0" algn="ctr">
              <a:buNone/>
              <a:defRPr>
                <a:solidFill>
                  <a:schemeClr val="tx1">
                    <a:tint val="75000"/>
                  </a:schemeClr>
                </a:solidFill>
              </a:defRPr>
            </a:lvl5pPr>
            <a:lvl6pPr marL="2285475" indent="0" algn="ctr">
              <a:buNone/>
              <a:defRPr>
                <a:solidFill>
                  <a:schemeClr val="tx1">
                    <a:tint val="75000"/>
                  </a:schemeClr>
                </a:solidFill>
              </a:defRPr>
            </a:lvl6pPr>
            <a:lvl7pPr marL="2742572" indent="0" algn="ctr">
              <a:buNone/>
              <a:defRPr>
                <a:solidFill>
                  <a:schemeClr val="tx1">
                    <a:tint val="75000"/>
                  </a:schemeClr>
                </a:solidFill>
              </a:defRPr>
            </a:lvl7pPr>
            <a:lvl8pPr marL="3199665" indent="0" algn="ctr">
              <a:buNone/>
              <a:defRPr>
                <a:solidFill>
                  <a:schemeClr val="tx1">
                    <a:tint val="75000"/>
                  </a:schemeClr>
                </a:solidFill>
              </a:defRPr>
            </a:lvl8pPr>
            <a:lvl9pPr marL="365676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6E889B77-6BEF-4BA2-A185-91BC4E9F1B17}" type="datetimeFigureOut">
              <a:rPr lang="en-CA" smtClean="0"/>
              <a:t>07/27/2017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2E6C62-7AB9-445A-ACBF-C99041BD896C}" type="slidenum">
              <a:rPr lang="en-CA" smtClean="0"/>
              <a:t>‹#›</a:t>
            </a:fld>
            <a:endParaRPr lang="en-CA"/>
          </a:p>
        </p:txBody>
      </p:sp>
    </p:spTree>
    <p:extLst>
      <p:ext uri="{BB962C8B-B14F-4D97-AF65-F5344CB8AC3E}">
        <p14:creationId xmlns:p14="http://schemas.microsoft.com/office/powerpoint/2010/main" val="2585351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E889B77-6BEF-4BA2-A185-91BC4E9F1B17}" type="datetimeFigureOut">
              <a:rPr lang="en-CA" smtClean="0"/>
              <a:t>07/27/2017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2E6C62-7AB9-445A-ACBF-C99041BD896C}" type="slidenum">
              <a:rPr lang="en-CA" smtClean="0"/>
              <a:t>‹#›</a:t>
            </a:fld>
            <a:endParaRPr lang="en-CA"/>
          </a:p>
        </p:txBody>
      </p:sp>
    </p:spTree>
    <p:extLst>
      <p:ext uri="{BB962C8B-B14F-4D97-AF65-F5344CB8AC3E}">
        <p14:creationId xmlns:p14="http://schemas.microsoft.com/office/powerpoint/2010/main" val="2773396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0"/>
            <a:ext cx="7772400" cy="1363133"/>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4" y="2906191"/>
            <a:ext cx="7772400" cy="1500716"/>
          </a:xfrm>
        </p:spPr>
        <p:txBody>
          <a:bodyPr anchor="b"/>
          <a:lstStyle>
            <a:lvl1pPr marL="0" indent="0">
              <a:buNone/>
              <a:defRPr sz="2000">
                <a:solidFill>
                  <a:schemeClr val="tx1">
                    <a:tint val="75000"/>
                  </a:schemeClr>
                </a:solidFill>
              </a:defRPr>
            </a:lvl1pPr>
            <a:lvl2pPr marL="457095" indent="0">
              <a:buNone/>
              <a:defRPr sz="1800">
                <a:solidFill>
                  <a:schemeClr val="tx1">
                    <a:tint val="75000"/>
                  </a:schemeClr>
                </a:solidFill>
              </a:defRPr>
            </a:lvl2pPr>
            <a:lvl3pPr marL="914190" indent="0">
              <a:buNone/>
              <a:defRPr sz="1600">
                <a:solidFill>
                  <a:schemeClr val="tx1">
                    <a:tint val="75000"/>
                  </a:schemeClr>
                </a:solidFill>
              </a:defRPr>
            </a:lvl3pPr>
            <a:lvl4pPr marL="1371285" indent="0">
              <a:buNone/>
              <a:defRPr sz="1400">
                <a:solidFill>
                  <a:schemeClr val="tx1">
                    <a:tint val="75000"/>
                  </a:schemeClr>
                </a:solidFill>
              </a:defRPr>
            </a:lvl4pPr>
            <a:lvl5pPr marL="1828380" indent="0">
              <a:buNone/>
              <a:defRPr sz="1400">
                <a:solidFill>
                  <a:schemeClr val="tx1">
                    <a:tint val="75000"/>
                  </a:schemeClr>
                </a:solidFill>
              </a:defRPr>
            </a:lvl5pPr>
            <a:lvl6pPr marL="2285475" indent="0">
              <a:buNone/>
              <a:defRPr sz="1400">
                <a:solidFill>
                  <a:schemeClr val="tx1">
                    <a:tint val="75000"/>
                  </a:schemeClr>
                </a:solidFill>
              </a:defRPr>
            </a:lvl6pPr>
            <a:lvl7pPr marL="2742572" indent="0">
              <a:buNone/>
              <a:defRPr sz="1400">
                <a:solidFill>
                  <a:schemeClr val="tx1">
                    <a:tint val="75000"/>
                  </a:schemeClr>
                </a:solidFill>
              </a:defRPr>
            </a:lvl7pPr>
            <a:lvl8pPr marL="3199665" indent="0">
              <a:buNone/>
              <a:defRPr sz="1400">
                <a:solidFill>
                  <a:schemeClr val="tx1">
                    <a:tint val="75000"/>
                  </a:schemeClr>
                </a:solidFill>
              </a:defRPr>
            </a:lvl8pPr>
            <a:lvl9pPr marL="365676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889B77-6BEF-4BA2-A185-91BC4E9F1B17}" type="datetimeFigureOut">
              <a:rPr lang="en-CA" smtClean="0"/>
              <a:t>07/27/2017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2E6C62-7AB9-445A-ACBF-C99041BD896C}" type="slidenum">
              <a:rPr lang="en-CA" smtClean="0"/>
              <a:t>‹#›</a:t>
            </a:fld>
            <a:endParaRPr lang="en-CA"/>
          </a:p>
        </p:txBody>
      </p:sp>
    </p:spTree>
    <p:extLst>
      <p:ext uri="{BB962C8B-B14F-4D97-AF65-F5344CB8AC3E}">
        <p14:creationId xmlns:p14="http://schemas.microsoft.com/office/powerpoint/2010/main" val="1529251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5"/>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5"/>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6E889B77-6BEF-4BA2-A185-91BC4E9F1B17}" type="datetimeFigureOut">
              <a:rPr lang="en-CA" smtClean="0"/>
              <a:t>07/27/2017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62E6C62-7AB9-445A-ACBF-C99041BD896C}" type="slidenum">
              <a:rPr lang="en-CA" smtClean="0"/>
              <a:t>‹#›</a:t>
            </a:fld>
            <a:endParaRPr lang="en-CA"/>
          </a:p>
        </p:txBody>
      </p:sp>
    </p:spTree>
    <p:extLst>
      <p:ext uri="{BB962C8B-B14F-4D97-AF65-F5344CB8AC3E}">
        <p14:creationId xmlns:p14="http://schemas.microsoft.com/office/powerpoint/2010/main" val="1728328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1" y="1534584"/>
            <a:ext cx="4040188" cy="641349"/>
          </a:xfrm>
        </p:spPr>
        <p:txBody>
          <a:bodyPr anchor="b"/>
          <a:lstStyle>
            <a:lvl1pPr marL="0" indent="0">
              <a:buNone/>
              <a:defRPr sz="2400" b="1"/>
            </a:lvl1pPr>
            <a:lvl2pPr marL="457095" indent="0">
              <a:buNone/>
              <a:defRPr sz="2000" b="1"/>
            </a:lvl2pPr>
            <a:lvl3pPr marL="914190" indent="0">
              <a:buNone/>
              <a:defRPr sz="1800" b="1"/>
            </a:lvl3pPr>
            <a:lvl4pPr marL="1371285" indent="0">
              <a:buNone/>
              <a:defRPr sz="1600" b="1"/>
            </a:lvl4pPr>
            <a:lvl5pPr marL="1828380" indent="0">
              <a:buNone/>
              <a:defRPr sz="1600" b="1"/>
            </a:lvl5pPr>
            <a:lvl6pPr marL="2285475" indent="0">
              <a:buNone/>
              <a:defRPr sz="1600" b="1"/>
            </a:lvl6pPr>
            <a:lvl7pPr marL="2742572" indent="0">
              <a:buNone/>
              <a:defRPr sz="1600" b="1"/>
            </a:lvl7pPr>
            <a:lvl8pPr marL="3199665" indent="0">
              <a:buNone/>
              <a:defRPr sz="1600" b="1"/>
            </a:lvl8pPr>
            <a:lvl9pPr marL="365676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5939"/>
            <a:ext cx="4040188"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33" y="1534584"/>
            <a:ext cx="4041775" cy="641349"/>
          </a:xfrm>
        </p:spPr>
        <p:txBody>
          <a:bodyPr anchor="b"/>
          <a:lstStyle>
            <a:lvl1pPr marL="0" indent="0">
              <a:buNone/>
              <a:defRPr sz="2400" b="1"/>
            </a:lvl1pPr>
            <a:lvl2pPr marL="457095" indent="0">
              <a:buNone/>
              <a:defRPr sz="2000" b="1"/>
            </a:lvl2pPr>
            <a:lvl3pPr marL="914190" indent="0">
              <a:buNone/>
              <a:defRPr sz="1800" b="1"/>
            </a:lvl3pPr>
            <a:lvl4pPr marL="1371285" indent="0">
              <a:buNone/>
              <a:defRPr sz="1600" b="1"/>
            </a:lvl4pPr>
            <a:lvl5pPr marL="1828380" indent="0">
              <a:buNone/>
              <a:defRPr sz="1600" b="1"/>
            </a:lvl5pPr>
            <a:lvl6pPr marL="2285475" indent="0">
              <a:buNone/>
              <a:defRPr sz="1600" b="1"/>
            </a:lvl6pPr>
            <a:lvl7pPr marL="2742572" indent="0">
              <a:buNone/>
              <a:defRPr sz="1600" b="1"/>
            </a:lvl7pPr>
            <a:lvl8pPr marL="3199665" indent="0">
              <a:buNone/>
              <a:defRPr sz="1600" b="1"/>
            </a:lvl8pPr>
            <a:lvl9pPr marL="365676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2175939"/>
            <a:ext cx="4041775"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6E889B77-6BEF-4BA2-A185-91BC4E9F1B17}" type="datetimeFigureOut">
              <a:rPr lang="en-CA" smtClean="0"/>
              <a:t>07/27/2017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62E6C62-7AB9-445A-ACBF-C99041BD896C}" type="slidenum">
              <a:rPr lang="en-CA" smtClean="0"/>
              <a:t>‹#›</a:t>
            </a:fld>
            <a:endParaRPr lang="en-CA"/>
          </a:p>
        </p:txBody>
      </p:sp>
    </p:spTree>
    <p:extLst>
      <p:ext uri="{BB962C8B-B14F-4D97-AF65-F5344CB8AC3E}">
        <p14:creationId xmlns:p14="http://schemas.microsoft.com/office/powerpoint/2010/main" val="426098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6E889B77-6BEF-4BA2-A185-91BC4E9F1B17}" type="datetimeFigureOut">
              <a:rPr lang="en-CA" smtClean="0"/>
              <a:t>07/27/2017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62E6C62-7AB9-445A-ACBF-C99041BD896C}" type="slidenum">
              <a:rPr lang="en-CA" smtClean="0"/>
              <a:t>‹#›</a:t>
            </a:fld>
            <a:endParaRPr lang="en-CA"/>
          </a:p>
        </p:txBody>
      </p:sp>
    </p:spTree>
    <p:extLst>
      <p:ext uri="{BB962C8B-B14F-4D97-AF65-F5344CB8AC3E}">
        <p14:creationId xmlns:p14="http://schemas.microsoft.com/office/powerpoint/2010/main" val="230299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89B77-6BEF-4BA2-A185-91BC4E9F1B17}" type="datetimeFigureOut">
              <a:rPr lang="en-CA" smtClean="0"/>
              <a:t>07/27/2017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62E6C62-7AB9-445A-ACBF-C99041BD896C}" type="slidenum">
              <a:rPr lang="en-CA" smtClean="0"/>
              <a:t>‹#›</a:t>
            </a:fld>
            <a:endParaRPr lang="en-CA"/>
          </a:p>
        </p:txBody>
      </p:sp>
    </p:spTree>
    <p:extLst>
      <p:ext uri="{BB962C8B-B14F-4D97-AF65-F5344CB8AC3E}">
        <p14:creationId xmlns:p14="http://schemas.microsoft.com/office/powerpoint/2010/main" val="13369699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0" y="273060"/>
            <a:ext cx="3008313" cy="1162049"/>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8"/>
            <a:ext cx="5111750" cy="58525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10" y="1435100"/>
            <a:ext cx="3008313" cy="4690533"/>
          </a:xfrm>
        </p:spPr>
        <p:txBody>
          <a:bodyPr/>
          <a:lstStyle>
            <a:lvl1pPr marL="0" indent="0">
              <a:buNone/>
              <a:defRPr sz="1400"/>
            </a:lvl1pPr>
            <a:lvl2pPr marL="457095" indent="0">
              <a:buNone/>
              <a:defRPr sz="1200"/>
            </a:lvl2pPr>
            <a:lvl3pPr marL="914190" indent="0">
              <a:buNone/>
              <a:defRPr sz="1000"/>
            </a:lvl3pPr>
            <a:lvl4pPr marL="1371285" indent="0">
              <a:buNone/>
              <a:defRPr sz="900"/>
            </a:lvl4pPr>
            <a:lvl5pPr marL="1828380" indent="0">
              <a:buNone/>
              <a:defRPr sz="900"/>
            </a:lvl5pPr>
            <a:lvl6pPr marL="2285475" indent="0">
              <a:buNone/>
              <a:defRPr sz="900"/>
            </a:lvl6pPr>
            <a:lvl7pPr marL="2742572" indent="0">
              <a:buNone/>
              <a:defRPr sz="900"/>
            </a:lvl7pPr>
            <a:lvl8pPr marL="3199665" indent="0">
              <a:buNone/>
              <a:defRPr sz="900"/>
            </a:lvl8pPr>
            <a:lvl9pPr marL="365676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889B77-6BEF-4BA2-A185-91BC4E9F1B17}" type="datetimeFigureOut">
              <a:rPr lang="en-CA" smtClean="0"/>
              <a:t>07/27/2017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62E6C62-7AB9-445A-ACBF-C99041BD896C}" type="slidenum">
              <a:rPr lang="en-CA" smtClean="0"/>
              <a:t>‹#›</a:t>
            </a:fld>
            <a:endParaRPr lang="en-CA"/>
          </a:p>
        </p:txBody>
      </p:sp>
    </p:spTree>
    <p:extLst>
      <p:ext uri="{BB962C8B-B14F-4D97-AF65-F5344CB8AC3E}">
        <p14:creationId xmlns:p14="http://schemas.microsoft.com/office/powerpoint/2010/main" val="715302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4630976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1"/>
            <a:ext cx="5486400" cy="567267"/>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9" y="613833"/>
            <a:ext cx="5486400" cy="4114800"/>
          </a:xfrm>
        </p:spPr>
        <p:txBody>
          <a:bodyPr/>
          <a:lstStyle>
            <a:lvl1pPr marL="0" indent="0">
              <a:buNone/>
              <a:defRPr sz="3200"/>
            </a:lvl1pPr>
            <a:lvl2pPr marL="457095" indent="0">
              <a:buNone/>
              <a:defRPr sz="2800"/>
            </a:lvl2pPr>
            <a:lvl3pPr marL="914190" indent="0">
              <a:buNone/>
              <a:defRPr sz="2400"/>
            </a:lvl3pPr>
            <a:lvl4pPr marL="1371285" indent="0">
              <a:buNone/>
              <a:defRPr sz="2000"/>
            </a:lvl4pPr>
            <a:lvl5pPr marL="1828380" indent="0">
              <a:buNone/>
              <a:defRPr sz="2000"/>
            </a:lvl5pPr>
            <a:lvl6pPr marL="2285475" indent="0">
              <a:buNone/>
              <a:defRPr sz="2000"/>
            </a:lvl6pPr>
            <a:lvl7pPr marL="2742572" indent="0">
              <a:buNone/>
              <a:defRPr sz="2000"/>
            </a:lvl7pPr>
            <a:lvl8pPr marL="3199665" indent="0">
              <a:buNone/>
              <a:defRPr sz="2000"/>
            </a:lvl8pPr>
            <a:lvl9pPr marL="3656760" indent="0">
              <a:buNone/>
              <a:defRPr sz="2000"/>
            </a:lvl9pPr>
          </a:lstStyle>
          <a:p>
            <a:r>
              <a:rPr lang="en-US" smtClean="0"/>
              <a:t>Click icon to add picture</a:t>
            </a:r>
            <a:endParaRPr lang="en-CA"/>
          </a:p>
        </p:txBody>
      </p:sp>
      <p:sp>
        <p:nvSpPr>
          <p:cNvPr id="4" name="Text Placeholder 3"/>
          <p:cNvSpPr>
            <a:spLocks noGrp="1"/>
          </p:cNvSpPr>
          <p:nvPr>
            <p:ph type="body" sz="half" idx="2"/>
          </p:nvPr>
        </p:nvSpPr>
        <p:spPr>
          <a:xfrm>
            <a:off x="1792289" y="5367868"/>
            <a:ext cx="5486400" cy="804333"/>
          </a:xfrm>
        </p:spPr>
        <p:txBody>
          <a:bodyPr/>
          <a:lstStyle>
            <a:lvl1pPr marL="0" indent="0">
              <a:buNone/>
              <a:defRPr sz="1400"/>
            </a:lvl1pPr>
            <a:lvl2pPr marL="457095" indent="0">
              <a:buNone/>
              <a:defRPr sz="1200"/>
            </a:lvl2pPr>
            <a:lvl3pPr marL="914190" indent="0">
              <a:buNone/>
              <a:defRPr sz="1000"/>
            </a:lvl3pPr>
            <a:lvl4pPr marL="1371285" indent="0">
              <a:buNone/>
              <a:defRPr sz="900"/>
            </a:lvl4pPr>
            <a:lvl5pPr marL="1828380" indent="0">
              <a:buNone/>
              <a:defRPr sz="900"/>
            </a:lvl5pPr>
            <a:lvl6pPr marL="2285475" indent="0">
              <a:buNone/>
              <a:defRPr sz="900"/>
            </a:lvl6pPr>
            <a:lvl7pPr marL="2742572" indent="0">
              <a:buNone/>
              <a:defRPr sz="900"/>
            </a:lvl7pPr>
            <a:lvl8pPr marL="3199665" indent="0">
              <a:buNone/>
              <a:defRPr sz="900"/>
            </a:lvl8pPr>
            <a:lvl9pPr marL="365676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889B77-6BEF-4BA2-A185-91BC4E9F1B17}" type="datetimeFigureOut">
              <a:rPr lang="en-CA" smtClean="0"/>
              <a:t>07/27/2017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62E6C62-7AB9-445A-ACBF-C99041BD896C}" type="slidenum">
              <a:rPr lang="en-CA" smtClean="0"/>
              <a:t>‹#›</a:t>
            </a:fld>
            <a:endParaRPr lang="en-CA"/>
          </a:p>
        </p:txBody>
      </p:sp>
    </p:spTree>
    <p:extLst>
      <p:ext uri="{BB962C8B-B14F-4D97-AF65-F5344CB8AC3E}">
        <p14:creationId xmlns:p14="http://schemas.microsoft.com/office/powerpoint/2010/main" val="34549657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E889B77-6BEF-4BA2-A185-91BC4E9F1B17}" type="datetimeFigureOut">
              <a:rPr lang="en-CA" smtClean="0"/>
              <a:t>07/27/2017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2E6C62-7AB9-445A-ACBF-C99041BD896C}" type="slidenum">
              <a:rPr lang="en-CA" smtClean="0"/>
              <a:t>‹#›</a:t>
            </a:fld>
            <a:endParaRPr lang="en-CA"/>
          </a:p>
        </p:txBody>
      </p:sp>
    </p:spTree>
    <p:extLst>
      <p:ext uri="{BB962C8B-B14F-4D97-AF65-F5344CB8AC3E}">
        <p14:creationId xmlns:p14="http://schemas.microsoft.com/office/powerpoint/2010/main" val="13093304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5169"/>
            <a:ext cx="2057400" cy="5850467"/>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5169"/>
            <a:ext cx="6019800" cy="58504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E889B77-6BEF-4BA2-A185-91BC4E9F1B17}" type="datetimeFigureOut">
              <a:rPr lang="en-CA" smtClean="0"/>
              <a:t>07/27/2017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2E6C62-7AB9-445A-ACBF-C99041BD896C}" type="slidenum">
              <a:rPr lang="en-CA" smtClean="0"/>
              <a:t>‹#›</a:t>
            </a:fld>
            <a:endParaRPr lang="en-CA"/>
          </a:p>
        </p:txBody>
      </p:sp>
    </p:spTree>
    <p:extLst>
      <p:ext uri="{BB962C8B-B14F-4D97-AF65-F5344CB8AC3E}">
        <p14:creationId xmlns:p14="http://schemas.microsoft.com/office/powerpoint/2010/main" val="803545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1" y="4406901"/>
            <a:ext cx="63246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228601" y="2906717"/>
            <a:ext cx="6324600" cy="1500187"/>
          </a:xfrm>
        </p:spPr>
        <p:txBody>
          <a:bodyPr anchor="b"/>
          <a:lstStyle>
            <a:lvl1pPr marL="0" indent="0">
              <a:buNone/>
              <a:defRPr sz="2000">
                <a:solidFill>
                  <a:schemeClr val="tx1">
                    <a:tint val="75000"/>
                  </a:schemeClr>
                </a:solidFill>
              </a:defRPr>
            </a:lvl1pPr>
            <a:lvl2pPr marL="457095" indent="0">
              <a:buNone/>
              <a:defRPr sz="1800">
                <a:solidFill>
                  <a:schemeClr val="tx1">
                    <a:tint val="75000"/>
                  </a:schemeClr>
                </a:solidFill>
              </a:defRPr>
            </a:lvl2pPr>
            <a:lvl3pPr marL="914190" indent="0">
              <a:buNone/>
              <a:defRPr sz="1600">
                <a:solidFill>
                  <a:schemeClr val="tx1">
                    <a:tint val="75000"/>
                  </a:schemeClr>
                </a:solidFill>
              </a:defRPr>
            </a:lvl3pPr>
            <a:lvl4pPr marL="1371285" indent="0">
              <a:buNone/>
              <a:defRPr sz="1400">
                <a:solidFill>
                  <a:schemeClr val="tx1">
                    <a:tint val="75000"/>
                  </a:schemeClr>
                </a:solidFill>
              </a:defRPr>
            </a:lvl4pPr>
            <a:lvl5pPr marL="1828380" indent="0">
              <a:buNone/>
              <a:defRPr sz="1400">
                <a:solidFill>
                  <a:schemeClr val="tx1">
                    <a:tint val="75000"/>
                  </a:schemeClr>
                </a:solidFill>
              </a:defRPr>
            </a:lvl5pPr>
            <a:lvl6pPr marL="2285475" indent="0">
              <a:buNone/>
              <a:defRPr sz="1400">
                <a:solidFill>
                  <a:schemeClr val="tx1">
                    <a:tint val="75000"/>
                  </a:schemeClr>
                </a:solidFill>
              </a:defRPr>
            </a:lvl6pPr>
            <a:lvl7pPr marL="2742572" indent="0">
              <a:buNone/>
              <a:defRPr sz="1400">
                <a:solidFill>
                  <a:schemeClr val="tx1">
                    <a:tint val="75000"/>
                  </a:schemeClr>
                </a:solidFill>
              </a:defRPr>
            </a:lvl7pPr>
            <a:lvl8pPr marL="3199665" indent="0">
              <a:buNone/>
              <a:defRPr sz="1400">
                <a:solidFill>
                  <a:schemeClr val="tx1">
                    <a:tint val="75000"/>
                  </a:schemeClr>
                </a:solidFill>
              </a:defRPr>
            </a:lvl8pPr>
            <a:lvl9pPr marL="365676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589956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73277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1" y="1535113"/>
            <a:ext cx="4040188" cy="639763"/>
          </a:xfrm>
        </p:spPr>
        <p:txBody>
          <a:bodyPr anchor="b"/>
          <a:lstStyle>
            <a:lvl1pPr marL="0" indent="0">
              <a:buNone/>
              <a:defRPr sz="2400" b="1"/>
            </a:lvl1pPr>
            <a:lvl2pPr marL="457095" indent="0">
              <a:buNone/>
              <a:defRPr sz="2000" b="1"/>
            </a:lvl2pPr>
            <a:lvl3pPr marL="914190" indent="0">
              <a:buNone/>
              <a:defRPr sz="1800" b="1"/>
            </a:lvl3pPr>
            <a:lvl4pPr marL="1371285" indent="0">
              <a:buNone/>
              <a:defRPr sz="1600" b="1"/>
            </a:lvl4pPr>
            <a:lvl5pPr marL="1828380" indent="0">
              <a:buNone/>
              <a:defRPr sz="1600" b="1"/>
            </a:lvl5pPr>
            <a:lvl6pPr marL="2285475" indent="0">
              <a:buNone/>
              <a:defRPr sz="1600" b="1"/>
            </a:lvl6pPr>
            <a:lvl7pPr marL="2742572" indent="0">
              <a:buNone/>
              <a:defRPr sz="1600" b="1"/>
            </a:lvl7pPr>
            <a:lvl8pPr marL="3199665" indent="0">
              <a:buNone/>
              <a:defRPr sz="1600" b="1"/>
            </a:lvl8pPr>
            <a:lvl9pPr marL="365676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30" y="1535113"/>
            <a:ext cx="4041775" cy="639763"/>
          </a:xfrm>
        </p:spPr>
        <p:txBody>
          <a:bodyPr anchor="b"/>
          <a:lstStyle>
            <a:lvl1pPr marL="0" indent="0">
              <a:buNone/>
              <a:defRPr sz="2400" b="1"/>
            </a:lvl1pPr>
            <a:lvl2pPr marL="457095" indent="0">
              <a:buNone/>
              <a:defRPr sz="2000" b="1"/>
            </a:lvl2pPr>
            <a:lvl3pPr marL="914190" indent="0">
              <a:buNone/>
              <a:defRPr sz="1800" b="1"/>
            </a:lvl3pPr>
            <a:lvl4pPr marL="1371285" indent="0">
              <a:buNone/>
              <a:defRPr sz="1600" b="1"/>
            </a:lvl4pPr>
            <a:lvl5pPr marL="1828380" indent="0">
              <a:buNone/>
              <a:defRPr sz="1600" b="1"/>
            </a:lvl5pPr>
            <a:lvl6pPr marL="2285475" indent="0">
              <a:buNone/>
              <a:defRPr sz="1600" b="1"/>
            </a:lvl6pPr>
            <a:lvl7pPr marL="2742572" indent="0">
              <a:buNone/>
              <a:defRPr sz="1600" b="1"/>
            </a:lvl7pPr>
            <a:lvl8pPr marL="3199665" indent="0">
              <a:buNone/>
              <a:defRPr sz="1600" b="1"/>
            </a:lvl8pPr>
            <a:lvl9pPr marL="365676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52426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Tree>
    <p:extLst>
      <p:ext uri="{BB962C8B-B14F-4D97-AF65-F5344CB8AC3E}">
        <p14:creationId xmlns:p14="http://schemas.microsoft.com/office/powerpoint/2010/main" val="414817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03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1"/>
            <a:ext cx="3008313" cy="1162051"/>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6" y="1435106"/>
            <a:ext cx="3008313" cy="4691063"/>
          </a:xfrm>
        </p:spPr>
        <p:txBody>
          <a:bodyPr/>
          <a:lstStyle>
            <a:lvl1pPr marL="0" indent="0">
              <a:buNone/>
              <a:defRPr sz="1400"/>
            </a:lvl1pPr>
            <a:lvl2pPr marL="457095" indent="0">
              <a:buNone/>
              <a:defRPr sz="1200"/>
            </a:lvl2pPr>
            <a:lvl3pPr marL="914190" indent="0">
              <a:buNone/>
              <a:defRPr sz="1000"/>
            </a:lvl3pPr>
            <a:lvl4pPr marL="1371285" indent="0">
              <a:buNone/>
              <a:defRPr sz="900"/>
            </a:lvl4pPr>
            <a:lvl5pPr marL="1828380" indent="0">
              <a:buNone/>
              <a:defRPr sz="900"/>
            </a:lvl5pPr>
            <a:lvl6pPr marL="2285475" indent="0">
              <a:buNone/>
              <a:defRPr sz="900"/>
            </a:lvl6pPr>
            <a:lvl7pPr marL="2742572" indent="0">
              <a:buNone/>
              <a:defRPr sz="900"/>
            </a:lvl7pPr>
            <a:lvl8pPr marL="3199665" indent="0">
              <a:buNone/>
              <a:defRPr sz="900"/>
            </a:lvl8pPr>
            <a:lvl9pPr marL="365676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1" y="6356354"/>
            <a:ext cx="2133600" cy="365125"/>
          </a:xfrm>
          <a:prstGeom prst="rect">
            <a:avLst/>
          </a:prstGeom>
        </p:spPr>
        <p:txBody>
          <a:bodyPr lIns="91419" tIns="45710" rIns="91419" bIns="45710"/>
          <a:lstStyle/>
          <a:p>
            <a:fld id="{A0CE5F63-2AA4-4531-B3DE-EBD0624BC140}" type="datetimeFigureOut">
              <a:rPr lang="en-CA" smtClean="0"/>
              <a:t>07/27/2017</a:t>
            </a:fld>
            <a:endParaRPr lang="en-CA"/>
          </a:p>
        </p:txBody>
      </p:sp>
      <p:sp>
        <p:nvSpPr>
          <p:cNvPr id="6" name="Footer Placeholder 5"/>
          <p:cNvSpPr>
            <a:spLocks noGrp="1"/>
          </p:cNvSpPr>
          <p:nvPr>
            <p:ph type="ftr" sz="quarter" idx="11"/>
          </p:nvPr>
        </p:nvSpPr>
        <p:spPr>
          <a:xfrm>
            <a:off x="3124200" y="6356354"/>
            <a:ext cx="2895600" cy="365125"/>
          </a:xfrm>
          <a:prstGeom prst="rect">
            <a:avLst/>
          </a:prstGeom>
        </p:spPr>
        <p:txBody>
          <a:bodyPr lIns="91419" tIns="45710" rIns="91419" bIns="45710"/>
          <a:lstStyle/>
          <a:p>
            <a:endParaRPr lang="en-CA"/>
          </a:p>
        </p:txBody>
      </p:sp>
      <p:sp>
        <p:nvSpPr>
          <p:cNvPr id="7" name="Slide Number Placeholder 6"/>
          <p:cNvSpPr>
            <a:spLocks noGrp="1"/>
          </p:cNvSpPr>
          <p:nvPr>
            <p:ph type="sldNum" sz="quarter" idx="12"/>
          </p:nvPr>
        </p:nvSpPr>
        <p:spPr>
          <a:xfrm>
            <a:off x="6553200" y="6356354"/>
            <a:ext cx="2133600" cy="365125"/>
          </a:xfrm>
          <a:prstGeom prst="rect">
            <a:avLst/>
          </a:prstGeom>
        </p:spPr>
        <p:txBody>
          <a:bodyPr lIns="91419" tIns="45710" rIns="91419" bIns="45710"/>
          <a:lstStyle/>
          <a:p>
            <a:fld id="{2BD41619-3A9F-49A8-AB76-DC65EAAC207A}" type="slidenum">
              <a:rPr lang="en-CA" smtClean="0"/>
              <a:t>‹#›</a:t>
            </a:fld>
            <a:endParaRPr lang="en-CA"/>
          </a:p>
        </p:txBody>
      </p:sp>
    </p:spTree>
    <p:extLst>
      <p:ext uri="{BB962C8B-B14F-4D97-AF65-F5344CB8AC3E}">
        <p14:creationId xmlns:p14="http://schemas.microsoft.com/office/powerpoint/2010/main" val="330617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3"/>
            <a:ext cx="5486400" cy="566739"/>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9" y="612775"/>
            <a:ext cx="5486400" cy="4114800"/>
          </a:xfrm>
        </p:spPr>
        <p:txBody>
          <a:bodyPr/>
          <a:lstStyle>
            <a:lvl1pPr marL="0" indent="0">
              <a:buNone/>
              <a:defRPr sz="3200"/>
            </a:lvl1pPr>
            <a:lvl2pPr marL="457095" indent="0">
              <a:buNone/>
              <a:defRPr sz="2800"/>
            </a:lvl2pPr>
            <a:lvl3pPr marL="914190" indent="0">
              <a:buNone/>
              <a:defRPr sz="2400"/>
            </a:lvl3pPr>
            <a:lvl4pPr marL="1371285" indent="0">
              <a:buNone/>
              <a:defRPr sz="2000"/>
            </a:lvl4pPr>
            <a:lvl5pPr marL="1828380" indent="0">
              <a:buNone/>
              <a:defRPr sz="2000"/>
            </a:lvl5pPr>
            <a:lvl6pPr marL="2285475" indent="0">
              <a:buNone/>
              <a:defRPr sz="2000"/>
            </a:lvl6pPr>
            <a:lvl7pPr marL="2742572" indent="0">
              <a:buNone/>
              <a:defRPr sz="2000"/>
            </a:lvl7pPr>
            <a:lvl8pPr marL="3199665" indent="0">
              <a:buNone/>
              <a:defRPr sz="2000"/>
            </a:lvl8pPr>
            <a:lvl9pPr marL="3656760" indent="0">
              <a:buNone/>
              <a:defRPr sz="2000"/>
            </a:lvl9pPr>
          </a:lstStyle>
          <a:p>
            <a:r>
              <a:rPr lang="en-US" smtClean="0"/>
              <a:t>Click icon to add picture</a:t>
            </a:r>
            <a:endParaRPr lang="en-CA"/>
          </a:p>
        </p:txBody>
      </p:sp>
      <p:sp>
        <p:nvSpPr>
          <p:cNvPr id="4" name="Text Placeholder 3"/>
          <p:cNvSpPr>
            <a:spLocks noGrp="1"/>
          </p:cNvSpPr>
          <p:nvPr>
            <p:ph type="body" sz="half" idx="2"/>
          </p:nvPr>
        </p:nvSpPr>
        <p:spPr>
          <a:xfrm>
            <a:off x="1792289" y="5367342"/>
            <a:ext cx="5486400" cy="804863"/>
          </a:xfrm>
        </p:spPr>
        <p:txBody>
          <a:bodyPr/>
          <a:lstStyle>
            <a:lvl1pPr marL="0" indent="0">
              <a:buNone/>
              <a:defRPr sz="1400"/>
            </a:lvl1pPr>
            <a:lvl2pPr marL="457095" indent="0">
              <a:buNone/>
              <a:defRPr sz="1200"/>
            </a:lvl2pPr>
            <a:lvl3pPr marL="914190" indent="0">
              <a:buNone/>
              <a:defRPr sz="1000"/>
            </a:lvl3pPr>
            <a:lvl4pPr marL="1371285" indent="0">
              <a:buNone/>
              <a:defRPr sz="900"/>
            </a:lvl4pPr>
            <a:lvl5pPr marL="1828380" indent="0">
              <a:buNone/>
              <a:defRPr sz="900"/>
            </a:lvl5pPr>
            <a:lvl6pPr marL="2285475" indent="0">
              <a:buNone/>
              <a:defRPr sz="900"/>
            </a:lvl6pPr>
            <a:lvl7pPr marL="2742572" indent="0">
              <a:buNone/>
              <a:defRPr sz="900"/>
            </a:lvl7pPr>
            <a:lvl8pPr marL="3199665" indent="0">
              <a:buNone/>
              <a:defRPr sz="900"/>
            </a:lvl8pPr>
            <a:lvl9pPr marL="365676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1" y="6356354"/>
            <a:ext cx="2133600" cy="365125"/>
          </a:xfrm>
          <a:prstGeom prst="rect">
            <a:avLst/>
          </a:prstGeom>
        </p:spPr>
        <p:txBody>
          <a:bodyPr lIns="91419" tIns="45710" rIns="91419" bIns="45710"/>
          <a:lstStyle/>
          <a:p>
            <a:fld id="{A0CE5F63-2AA4-4531-B3DE-EBD0624BC140}" type="datetimeFigureOut">
              <a:rPr lang="en-CA" smtClean="0"/>
              <a:t>07/27/2017</a:t>
            </a:fld>
            <a:endParaRPr lang="en-CA"/>
          </a:p>
        </p:txBody>
      </p:sp>
      <p:sp>
        <p:nvSpPr>
          <p:cNvPr id="6" name="Footer Placeholder 5"/>
          <p:cNvSpPr>
            <a:spLocks noGrp="1"/>
          </p:cNvSpPr>
          <p:nvPr>
            <p:ph type="ftr" sz="quarter" idx="11"/>
          </p:nvPr>
        </p:nvSpPr>
        <p:spPr>
          <a:xfrm>
            <a:off x="3124200" y="6356354"/>
            <a:ext cx="2895600" cy="365125"/>
          </a:xfrm>
          <a:prstGeom prst="rect">
            <a:avLst/>
          </a:prstGeom>
        </p:spPr>
        <p:txBody>
          <a:bodyPr lIns="91419" tIns="45710" rIns="91419" bIns="45710"/>
          <a:lstStyle/>
          <a:p>
            <a:endParaRPr lang="en-CA"/>
          </a:p>
        </p:txBody>
      </p:sp>
      <p:sp>
        <p:nvSpPr>
          <p:cNvPr id="7" name="Slide Number Placeholder 6"/>
          <p:cNvSpPr>
            <a:spLocks noGrp="1"/>
          </p:cNvSpPr>
          <p:nvPr>
            <p:ph type="sldNum" sz="quarter" idx="12"/>
          </p:nvPr>
        </p:nvSpPr>
        <p:spPr>
          <a:xfrm>
            <a:off x="6553200" y="6356354"/>
            <a:ext cx="2133600" cy="365125"/>
          </a:xfrm>
          <a:prstGeom prst="rect">
            <a:avLst/>
          </a:prstGeom>
        </p:spPr>
        <p:txBody>
          <a:bodyPr lIns="91419" tIns="45710" rIns="91419" bIns="45710"/>
          <a:lstStyle/>
          <a:p>
            <a:fld id="{2BD41619-3A9F-49A8-AB76-DC65EAAC207A}" type="slidenum">
              <a:rPr lang="en-CA" smtClean="0"/>
              <a:t>‹#›</a:t>
            </a:fld>
            <a:endParaRPr lang="en-CA"/>
          </a:p>
        </p:txBody>
      </p:sp>
    </p:spTree>
    <p:extLst>
      <p:ext uri="{BB962C8B-B14F-4D97-AF65-F5344CB8AC3E}">
        <p14:creationId xmlns:p14="http://schemas.microsoft.com/office/powerpoint/2010/main" val="1025646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68000">
              <a:schemeClr val="bg2"/>
            </a:gs>
            <a:gs pos="100000">
              <a:schemeClr val="bg2">
                <a:lumMod val="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79400"/>
            <a:ext cx="8610600" cy="1143000"/>
          </a:xfrm>
          <a:prstGeom prst="rect">
            <a:avLst/>
          </a:prstGeom>
        </p:spPr>
        <p:txBody>
          <a:bodyPr vert="horz" lIns="91419" tIns="45710" rIns="91419" bIns="45710" rtlCol="0" anchor="ctr">
            <a:no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228600" y="1600201"/>
            <a:ext cx="8610600" cy="4834268"/>
          </a:xfrm>
          <a:prstGeom prst="rect">
            <a:avLst/>
          </a:prstGeom>
        </p:spPr>
        <p:txBody>
          <a:bodyPr vert="horz" lIns="91419" tIns="45710" rIns="91419" bIns="457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Tree>
    <p:extLst>
      <p:ext uri="{BB962C8B-B14F-4D97-AF65-F5344CB8AC3E}">
        <p14:creationId xmlns:p14="http://schemas.microsoft.com/office/powerpoint/2010/main" val="5753593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190" rtl="0" eaLnBrk="1" latinLnBrk="0" hangingPunct="1">
        <a:spcBef>
          <a:spcPct val="0"/>
        </a:spcBef>
        <a:buNone/>
        <a:defRPr sz="3600" kern="1200">
          <a:solidFill>
            <a:schemeClr val="tx1"/>
          </a:solidFill>
          <a:latin typeface="+mj-lt"/>
          <a:ea typeface="+mj-ea"/>
          <a:cs typeface="+mj-cs"/>
        </a:defRPr>
      </a:lvl1pPr>
    </p:titleStyle>
    <p:bodyStyle>
      <a:lvl1pPr marL="342822" indent="-342822" algn="l" defTabSz="9141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780" indent="-285685" algn="l" defTabSz="91419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2738" indent="-228548" algn="l" defTabSz="91419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599833" indent="-228548" algn="l" defTabSz="91419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6928" indent="-228548" algn="l" defTabSz="91419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023" indent="-228548" algn="l" defTabSz="91419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19" indent="-228548" algn="l" defTabSz="91419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214" indent="-228548" algn="l" defTabSz="91419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308" indent="-228548" algn="l" defTabSz="91419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190" rtl="0" eaLnBrk="1" latinLnBrk="0" hangingPunct="1">
        <a:defRPr sz="1800" kern="1200">
          <a:solidFill>
            <a:schemeClr val="tx1"/>
          </a:solidFill>
          <a:latin typeface="+mn-lt"/>
          <a:ea typeface="+mn-ea"/>
          <a:cs typeface="+mn-cs"/>
        </a:defRPr>
      </a:lvl1pPr>
      <a:lvl2pPr marL="457095" algn="l" defTabSz="914190" rtl="0" eaLnBrk="1" latinLnBrk="0" hangingPunct="1">
        <a:defRPr sz="1800" kern="1200">
          <a:solidFill>
            <a:schemeClr val="tx1"/>
          </a:solidFill>
          <a:latin typeface="+mn-lt"/>
          <a:ea typeface="+mn-ea"/>
          <a:cs typeface="+mn-cs"/>
        </a:defRPr>
      </a:lvl2pPr>
      <a:lvl3pPr marL="914190" algn="l" defTabSz="914190" rtl="0" eaLnBrk="1" latinLnBrk="0" hangingPunct="1">
        <a:defRPr sz="1800" kern="1200">
          <a:solidFill>
            <a:schemeClr val="tx1"/>
          </a:solidFill>
          <a:latin typeface="+mn-lt"/>
          <a:ea typeface="+mn-ea"/>
          <a:cs typeface="+mn-cs"/>
        </a:defRPr>
      </a:lvl3pPr>
      <a:lvl4pPr marL="1371285" algn="l" defTabSz="914190" rtl="0" eaLnBrk="1" latinLnBrk="0" hangingPunct="1">
        <a:defRPr sz="1800" kern="1200">
          <a:solidFill>
            <a:schemeClr val="tx1"/>
          </a:solidFill>
          <a:latin typeface="+mn-lt"/>
          <a:ea typeface="+mn-ea"/>
          <a:cs typeface="+mn-cs"/>
        </a:defRPr>
      </a:lvl4pPr>
      <a:lvl5pPr marL="1828380" algn="l" defTabSz="914190" rtl="0" eaLnBrk="1" latinLnBrk="0" hangingPunct="1">
        <a:defRPr sz="1800" kern="1200">
          <a:solidFill>
            <a:schemeClr val="tx1"/>
          </a:solidFill>
          <a:latin typeface="+mn-lt"/>
          <a:ea typeface="+mn-ea"/>
          <a:cs typeface="+mn-cs"/>
        </a:defRPr>
      </a:lvl5pPr>
      <a:lvl6pPr marL="2285475" algn="l" defTabSz="914190" rtl="0" eaLnBrk="1" latinLnBrk="0" hangingPunct="1">
        <a:defRPr sz="1800" kern="1200">
          <a:solidFill>
            <a:schemeClr val="tx1"/>
          </a:solidFill>
          <a:latin typeface="+mn-lt"/>
          <a:ea typeface="+mn-ea"/>
          <a:cs typeface="+mn-cs"/>
        </a:defRPr>
      </a:lvl6pPr>
      <a:lvl7pPr marL="2742572" algn="l" defTabSz="914190" rtl="0" eaLnBrk="1" latinLnBrk="0" hangingPunct="1">
        <a:defRPr sz="1800" kern="1200">
          <a:solidFill>
            <a:schemeClr val="tx1"/>
          </a:solidFill>
          <a:latin typeface="+mn-lt"/>
          <a:ea typeface="+mn-ea"/>
          <a:cs typeface="+mn-cs"/>
        </a:defRPr>
      </a:lvl7pPr>
      <a:lvl8pPr marL="3199665" algn="l" defTabSz="914190" rtl="0" eaLnBrk="1" latinLnBrk="0" hangingPunct="1">
        <a:defRPr sz="1800" kern="1200">
          <a:solidFill>
            <a:schemeClr val="tx1"/>
          </a:solidFill>
          <a:latin typeface="+mn-lt"/>
          <a:ea typeface="+mn-ea"/>
          <a:cs typeface="+mn-cs"/>
        </a:defRPr>
      </a:lvl8pPr>
      <a:lvl9pPr marL="3656760" algn="l" defTabSz="91419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68000">
              <a:schemeClr val="bg2"/>
            </a:gs>
            <a:gs pos="100000">
              <a:schemeClr val="bg2">
                <a:lumMod val="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5167"/>
            <a:ext cx="8229600" cy="1143000"/>
          </a:xfrm>
          <a:prstGeom prst="rect">
            <a:avLst/>
          </a:prstGeom>
        </p:spPr>
        <p:txBody>
          <a:bodyPr vert="horz" lIns="91419" tIns="45710" rIns="91419" bIns="4571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4"/>
            <a:ext cx="8229600" cy="4525433"/>
          </a:xfrm>
          <a:prstGeom prst="rect">
            <a:avLst/>
          </a:prstGeom>
        </p:spPr>
        <p:txBody>
          <a:bodyPr vert="horz" lIns="91419" tIns="45710" rIns="91419" bIns="457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1" y="6356358"/>
            <a:ext cx="2133600" cy="366183"/>
          </a:xfrm>
          <a:prstGeom prst="rect">
            <a:avLst/>
          </a:prstGeom>
        </p:spPr>
        <p:txBody>
          <a:bodyPr vert="horz" lIns="91419" tIns="45710" rIns="91419" bIns="45710" rtlCol="0" anchor="ctr"/>
          <a:lstStyle>
            <a:lvl1pPr algn="l">
              <a:defRPr sz="1200">
                <a:solidFill>
                  <a:schemeClr val="tx1">
                    <a:tint val="75000"/>
                  </a:schemeClr>
                </a:solidFill>
              </a:defRPr>
            </a:lvl1pPr>
          </a:lstStyle>
          <a:p>
            <a:fld id="{6E889B77-6BEF-4BA2-A185-91BC4E9F1B17}" type="datetimeFigureOut">
              <a:rPr lang="en-CA" smtClean="0"/>
              <a:t>07/27/2017</a:t>
            </a:fld>
            <a:endParaRPr lang="en-CA"/>
          </a:p>
        </p:txBody>
      </p:sp>
      <p:sp>
        <p:nvSpPr>
          <p:cNvPr id="5" name="Footer Placeholder 4"/>
          <p:cNvSpPr>
            <a:spLocks noGrp="1"/>
          </p:cNvSpPr>
          <p:nvPr>
            <p:ph type="ftr" sz="quarter" idx="3"/>
          </p:nvPr>
        </p:nvSpPr>
        <p:spPr>
          <a:xfrm>
            <a:off x="3124200" y="6356358"/>
            <a:ext cx="2895600" cy="366183"/>
          </a:xfrm>
          <a:prstGeom prst="rect">
            <a:avLst/>
          </a:prstGeom>
        </p:spPr>
        <p:txBody>
          <a:bodyPr vert="horz" lIns="91419" tIns="45710" rIns="91419" bIns="4571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8"/>
            <a:ext cx="2133600" cy="366183"/>
          </a:xfrm>
          <a:prstGeom prst="rect">
            <a:avLst/>
          </a:prstGeom>
        </p:spPr>
        <p:txBody>
          <a:bodyPr vert="horz" lIns="91419" tIns="45710" rIns="91419" bIns="45710" rtlCol="0" anchor="ctr"/>
          <a:lstStyle>
            <a:lvl1pPr algn="r">
              <a:defRPr sz="1200">
                <a:solidFill>
                  <a:schemeClr val="tx1">
                    <a:tint val="75000"/>
                  </a:schemeClr>
                </a:solidFill>
              </a:defRPr>
            </a:lvl1pPr>
          </a:lstStyle>
          <a:p>
            <a:fld id="{262E6C62-7AB9-445A-ACBF-C99041BD896C}" type="slidenum">
              <a:rPr lang="en-CA" smtClean="0"/>
              <a:t>‹#›</a:t>
            </a:fld>
            <a:endParaRPr lang="en-CA"/>
          </a:p>
        </p:txBody>
      </p:sp>
    </p:spTree>
    <p:extLst>
      <p:ext uri="{BB962C8B-B14F-4D97-AF65-F5344CB8AC3E}">
        <p14:creationId xmlns:p14="http://schemas.microsoft.com/office/powerpoint/2010/main" val="15084530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190" rtl="0" eaLnBrk="1" latinLnBrk="0" hangingPunct="1">
        <a:spcBef>
          <a:spcPct val="0"/>
        </a:spcBef>
        <a:buNone/>
        <a:defRPr sz="4400" kern="1200">
          <a:solidFill>
            <a:schemeClr val="tx1"/>
          </a:solidFill>
          <a:latin typeface="+mj-lt"/>
          <a:ea typeface="+mj-ea"/>
          <a:cs typeface="+mj-cs"/>
        </a:defRPr>
      </a:lvl1pPr>
    </p:titleStyle>
    <p:bodyStyle>
      <a:lvl1pPr marL="342822" indent="-342822" algn="l" defTabSz="91419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780" indent="-285685" algn="l" defTabSz="91419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738" indent="-228548" algn="l" defTabSz="9141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833" indent="-228548" algn="l" defTabSz="91419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928" indent="-228548" algn="l" defTabSz="91419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023" indent="-228548" algn="l" defTabSz="91419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19" indent="-228548" algn="l" defTabSz="91419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214" indent="-228548" algn="l" defTabSz="91419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308" indent="-228548" algn="l" defTabSz="91419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190" rtl="0" eaLnBrk="1" latinLnBrk="0" hangingPunct="1">
        <a:defRPr sz="1800" kern="1200">
          <a:solidFill>
            <a:schemeClr val="tx1"/>
          </a:solidFill>
          <a:latin typeface="+mn-lt"/>
          <a:ea typeface="+mn-ea"/>
          <a:cs typeface="+mn-cs"/>
        </a:defRPr>
      </a:lvl1pPr>
      <a:lvl2pPr marL="457095" algn="l" defTabSz="914190" rtl="0" eaLnBrk="1" latinLnBrk="0" hangingPunct="1">
        <a:defRPr sz="1800" kern="1200">
          <a:solidFill>
            <a:schemeClr val="tx1"/>
          </a:solidFill>
          <a:latin typeface="+mn-lt"/>
          <a:ea typeface="+mn-ea"/>
          <a:cs typeface="+mn-cs"/>
        </a:defRPr>
      </a:lvl2pPr>
      <a:lvl3pPr marL="914190" algn="l" defTabSz="914190" rtl="0" eaLnBrk="1" latinLnBrk="0" hangingPunct="1">
        <a:defRPr sz="1800" kern="1200">
          <a:solidFill>
            <a:schemeClr val="tx1"/>
          </a:solidFill>
          <a:latin typeface="+mn-lt"/>
          <a:ea typeface="+mn-ea"/>
          <a:cs typeface="+mn-cs"/>
        </a:defRPr>
      </a:lvl3pPr>
      <a:lvl4pPr marL="1371285" algn="l" defTabSz="914190" rtl="0" eaLnBrk="1" latinLnBrk="0" hangingPunct="1">
        <a:defRPr sz="1800" kern="1200">
          <a:solidFill>
            <a:schemeClr val="tx1"/>
          </a:solidFill>
          <a:latin typeface="+mn-lt"/>
          <a:ea typeface="+mn-ea"/>
          <a:cs typeface="+mn-cs"/>
        </a:defRPr>
      </a:lvl4pPr>
      <a:lvl5pPr marL="1828380" algn="l" defTabSz="914190" rtl="0" eaLnBrk="1" latinLnBrk="0" hangingPunct="1">
        <a:defRPr sz="1800" kern="1200">
          <a:solidFill>
            <a:schemeClr val="tx1"/>
          </a:solidFill>
          <a:latin typeface="+mn-lt"/>
          <a:ea typeface="+mn-ea"/>
          <a:cs typeface="+mn-cs"/>
        </a:defRPr>
      </a:lvl5pPr>
      <a:lvl6pPr marL="2285475" algn="l" defTabSz="914190" rtl="0" eaLnBrk="1" latinLnBrk="0" hangingPunct="1">
        <a:defRPr sz="1800" kern="1200">
          <a:solidFill>
            <a:schemeClr val="tx1"/>
          </a:solidFill>
          <a:latin typeface="+mn-lt"/>
          <a:ea typeface="+mn-ea"/>
          <a:cs typeface="+mn-cs"/>
        </a:defRPr>
      </a:lvl6pPr>
      <a:lvl7pPr marL="2742572" algn="l" defTabSz="914190" rtl="0" eaLnBrk="1" latinLnBrk="0" hangingPunct="1">
        <a:defRPr sz="1800" kern="1200">
          <a:solidFill>
            <a:schemeClr val="tx1"/>
          </a:solidFill>
          <a:latin typeface="+mn-lt"/>
          <a:ea typeface="+mn-ea"/>
          <a:cs typeface="+mn-cs"/>
        </a:defRPr>
      </a:lvl7pPr>
      <a:lvl8pPr marL="3199665" algn="l" defTabSz="914190" rtl="0" eaLnBrk="1" latinLnBrk="0" hangingPunct="1">
        <a:defRPr sz="1800" kern="1200">
          <a:solidFill>
            <a:schemeClr val="tx1"/>
          </a:solidFill>
          <a:latin typeface="+mn-lt"/>
          <a:ea typeface="+mn-ea"/>
          <a:cs typeface="+mn-cs"/>
        </a:defRPr>
      </a:lvl8pPr>
      <a:lvl9pPr marL="3656760" algn="l" defTabSz="91419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mailto:dawna.lange@ontario.ca"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458721" y="1036551"/>
            <a:ext cx="2238773" cy="2238775"/>
            <a:chOff x="2619817" y="2475910"/>
            <a:chExt cx="795406" cy="795406"/>
          </a:xfrm>
          <a:effectLst>
            <a:outerShdw blurRad="50800" dist="38100" dir="2700000" algn="tl" rotWithShape="0">
              <a:prstClr val="black">
                <a:alpha val="40000"/>
              </a:prstClr>
            </a:outerShdw>
          </a:effectLst>
        </p:grpSpPr>
        <p:sp>
          <p:nvSpPr>
            <p:cNvPr id="4" name="Oval 3"/>
            <p:cNvSpPr/>
            <p:nvPr/>
          </p:nvSpPr>
          <p:spPr>
            <a:xfrm>
              <a:off x="2859424" y="2715517"/>
              <a:ext cx="316192" cy="316192"/>
            </a:xfrm>
            <a:prstGeom prst="ellipse">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latin typeface="Courier New" panose="02070309020205020404" pitchFamily="49" charset="0"/>
                <a:cs typeface="Courier New" panose="02070309020205020404" pitchFamily="49" charset="0"/>
              </a:endParaRPr>
            </a:p>
          </p:txBody>
        </p:sp>
        <p:grpSp>
          <p:nvGrpSpPr>
            <p:cNvPr id="5" name="Group 4"/>
            <p:cNvGrpSpPr/>
            <p:nvPr/>
          </p:nvGrpSpPr>
          <p:grpSpPr>
            <a:xfrm>
              <a:off x="2619817" y="2475910"/>
              <a:ext cx="795406" cy="795406"/>
              <a:chOff x="1824921" y="1549744"/>
              <a:chExt cx="2452456" cy="2448680"/>
            </a:xfrm>
          </p:grpSpPr>
          <p:sp>
            <p:nvSpPr>
              <p:cNvPr id="19" name="Oval 18"/>
              <p:cNvSpPr/>
              <p:nvPr/>
            </p:nvSpPr>
            <p:spPr>
              <a:xfrm>
                <a:off x="3682801" y="3361375"/>
                <a:ext cx="318525"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20" name="Oval 19"/>
              <p:cNvSpPr/>
              <p:nvPr/>
            </p:nvSpPr>
            <p:spPr>
              <a:xfrm>
                <a:off x="3958853" y="2615632"/>
                <a:ext cx="318524"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21" name="Oval 20"/>
              <p:cNvSpPr/>
              <p:nvPr/>
            </p:nvSpPr>
            <p:spPr>
              <a:xfrm>
                <a:off x="2891888" y="1549744"/>
                <a:ext cx="318524"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22" name="Oval 21"/>
              <p:cNvSpPr/>
              <p:nvPr/>
            </p:nvSpPr>
            <p:spPr>
              <a:xfrm>
                <a:off x="1824921" y="2615632"/>
                <a:ext cx="318524"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23" name="Oval 22"/>
              <p:cNvSpPr/>
              <p:nvPr/>
            </p:nvSpPr>
            <p:spPr>
              <a:xfrm>
                <a:off x="2891888" y="3679899"/>
                <a:ext cx="318524"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24" name="Oval 23"/>
              <p:cNvSpPr/>
              <p:nvPr/>
            </p:nvSpPr>
            <p:spPr>
              <a:xfrm>
                <a:off x="2143445" y="3361375"/>
                <a:ext cx="318525"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25" name="Oval 24"/>
              <p:cNvSpPr/>
              <p:nvPr/>
            </p:nvSpPr>
            <p:spPr>
              <a:xfrm>
                <a:off x="2143445" y="1868268"/>
                <a:ext cx="318525"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26" name="Oval 25"/>
              <p:cNvSpPr/>
              <p:nvPr/>
            </p:nvSpPr>
            <p:spPr>
              <a:xfrm>
                <a:off x="3682801" y="1868268"/>
                <a:ext cx="318525"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grpSp>
        <p:cxnSp>
          <p:nvCxnSpPr>
            <p:cNvPr id="6" name="Straight Arrow Connector 5"/>
            <p:cNvCxnSpPr>
              <a:stCxn id="22" idx="6"/>
              <a:endCxn id="4" idx="2"/>
            </p:cNvCxnSpPr>
            <p:nvPr/>
          </p:nvCxnSpPr>
          <p:spPr>
            <a:xfrm flipV="1">
              <a:off x="2723124" y="2873613"/>
              <a:ext cx="136300" cy="264"/>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Arrow Connector 6"/>
            <p:cNvCxnSpPr>
              <a:stCxn id="25" idx="5"/>
              <a:endCxn id="4" idx="1"/>
            </p:cNvCxnSpPr>
            <p:nvPr/>
          </p:nvCxnSpPr>
          <p:spPr>
            <a:xfrm>
              <a:off x="2811302" y="2667691"/>
              <a:ext cx="94427" cy="94131"/>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Arrow Connector 7"/>
            <p:cNvCxnSpPr>
              <a:stCxn id="21" idx="4"/>
              <a:endCxn id="4" idx="0"/>
            </p:cNvCxnSpPr>
            <p:nvPr/>
          </p:nvCxnSpPr>
          <p:spPr>
            <a:xfrm flipH="1">
              <a:off x="3017520" y="2579377"/>
              <a:ext cx="1" cy="136140"/>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Arrow Connector 8"/>
            <p:cNvCxnSpPr>
              <a:stCxn id="26" idx="3"/>
              <a:endCxn id="4" idx="7"/>
            </p:cNvCxnSpPr>
            <p:nvPr/>
          </p:nvCxnSpPr>
          <p:spPr>
            <a:xfrm flipH="1">
              <a:off x="3129311" y="2667691"/>
              <a:ext cx="108202" cy="94131"/>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Arrow Connector 9"/>
            <p:cNvCxnSpPr>
              <a:stCxn id="20" idx="2"/>
              <a:endCxn id="4" idx="6"/>
            </p:cNvCxnSpPr>
            <p:nvPr/>
          </p:nvCxnSpPr>
          <p:spPr>
            <a:xfrm flipH="1" flipV="1">
              <a:off x="3175616" y="2873613"/>
              <a:ext cx="136300" cy="264"/>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Arrow Connector 10"/>
            <p:cNvCxnSpPr>
              <a:stCxn id="19" idx="1"/>
              <a:endCxn id="4" idx="5"/>
            </p:cNvCxnSpPr>
            <p:nvPr/>
          </p:nvCxnSpPr>
          <p:spPr>
            <a:xfrm flipH="1" flipV="1">
              <a:off x="3129311" y="2985404"/>
              <a:ext cx="108202" cy="94131"/>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Arrow Connector 11"/>
            <p:cNvCxnSpPr>
              <a:stCxn id="23" idx="0"/>
              <a:endCxn id="4" idx="4"/>
            </p:cNvCxnSpPr>
            <p:nvPr/>
          </p:nvCxnSpPr>
          <p:spPr>
            <a:xfrm flipH="1" flipV="1">
              <a:off x="3017520" y="3031709"/>
              <a:ext cx="1" cy="136140"/>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Arrow Connector 12"/>
            <p:cNvCxnSpPr>
              <a:stCxn id="24" idx="7"/>
              <a:endCxn id="4" idx="3"/>
            </p:cNvCxnSpPr>
            <p:nvPr/>
          </p:nvCxnSpPr>
          <p:spPr>
            <a:xfrm flipV="1">
              <a:off x="2811302" y="2985404"/>
              <a:ext cx="94427" cy="94131"/>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nvGrpSpPr>
            <p:cNvPr id="14" name="Group 13"/>
            <p:cNvGrpSpPr/>
            <p:nvPr/>
          </p:nvGrpSpPr>
          <p:grpSpPr>
            <a:xfrm>
              <a:off x="2897089" y="2777095"/>
              <a:ext cx="240862" cy="193036"/>
              <a:chOff x="3613934" y="2300815"/>
              <a:chExt cx="1317432" cy="1055838"/>
            </a:xfrm>
          </p:grpSpPr>
          <p:sp>
            <p:nvSpPr>
              <p:cNvPr id="15" name="Oval 3"/>
              <p:cNvSpPr/>
              <p:nvPr/>
            </p:nvSpPr>
            <p:spPr>
              <a:xfrm flipH="1" flipV="1">
                <a:off x="3770083" y="2852956"/>
                <a:ext cx="990600" cy="503697"/>
              </a:xfrm>
              <a:custGeom>
                <a:avLst/>
                <a:gdLst>
                  <a:gd name="connsiteX0" fmla="*/ 495300 w 990600"/>
                  <a:gd name="connsiteY0" fmla="*/ 0 h 503619"/>
                  <a:gd name="connsiteX1" fmla="*/ 990600 w 990600"/>
                  <a:gd name="connsiteY1" fmla="*/ 503619 h 503619"/>
                  <a:gd name="connsiteX2" fmla="*/ 721724 w 990600"/>
                  <a:gd name="connsiteY2" fmla="*/ 503619 h 503619"/>
                  <a:gd name="connsiteX3" fmla="*/ 495300 w 990600"/>
                  <a:gd name="connsiteY3" fmla="*/ 193106 h 503619"/>
                  <a:gd name="connsiteX4" fmla="*/ 268877 w 990600"/>
                  <a:gd name="connsiteY4" fmla="*/ 503619 h 503619"/>
                  <a:gd name="connsiteX5" fmla="*/ 0 w 990600"/>
                  <a:gd name="connsiteY5" fmla="*/ 503619 h 503619"/>
                  <a:gd name="connsiteX6" fmla="*/ 495300 w 990600"/>
                  <a:gd name="connsiteY6" fmla="*/ 0 h 503619"/>
                  <a:gd name="connsiteX0" fmla="*/ 495300 w 990600"/>
                  <a:gd name="connsiteY0" fmla="*/ 0 h 503619"/>
                  <a:gd name="connsiteX1" fmla="*/ 990600 w 990600"/>
                  <a:gd name="connsiteY1" fmla="*/ 503619 h 503619"/>
                  <a:gd name="connsiteX2" fmla="*/ 721724 w 990600"/>
                  <a:gd name="connsiteY2" fmla="*/ 503619 h 503619"/>
                  <a:gd name="connsiteX3" fmla="*/ 500586 w 990600"/>
                  <a:gd name="connsiteY3" fmla="*/ 214248 h 503619"/>
                  <a:gd name="connsiteX4" fmla="*/ 268877 w 990600"/>
                  <a:gd name="connsiteY4" fmla="*/ 503619 h 503619"/>
                  <a:gd name="connsiteX5" fmla="*/ 0 w 990600"/>
                  <a:gd name="connsiteY5" fmla="*/ 503619 h 503619"/>
                  <a:gd name="connsiteX6" fmla="*/ 495300 w 990600"/>
                  <a:gd name="connsiteY6" fmla="*/ 0 h 503619"/>
                  <a:gd name="connsiteX0" fmla="*/ 495300 w 990600"/>
                  <a:gd name="connsiteY0" fmla="*/ 0 h 503619"/>
                  <a:gd name="connsiteX1" fmla="*/ 990600 w 990600"/>
                  <a:gd name="connsiteY1" fmla="*/ 503619 h 503619"/>
                  <a:gd name="connsiteX2" fmla="*/ 721724 w 990600"/>
                  <a:gd name="connsiteY2" fmla="*/ 503619 h 503619"/>
                  <a:gd name="connsiteX3" fmla="*/ 500586 w 990600"/>
                  <a:gd name="connsiteY3" fmla="*/ 224819 h 503619"/>
                  <a:gd name="connsiteX4" fmla="*/ 268877 w 990600"/>
                  <a:gd name="connsiteY4" fmla="*/ 503619 h 503619"/>
                  <a:gd name="connsiteX5" fmla="*/ 0 w 990600"/>
                  <a:gd name="connsiteY5" fmla="*/ 503619 h 503619"/>
                  <a:gd name="connsiteX6" fmla="*/ 495300 w 990600"/>
                  <a:gd name="connsiteY6" fmla="*/ 0 h 503619"/>
                  <a:gd name="connsiteX0" fmla="*/ 495300 w 990600"/>
                  <a:gd name="connsiteY0" fmla="*/ 78 h 503697"/>
                  <a:gd name="connsiteX1" fmla="*/ 990600 w 990600"/>
                  <a:gd name="connsiteY1" fmla="*/ 503697 h 503697"/>
                  <a:gd name="connsiteX2" fmla="*/ 721724 w 990600"/>
                  <a:gd name="connsiteY2" fmla="*/ 503697 h 503697"/>
                  <a:gd name="connsiteX3" fmla="*/ 500586 w 990600"/>
                  <a:gd name="connsiteY3" fmla="*/ 224897 h 503697"/>
                  <a:gd name="connsiteX4" fmla="*/ 268877 w 990600"/>
                  <a:gd name="connsiteY4" fmla="*/ 503697 h 503697"/>
                  <a:gd name="connsiteX5" fmla="*/ 0 w 990600"/>
                  <a:gd name="connsiteY5" fmla="*/ 503697 h 503697"/>
                  <a:gd name="connsiteX6" fmla="*/ 495300 w 990600"/>
                  <a:gd name="connsiteY6" fmla="*/ 78 h 50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03697">
                    <a:moveTo>
                      <a:pt x="495300" y="78"/>
                    </a:moveTo>
                    <a:cubicBezTo>
                      <a:pt x="842844" y="5363"/>
                      <a:pt x="990600" y="225556"/>
                      <a:pt x="990600" y="503697"/>
                    </a:cubicBezTo>
                    <a:lnTo>
                      <a:pt x="721724" y="503697"/>
                    </a:lnTo>
                    <a:cubicBezTo>
                      <a:pt x="711987" y="329470"/>
                      <a:pt x="619540" y="224897"/>
                      <a:pt x="500586" y="224897"/>
                    </a:cubicBezTo>
                    <a:cubicBezTo>
                      <a:pt x="381632" y="224897"/>
                      <a:pt x="278613" y="329470"/>
                      <a:pt x="268877" y="503697"/>
                    </a:cubicBezTo>
                    <a:lnTo>
                      <a:pt x="0" y="503697"/>
                    </a:lnTo>
                    <a:cubicBezTo>
                      <a:pt x="1" y="225556"/>
                      <a:pt x="168936" y="-4885"/>
                      <a:pt x="495300" y="7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3"/>
              <p:cNvSpPr/>
              <p:nvPr/>
            </p:nvSpPr>
            <p:spPr>
              <a:xfrm>
                <a:off x="3784617" y="2300815"/>
                <a:ext cx="990600" cy="503697"/>
              </a:xfrm>
              <a:custGeom>
                <a:avLst/>
                <a:gdLst>
                  <a:gd name="connsiteX0" fmla="*/ 495300 w 990600"/>
                  <a:gd name="connsiteY0" fmla="*/ 0 h 503619"/>
                  <a:gd name="connsiteX1" fmla="*/ 990600 w 990600"/>
                  <a:gd name="connsiteY1" fmla="*/ 503619 h 503619"/>
                  <a:gd name="connsiteX2" fmla="*/ 721724 w 990600"/>
                  <a:gd name="connsiteY2" fmla="*/ 503619 h 503619"/>
                  <a:gd name="connsiteX3" fmla="*/ 495300 w 990600"/>
                  <a:gd name="connsiteY3" fmla="*/ 193106 h 503619"/>
                  <a:gd name="connsiteX4" fmla="*/ 268877 w 990600"/>
                  <a:gd name="connsiteY4" fmla="*/ 503619 h 503619"/>
                  <a:gd name="connsiteX5" fmla="*/ 0 w 990600"/>
                  <a:gd name="connsiteY5" fmla="*/ 503619 h 503619"/>
                  <a:gd name="connsiteX6" fmla="*/ 495300 w 990600"/>
                  <a:gd name="connsiteY6" fmla="*/ 0 h 503619"/>
                  <a:gd name="connsiteX0" fmla="*/ 495300 w 990600"/>
                  <a:gd name="connsiteY0" fmla="*/ 0 h 503619"/>
                  <a:gd name="connsiteX1" fmla="*/ 990600 w 990600"/>
                  <a:gd name="connsiteY1" fmla="*/ 503619 h 503619"/>
                  <a:gd name="connsiteX2" fmla="*/ 721724 w 990600"/>
                  <a:gd name="connsiteY2" fmla="*/ 503619 h 503619"/>
                  <a:gd name="connsiteX3" fmla="*/ 500586 w 990600"/>
                  <a:gd name="connsiteY3" fmla="*/ 214248 h 503619"/>
                  <a:gd name="connsiteX4" fmla="*/ 268877 w 990600"/>
                  <a:gd name="connsiteY4" fmla="*/ 503619 h 503619"/>
                  <a:gd name="connsiteX5" fmla="*/ 0 w 990600"/>
                  <a:gd name="connsiteY5" fmla="*/ 503619 h 503619"/>
                  <a:gd name="connsiteX6" fmla="*/ 495300 w 990600"/>
                  <a:gd name="connsiteY6" fmla="*/ 0 h 503619"/>
                  <a:gd name="connsiteX0" fmla="*/ 495300 w 990600"/>
                  <a:gd name="connsiteY0" fmla="*/ 0 h 503619"/>
                  <a:gd name="connsiteX1" fmla="*/ 990600 w 990600"/>
                  <a:gd name="connsiteY1" fmla="*/ 503619 h 503619"/>
                  <a:gd name="connsiteX2" fmla="*/ 721724 w 990600"/>
                  <a:gd name="connsiteY2" fmla="*/ 503619 h 503619"/>
                  <a:gd name="connsiteX3" fmla="*/ 500586 w 990600"/>
                  <a:gd name="connsiteY3" fmla="*/ 224819 h 503619"/>
                  <a:gd name="connsiteX4" fmla="*/ 268877 w 990600"/>
                  <a:gd name="connsiteY4" fmla="*/ 503619 h 503619"/>
                  <a:gd name="connsiteX5" fmla="*/ 0 w 990600"/>
                  <a:gd name="connsiteY5" fmla="*/ 503619 h 503619"/>
                  <a:gd name="connsiteX6" fmla="*/ 495300 w 990600"/>
                  <a:gd name="connsiteY6" fmla="*/ 0 h 503619"/>
                  <a:gd name="connsiteX0" fmla="*/ 495300 w 990600"/>
                  <a:gd name="connsiteY0" fmla="*/ 78 h 503697"/>
                  <a:gd name="connsiteX1" fmla="*/ 990600 w 990600"/>
                  <a:gd name="connsiteY1" fmla="*/ 503697 h 503697"/>
                  <a:gd name="connsiteX2" fmla="*/ 721724 w 990600"/>
                  <a:gd name="connsiteY2" fmla="*/ 503697 h 503697"/>
                  <a:gd name="connsiteX3" fmla="*/ 500586 w 990600"/>
                  <a:gd name="connsiteY3" fmla="*/ 224897 h 503697"/>
                  <a:gd name="connsiteX4" fmla="*/ 268877 w 990600"/>
                  <a:gd name="connsiteY4" fmla="*/ 503697 h 503697"/>
                  <a:gd name="connsiteX5" fmla="*/ 0 w 990600"/>
                  <a:gd name="connsiteY5" fmla="*/ 503697 h 503697"/>
                  <a:gd name="connsiteX6" fmla="*/ 495300 w 990600"/>
                  <a:gd name="connsiteY6" fmla="*/ 78 h 50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03697">
                    <a:moveTo>
                      <a:pt x="495300" y="78"/>
                    </a:moveTo>
                    <a:cubicBezTo>
                      <a:pt x="842844" y="5363"/>
                      <a:pt x="990600" y="225556"/>
                      <a:pt x="990600" y="503697"/>
                    </a:cubicBezTo>
                    <a:lnTo>
                      <a:pt x="721724" y="503697"/>
                    </a:lnTo>
                    <a:cubicBezTo>
                      <a:pt x="711987" y="329470"/>
                      <a:pt x="619540" y="224897"/>
                      <a:pt x="500586" y="224897"/>
                    </a:cubicBezTo>
                    <a:cubicBezTo>
                      <a:pt x="381632" y="224897"/>
                      <a:pt x="278613" y="329470"/>
                      <a:pt x="268877" y="503697"/>
                    </a:cubicBezTo>
                    <a:lnTo>
                      <a:pt x="0" y="503697"/>
                    </a:lnTo>
                    <a:cubicBezTo>
                      <a:pt x="1" y="225556"/>
                      <a:pt x="168936" y="-4885"/>
                      <a:pt x="495300" y="78"/>
                    </a:cubicBezTo>
                    <a:close/>
                  </a:path>
                </a:pathLst>
              </a:custGeom>
              <a:solidFill>
                <a:srgbClr val="B2A1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p:cNvSpPr/>
              <p:nvPr/>
            </p:nvSpPr>
            <p:spPr>
              <a:xfrm rot="10800000" flipH="1" flipV="1">
                <a:off x="3613934" y="2705951"/>
                <a:ext cx="609600" cy="21666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Isosceles Triangle 17"/>
              <p:cNvSpPr/>
              <p:nvPr/>
            </p:nvSpPr>
            <p:spPr>
              <a:xfrm rot="10800000">
                <a:off x="4321766" y="2734850"/>
                <a:ext cx="609600" cy="216667"/>
              </a:xfrm>
              <a:prstGeom prst="triangle">
                <a:avLst/>
              </a:prstGeom>
              <a:solidFill>
                <a:srgbClr val="B2A1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sp>
        <p:nvSpPr>
          <p:cNvPr id="27" name="Rectangle 26"/>
          <p:cNvSpPr/>
          <p:nvPr/>
        </p:nvSpPr>
        <p:spPr>
          <a:xfrm>
            <a:off x="1930593" y="3810000"/>
            <a:ext cx="5345577" cy="1333230"/>
          </a:xfrm>
          <a:prstGeom prst="rect">
            <a:avLst/>
          </a:prstGeom>
          <a:solidFill>
            <a:schemeClr val="bg1">
              <a:alpha val="48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37160" tIns="45720" rIns="137160" bIns="46800" rtlCol="0" anchor="ctr" anchorCtr="0"/>
          <a:lstStyle/>
          <a:p>
            <a:pPr algn="ctr"/>
            <a:r>
              <a:rPr lang="en-CA" sz="2400" dirty="0" smtClean="0">
                <a:solidFill>
                  <a:prstClr val="white"/>
                </a:solidFill>
                <a:latin typeface="+mj-lt"/>
              </a:rPr>
              <a:t>The Transformation Hub</a:t>
            </a:r>
            <a:endParaRPr lang="en-CA" sz="2400" dirty="0">
              <a:solidFill>
                <a:prstClr val="white"/>
              </a:solidFill>
              <a:latin typeface="+mj-lt"/>
            </a:endParaRPr>
          </a:p>
          <a:p>
            <a:pPr algn="ctr"/>
            <a:r>
              <a:rPr lang="en-CA" sz="2400" dirty="0" smtClean="0">
                <a:solidFill>
                  <a:prstClr val="white"/>
                </a:solidFill>
                <a:latin typeface="+mj-lt"/>
              </a:rPr>
              <a:t>Update: July 2017</a:t>
            </a:r>
          </a:p>
        </p:txBody>
      </p:sp>
    </p:spTree>
    <p:extLst>
      <p:ext uri="{BB962C8B-B14F-4D97-AF65-F5344CB8AC3E}">
        <p14:creationId xmlns:p14="http://schemas.microsoft.com/office/powerpoint/2010/main" val="2453325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575"/>
            <a:ext cx="8610600" cy="1143000"/>
          </a:xfrm>
        </p:spPr>
        <p:txBody>
          <a:bodyPr/>
          <a:lstStyle/>
          <a:p>
            <a:r>
              <a:rPr lang="en-CA" dirty="0" smtClean="0"/>
              <a:t>Purpose</a:t>
            </a:r>
            <a:endParaRPr lang="en-CA" dirty="0"/>
          </a:p>
        </p:txBody>
      </p:sp>
      <p:cxnSp>
        <p:nvCxnSpPr>
          <p:cNvPr id="33" name="Straight Connector 32"/>
          <p:cNvCxnSpPr/>
          <p:nvPr/>
        </p:nvCxnSpPr>
        <p:spPr>
          <a:xfrm>
            <a:off x="313659" y="978176"/>
            <a:ext cx="856790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34924" y="1142999"/>
            <a:ext cx="8546637" cy="4810929"/>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spcBef>
                <a:spcPts val="600"/>
              </a:spcBef>
              <a:spcAft>
                <a:spcPts val="600"/>
              </a:spcAft>
            </a:pPr>
            <a:r>
              <a:rPr lang="en-CA" sz="1600" dirty="0" smtClean="0">
                <a:solidFill>
                  <a:schemeClr val="tx1"/>
                </a:solidFill>
              </a:rPr>
              <a:t>Our first three meetings and online conversations have been valuable opportunities to explore what the Transformation Hub is about and how we can help the organization better collaborate around organizational transformation. </a:t>
            </a:r>
          </a:p>
          <a:p>
            <a:pPr>
              <a:spcBef>
                <a:spcPts val="600"/>
              </a:spcBef>
              <a:spcAft>
                <a:spcPts val="600"/>
              </a:spcAft>
            </a:pPr>
            <a:r>
              <a:rPr lang="en-CA" sz="1600" dirty="0" smtClean="0">
                <a:solidFill>
                  <a:schemeClr val="tx1"/>
                </a:solidFill>
              </a:rPr>
              <a:t>Building on the discussion from our previous meetings, the following slides highlight some next steps for the Hub</a:t>
            </a:r>
            <a:r>
              <a:rPr lang="en-CA" sz="1600" dirty="0">
                <a:solidFill>
                  <a:schemeClr val="tx1"/>
                </a:solidFill>
              </a:rPr>
              <a:t>:</a:t>
            </a:r>
            <a:r>
              <a:rPr lang="en-CA" sz="1600" dirty="0" smtClean="0">
                <a:solidFill>
                  <a:schemeClr val="tx1"/>
                </a:solidFill>
              </a:rPr>
              <a:t> </a:t>
            </a:r>
          </a:p>
          <a:p>
            <a:pPr marL="285750" indent="-285750">
              <a:spcBef>
                <a:spcPts val="600"/>
              </a:spcBef>
              <a:spcAft>
                <a:spcPts val="600"/>
              </a:spcAft>
              <a:buFont typeface="Arial" panose="020B0604020202020204" pitchFamily="34" charset="0"/>
              <a:buChar char="•"/>
            </a:pPr>
            <a:r>
              <a:rPr lang="en-CA" sz="1600" b="1" dirty="0" smtClean="0">
                <a:solidFill>
                  <a:schemeClr val="tx1"/>
                </a:solidFill>
              </a:rPr>
              <a:t>Highlights</a:t>
            </a:r>
            <a:r>
              <a:rPr lang="en-CA" sz="1600" dirty="0" smtClean="0">
                <a:solidFill>
                  <a:schemeClr val="tx1"/>
                </a:solidFill>
              </a:rPr>
              <a:t> </a:t>
            </a:r>
            <a:r>
              <a:rPr lang="en-CA" sz="1600" dirty="0" smtClean="0">
                <a:solidFill>
                  <a:schemeClr val="tx1"/>
                </a:solidFill>
              </a:rPr>
              <a:t>to </a:t>
            </a:r>
            <a:r>
              <a:rPr lang="en-CA" sz="1600" dirty="0" smtClean="0">
                <a:solidFill>
                  <a:schemeClr val="tx1"/>
                </a:solidFill>
              </a:rPr>
              <a:t>date</a:t>
            </a:r>
          </a:p>
          <a:p>
            <a:pPr marL="285750" indent="-285750">
              <a:spcBef>
                <a:spcPts val="600"/>
              </a:spcBef>
              <a:spcAft>
                <a:spcPts val="600"/>
              </a:spcAft>
              <a:buFont typeface="Arial" panose="020B0604020202020204" pitchFamily="34" charset="0"/>
              <a:buChar char="•"/>
            </a:pPr>
            <a:r>
              <a:rPr lang="en-CA" sz="1600" dirty="0" smtClean="0">
                <a:solidFill>
                  <a:schemeClr val="tx1"/>
                </a:solidFill>
              </a:rPr>
              <a:t>Four </a:t>
            </a:r>
            <a:r>
              <a:rPr lang="en-CA" sz="1600" b="1" dirty="0" smtClean="0">
                <a:solidFill>
                  <a:schemeClr val="tx1"/>
                </a:solidFill>
              </a:rPr>
              <a:t>priority action areas </a:t>
            </a:r>
          </a:p>
          <a:p>
            <a:pPr marL="285750" indent="-285750">
              <a:spcBef>
                <a:spcPts val="600"/>
              </a:spcBef>
              <a:spcAft>
                <a:spcPts val="600"/>
              </a:spcAft>
              <a:buFont typeface="Arial" panose="020B0604020202020204" pitchFamily="34" charset="0"/>
              <a:buChar char="•"/>
            </a:pPr>
            <a:r>
              <a:rPr lang="en-CA" sz="1600" dirty="0" smtClean="0">
                <a:solidFill>
                  <a:schemeClr val="tx1"/>
                </a:solidFill>
              </a:rPr>
              <a:t>Suggestions for an updated </a:t>
            </a:r>
            <a:r>
              <a:rPr lang="en-CA" sz="1600" b="1" dirty="0" smtClean="0">
                <a:solidFill>
                  <a:schemeClr val="tx1"/>
                </a:solidFill>
              </a:rPr>
              <a:t>meeting schedule</a:t>
            </a:r>
          </a:p>
          <a:p>
            <a:pPr marL="285750" indent="-285750">
              <a:spcBef>
                <a:spcPts val="600"/>
              </a:spcBef>
              <a:spcAft>
                <a:spcPts val="600"/>
              </a:spcAft>
              <a:buFont typeface="Arial" panose="020B0604020202020204" pitchFamily="34" charset="0"/>
              <a:buChar char="•"/>
            </a:pPr>
            <a:r>
              <a:rPr lang="en-CA" sz="1600" dirty="0" smtClean="0">
                <a:solidFill>
                  <a:schemeClr val="tx1"/>
                </a:solidFill>
              </a:rPr>
              <a:t>Criteria and call for </a:t>
            </a:r>
            <a:r>
              <a:rPr lang="en-CA" sz="1600" b="1" dirty="0" smtClean="0">
                <a:solidFill>
                  <a:schemeClr val="tx1"/>
                </a:solidFill>
              </a:rPr>
              <a:t>new members</a:t>
            </a:r>
          </a:p>
          <a:p>
            <a:pPr marL="285750" indent="-285750">
              <a:spcBef>
                <a:spcPts val="600"/>
              </a:spcBef>
              <a:spcAft>
                <a:spcPts val="600"/>
              </a:spcAft>
              <a:buFont typeface="Arial" panose="020B0604020202020204" pitchFamily="34" charset="0"/>
              <a:buChar char="•"/>
            </a:pPr>
            <a:r>
              <a:rPr lang="en-CA" sz="1600" b="1" dirty="0" smtClean="0">
                <a:solidFill>
                  <a:schemeClr val="tx1"/>
                </a:solidFill>
              </a:rPr>
              <a:t>Next steps</a:t>
            </a:r>
            <a:endParaRPr lang="en-CA" sz="1600" b="1" dirty="0">
              <a:solidFill>
                <a:schemeClr val="tx1"/>
              </a:solidFill>
            </a:endParaRPr>
          </a:p>
        </p:txBody>
      </p:sp>
      <p:grpSp>
        <p:nvGrpSpPr>
          <p:cNvPr id="29" name="Group 28"/>
          <p:cNvGrpSpPr/>
          <p:nvPr/>
        </p:nvGrpSpPr>
        <p:grpSpPr>
          <a:xfrm>
            <a:off x="6216204" y="3581400"/>
            <a:ext cx="2238773" cy="2238775"/>
            <a:chOff x="2619817" y="2475910"/>
            <a:chExt cx="795406" cy="795406"/>
          </a:xfrm>
          <a:effectLst>
            <a:outerShdw blurRad="50800" dist="38100" dir="2700000" algn="tl" rotWithShape="0">
              <a:prstClr val="black">
                <a:alpha val="40000"/>
              </a:prstClr>
            </a:outerShdw>
          </a:effectLst>
        </p:grpSpPr>
        <p:sp>
          <p:nvSpPr>
            <p:cNvPr id="30" name="Oval 29"/>
            <p:cNvSpPr/>
            <p:nvPr/>
          </p:nvSpPr>
          <p:spPr>
            <a:xfrm>
              <a:off x="2859424" y="2715517"/>
              <a:ext cx="316192" cy="316192"/>
            </a:xfrm>
            <a:prstGeom prst="ellipse">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latin typeface="Courier New" panose="02070309020205020404" pitchFamily="49" charset="0"/>
                <a:cs typeface="Courier New" panose="02070309020205020404" pitchFamily="49" charset="0"/>
              </a:endParaRPr>
            </a:p>
          </p:txBody>
        </p:sp>
        <p:grpSp>
          <p:nvGrpSpPr>
            <p:cNvPr id="31" name="Group 30"/>
            <p:cNvGrpSpPr/>
            <p:nvPr/>
          </p:nvGrpSpPr>
          <p:grpSpPr>
            <a:xfrm>
              <a:off x="2619817" y="2475910"/>
              <a:ext cx="795406" cy="795406"/>
              <a:chOff x="1824921" y="1549744"/>
              <a:chExt cx="2452456" cy="2448680"/>
            </a:xfrm>
          </p:grpSpPr>
          <p:sp>
            <p:nvSpPr>
              <p:cNvPr id="47" name="Oval 46"/>
              <p:cNvSpPr/>
              <p:nvPr/>
            </p:nvSpPr>
            <p:spPr>
              <a:xfrm>
                <a:off x="3682801" y="3361375"/>
                <a:ext cx="318525"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48" name="Oval 47"/>
              <p:cNvSpPr/>
              <p:nvPr/>
            </p:nvSpPr>
            <p:spPr>
              <a:xfrm>
                <a:off x="3958853" y="2615632"/>
                <a:ext cx="318524"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49" name="Oval 48"/>
              <p:cNvSpPr/>
              <p:nvPr/>
            </p:nvSpPr>
            <p:spPr>
              <a:xfrm>
                <a:off x="2891888" y="1549744"/>
                <a:ext cx="318524"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50" name="Oval 49"/>
              <p:cNvSpPr/>
              <p:nvPr/>
            </p:nvSpPr>
            <p:spPr>
              <a:xfrm>
                <a:off x="1824921" y="2615632"/>
                <a:ext cx="318524"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51" name="Oval 50"/>
              <p:cNvSpPr/>
              <p:nvPr/>
            </p:nvSpPr>
            <p:spPr>
              <a:xfrm>
                <a:off x="2891888" y="3679899"/>
                <a:ext cx="318524"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52" name="Oval 51"/>
              <p:cNvSpPr/>
              <p:nvPr/>
            </p:nvSpPr>
            <p:spPr>
              <a:xfrm>
                <a:off x="2143445" y="3361375"/>
                <a:ext cx="318525"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53" name="Oval 52"/>
              <p:cNvSpPr/>
              <p:nvPr/>
            </p:nvSpPr>
            <p:spPr>
              <a:xfrm>
                <a:off x="2143445" y="1868268"/>
                <a:ext cx="318525"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54" name="Oval 53"/>
              <p:cNvSpPr/>
              <p:nvPr/>
            </p:nvSpPr>
            <p:spPr>
              <a:xfrm>
                <a:off x="3682801" y="1868268"/>
                <a:ext cx="318525"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grpSp>
        <p:cxnSp>
          <p:nvCxnSpPr>
            <p:cNvPr id="32" name="Straight Arrow Connector 31"/>
            <p:cNvCxnSpPr>
              <a:stCxn id="50" idx="6"/>
              <a:endCxn id="30" idx="2"/>
            </p:cNvCxnSpPr>
            <p:nvPr/>
          </p:nvCxnSpPr>
          <p:spPr>
            <a:xfrm flipV="1">
              <a:off x="2723124" y="2873613"/>
              <a:ext cx="136300" cy="264"/>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Arrow Connector 34"/>
            <p:cNvCxnSpPr>
              <a:stCxn id="53" idx="5"/>
              <a:endCxn id="30" idx="1"/>
            </p:cNvCxnSpPr>
            <p:nvPr/>
          </p:nvCxnSpPr>
          <p:spPr>
            <a:xfrm>
              <a:off x="2811302" y="2667691"/>
              <a:ext cx="94427" cy="94131"/>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Arrow Connector 35"/>
            <p:cNvCxnSpPr>
              <a:stCxn id="49" idx="4"/>
              <a:endCxn id="30" idx="0"/>
            </p:cNvCxnSpPr>
            <p:nvPr/>
          </p:nvCxnSpPr>
          <p:spPr>
            <a:xfrm flipH="1">
              <a:off x="3017520" y="2579377"/>
              <a:ext cx="1" cy="136140"/>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Arrow Connector 36"/>
            <p:cNvCxnSpPr>
              <a:stCxn id="54" idx="3"/>
              <a:endCxn id="30" idx="7"/>
            </p:cNvCxnSpPr>
            <p:nvPr/>
          </p:nvCxnSpPr>
          <p:spPr>
            <a:xfrm flipH="1">
              <a:off x="3129311" y="2667691"/>
              <a:ext cx="108202" cy="94131"/>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Arrow Connector 37"/>
            <p:cNvCxnSpPr>
              <a:stCxn id="48" idx="2"/>
              <a:endCxn id="30" idx="6"/>
            </p:cNvCxnSpPr>
            <p:nvPr/>
          </p:nvCxnSpPr>
          <p:spPr>
            <a:xfrm flipH="1" flipV="1">
              <a:off x="3175616" y="2873613"/>
              <a:ext cx="136300" cy="264"/>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Arrow Connector 38"/>
            <p:cNvCxnSpPr>
              <a:stCxn id="47" idx="1"/>
              <a:endCxn id="30" idx="5"/>
            </p:cNvCxnSpPr>
            <p:nvPr/>
          </p:nvCxnSpPr>
          <p:spPr>
            <a:xfrm flipH="1" flipV="1">
              <a:off x="3129311" y="2985404"/>
              <a:ext cx="108202" cy="94131"/>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Arrow Connector 39"/>
            <p:cNvCxnSpPr>
              <a:stCxn id="51" idx="0"/>
              <a:endCxn id="30" idx="4"/>
            </p:cNvCxnSpPr>
            <p:nvPr/>
          </p:nvCxnSpPr>
          <p:spPr>
            <a:xfrm flipH="1" flipV="1">
              <a:off x="3017520" y="3031709"/>
              <a:ext cx="1" cy="136140"/>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Arrow Connector 40"/>
            <p:cNvCxnSpPr>
              <a:stCxn id="52" idx="7"/>
              <a:endCxn id="30" idx="3"/>
            </p:cNvCxnSpPr>
            <p:nvPr/>
          </p:nvCxnSpPr>
          <p:spPr>
            <a:xfrm flipV="1">
              <a:off x="2811302" y="2985404"/>
              <a:ext cx="94427" cy="94131"/>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nvGrpSpPr>
            <p:cNvPr id="42" name="Group 41"/>
            <p:cNvGrpSpPr/>
            <p:nvPr/>
          </p:nvGrpSpPr>
          <p:grpSpPr>
            <a:xfrm>
              <a:off x="2897089" y="2777095"/>
              <a:ext cx="240862" cy="193036"/>
              <a:chOff x="3613934" y="2300815"/>
              <a:chExt cx="1317432" cy="1055838"/>
            </a:xfrm>
          </p:grpSpPr>
          <p:sp>
            <p:nvSpPr>
              <p:cNvPr id="43" name="Oval 3"/>
              <p:cNvSpPr/>
              <p:nvPr/>
            </p:nvSpPr>
            <p:spPr>
              <a:xfrm flipH="1" flipV="1">
                <a:off x="3770083" y="2852956"/>
                <a:ext cx="990600" cy="503697"/>
              </a:xfrm>
              <a:custGeom>
                <a:avLst/>
                <a:gdLst>
                  <a:gd name="connsiteX0" fmla="*/ 495300 w 990600"/>
                  <a:gd name="connsiteY0" fmla="*/ 0 h 503619"/>
                  <a:gd name="connsiteX1" fmla="*/ 990600 w 990600"/>
                  <a:gd name="connsiteY1" fmla="*/ 503619 h 503619"/>
                  <a:gd name="connsiteX2" fmla="*/ 721724 w 990600"/>
                  <a:gd name="connsiteY2" fmla="*/ 503619 h 503619"/>
                  <a:gd name="connsiteX3" fmla="*/ 495300 w 990600"/>
                  <a:gd name="connsiteY3" fmla="*/ 193106 h 503619"/>
                  <a:gd name="connsiteX4" fmla="*/ 268877 w 990600"/>
                  <a:gd name="connsiteY4" fmla="*/ 503619 h 503619"/>
                  <a:gd name="connsiteX5" fmla="*/ 0 w 990600"/>
                  <a:gd name="connsiteY5" fmla="*/ 503619 h 503619"/>
                  <a:gd name="connsiteX6" fmla="*/ 495300 w 990600"/>
                  <a:gd name="connsiteY6" fmla="*/ 0 h 503619"/>
                  <a:gd name="connsiteX0" fmla="*/ 495300 w 990600"/>
                  <a:gd name="connsiteY0" fmla="*/ 0 h 503619"/>
                  <a:gd name="connsiteX1" fmla="*/ 990600 w 990600"/>
                  <a:gd name="connsiteY1" fmla="*/ 503619 h 503619"/>
                  <a:gd name="connsiteX2" fmla="*/ 721724 w 990600"/>
                  <a:gd name="connsiteY2" fmla="*/ 503619 h 503619"/>
                  <a:gd name="connsiteX3" fmla="*/ 500586 w 990600"/>
                  <a:gd name="connsiteY3" fmla="*/ 214248 h 503619"/>
                  <a:gd name="connsiteX4" fmla="*/ 268877 w 990600"/>
                  <a:gd name="connsiteY4" fmla="*/ 503619 h 503619"/>
                  <a:gd name="connsiteX5" fmla="*/ 0 w 990600"/>
                  <a:gd name="connsiteY5" fmla="*/ 503619 h 503619"/>
                  <a:gd name="connsiteX6" fmla="*/ 495300 w 990600"/>
                  <a:gd name="connsiteY6" fmla="*/ 0 h 503619"/>
                  <a:gd name="connsiteX0" fmla="*/ 495300 w 990600"/>
                  <a:gd name="connsiteY0" fmla="*/ 0 h 503619"/>
                  <a:gd name="connsiteX1" fmla="*/ 990600 w 990600"/>
                  <a:gd name="connsiteY1" fmla="*/ 503619 h 503619"/>
                  <a:gd name="connsiteX2" fmla="*/ 721724 w 990600"/>
                  <a:gd name="connsiteY2" fmla="*/ 503619 h 503619"/>
                  <a:gd name="connsiteX3" fmla="*/ 500586 w 990600"/>
                  <a:gd name="connsiteY3" fmla="*/ 224819 h 503619"/>
                  <a:gd name="connsiteX4" fmla="*/ 268877 w 990600"/>
                  <a:gd name="connsiteY4" fmla="*/ 503619 h 503619"/>
                  <a:gd name="connsiteX5" fmla="*/ 0 w 990600"/>
                  <a:gd name="connsiteY5" fmla="*/ 503619 h 503619"/>
                  <a:gd name="connsiteX6" fmla="*/ 495300 w 990600"/>
                  <a:gd name="connsiteY6" fmla="*/ 0 h 503619"/>
                  <a:gd name="connsiteX0" fmla="*/ 495300 w 990600"/>
                  <a:gd name="connsiteY0" fmla="*/ 78 h 503697"/>
                  <a:gd name="connsiteX1" fmla="*/ 990600 w 990600"/>
                  <a:gd name="connsiteY1" fmla="*/ 503697 h 503697"/>
                  <a:gd name="connsiteX2" fmla="*/ 721724 w 990600"/>
                  <a:gd name="connsiteY2" fmla="*/ 503697 h 503697"/>
                  <a:gd name="connsiteX3" fmla="*/ 500586 w 990600"/>
                  <a:gd name="connsiteY3" fmla="*/ 224897 h 503697"/>
                  <a:gd name="connsiteX4" fmla="*/ 268877 w 990600"/>
                  <a:gd name="connsiteY4" fmla="*/ 503697 h 503697"/>
                  <a:gd name="connsiteX5" fmla="*/ 0 w 990600"/>
                  <a:gd name="connsiteY5" fmla="*/ 503697 h 503697"/>
                  <a:gd name="connsiteX6" fmla="*/ 495300 w 990600"/>
                  <a:gd name="connsiteY6" fmla="*/ 78 h 50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03697">
                    <a:moveTo>
                      <a:pt x="495300" y="78"/>
                    </a:moveTo>
                    <a:cubicBezTo>
                      <a:pt x="842844" y="5363"/>
                      <a:pt x="990600" y="225556"/>
                      <a:pt x="990600" y="503697"/>
                    </a:cubicBezTo>
                    <a:lnTo>
                      <a:pt x="721724" y="503697"/>
                    </a:lnTo>
                    <a:cubicBezTo>
                      <a:pt x="711987" y="329470"/>
                      <a:pt x="619540" y="224897"/>
                      <a:pt x="500586" y="224897"/>
                    </a:cubicBezTo>
                    <a:cubicBezTo>
                      <a:pt x="381632" y="224897"/>
                      <a:pt x="278613" y="329470"/>
                      <a:pt x="268877" y="503697"/>
                    </a:cubicBezTo>
                    <a:lnTo>
                      <a:pt x="0" y="503697"/>
                    </a:lnTo>
                    <a:cubicBezTo>
                      <a:pt x="1" y="225556"/>
                      <a:pt x="168936" y="-4885"/>
                      <a:pt x="495300" y="7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Oval 3"/>
              <p:cNvSpPr/>
              <p:nvPr/>
            </p:nvSpPr>
            <p:spPr>
              <a:xfrm>
                <a:off x="3784617" y="2300815"/>
                <a:ext cx="990600" cy="503697"/>
              </a:xfrm>
              <a:custGeom>
                <a:avLst/>
                <a:gdLst>
                  <a:gd name="connsiteX0" fmla="*/ 495300 w 990600"/>
                  <a:gd name="connsiteY0" fmla="*/ 0 h 503619"/>
                  <a:gd name="connsiteX1" fmla="*/ 990600 w 990600"/>
                  <a:gd name="connsiteY1" fmla="*/ 503619 h 503619"/>
                  <a:gd name="connsiteX2" fmla="*/ 721724 w 990600"/>
                  <a:gd name="connsiteY2" fmla="*/ 503619 h 503619"/>
                  <a:gd name="connsiteX3" fmla="*/ 495300 w 990600"/>
                  <a:gd name="connsiteY3" fmla="*/ 193106 h 503619"/>
                  <a:gd name="connsiteX4" fmla="*/ 268877 w 990600"/>
                  <a:gd name="connsiteY4" fmla="*/ 503619 h 503619"/>
                  <a:gd name="connsiteX5" fmla="*/ 0 w 990600"/>
                  <a:gd name="connsiteY5" fmla="*/ 503619 h 503619"/>
                  <a:gd name="connsiteX6" fmla="*/ 495300 w 990600"/>
                  <a:gd name="connsiteY6" fmla="*/ 0 h 503619"/>
                  <a:gd name="connsiteX0" fmla="*/ 495300 w 990600"/>
                  <a:gd name="connsiteY0" fmla="*/ 0 h 503619"/>
                  <a:gd name="connsiteX1" fmla="*/ 990600 w 990600"/>
                  <a:gd name="connsiteY1" fmla="*/ 503619 h 503619"/>
                  <a:gd name="connsiteX2" fmla="*/ 721724 w 990600"/>
                  <a:gd name="connsiteY2" fmla="*/ 503619 h 503619"/>
                  <a:gd name="connsiteX3" fmla="*/ 500586 w 990600"/>
                  <a:gd name="connsiteY3" fmla="*/ 214248 h 503619"/>
                  <a:gd name="connsiteX4" fmla="*/ 268877 w 990600"/>
                  <a:gd name="connsiteY4" fmla="*/ 503619 h 503619"/>
                  <a:gd name="connsiteX5" fmla="*/ 0 w 990600"/>
                  <a:gd name="connsiteY5" fmla="*/ 503619 h 503619"/>
                  <a:gd name="connsiteX6" fmla="*/ 495300 w 990600"/>
                  <a:gd name="connsiteY6" fmla="*/ 0 h 503619"/>
                  <a:gd name="connsiteX0" fmla="*/ 495300 w 990600"/>
                  <a:gd name="connsiteY0" fmla="*/ 0 h 503619"/>
                  <a:gd name="connsiteX1" fmla="*/ 990600 w 990600"/>
                  <a:gd name="connsiteY1" fmla="*/ 503619 h 503619"/>
                  <a:gd name="connsiteX2" fmla="*/ 721724 w 990600"/>
                  <a:gd name="connsiteY2" fmla="*/ 503619 h 503619"/>
                  <a:gd name="connsiteX3" fmla="*/ 500586 w 990600"/>
                  <a:gd name="connsiteY3" fmla="*/ 224819 h 503619"/>
                  <a:gd name="connsiteX4" fmla="*/ 268877 w 990600"/>
                  <a:gd name="connsiteY4" fmla="*/ 503619 h 503619"/>
                  <a:gd name="connsiteX5" fmla="*/ 0 w 990600"/>
                  <a:gd name="connsiteY5" fmla="*/ 503619 h 503619"/>
                  <a:gd name="connsiteX6" fmla="*/ 495300 w 990600"/>
                  <a:gd name="connsiteY6" fmla="*/ 0 h 503619"/>
                  <a:gd name="connsiteX0" fmla="*/ 495300 w 990600"/>
                  <a:gd name="connsiteY0" fmla="*/ 78 h 503697"/>
                  <a:gd name="connsiteX1" fmla="*/ 990600 w 990600"/>
                  <a:gd name="connsiteY1" fmla="*/ 503697 h 503697"/>
                  <a:gd name="connsiteX2" fmla="*/ 721724 w 990600"/>
                  <a:gd name="connsiteY2" fmla="*/ 503697 h 503697"/>
                  <a:gd name="connsiteX3" fmla="*/ 500586 w 990600"/>
                  <a:gd name="connsiteY3" fmla="*/ 224897 h 503697"/>
                  <a:gd name="connsiteX4" fmla="*/ 268877 w 990600"/>
                  <a:gd name="connsiteY4" fmla="*/ 503697 h 503697"/>
                  <a:gd name="connsiteX5" fmla="*/ 0 w 990600"/>
                  <a:gd name="connsiteY5" fmla="*/ 503697 h 503697"/>
                  <a:gd name="connsiteX6" fmla="*/ 495300 w 990600"/>
                  <a:gd name="connsiteY6" fmla="*/ 78 h 50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03697">
                    <a:moveTo>
                      <a:pt x="495300" y="78"/>
                    </a:moveTo>
                    <a:cubicBezTo>
                      <a:pt x="842844" y="5363"/>
                      <a:pt x="990600" y="225556"/>
                      <a:pt x="990600" y="503697"/>
                    </a:cubicBezTo>
                    <a:lnTo>
                      <a:pt x="721724" y="503697"/>
                    </a:lnTo>
                    <a:cubicBezTo>
                      <a:pt x="711987" y="329470"/>
                      <a:pt x="619540" y="224897"/>
                      <a:pt x="500586" y="224897"/>
                    </a:cubicBezTo>
                    <a:cubicBezTo>
                      <a:pt x="381632" y="224897"/>
                      <a:pt x="278613" y="329470"/>
                      <a:pt x="268877" y="503697"/>
                    </a:cubicBezTo>
                    <a:lnTo>
                      <a:pt x="0" y="503697"/>
                    </a:lnTo>
                    <a:cubicBezTo>
                      <a:pt x="1" y="225556"/>
                      <a:pt x="168936" y="-4885"/>
                      <a:pt x="495300" y="78"/>
                    </a:cubicBezTo>
                    <a:close/>
                  </a:path>
                </a:pathLst>
              </a:custGeom>
              <a:solidFill>
                <a:srgbClr val="B2A1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Isosceles Triangle 44"/>
              <p:cNvSpPr/>
              <p:nvPr/>
            </p:nvSpPr>
            <p:spPr>
              <a:xfrm rot="10800000" flipH="1" flipV="1">
                <a:off x="3613934" y="2705951"/>
                <a:ext cx="609600" cy="21666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Isosceles Triangle 45"/>
              <p:cNvSpPr/>
              <p:nvPr/>
            </p:nvSpPr>
            <p:spPr>
              <a:xfrm rot="10800000">
                <a:off x="4321766" y="2734850"/>
                <a:ext cx="609600" cy="216667"/>
              </a:xfrm>
              <a:prstGeom prst="triangle">
                <a:avLst/>
              </a:prstGeom>
              <a:solidFill>
                <a:srgbClr val="B2A1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spTree>
    <p:extLst>
      <p:ext uri="{BB962C8B-B14F-4D97-AF65-F5344CB8AC3E}">
        <p14:creationId xmlns:p14="http://schemas.microsoft.com/office/powerpoint/2010/main" val="2052360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575"/>
            <a:ext cx="8610600" cy="1143000"/>
          </a:xfrm>
        </p:spPr>
        <p:txBody>
          <a:bodyPr/>
          <a:lstStyle/>
          <a:p>
            <a:r>
              <a:rPr lang="en-CA" dirty="0" smtClean="0"/>
              <a:t>Hub Update</a:t>
            </a:r>
            <a:endParaRPr lang="en-CA" dirty="0"/>
          </a:p>
        </p:txBody>
      </p:sp>
      <p:grpSp>
        <p:nvGrpSpPr>
          <p:cNvPr id="3" name="Group 2"/>
          <p:cNvGrpSpPr/>
          <p:nvPr/>
        </p:nvGrpSpPr>
        <p:grpSpPr>
          <a:xfrm>
            <a:off x="4780938" y="1541348"/>
            <a:ext cx="4100624" cy="3446348"/>
            <a:chOff x="318976" y="3659369"/>
            <a:chExt cx="4100624" cy="2667000"/>
          </a:xfrm>
        </p:grpSpPr>
        <p:sp>
          <p:nvSpPr>
            <p:cNvPr id="11" name="Rectangle 10"/>
            <p:cNvSpPr/>
            <p:nvPr/>
          </p:nvSpPr>
          <p:spPr>
            <a:xfrm>
              <a:off x="318976" y="3968025"/>
              <a:ext cx="4100624" cy="2358344"/>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marL="342900" indent="-342900">
                <a:spcBef>
                  <a:spcPts val="600"/>
                </a:spcBef>
                <a:spcAft>
                  <a:spcPts val="600"/>
                </a:spcAft>
                <a:buFont typeface="+mj-lt"/>
                <a:buAutoNum type="arabicPeriod"/>
              </a:pPr>
              <a:r>
                <a:rPr lang="en-CA" sz="1400" dirty="0">
                  <a:solidFill>
                    <a:schemeClr val="tx1"/>
                  </a:solidFill>
                </a:rPr>
                <a:t>Launched </a:t>
              </a:r>
              <a:r>
                <a:rPr lang="en-CA" sz="1400" dirty="0" smtClean="0">
                  <a:solidFill>
                    <a:schemeClr val="tx1"/>
                  </a:solidFill>
                </a:rPr>
                <a:t>our community </a:t>
              </a:r>
              <a:r>
                <a:rPr lang="en-CA" sz="1400" dirty="0">
                  <a:solidFill>
                    <a:schemeClr val="tx1"/>
                  </a:solidFill>
                </a:rPr>
                <a:t>&amp; </a:t>
              </a:r>
              <a:r>
                <a:rPr lang="en-CA" sz="1400" dirty="0" smtClean="0">
                  <a:solidFill>
                    <a:schemeClr val="tx1"/>
                  </a:solidFill>
                </a:rPr>
                <a:t>Yammer </a:t>
              </a:r>
              <a:r>
                <a:rPr lang="en-CA" sz="1400" dirty="0">
                  <a:solidFill>
                    <a:schemeClr val="tx1"/>
                  </a:solidFill>
                </a:rPr>
                <a:t>group</a:t>
              </a:r>
            </a:p>
            <a:p>
              <a:pPr marL="342900" indent="-342900">
                <a:spcBef>
                  <a:spcPts val="600"/>
                </a:spcBef>
                <a:spcAft>
                  <a:spcPts val="600"/>
                </a:spcAft>
                <a:buFont typeface="+mj-lt"/>
                <a:buAutoNum type="arabicPeriod"/>
              </a:pPr>
              <a:r>
                <a:rPr lang="en-CA" sz="1400" dirty="0">
                  <a:solidFill>
                    <a:schemeClr val="tx1"/>
                  </a:solidFill>
                </a:rPr>
                <a:t>Introduced Org Transformation Framework</a:t>
              </a:r>
            </a:p>
            <a:p>
              <a:pPr marL="342900" indent="-342900">
                <a:spcBef>
                  <a:spcPts val="600"/>
                </a:spcBef>
                <a:spcAft>
                  <a:spcPts val="600"/>
                </a:spcAft>
                <a:buFont typeface="+mj-lt"/>
                <a:buAutoNum type="arabicPeriod"/>
              </a:pPr>
              <a:r>
                <a:rPr lang="en-CA" sz="1400" dirty="0">
                  <a:solidFill>
                    <a:schemeClr val="tx1"/>
                  </a:solidFill>
                </a:rPr>
                <a:t>Identified OPS-wide transformation </a:t>
              </a:r>
              <a:r>
                <a:rPr lang="en-CA" sz="1400" dirty="0" smtClean="0">
                  <a:solidFill>
                    <a:schemeClr val="tx1"/>
                  </a:solidFill>
                </a:rPr>
                <a:t>challenges</a:t>
              </a:r>
              <a:endParaRPr lang="en-CA" sz="1400" dirty="0">
                <a:solidFill>
                  <a:schemeClr val="tx1"/>
                </a:solidFill>
              </a:endParaRPr>
            </a:p>
            <a:p>
              <a:pPr marL="342900" indent="-342900">
                <a:spcBef>
                  <a:spcPts val="600"/>
                </a:spcBef>
                <a:spcAft>
                  <a:spcPts val="600"/>
                </a:spcAft>
                <a:buFont typeface="+mj-lt"/>
                <a:buAutoNum type="arabicPeriod"/>
              </a:pPr>
              <a:r>
                <a:rPr lang="en-CA" sz="1400" dirty="0">
                  <a:solidFill>
                    <a:schemeClr val="tx1"/>
                  </a:solidFill>
                </a:rPr>
                <a:t>Created first cut of an inventory of ongoing transformation initiatives</a:t>
              </a:r>
            </a:p>
            <a:p>
              <a:pPr marL="342900" indent="-342900">
                <a:spcBef>
                  <a:spcPts val="600"/>
                </a:spcBef>
                <a:spcAft>
                  <a:spcPts val="600"/>
                </a:spcAft>
                <a:buFont typeface="+mj-lt"/>
                <a:buAutoNum type="arabicPeriod"/>
              </a:pPr>
              <a:r>
                <a:rPr lang="en-CA" sz="1400" dirty="0">
                  <a:solidFill>
                    <a:schemeClr val="tx1"/>
                  </a:solidFill>
                </a:rPr>
                <a:t>Began sharing formal case studies</a:t>
              </a:r>
            </a:p>
          </p:txBody>
        </p:sp>
        <p:sp>
          <p:nvSpPr>
            <p:cNvPr id="19" name="Rectangle 18"/>
            <p:cNvSpPr/>
            <p:nvPr/>
          </p:nvSpPr>
          <p:spPr>
            <a:xfrm>
              <a:off x="318976" y="3659369"/>
              <a:ext cx="4100624" cy="308656"/>
            </a:xfrm>
            <a:prstGeom prst="rect">
              <a:avLst/>
            </a:prstGeom>
            <a:solidFill>
              <a:srgbClr val="C662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ysClr val="windowText" lastClr="000000"/>
                  </a:solidFill>
                </a:rPr>
                <a:t>Achievements To </a:t>
              </a:r>
              <a:r>
                <a:rPr lang="en-CA" dirty="0">
                  <a:solidFill>
                    <a:sysClr val="windowText" lastClr="000000"/>
                  </a:solidFill>
                </a:rPr>
                <a:t>Date</a:t>
              </a:r>
            </a:p>
          </p:txBody>
        </p:sp>
      </p:grpSp>
      <p:cxnSp>
        <p:nvCxnSpPr>
          <p:cNvPr id="33" name="Straight Connector 32"/>
          <p:cNvCxnSpPr/>
          <p:nvPr/>
        </p:nvCxnSpPr>
        <p:spPr>
          <a:xfrm>
            <a:off x="313659" y="990600"/>
            <a:ext cx="856790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334925" y="1524000"/>
            <a:ext cx="4100624" cy="3446348"/>
            <a:chOff x="318976" y="3659369"/>
            <a:chExt cx="4100624" cy="2667000"/>
          </a:xfrm>
        </p:grpSpPr>
        <p:sp>
          <p:nvSpPr>
            <p:cNvPr id="24" name="Rectangle 23"/>
            <p:cNvSpPr/>
            <p:nvPr/>
          </p:nvSpPr>
          <p:spPr>
            <a:xfrm>
              <a:off x="318976" y="3968025"/>
              <a:ext cx="4100624" cy="2358344"/>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spcBef>
                  <a:spcPts val="600"/>
                </a:spcBef>
                <a:spcAft>
                  <a:spcPts val="600"/>
                </a:spcAft>
              </a:pPr>
              <a:r>
                <a:rPr lang="en-CA" sz="1400" b="1" dirty="0" smtClean="0">
                  <a:solidFill>
                    <a:schemeClr val="tx1"/>
                  </a:solidFill>
                </a:rPr>
                <a:t>December 8</a:t>
              </a:r>
              <a:r>
                <a:rPr lang="en-CA" sz="1400" b="1" baseline="30000" dirty="0" smtClean="0">
                  <a:solidFill>
                    <a:schemeClr val="tx1"/>
                  </a:solidFill>
                </a:rPr>
                <a:t>th</a:t>
              </a:r>
              <a:r>
                <a:rPr lang="en-CA" sz="1400" b="1" dirty="0" smtClean="0">
                  <a:solidFill>
                    <a:schemeClr val="tx1"/>
                  </a:solidFill>
                </a:rPr>
                <a:t>, 2016 at </a:t>
              </a:r>
              <a:r>
                <a:rPr lang="en-CA" sz="1400" b="1" dirty="0" err="1" smtClean="0">
                  <a:solidFill>
                    <a:schemeClr val="tx1"/>
                  </a:solidFill>
                </a:rPr>
                <a:t>MaRS</a:t>
              </a:r>
              <a:r>
                <a:rPr lang="en-CA" sz="1400" b="1" dirty="0" smtClean="0">
                  <a:solidFill>
                    <a:schemeClr val="tx1"/>
                  </a:solidFill>
                </a:rPr>
                <a:t>: </a:t>
              </a:r>
              <a:r>
                <a:rPr lang="en-CA" sz="1400" dirty="0" smtClean="0">
                  <a:solidFill>
                    <a:schemeClr val="tx1"/>
                  </a:solidFill>
                </a:rPr>
                <a:t>26 attended. We aligned around the purpose of the group and discussed the transformation framework. </a:t>
              </a:r>
            </a:p>
            <a:p>
              <a:pPr>
                <a:spcBef>
                  <a:spcPts val="600"/>
                </a:spcBef>
                <a:spcAft>
                  <a:spcPts val="600"/>
                </a:spcAft>
              </a:pPr>
              <a:r>
                <a:rPr lang="en-CA" sz="1400" b="1" dirty="0" smtClean="0">
                  <a:solidFill>
                    <a:schemeClr val="tx1"/>
                  </a:solidFill>
                </a:rPr>
                <a:t>February 23</a:t>
              </a:r>
              <a:r>
                <a:rPr lang="en-CA" sz="1400" b="1" baseline="30000" dirty="0" smtClean="0">
                  <a:solidFill>
                    <a:schemeClr val="tx1"/>
                  </a:solidFill>
                </a:rPr>
                <a:t>rd</a:t>
              </a:r>
              <a:r>
                <a:rPr lang="en-CA" sz="1400" b="1" dirty="0" smtClean="0">
                  <a:solidFill>
                    <a:schemeClr val="tx1"/>
                  </a:solidFill>
                </a:rPr>
                <a:t>, 2017 at 222 Jarvis: </a:t>
              </a:r>
              <a:r>
                <a:rPr lang="en-CA" sz="1400" dirty="0" smtClean="0">
                  <a:solidFill>
                    <a:schemeClr val="tx1"/>
                  </a:solidFill>
                </a:rPr>
                <a:t>20 attended. We brainstormed and discussed key challenges related to organizational transformation in the OPS. </a:t>
              </a:r>
            </a:p>
            <a:p>
              <a:pPr>
                <a:spcBef>
                  <a:spcPts val="600"/>
                </a:spcBef>
                <a:spcAft>
                  <a:spcPts val="600"/>
                </a:spcAft>
              </a:pPr>
              <a:r>
                <a:rPr lang="en-CA" sz="1400" b="1" dirty="0" smtClean="0">
                  <a:solidFill>
                    <a:schemeClr val="tx1"/>
                  </a:solidFill>
                </a:rPr>
                <a:t>May 18</a:t>
              </a:r>
              <a:r>
                <a:rPr lang="en-CA" sz="1400" b="1" baseline="30000" dirty="0" smtClean="0">
                  <a:solidFill>
                    <a:schemeClr val="tx1"/>
                  </a:solidFill>
                </a:rPr>
                <a:t>th</a:t>
              </a:r>
              <a:r>
                <a:rPr lang="en-CA" sz="1400" b="1" dirty="0" smtClean="0">
                  <a:solidFill>
                    <a:schemeClr val="tx1"/>
                  </a:solidFill>
                </a:rPr>
                <a:t> at 900 Bay: </a:t>
              </a:r>
              <a:r>
                <a:rPr lang="en-CA" sz="1400" dirty="0" smtClean="0">
                  <a:solidFill>
                    <a:schemeClr val="tx1"/>
                  </a:solidFill>
                </a:rPr>
                <a:t>10 attended. We created an inventory of ongoing OPS transformations, looked at models for culture change and heard a case study related to MNRF’s governance review. </a:t>
              </a:r>
            </a:p>
          </p:txBody>
        </p:sp>
        <p:sp>
          <p:nvSpPr>
            <p:cNvPr id="25" name="Rectangle 24"/>
            <p:cNvSpPr/>
            <p:nvPr/>
          </p:nvSpPr>
          <p:spPr>
            <a:xfrm>
              <a:off x="318976" y="3659369"/>
              <a:ext cx="4100624" cy="3086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ysClr val="windowText" lastClr="000000"/>
                  </a:solidFill>
                </a:rPr>
                <a:t>Meetings Completed</a:t>
              </a:r>
              <a:endParaRPr lang="en-CA" dirty="0">
                <a:solidFill>
                  <a:sysClr val="windowText" lastClr="000000"/>
                </a:solidFill>
              </a:endParaRPr>
            </a:p>
          </p:txBody>
        </p:sp>
      </p:grpSp>
    </p:spTree>
    <p:extLst>
      <p:ext uri="{BB962C8B-B14F-4D97-AF65-F5344CB8AC3E}">
        <p14:creationId xmlns:p14="http://schemas.microsoft.com/office/powerpoint/2010/main" val="3104670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400"/>
            <a:ext cx="8610600" cy="1143000"/>
          </a:xfrm>
        </p:spPr>
        <p:txBody>
          <a:bodyPr/>
          <a:lstStyle/>
          <a:p>
            <a:r>
              <a:rPr lang="en-CA" dirty="0" smtClean="0"/>
              <a:t>Priority Action Areas</a:t>
            </a:r>
            <a:endParaRPr lang="en-CA" dirty="0"/>
          </a:p>
        </p:txBody>
      </p:sp>
      <p:sp>
        <p:nvSpPr>
          <p:cNvPr id="3" name="Rectangle 2"/>
          <p:cNvSpPr/>
          <p:nvPr/>
        </p:nvSpPr>
        <p:spPr>
          <a:xfrm>
            <a:off x="304799" y="2262944"/>
            <a:ext cx="4176000" cy="2004255"/>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spcAft>
                <a:spcPts val="600"/>
              </a:spcAft>
            </a:pPr>
            <a:r>
              <a:rPr lang="en-CA" sz="1100" b="1" dirty="0" smtClean="0">
                <a:solidFill>
                  <a:schemeClr val="tx1"/>
                </a:solidFill>
              </a:rPr>
              <a:t>The Hub’s Role: </a:t>
            </a:r>
          </a:p>
          <a:p>
            <a:pPr marL="285750" indent="-285750">
              <a:spcAft>
                <a:spcPts val="600"/>
              </a:spcAft>
              <a:buFont typeface="Arial" panose="020B0604020202020204" pitchFamily="34" charset="0"/>
              <a:buChar char="•"/>
            </a:pPr>
            <a:r>
              <a:rPr lang="en-CA" sz="1100" dirty="0" smtClean="0">
                <a:solidFill>
                  <a:schemeClr val="tx1"/>
                </a:solidFill>
              </a:rPr>
              <a:t>Align around the need for cross-ministry sharing related to organizational transformation.</a:t>
            </a:r>
          </a:p>
          <a:p>
            <a:pPr marL="285750" indent="-285750">
              <a:spcAft>
                <a:spcPts val="600"/>
              </a:spcAft>
              <a:buFont typeface="Arial" panose="020B0604020202020204" pitchFamily="34" charset="0"/>
              <a:buChar char="•"/>
            </a:pPr>
            <a:r>
              <a:rPr lang="en-CA" sz="1100" dirty="0" smtClean="0">
                <a:solidFill>
                  <a:schemeClr val="tx1"/>
                </a:solidFill>
              </a:rPr>
              <a:t>Define types of information to be shared (e.g. case studies, lessons learned, RFS’s, etc.) and key categories/tags.</a:t>
            </a:r>
          </a:p>
          <a:p>
            <a:pPr marL="285750" indent="-285750">
              <a:spcAft>
                <a:spcPts val="600"/>
              </a:spcAft>
              <a:buFont typeface="Arial" panose="020B0604020202020204" pitchFamily="34" charset="0"/>
              <a:buChar char="•"/>
            </a:pPr>
            <a:r>
              <a:rPr lang="en-CA" sz="1100" dirty="0" smtClean="0">
                <a:solidFill>
                  <a:schemeClr val="tx1"/>
                </a:solidFill>
              </a:rPr>
              <a:t>Advise on the business requirements and potential IT solutions.</a:t>
            </a:r>
          </a:p>
          <a:p>
            <a:pPr marL="285750" indent="-285750">
              <a:spcAft>
                <a:spcPts val="600"/>
              </a:spcAft>
              <a:buFont typeface="Arial" panose="020B0604020202020204" pitchFamily="34" charset="0"/>
              <a:buChar char="•"/>
            </a:pPr>
            <a:r>
              <a:rPr lang="en-CA" sz="1100" dirty="0" smtClean="0">
                <a:solidFill>
                  <a:schemeClr val="tx1"/>
                </a:solidFill>
              </a:rPr>
              <a:t>Leverage networks to begin populating the repository with ministry data.</a:t>
            </a:r>
            <a:endParaRPr lang="en-CA" sz="1100" dirty="0">
              <a:solidFill>
                <a:schemeClr val="tx1"/>
              </a:solidFill>
            </a:endParaRPr>
          </a:p>
        </p:txBody>
      </p:sp>
      <p:sp>
        <p:nvSpPr>
          <p:cNvPr id="7" name="Rectangle 6"/>
          <p:cNvSpPr/>
          <p:nvPr/>
        </p:nvSpPr>
        <p:spPr>
          <a:xfrm>
            <a:off x="304799" y="1568769"/>
            <a:ext cx="4176000" cy="694176"/>
          </a:xfrm>
          <a:prstGeom prst="rect">
            <a:avLst/>
          </a:prstGeom>
          <a:solidFill>
            <a:srgbClr val="5DB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spcAft>
                <a:spcPts val="600"/>
              </a:spcAft>
            </a:pPr>
            <a:r>
              <a:rPr lang="en-CA" sz="1400" b="1" dirty="0" smtClean="0">
                <a:solidFill>
                  <a:schemeClr val="bg1"/>
                </a:solidFill>
              </a:rPr>
              <a:t>Info Sharing: </a:t>
            </a:r>
            <a:r>
              <a:rPr lang="en-CA" sz="1400" dirty="0">
                <a:solidFill>
                  <a:schemeClr val="bg1"/>
                </a:solidFill>
              </a:rPr>
              <a:t>Establish a cross-ministry transformation knowledge </a:t>
            </a:r>
            <a:r>
              <a:rPr lang="en-CA" sz="1400" dirty="0" smtClean="0">
                <a:solidFill>
                  <a:schemeClr val="bg1"/>
                </a:solidFill>
              </a:rPr>
              <a:t>repository—proof of concept </a:t>
            </a:r>
            <a:r>
              <a:rPr lang="en-CA" sz="1400" dirty="0">
                <a:solidFill>
                  <a:schemeClr val="bg1"/>
                </a:solidFill>
              </a:rPr>
              <a:t>by end of FY2017/18. </a:t>
            </a:r>
          </a:p>
        </p:txBody>
      </p:sp>
      <p:sp>
        <p:nvSpPr>
          <p:cNvPr id="8" name="Rectangle 7"/>
          <p:cNvSpPr/>
          <p:nvPr/>
        </p:nvSpPr>
        <p:spPr>
          <a:xfrm>
            <a:off x="4720752" y="2262944"/>
            <a:ext cx="4176000" cy="2004255"/>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spcAft>
                <a:spcPts val="600"/>
              </a:spcAft>
            </a:pPr>
            <a:r>
              <a:rPr lang="en-CA" sz="1100" b="1" dirty="0" smtClean="0">
                <a:solidFill>
                  <a:schemeClr val="tx1"/>
                </a:solidFill>
              </a:rPr>
              <a:t>The Hub’s Role: </a:t>
            </a:r>
          </a:p>
          <a:p>
            <a:pPr marL="285750" indent="-285750">
              <a:spcAft>
                <a:spcPts val="600"/>
              </a:spcAft>
              <a:buFont typeface="Arial" panose="020B0604020202020204" pitchFamily="34" charset="0"/>
              <a:buChar char="•"/>
            </a:pPr>
            <a:r>
              <a:rPr lang="en-CA" sz="1100" dirty="0" smtClean="0">
                <a:solidFill>
                  <a:schemeClr val="tx1"/>
                </a:solidFill>
              </a:rPr>
              <a:t>Identify and agree upon an appropriate topic of need (for example, process improvement, change management, org design, etc.)</a:t>
            </a:r>
          </a:p>
          <a:p>
            <a:pPr marL="285750" indent="-285750">
              <a:spcAft>
                <a:spcPts val="600"/>
              </a:spcAft>
              <a:buFont typeface="Arial" panose="020B0604020202020204" pitchFamily="34" charset="0"/>
              <a:buChar char="•"/>
            </a:pPr>
            <a:r>
              <a:rPr lang="en-CA" sz="1100" dirty="0" smtClean="0">
                <a:solidFill>
                  <a:schemeClr val="tx1"/>
                </a:solidFill>
              </a:rPr>
              <a:t>Advise as to who should participate, when and how.</a:t>
            </a:r>
          </a:p>
          <a:p>
            <a:pPr marL="285750" indent="-285750">
              <a:spcAft>
                <a:spcPts val="600"/>
              </a:spcAft>
              <a:buFont typeface="Arial" panose="020B0604020202020204" pitchFamily="34" charset="0"/>
              <a:buChar char="•"/>
            </a:pPr>
            <a:r>
              <a:rPr lang="en-CA" sz="1100" dirty="0" smtClean="0">
                <a:solidFill>
                  <a:schemeClr val="tx1"/>
                </a:solidFill>
              </a:rPr>
              <a:t>Help identify committee chairs and move the group from launch to self-sustainment.</a:t>
            </a:r>
          </a:p>
          <a:p>
            <a:pPr marL="285750" indent="-285750">
              <a:spcAft>
                <a:spcPts val="600"/>
              </a:spcAft>
              <a:buFont typeface="Arial" panose="020B0604020202020204" pitchFamily="34" charset="0"/>
              <a:buChar char="•"/>
            </a:pPr>
            <a:endParaRPr lang="en-CA" sz="1100" dirty="0">
              <a:solidFill>
                <a:schemeClr val="tx1"/>
              </a:solidFill>
            </a:endParaRPr>
          </a:p>
        </p:txBody>
      </p:sp>
      <p:sp>
        <p:nvSpPr>
          <p:cNvPr id="9" name="Rectangle 8"/>
          <p:cNvSpPr/>
          <p:nvPr/>
        </p:nvSpPr>
        <p:spPr>
          <a:xfrm>
            <a:off x="4720752" y="1568769"/>
            <a:ext cx="4176000" cy="694176"/>
          </a:xfrm>
          <a:prstGeom prst="rect">
            <a:avLst/>
          </a:prstGeom>
          <a:solidFill>
            <a:srgbClr val="C662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spcAft>
                <a:spcPts val="600"/>
              </a:spcAft>
            </a:pPr>
            <a:r>
              <a:rPr lang="en-CA" sz="1400" b="1" dirty="0" smtClean="0">
                <a:solidFill>
                  <a:schemeClr val="bg1"/>
                </a:solidFill>
              </a:rPr>
              <a:t>Next </a:t>
            </a:r>
            <a:r>
              <a:rPr lang="en-CA" sz="1400" b="1" dirty="0" err="1" smtClean="0">
                <a:solidFill>
                  <a:schemeClr val="bg1"/>
                </a:solidFill>
              </a:rPr>
              <a:t>CoP</a:t>
            </a:r>
            <a:r>
              <a:rPr lang="en-CA" sz="1400" b="1" dirty="0" smtClean="0">
                <a:solidFill>
                  <a:schemeClr val="bg1"/>
                </a:solidFill>
              </a:rPr>
              <a:t>: </a:t>
            </a:r>
            <a:r>
              <a:rPr lang="en-CA" sz="1400" dirty="0" smtClean="0">
                <a:solidFill>
                  <a:schemeClr val="bg1"/>
                </a:solidFill>
              </a:rPr>
              <a:t>Design and launch a wider community of practice on a transformation specialty by Fall 2018.</a:t>
            </a:r>
            <a:endParaRPr lang="en-CA" sz="1400" dirty="0">
              <a:solidFill>
                <a:schemeClr val="bg1"/>
              </a:solidFill>
            </a:endParaRPr>
          </a:p>
        </p:txBody>
      </p:sp>
      <p:sp>
        <p:nvSpPr>
          <p:cNvPr id="10" name="Rectangle 9"/>
          <p:cNvSpPr/>
          <p:nvPr/>
        </p:nvSpPr>
        <p:spPr>
          <a:xfrm>
            <a:off x="306571" y="5037577"/>
            <a:ext cx="4176000" cy="1515623"/>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spcAft>
                <a:spcPts val="600"/>
              </a:spcAft>
            </a:pPr>
            <a:r>
              <a:rPr lang="en-CA" sz="1100" b="1" dirty="0" smtClean="0">
                <a:solidFill>
                  <a:schemeClr val="tx1"/>
                </a:solidFill>
              </a:rPr>
              <a:t>The Hub’s Role: </a:t>
            </a:r>
          </a:p>
          <a:p>
            <a:pPr marL="285750" indent="-285750">
              <a:spcAft>
                <a:spcPts val="600"/>
              </a:spcAft>
              <a:buFont typeface="Arial" panose="020B0604020202020204" pitchFamily="34" charset="0"/>
              <a:buChar char="•"/>
            </a:pPr>
            <a:r>
              <a:rPr lang="en-CA" sz="1100" dirty="0" smtClean="0">
                <a:solidFill>
                  <a:schemeClr val="tx1"/>
                </a:solidFill>
              </a:rPr>
              <a:t>Provide direct feedback on framework materials</a:t>
            </a:r>
          </a:p>
          <a:p>
            <a:pPr marL="285750" indent="-285750">
              <a:spcAft>
                <a:spcPts val="600"/>
              </a:spcAft>
              <a:buFont typeface="Arial" panose="020B0604020202020204" pitchFamily="34" charset="0"/>
              <a:buChar char="•"/>
            </a:pPr>
            <a:r>
              <a:rPr lang="en-CA" sz="1100" dirty="0" smtClean="0">
                <a:solidFill>
                  <a:schemeClr val="tx1"/>
                </a:solidFill>
              </a:rPr>
              <a:t>Share the framework with subject-matter experts who can help refine/validate the material</a:t>
            </a:r>
          </a:p>
          <a:p>
            <a:pPr marL="285750" indent="-285750">
              <a:spcAft>
                <a:spcPts val="600"/>
              </a:spcAft>
              <a:buFont typeface="Arial" panose="020B0604020202020204" pitchFamily="34" charset="0"/>
              <a:buChar char="•"/>
            </a:pPr>
            <a:r>
              <a:rPr lang="en-CA" sz="1100" dirty="0" smtClean="0">
                <a:solidFill>
                  <a:schemeClr val="tx1"/>
                </a:solidFill>
              </a:rPr>
              <a:t>Share the framework and related learning opportunities with transformation teams who may use/pilot it.</a:t>
            </a:r>
          </a:p>
        </p:txBody>
      </p:sp>
      <p:sp>
        <p:nvSpPr>
          <p:cNvPr id="11" name="Rectangle 10"/>
          <p:cNvSpPr/>
          <p:nvPr/>
        </p:nvSpPr>
        <p:spPr>
          <a:xfrm>
            <a:off x="306571" y="4343402"/>
            <a:ext cx="4176000" cy="694176"/>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spcAft>
                <a:spcPts val="600"/>
              </a:spcAft>
            </a:pPr>
            <a:r>
              <a:rPr lang="en-CA" sz="1400" b="1" dirty="0" smtClean="0">
                <a:solidFill>
                  <a:schemeClr val="bg1"/>
                </a:solidFill>
              </a:rPr>
              <a:t>Methodologies: </a:t>
            </a:r>
            <a:r>
              <a:rPr lang="en-CA" sz="1400" dirty="0" smtClean="0">
                <a:solidFill>
                  <a:schemeClr val="bg1"/>
                </a:solidFill>
              </a:rPr>
              <a:t>Support development and promotion of the Organizational Transformation Framework.</a:t>
            </a:r>
            <a:endParaRPr lang="en-CA" sz="1400" dirty="0">
              <a:solidFill>
                <a:schemeClr val="bg1"/>
              </a:solidFill>
            </a:endParaRPr>
          </a:p>
        </p:txBody>
      </p:sp>
      <p:sp>
        <p:nvSpPr>
          <p:cNvPr id="12" name="Rectangle 11"/>
          <p:cNvSpPr/>
          <p:nvPr/>
        </p:nvSpPr>
        <p:spPr>
          <a:xfrm>
            <a:off x="4720752" y="5037576"/>
            <a:ext cx="4176000" cy="1515623"/>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spcAft>
                <a:spcPts val="600"/>
              </a:spcAft>
            </a:pPr>
            <a:r>
              <a:rPr lang="en-CA" sz="1100" b="1" dirty="0" smtClean="0">
                <a:solidFill>
                  <a:schemeClr val="tx1"/>
                </a:solidFill>
              </a:rPr>
              <a:t>The Hub’s Role: </a:t>
            </a:r>
          </a:p>
          <a:p>
            <a:pPr marL="285750" indent="-285750">
              <a:spcAft>
                <a:spcPts val="600"/>
              </a:spcAft>
              <a:buFont typeface="Arial" panose="020B0604020202020204" pitchFamily="34" charset="0"/>
              <a:buChar char="•"/>
            </a:pPr>
            <a:r>
              <a:rPr lang="en-CA" sz="1100" dirty="0" smtClean="0">
                <a:solidFill>
                  <a:schemeClr val="tx1"/>
                </a:solidFill>
              </a:rPr>
              <a:t>Identify transformation case studies of interest</a:t>
            </a:r>
          </a:p>
          <a:p>
            <a:pPr marL="285750" indent="-285750">
              <a:spcAft>
                <a:spcPts val="600"/>
              </a:spcAft>
              <a:buFont typeface="Arial" panose="020B0604020202020204" pitchFamily="34" charset="0"/>
              <a:buChar char="•"/>
            </a:pPr>
            <a:r>
              <a:rPr lang="en-CA" sz="1100" dirty="0" smtClean="0">
                <a:solidFill>
                  <a:schemeClr val="tx1"/>
                </a:solidFill>
              </a:rPr>
              <a:t>Share openly: successes and failures/challenges</a:t>
            </a:r>
          </a:p>
          <a:p>
            <a:pPr marL="285750" indent="-285750">
              <a:spcAft>
                <a:spcPts val="600"/>
              </a:spcAft>
              <a:buFont typeface="Arial" panose="020B0604020202020204" pitchFamily="34" charset="0"/>
              <a:buChar char="•"/>
            </a:pPr>
            <a:r>
              <a:rPr lang="en-CA" sz="1100" dirty="0" smtClean="0">
                <a:solidFill>
                  <a:schemeClr val="tx1"/>
                </a:solidFill>
              </a:rPr>
              <a:t>Suggest opportunities to replicate successes </a:t>
            </a:r>
          </a:p>
        </p:txBody>
      </p:sp>
      <p:sp>
        <p:nvSpPr>
          <p:cNvPr id="13" name="Rectangle 12"/>
          <p:cNvSpPr/>
          <p:nvPr/>
        </p:nvSpPr>
        <p:spPr>
          <a:xfrm>
            <a:off x="4720752" y="4343401"/>
            <a:ext cx="4176000" cy="69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spcAft>
                <a:spcPts val="600"/>
              </a:spcAft>
            </a:pPr>
            <a:r>
              <a:rPr lang="en-CA" sz="1400" b="1" dirty="0" smtClean="0">
                <a:solidFill>
                  <a:schemeClr val="bg1"/>
                </a:solidFill>
              </a:rPr>
              <a:t>Case Studies: </a:t>
            </a:r>
            <a:r>
              <a:rPr lang="en-CA" sz="1400" dirty="0" smtClean="0">
                <a:solidFill>
                  <a:schemeClr val="bg1"/>
                </a:solidFill>
              </a:rPr>
              <a:t>Continue sharing and learning through formal transformation case studies—at least 1 per meeting.</a:t>
            </a:r>
            <a:endParaRPr lang="en-CA" sz="1400" dirty="0">
              <a:solidFill>
                <a:schemeClr val="bg1"/>
              </a:solidFill>
            </a:endParaRPr>
          </a:p>
        </p:txBody>
      </p:sp>
      <p:cxnSp>
        <p:nvCxnSpPr>
          <p:cNvPr id="14" name="Straight Connector 13"/>
          <p:cNvCxnSpPr/>
          <p:nvPr/>
        </p:nvCxnSpPr>
        <p:spPr>
          <a:xfrm>
            <a:off x="313659" y="978176"/>
            <a:ext cx="856790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13659" y="1097235"/>
            <a:ext cx="8567903" cy="308655"/>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spcBef>
                <a:spcPts val="600"/>
              </a:spcBef>
              <a:spcAft>
                <a:spcPts val="600"/>
              </a:spcAft>
            </a:pPr>
            <a:r>
              <a:rPr lang="en-CA" sz="1200" dirty="0">
                <a:solidFill>
                  <a:schemeClr val="tx1"/>
                </a:solidFill>
              </a:rPr>
              <a:t>Following an analysis of our discussions to date, we propose these areas of focus for our group to make an impact going forward.</a:t>
            </a:r>
          </a:p>
        </p:txBody>
      </p:sp>
    </p:spTree>
    <p:extLst>
      <p:ext uri="{BB962C8B-B14F-4D97-AF65-F5344CB8AC3E}">
        <p14:creationId xmlns:p14="http://schemas.microsoft.com/office/powerpoint/2010/main" val="214916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400"/>
            <a:ext cx="8610600" cy="1143000"/>
          </a:xfrm>
        </p:spPr>
        <p:txBody>
          <a:bodyPr/>
          <a:lstStyle/>
          <a:p>
            <a:r>
              <a:rPr lang="en-CA" dirty="0" smtClean="0"/>
              <a:t>A Workable Meeting Schedule</a:t>
            </a:r>
            <a:endParaRPr lang="en-CA" dirty="0"/>
          </a:p>
        </p:txBody>
      </p:sp>
      <p:cxnSp>
        <p:nvCxnSpPr>
          <p:cNvPr id="5" name="Straight Connector 4"/>
          <p:cNvCxnSpPr/>
          <p:nvPr/>
        </p:nvCxnSpPr>
        <p:spPr>
          <a:xfrm>
            <a:off x="313659" y="978176"/>
            <a:ext cx="856790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33466" y="1666785"/>
            <a:ext cx="8474960" cy="2164435"/>
          </a:xfrm>
          <a:prstGeom prst="rect">
            <a:avLst/>
          </a:prstGeom>
          <a:solidFill>
            <a:schemeClr val="bg1">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p:cNvSpPr/>
          <p:nvPr/>
        </p:nvSpPr>
        <p:spPr>
          <a:xfrm>
            <a:off x="323316" y="1586646"/>
            <a:ext cx="8474960" cy="2168374"/>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629557" y="2157053"/>
            <a:ext cx="3859249" cy="426720"/>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spcAft>
                <a:spcPts val="600"/>
              </a:spcAft>
            </a:pPr>
            <a:r>
              <a:rPr lang="en-CA" sz="1200" dirty="0" smtClean="0">
                <a:solidFill>
                  <a:schemeClr val="tx1"/>
                </a:solidFill>
              </a:rPr>
              <a:t>2.5 hour meetings</a:t>
            </a:r>
          </a:p>
        </p:txBody>
      </p:sp>
      <p:sp>
        <p:nvSpPr>
          <p:cNvPr id="11" name="Rectangle 10"/>
          <p:cNvSpPr/>
          <p:nvPr/>
        </p:nvSpPr>
        <p:spPr>
          <a:xfrm>
            <a:off x="4625595" y="2157053"/>
            <a:ext cx="3859249" cy="426720"/>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spcAft>
                <a:spcPts val="600"/>
              </a:spcAft>
            </a:pPr>
            <a:r>
              <a:rPr lang="en-CA" sz="1200" dirty="0" smtClean="0">
                <a:solidFill>
                  <a:schemeClr val="tx1"/>
                </a:solidFill>
              </a:rPr>
              <a:t>90 minute meetings</a:t>
            </a:r>
            <a:endParaRPr lang="en-CA" sz="1200" dirty="0">
              <a:solidFill>
                <a:schemeClr val="tx1"/>
              </a:solidFill>
            </a:endParaRPr>
          </a:p>
        </p:txBody>
      </p:sp>
      <p:grpSp>
        <p:nvGrpSpPr>
          <p:cNvPr id="27" name="Group 26"/>
          <p:cNvGrpSpPr/>
          <p:nvPr/>
        </p:nvGrpSpPr>
        <p:grpSpPr>
          <a:xfrm>
            <a:off x="629557" y="1735365"/>
            <a:ext cx="7855287" cy="347088"/>
            <a:chOff x="251443" y="1307818"/>
            <a:chExt cx="8500016" cy="347088"/>
          </a:xfrm>
        </p:grpSpPr>
        <p:sp>
          <p:nvSpPr>
            <p:cNvPr id="10" name="Rectangle 9"/>
            <p:cNvSpPr/>
            <p:nvPr/>
          </p:nvSpPr>
          <p:spPr>
            <a:xfrm>
              <a:off x="251443" y="1307818"/>
              <a:ext cx="4176000" cy="347088"/>
            </a:xfrm>
            <a:prstGeom prst="rect">
              <a:avLst/>
            </a:prstGeom>
            <a:solidFill>
              <a:srgbClr val="5DB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spcAft>
                  <a:spcPts val="600"/>
                </a:spcAft>
              </a:pPr>
              <a:r>
                <a:rPr lang="en-CA" dirty="0" smtClean="0">
                  <a:solidFill>
                    <a:schemeClr val="bg1"/>
                  </a:solidFill>
                </a:rPr>
                <a:t>Meetings to date</a:t>
              </a:r>
              <a:endParaRPr lang="en-CA" dirty="0">
                <a:solidFill>
                  <a:schemeClr val="bg1"/>
                </a:solidFill>
              </a:endParaRPr>
            </a:p>
          </p:txBody>
        </p:sp>
        <p:sp>
          <p:nvSpPr>
            <p:cNvPr id="12" name="Rectangle 11"/>
            <p:cNvSpPr/>
            <p:nvPr/>
          </p:nvSpPr>
          <p:spPr>
            <a:xfrm>
              <a:off x="4575459" y="1307818"/>
              <a:ext cx="4176000" cy="347088"/>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spcAft>
                  <a:spcPts val="600"/>
                </a:spcAft>
              </a:pPr>
              <a:r>
                <a:rPr lang="en-CA" dirty="0" smtClean="0">
                  <a:solidFill>
                    <a:schemeClr val="bg1"/>
                  </a:solidFill>
                </a:rPr>
                <a:t>Proposed new approach</a:t>
              </a:r>
              <a:endParaRPr lang="en-CA" dirty="0">
                <a:solidFill>
                  <a:schemeClr val="bg1"/>
                </a:solidFill>
              </a:endParaRPr>
            </a:p>
          </p:txBody>
        </p:sp>
      </p:grpSp>
      <p:sp>
        <p:nvSpPr>
          <p:cNvPr id="13" name="Rectangle 12"/>
          <p:cNvSpPr/>
          <p:nvPr/>
        </p:nvSpPr>
        <p:spPr>
          <a:xfrm>
            <a:off x="629557" y="2658373"/>
            <a:ext cx="3859249" cy="426720"/>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spcAft>
                <a:spcPts val="600"/>
              </a:spcAft>
            </a:pPr>
            <a:r>
              <a:rPr lang="en-CA" sz="1200" dirty="0" smtClean="0">
                <a:solidFill>
                  <a:schemeClr val="tx1"/>
                </a:solidFill>
              </a:rPr>
              <a:t>Quarterly</a:t>
            </a:r>
          </a:p>
        </p:txBody>
      </p:sp>
      <p:sp>
        <p:nvSpPr>
          <p:cNvPr id="14" name="Rectangle 13"/>
          <p:cNvSpPr/>
          <p:nvPr/>
        </p:nvSpPr>
        <p:spPr>
          <a:xfrm>
            <a:off x="4625595" y="2658373"/>
            <a:ext cx="3859249" cy="426720"/>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spcAft>
                <a:spcPts val="600"/>
              </a:spcAft>
            </a:pPr>
            <a:r>
              <a:rPr lang="en-CA" sz="1200" dirty="0" smtClean="0">
                <a:solidFill>
                  <a:schemeClr val="tx1"/>
                </a:solidFill>
              </a:rPr>
              <a:t>At least quarterly – frequency to be discussed.</a:t>
            </a:r>
            <a:endParaRPr lang="en-CA" sz="1200" dirty="0">
              <a:solidFill>
                <a:schemeClr val="tx1"/>
              </a:solidFill>
            </a:endParaRPr>
          </a:p>
        </p:txBody>
      </p:sp>
      <p:sp>
        <p:nvSpPr>
          <p:cNvPr id="30" name="Rectangle 29"/>
          <p:cNvSpPr/>
          <p:nvPr/>
        </p:nvSpPr>
        <p:spPr>
          <a:xfrm>
            <a:off x="629557" y="3145420"/>
            <a:ext cx="3859249" cy="426720"/>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spcAft>
                <a:spcPts val="600"/>
              </a:spcAft>
            </a:pPr>
            <a:r>
              <a:rPr lang="en-CA" sz="1200" dirty="0" smtClean="0">
                <a:solidFill>
                  <a:schemeClr val="tx1"/>
                </a:solidFill>
              </a:rPr>
              <a:t>Delegates discouraged</a:t>
            </a:r>
          </a:p>
        </p:txBody>
      </p:sp>
      <p:sp>
        <p:nvSpPr>
          <p:cNvPr id="31" name="Rectangle 30"/>
          <p:cNvSpPr/>
          <p:nvPr/>
        </p:nvSpPr>
        <p:spPr>
          <a:xfrm>
            <a:off x="4625595" y="3145420"/>
            <a:ext cx="3859249" cy="426720"/>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spcAft>
                <a:spcPts val="600"/>
              </a:spcAft>
            </a:pPr>
            <a:r>
              <a:rPr lang="en-CA" sz="1200" dirty="0" smtClean="0">
                <a:solidFill>
                  <a:schemeClr val="tx1"/>
                </a:solidFill>
              </a:rPr>
              <a:t>Knowledgeable delegates encouraged – if you can’t make it, send a qualified team member.</a:t>
            </a:r>
            <a:endParaRPr lang="en-CA" sz="1200" dirty="0">
              <a:solidFill>
                <a:schemeClr val="tx1"/>
              </a:solidFill>
            </a:endParaRPr>
          </a:p>
        </p:txBody>
      </p:sp>
      <p:sp>
        <p:nvSpPr>
          <p:cNvPr id="26" name="Rectangle 25"/>
          <p:cNvSpPr/>
          <p:nvPr/>
        </p:nvSpPr>
        <p:spPr>
          <a:xfrm>
            <a:off x="323316" y="1106714"/>
            <a:ext cx="8567903" cy="350565"/>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spcBef>
                <a:spcPts val="600"/>
              </a:spcBef>
              <a:spcAft>
                <a:spcPts val="600"/>
              </a:spcAft>
            </a:pPr>
            <a:r>
              <a:rPr lang="en-CA" sz="1200" dirty="0" smtClean="0">
                <a:solidFill>
                  <a:schemeClr val="tx1"/>
                </a:solidFill>
              </a:rPr>
              <a:t>Considering these priority areas, we propose evolving some of our meeting structure</a:t>
            </a:r>
            <a:endParaRPr lang="en-CA" sz="1200" dirty="0">
              <a:solidFill>
                <a:schemeClr val="tx1"/>
              </a:solidFill>
            </a:endParaRPr>
          </a:p>
        </p:txBody>
      </p:sp>
      <p:sp>
        <p:nvSpPr>
          <p:cNvPr id="3" name="Flowchart: Process 2"/>
          <p:cNvSpPr/>
          <p:nvPr/>
        </p:nvSpPr>
        <p:spPr>
          <a:xfrm>
            <a:off x="330684" y="3911004"/>
            <a:ext cx="8448098" cy="304800"/>
          </a:xfrm>
          <a:prstGeom prst="flowChartProcess">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spcBef>
                <a:spcPts val="600"/>
              </a:spcBef>
              <a:spcAft>
                <a:spcPts val="600"/>
              </a:spcAft>
            </a:pPr>
            <a:r>
              <a:rPr lang="en-CA" sz="1200" dirty="0">
                <a:solidFill>
                  <a:schemeClr val="tx1"/>
                </a:solidFill>
              </a:rPr>
              <a:t>Next meeting </a:t>
            </a:r>
            <a:r>
              <a:rPr lang="en-CA" sz="1200" dirty="0" smtClean="0">
                <a:solidFill>
                  <a:schemeClr val="tx1"/>
                </a:solidFill>
              </a:rPr>
              <a:t>scheduled for September 15</a:t>
            </a:r>
            <a:r>
              <a:rPr lang="en-CA" sz="1200" baseline="30000" dirty="0" smtClean="0">
                <a:solidFill>
                  <a:schemeClr val="tx1"/>
                </a:solidFill>
              </a:rPr>
              <a:t>th</a:t>
            </a:r>
            <a:r>
              <a:rPr lang="en-CA" sz="1200" dirty="0" smtClean="0">
                <a:solidFill>
                  <a:schemeClr val="tx1"/>
                </a:solidFill>
              </a:rPr>
              <a:t>, 9:30-11am</a:t>
            </a:r>
            <a:endParaRPr lang="en-CA" sz="1200" dirty="0">
              <a:solidFill>
                <a:schemeClr val="tx1"/>
              </a:solidFill>
            </a:endParaRPr>
          </a:p>
        </p:txBody>
      </p:sp>
      <p:sp>
        <p:nvSpPr>
          <p:cNvPr id="17" name="Rectangle 16"/>
          <p:cNvSpPr/>
          <p:nvPr/>
        </p:nvSpPr>
        <p:spPr>
          <a:xfrm>
            <a:off x="452856" y="4427220"/>
            <a:ext cx="8474960" cy="2164435"/>
          </a:xfrm>
          <a:prstGeom prst="rect">
            <a:avLst/>
          </a:prstGeom>
          <a:solidFill>
            <a:schemeClr val="bg1">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p:cNvSpPr/>
          <p:nvPr/>
        </p:nvSpPr>
        <p:spPr>
          <a:xfrm>
            <a:off x="342706" y="4347081"/>
            <a:ext cx="8474960" cy="2168374"/>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p:cNvSpPr/>
          <p:nvPr/>
        </p:nvSpPr>
        <p:spPr>
          <a:xfrm>
            <a:off x="648947" y="4917488"/>
            <a:ext cx="7813037" cy="426720"/>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spcAft>
                <a:spcPts val="600"/>
              </a:spcAft>
            </a:pPr>
            <a:r>
              <a:rPr lang="en-CA" sz="1200" dirty="0" smtClean="0">
                <a:solidFill>
                  <a:schemeClr val="tx1"/>
                </a:solidFill>
              </a:rPr>
              <a:t>T-Hub Priority Action Areas &amp; Logistics</a:t>
            </a:r>
            <a:endParaRPr lang="en-CA" sz="1200" dirty="0" smtClean="0">
              <a:solidFill>
                <a:schemeClr val="tx1"/>
              </a:solidFill>
            </a:endParaRPr>
          </a:p>
        </p:txBody>
      </p:sp>
      <p:sp>
        <p:nvSpPr>
          <p:cNvPr id="22" name="Rectangle 21"/>
          <p:cNvSpPr/>
          <p:nvPr/>
        </p:nvSpPr>
        <p:spPr>
          <a:xfrm>
            <a:off x="648947" y="4495800"/>
            <a:ext cx="7813037" cy="3470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spcAft>
                <a:spcPts val="600"/>
              </a:spcAft>
            </a:pPr>
            <a:r>
              <a:rPr lang="en-CA" dirty="0" smtClean="0">
                <a:solidFill>
                  <a:schemeClr val="bg1"/>
                </a:solidFill>
              </a:rPr>
              <a:t>September 15</a:t>
            </a:r>
            <a:r>
              <a:rPr lang="en-CA" baseline="30000" dirty="0" smtClean="0">
                <a:solidFill>
                  <a:schemeClr val="bg1"/>
                </a:solidFill>
              </a:rPr>
              <a:t>th</a:t>
            </a:r>
            <a:r>
              <a:rPr lang="en-CA" dirty="0" smtClean="0">
                <a:solidFill>
                  <a:schemeClr val="bg1"/>
                </a:solidFill>
              </a:rPr>
              <a:t>: Proposed Agenda</a:t>
            </a:r>
            <a:endParaRPr lang="en-CA" dirty="0">
              <a:solidFill>
                <a:schemeClr val="bg1"/>
              </a:solidFill>
            </a:endParaRPr>
          </a:p>
        </p:txBody>
      </p:sp>
      <p:sp>
        <p:nvSpPr>
          <p:cNvPr id="24" name="Rectangle 23"/>
          <p:cNvSpPr/>
          <p:nvPr/>
        </p:nvSpPr>
        <p:spPr>
          <a:xfrm>
            <a:off x="648947" y="5418808"/>
            <a:ext cx="7813037" cy="426720"/>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spcAft>
                <a:spcPts val="600"/>
              </a:spcAft>
            </a:pPr>
            <a:r>
              <a:rPr lang="en-CA" sz="1200" dirty="0" smtClean="0">
                <a:solidFill>
                  <a:schemeClr val="tx1"/>
                </a:solidFill>
              </a:rPr>
              <a:t>Case Study (TBC)</a:t>
            </a:r>
            <a:endParaRPr lang="en-CA" sz="1200" dirty="0" smtClean="0">
              <a:solidFill>
                <a:schemeClr val="tx1"/>
              </a:solidFill>
            </a:endParaRPr>
          </a:p>
        </p:txBody>
      </p:sp>
      <p:sp>
        <p:nvSpPr>
          <p:cNvPr id="29" name="Rectangle 28"/>
          <p:cNvSpPr/>
          <p:nvPr/>
        </p:nvSpPr>
        <p:spPr>
          <a:xfrm>
            <a:off x="648947" y="5905855"/>
            <a:ext cx="7813037" cy="426720"/>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spcAft>
                <a:spcPts val="600"/>
              </a:spcAft>
            </a:pPr>
            <a:r>
              <a:rPr lang="en-CA" sz="1200" dirty="0" smtClean="0">
                <a:solidFill>
                  <a:schemeClr val="tx1"/>
                </a:solidFill>
              </a:rPr>
              <a:t>Organizational Transformation Framework Update</a:t>
            </a:r>
            <a:endParaRPr lang="en-CA" sz="1200" dirty="0" smtClean="0">
              <a:solidFill>
                <a:schemeClr val="tx1"/>
              </a:solidFill>
            </a:endParaRPr>
          </a:p>
        </p:txBody>
      </p:sp>
    </p:spTree>
    <p:extLst>
      <p:ext uri="{BB962C8B-B14F-4D97-AF65-F5344CB8AC3E}">
        <p14:creationId xmlns:p14="http://schemas.microsoft.com/office/powerpoint/2010/main" val="1748185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400"/>
            <a:ext cx="8610600" cy="1143000"/>
          </a:xfrm>
        </p:spPr>
        <p:txBody>
          <a:bodyPr/>
          <a:lstStyle/>
          <a:p>
            <a:r>
              <a:rPr lang="en-CA" dirty="0" smtClean="0"/>
              <a:t>Expanded Membership</a:t>
            </a:r>
            <a:endParaRPr lang="en-CA" dirty="0"/>
          </a:p>
        </p:txBody>
      </p:sp>
      <p:cxnSp>
        <p:nvCxnSpPr>
          <p:cNvPr id="5" name="Straight Connector 4"/>
          <p:cNvCxnSpPr/>
          <p:nvPr/>
        </p:nvCxnSpPr>
        <p:spPr>
          <a:xfrm>
            <a:off x="313659" y="978176"/>
            <a:ext cx="856790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426218" y="1564261"/>
            <a:ext cx="2332222" cy="2332222"/>
          </a:xfrm>
          <a:prstGeom prst="ellipse">
            <a:avLst/>
          </a:prstGeom>
          <a:solidFill>
            <a:srgbClr val="000000">
              <a:alpha val="72941"/>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400" b="1" dirty="0" smtClean="0">
                <a:solidFill>
                  <a:schemeClr val="tx1"/>
                </a:solidFill>
              </a:rPr>
              <a:t>Who We Need</a:t>
            </a:r>
          </a:p>
          <a:p>
            <a:pPr algn="ctr"/>
            <a:endParaRPr lang="en-CA" sz="1400" b="1" dirty="0">
              <a:solidFill>
                <a:schemeClr val="tx1"/>
              </a:solidFill>
            </a:endParaRPr>
          </a:p>
          <a:p>
            <a:pPr algn="ctr"/>
            <a:r>
              <a:rPr lang="en-CA" sz="1200" dirty="0" smtClean="0">
                <a:solidFill>
                  <a:schemeClr val="tx1"/>
                </a:solidFill>
              </a:rPr>
              <a:t>You are invited to help us identify possible members who have these qualifications:</a:t>
            </a:r>
            <a:endParaRPr lang="en-CA" sz="1200" dirty="0">
              <a:solidFill>
                <a:schemeClr val="tx1"/>
              </a:solidFill>
            </a:endParaRPr>
          </a:p>
        </p:txBody>
      </p:sp>
      <p:sp>
        <p:nvSpPr>
          <p:cNvPr id="47" name="Rectangle 46"/>
          <p:cNvSpPr/>
          <p:nvPr/>
        </p:nvSpPr>
        <p:spPr>
          <a:xfrm>
            <a:off x="2743200" y="4438650"/>
            <a:ext cx="6138362" cy="1905000"/>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spcBef>
                <a:spcPts val="600"/>
              </a:spcBef>
              <a:spcAft>
                <a:spcPts val="600"/>
              </a:spcAft>
            </a:pPr>
            <a:r>
              <a:rPr lang="en-CA" sz="1400" dirty="0" smtClean="0">
                <a:solidFill>
                  <a:schemeClr val="tx1"/>
                </a:solidFill>
              </a:rPr>
              <a:t>Talk to us on Yammer or at </a:t>
            </a:r>
            <a:r>
              <a:rPr lang="en-CA" sz="1400" dirty="0" smtClean="0">
                <a:solidFill>
                  <a:schemeClr val="tx1"/>
                </a:solidFill>
                <a:hlinkClick r:id="rId2"/>
              </a:rPr>
              <a:t>dawna.lange@ontario.ca</a:t>
            </a:r>
            <a:r>
              <a:rPr lang="en-CA" sz="1400" dirty="0" smtClean="0">
                <a:solidFill>
                  <a:schemeClr val="tx1"/>
                </a:solidFill>
              </a:rPr>
              <a:t>:  </a:t>
            </a:r>
          </a:p>
          <a:p>
            <a:pPr marL="342900" indent="-342900">
              <a:spcBef>
                <a:spcPts val="600"/>
              </a:spcBef>
              <a:spcAft>
                <a:spcPts val="600"/>
              </a:spcAft>
              <a:buFont typeface="+mj-lt"/>
              <a:buAutoNum type="arabicPeriod"/>
            </a:pPr>
            <a:r>
              <a:rPr lang="en-CA" sz="1400" dirty="0" smtClean="0">
                <a:solidFill>
                  <a:schemeClr val="tx1"/>
                </a:solidFill>
              </a:rPr>
              <a:t>If you know of anyone who meets the above criteria and who would like to be involved.</a:t>
            </a:r>
          </a:p>
          <a:p>
            <a:pPr marL="342900" indent="-342900">
              <a:spcBef>
                <a:spcPts val="600"/>
              </a:spcBef>
              <a:spcAft>
                <a:spcPts val="600"/>
              </a:spcAft>
              <a:buFont typeface="+mj-lt"/>
              <a:buAutoNum type="arabicPeriod"/>
            </a:pPr>
            <a:r>
              <a:rPr lang="en-CA" sz="1400" dirty="0" smtClean="0">
                <a:solidFill>
                  <a:schemeClr val="tx1"/>
                </a:solidFill>
              </a:rPr>
              <a:t>Your feedback about both our priority areas/goals and proposed meeting format. </a:t>
            </a:r>
          </a:p>
          <a:p>
            <a:pPr marL="342900" indent="-342900">
              <a:spcBef>
                <a:spcPts val="600"/>
              </a:spcBef>
              <a:spcAft>
                <a:spcPts val="600"/>
              </a:spcAft>
              <a:buFont typeface="+mj-lt"/>
              <a:buAutoNum type="arabicPeriod"/>
            </a:pPr>
            <a:r>
              <a:rPr lang="en-CA" sz="1400" dirty="0" smtClean="0">
                <a:solidFill>
                  <a:schemeClr val="tx1"/>
                </a:solidFill>
              </a:rPr>
              <a:t>Your availability for a meeting on September 15</a:t>
            </a:r>
            <a:r>
              <a:rPr lang="en-CA" sz="1400" baseline="30000" dirty="0" smtClean="0">
                <a:solidFill>
                  <a:schemeClr val="tx1"/>
                </a:solidFill>
              </a:rPr>
              <a:t>th</a:t>
            </a:r>
            <a:r>
              <a:rPr lang="en-CA" sz="1400" dirty="0" smtClean="0">
                <a:solidFill>
                  <a:schemeClr val="tx1"/>
                </a:solidFill>
              </a:rPr>
              <a:t>. </a:t>
            </a:r>
          </a:p>
        </p:txBody>
      </p:sp>
      <p:sp>
        <p:nvSpPr>
          <p:cNvPr id="48" name="Rectangle 47"/>
          <p:cNvSpPr/>
          <p:nvPr/>
        </p:nvSpPr>
        <p:spPr>
          <a:xfrm>
            <a:off x="285791" y="4438650"/>
            <a:ext cx="2332222" cy="1905000"/>
          </a:xfrm>
          <a:prstGeom prst="rect">
            <a:avLst/>
          </a:prstGeom>
          <a:solidFill>
            <a:srgbClr val="94E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smtClean="0">
                <a:solidFill>
                  <a:sysClr val="windowText" lastClr="000000"/>
                </a:solidFill>
              </a:rPr>
              <a:t>Next Steps</a:t>
            </a:r>
            <a:endParaRPr lang="en-CA" sz="1400" b="1" dirty="0">
              <a:solidFill>
                <a:sysClr val="windowText" lastClr="000000"/>
              </a:solidFill>
            </a:endParaRPr>
          </a:p>
        </p:txBody>
      </p:sp>
      <p:sp>
        <p:nvSpPr>
          <p:cNvPr id="15" name="Rectangle 14"/>
          <p:cNvSpPr/>
          <p:nvPr/>
        </p:nvSpPr>
        <p:spPr>
          <a:xfrm>
            <a:off x="313659" y="1097236"/>
            <a:ext cx="8567903" cy="289582"/>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spcBef>
                <a:spcPts val="600"/>
              </a:spcBef>
              <a:spcAft>
                <a:spcPts val="600"/>
              </a:spcAft>
            </a:pPr>
            <a:r>
              <a:rPr lang="en-CA" sz="1200" dirty="0" smtClean="0">
                <a:solidFill>
                  <a:schemeClr val="tx1"/>
                </a:solidFill>
              </a:rPr>
              <a:t>Let’s open the door to new members so we can leverage more of the expertise in the organization. </a:t>
            </a:r>
            <a:endParaRPr lang="en-CA" sz="1200" dirty="0">
              <a:solidFill>
                <a:schemeClr val="tx1"/>
              </a:solidFill>
            </a:endParaRPr>
          </a:p>
        </p:txBody>
      </p:sp>
      <p:grpSp>
        <p:nvGrpSpPr>
          <p:cNvPr id="10" name="Group 9"/>
          <p:cNvGrpSpPr/>
          <p:nvPr/>
        </p:nvGrpSpPr>
        <p:grpSpPr>
          <a:xfrm>
            <a:off x="3048000" y="1524000"/>
            <a:ext cx="5805695" cy="2372483"/>
            <a:chOff x="3204525" y="1524000"/>
            <a:chExt cx="5649170" cy="2372483"/>
          </a:xfrm>
        </p:grpSpPr>
        <p:sp>
          <p:nvSpPr>
            <p:cNvPr id="4" name="Rectangle 3"/>
            <p:cNvSpPr/>
            <p:nvPr/>
          </p:nvSpPr>
          <p:spPr>
            <a:xfrm>
              <a:off x="3204525" y="1524000"/>
              <a:ext cx="2768400" cy="11099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bg1"/>
                  </a:solidFill>
                </a:rPr>
                <a:t>Well-Connected and Informed</a:t>
              </a:r>
            </a:p>
            <a:p>
              <a:r>
                <a:rPr lang="en-CA" sz="1100" dirty="0">
                  <a:solidFill>
                    <a:schemeClr val="bg1"/>
                  </a:solidFill>
                </a:rPr>
                <a:t>Must be “in the know” about </a:t>
              </a:r>
              <a:r>
                <a:rPr lang="en-CA" sz="1100" dirty="0" smtClean="0">
                  <a:solidFill>
                    <a:schemeClr val="bg1"/>
                  </a:solidFill>
                </a:rPr>
                <a:t>ongoing transformation initiatives in a given ministry (or centrally) and with the ability to reach out to those projects as needed.</a:t>
              </a:r>
              <a:endParaRPr lang="en-CA" sz="1100" dirty="0">
                <a:solidFill>
                  <a:schemeClr val="bg1"/>
                </a:solidFill>
              </a:endParaRPr>
            </a:p>
          </p:txBody>
        </p:sp>
        <p:sp>
          <p:nvSpPr>
            <p:cNvPr id="26" name="Rectangle 25"/>
            <p:cNvSpPr/>
            <p:nvPr/>
          </p:nvSpPr>
          <p:spPr>
            <a:xfrm>
              <a:off x="6084885" y="1524000"/>
              <a:ext cx="2768810" cy="1088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solidFill>
                    <a:schemeClr val="bg1"/>
                  </a:solidFill>
                </a:rPr>
                <a:t>Expertise Above Title</a:t>
              </a:r>
            </a:p>
            <a:p>
              <a:r>
                <a:rPr lang="en-CA" sz="1100" dirty="0" smtClean="0">
                  <a:solidFill>
                    <a:schemeClr val="bg1"/>
                  </a:solidFill>
                </a:rPr>
                <a:t>We would like to open the group to those with significant experience and expertise in org transformation in the OPS regardless of management level.</a:t>
              </a:r>
              <a:endParaRPr lang="en-CA" sz="1050" dirty="0">
                <a:solidFill>
                  <a:schemeClr val="bg1"/>
                </a:solidFill>
              </a:endParaRPr>
            </a:p>
          </p:txBody>
        </p:sp>
        <p:sp>
          <p:nvSpPr>
            <p:cNvPr id="27" name="Rectangle 26"/>
            <p:cNvSpPr/>
            <p:nvPr/>
          </p:nvSpPr>
          <p:spPr>
            <a:xfrm>
              <a:off x="3204525" y="2756506"/>
              <a:ext cx="2768810" cy="11399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solidFill>
                    <a:schemeClr val="bg1"/>
                  </a:solidFill>
                </a:rPr>
                <a:t>Alignment to Priorities</a:t>
              </a:r>
            </a:p>
            <a:p>
              <a:r>
                <a:rPr lang="en-CA" sz="1100" dirty="0" smtClean="0">
                  <a:solidFill>
                    <a:schemeClr val="bg1"/>
                  </a:solidFill>
                </a:rPr>
                <a:t>It would be great if new members have expertise in our priority areas (see slide 4), </a:t>
              </a:r>
              <a:r>
                <a:rPr lang="en-CA" sz="1100" dirty="0" err="1" smtClean="0">
                  <a:solidFill>
                    <a:schemeClr val="bg1"/>
                  </a:solidFill>
                </a:rPr>
                <a:t>ie</a:t>
              </a:r>
              <a:r>
                <a:rPr lang="en-CA" sz="1100" dirty="0" smtClean="0">
                  <a:solidFill>
                    <a:schemeClr val="bg1"/>
                  </a:solidFill>
                </a:rPr>
                <a:t>. information sharing, community building, or with insight into major case studies.</a:t>
              </a:r>
              <a:endParaRPr lang="en-CA" sz="1100" dirty="0">
                <a:solidFill>
                  <a:schemeClr val="bg1"/>
                </a:solidFill>
              </a:endParaRPr>
            </a:p>
          </p:txBody>
        </p:sp>
        <p:sp>
          <p:nvSpPr>
            <p:cNvPr id="19" name="Rectangle 18"/>
            <p:cNvSpPr/>
            <p:nvPr/>
          </p:nvSpPr>
          <p:spPr>
            <a:xfrm>
              <a:off x="6084885" y="2756506"/>
              <a:ext cx="2768810" cy="11399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solidFill>
                    <a:schemeClr val="bg1"/>
                  </a:solidFill>
                </a:rPr>
                <a:t>Commitment and Availability</a:t>
              </a:r>
            </a:p>
            <a:p>
              <a:r>
                <a:rPr lang="en-CA" sz="1100" dirty="0" smtClean="0">
                  <a:solidFill>
                    <a:schemeClr val="bg1"/>
                  </a:solidFill>
                </a:rPr>
                <a:t>Most important is strong interest in improving cross-ministry collaboration in this area and commitment and availability to attend, participate and contribute.</a:t>
              </a:r>
              <a:endParaRPr lang="en-CA" sz="1100" dirty="0">
                <a:solidFill>
                  <a:schemeClr val="bg1"/>
                </a:solidFill>
              </a:endParaRPr>
            </a:p>
          </p:txBody>
        </p:sp>
      </p:grpSp>
      <p:cxnSp>
        <p:nvCxnSpPr>
          <p:cNvPr id="20" name="Straight Connector 19"/>
          <p:cNvCxnSpPr/>
          <p:nvPr/>
        </p:nvCxnSpPr>
        <p:spPr>
          <a:xfrm>
            <a:off x="285792" y="4191000"/>
            <a:ext cx="856790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85791" y="6553200"/>
            <a:ext cx="856790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793251"/>
      </p:ext>
    </p:extLst>
  </p:cSld>
  <p:clrMapOvr>
    <a:masterClrMapping/>
  </p:clrMapOvr>
</p:sld>
</file>

<file path=ppt/theme/theme1.xml><?xml version="1.0" encoding="utf-8"?>
<a:theme xmlns:a="http://schemas.openxmlformats.org/drawingml/2006/main" name="Aqua">
  <a:themeElements>
    <a:clrScheme name="Custom 1">
      <a:dk1>
        <a:srgbClr val="000000"/>
      </a:dk1>
      <a:lt1>
        <a:sysClr val="window" lastClr="FFFFFF"/>
      </a:lt1>
      <a:dk2>
        <a:srgbClr val="006E81"/>
      </a:dk2>
      <a:lt2>
        <a:srgbClr val="4C4C4E"/>
      </a:lt2>
      <a:accent1>
        <a:srgbClr val="4D3F5A"/>
      </a:accent1>
      <a:accent2>
        <a:srgbClr val="7C6757"/>
      </a:accent2>
      <a:accent3>
        <a:srgbClr val="94E4CC"/>
      </a:accent3>
      <a:accent4>
        <a:srgbClr val="B892B1"/>
      </a:accent4>
      <a:accent5>
        <a:srgbClr val="ADDC91"/>
      </a:accent5>
      <a:accent6>
        <a:srgbClr val="138378"/>
      </a:accent6>
      <a:hlink>
        <a:srgbClr val="4D3F5A"/>
      </a:hlink>
      <a:folHlink>
        <a:srgbClr val="4D3F5A"/>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Aqua</Template>
  <TotalTime>11138</TotalTime>
  <Words>763</Words>
  <Application>Microsoft Office PowerPoint</Application>
  <PresentationFormat>On-screen Show (4:3)</PresentationFormat>
  <Paragraphs>77</Paragraphs>
  <Slides>6</Slides>
  <Notes>0</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Aqua</vt:lpstr>
      <vt:lpstr>Custom Design</vt:lpstr>
      <vt:lpstr>PowerPoint Presentation</vt:lpstr>
      <vt:lpstr>Purpose</vt:lpstr>
      <vt:lpstr>Hub Update</vt:lpstr>
      <vt:lpstr>Priority Action Areas</vt:lpstr>
      <vt:lpstr>A Workable Meeting Schedule</vt:lpstr>
      <vt:lpstr>Expanded Membership</vt:lpstr>
    </vt:vector>
  </TitlesOfParts>
  <Company>MGS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Kugelmass (MGCS)</dc:creator>
  <cp:lastModifiedBy>Kugelmass, Paul (MGCS)</cp:lastModifiedBy>
  <cp:revision>52</cp:revision>
  <dcterms:created xsi:type="dcterms:W3CDTF">2017-02-23T18:37:22Z</dcterms:created>
  <dcterms:modified xsi:type="dcterms:W3CDTF">2017-07-31T13:46:19Z</dcterms:modified>
</cp:coreProperties>
</file>