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9" r:id="rId3"/>
    <p:sldId id="266" r:id="rId4"/>
    <p:sldId id="260" r:id="rId5"/>
    <p:sldId id="261" r:id="rId6"/>
    <p:sldId id="262" r:id="rId7"/>
    <p:sldId id="263" r:id="rId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E4CC"/>
    <a:srgbClr val="C6623A"/>
    <a:srgbClr val="FF9900"/>
    <a:srgbClr val="FFFFFF"/>
    <a:srgbClr val="1599EB"/>
    <a:srgbClr val="000000"/>
    <a:srgbClr val="5DB9F1"/>
    <a:srgbClr val="812500"/>
    <a:srgbClr val="008113"/>
    <a:srgbClr val="090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0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solidFill>
                  <a:schemeClr val="bg1"/>
                </a:solidFill>
              </a:defRPr>
            </a:pPr>
            <a:r>
              <a:rPr lang="en-US" sz="1400" dirty="0">
                <a:solidFill>
                  <a:schemeClr val="bg1"/>
                </a:solidFill>
              </a:rPr>
              <a:t>Achieved </a:t>
            </a:r>
            <a:r>
              <a:rPr lang="en-US" sz="1400" dirty="0" smtClean="0">
                <a:solidFill>
                  <a:schemeClr val="bg1"/>
                </a:solidFill>
              </a:rPr>
              <a:t>Session Objective</a:t>
            </a:r>
            <a:endParaRPr lang="en-US" sz="1400" dirty="0">
              <a:solidFill>
                <a:schemeClr val="bg1"/>
              </a:solidFill>
            </a:endParaRPr>
          </a:p>
        </c:rich>
      </c:tx>
      <c:layout/>
      <c:overlay val="0"/>
      <c:spPr>
        <a:noFill/>
      </c:spPr>
    </c:title>
    <c:autoTitleDeleted val="0"/>
    <c:plotArea>
      <c:layout/>
      <c:lineChart>
        <c:grouping val="standard"/>
        <c:varyColors val="0"/>
        <c:ser>
          <c:idx val="0"/>
          <c:order val="1"/>
          <c:tx>
            <c:strRef>
              <c:f>Sheet1!$H$2</c:f>
              <c:strCache>
                <c:ptCount val="1"/>
                <c:pt idx="0">
                  <c:v>Achieved Objective</c:v>
                </c:pt>
              </c:strCache>
            </c:strRef>
          </c:tx>
          <c:spPr>
            <a:ln>
              <a:solidFill>
                <a:schemeClr val="accent5"/>
              </a:solidFill>
            </a:ln>
          </c:spPr>
          <c:marker>
            <c:symbol val="none"/>
          </c:marker>
          <c:cat>
            <c:strRef>
              <c:f>Sheet1!$A$3:$A$5</c:f>
              <c:strCache>
                <c:ptCount val="3"/>
                <c:pt idx="0">
                  <c:v>Dec 8</c:v>
                </c:pt>
                <c:pt idx="1">
                  <c:v>Feb 23</c:v>
                </c:pt>
                <c:pt idx="2">
                  <c:v>May 18</c:v>
                </c:pt>
              </c:strCache>
            </c:strRef>
          </c:cat>
          <c:val>
            <c:numRef>
              <c:f>Sheet1!$H$3:$H$5</c:f>
              <c:numCache>
                <c:formatCode>0%</c:formatCode>
                <c:ptCount val="3"/>
                <c:pt idx="0">
                  <c:v>0.85</c:v>
                </c:pt>
                <c:pt idx="1">
                  <c:v>0.75</c:v>
                </c:pt>
                <c:pt idx="2">
                  <c:v>0.6</c:v>
                </c:pt>
              </c:numCache>
            </c:numRef>
          </c:val>
          <c:smooth val="0"/>
        </c:ser>
        <c:ser>
          <c:idx val="3"/>
          <c:order val="0"/>
          <c:tx>
            <c:strRef>
              <c:f>Sheet1!$H$2</c:f>
              <c:strCache>
                <c:ptCount val="1"/>
                <c:pt idx="0">
                  <c:v>Achieved Objective</c:v>
                </c:pt>
              </c:strCache>
            </c:strRef>
          </c:tx>
          <c:spPr>
            <a:ln>
              <a:solidFill>
                <a:schemeClr val="accent5"/>
              </a:solidFill>
            </a:ln>
          </c:spPr>
          <c:marker>
            <c:symbol val="none"/>
          </c:marker>
          <c:cat>
            <c:strRef>
              <c:f>Sheet1!$A$3:$A$5</c:f>
              <c:strCache>
                <c:ptCount val="3"/>
                <c:pt idx="0">
                  <c:v>Dec 8</c:v>
                </c:pt>
                <c:pt idx="1">
                  <c:v>Feb 23</c:v>
                </c:pt>
                <c:pt idx="2">
                  <c:v>May 18</c:v>
                </c:pt>
              </c:strCache>
            </c:strRef>
          </c:cat>
          <c:val>
            <c:numRef>
              <c:f>Sheet1!$H$3:$H$5</c:f>
              <c:numCache>
                <c:formatCode>0%</c:formatCode>
                <c:ptCount val="3"/>
                <c:pt idx="0">
                  <c:v>0.85</c:v>
                </c:pt>
                <c:pt idx="1">
                  <c:v>0.75</c:v>
                </c:pt>
                <c:pt idx="2">
                  <c:v>0.6</c:v>
                </c:pt>
              </c:numCache>
            </c:numRef>
          </c:val>
          <c:smooth val="0"/>
        </c:ser>
        <c:dLbls>
          <c:showLegendKey val="0"/>
          <c:showVal val="0"/>
          <c:showCatName val="0"/>
          <c:showSerName val="0"/>
          <c:showPercent val="0"/>
          <c:showBubbleSize val="0"/>
        </c:dLbls>
        <c:marker val="1"/>
        <c:smooth val="0"/>
        <c:axId val="226096256"/>
        <c:axId val="181219712"/>
      </c:lineChart>
      <c:catAx>
        <c:axId val="226096256"/>
        <c:scaling>
          <c:orientation val="minMax"/>
        </c:scaling>
        <c:delete val="0"/>
        <c:axPos val="b"/>
        <c:majorTickMark val="out"/>
        <c:minorTickMark val="none"/>
        <c:tickLblPos val="nextTo"/>
        <c:txPr>
          <a:bodyPr/>
          <a:lstStyle/>
          <a:p>
            <a:pPr>
              <a:defRPr b="1">
                <a:solidFill>
                  <a:schemeClr val="bg1"/>
                </a:solidFill>
              </a:defRPr>
            </a:pPr>
            <a:endParaRPr lang="en-US"/>
          </a:p>
        </c:txPr>
        <c:crossAx val="181219712"/>
        <c:crosses val="autoZero"/>
        <c:auto val="1"/>
        <c:lblAlgn val="ctr"/>
        <c:lblOffset val="100"/>
        <c:noMultiLvlLbl val="0"/>
      </c:catAx>
      <c:valAx>
        <c:axId val="181219712"/>
        <c:scaling>
          <c:orientation val="minMax"/>
        </c:scaling>
        <c:delete val="0"/>
        <c:axPos val="l"/>
        <c:majorGridlines/>
        <c:numFmt formatCode="0%" sourceLinked="1"/>
        <c:majorTickMark val="out"/>
        <c:minorTickMark val="none"/>
        <c:tickLblPos val="nextTo"/>
        <c:txPr>
          <a:bodyPr/>
          <a:lstStyle/>
          <a:p>
            <a:pPr>
              <a:defRPr b="1">
                <a:solidFill>
                  <a:schemeClr val="bg1"/>
                </a:solidFill>
              </a:defRPr>
            </a:pPr>
            <a:endParaRPr lang="en-US"/>
          </a:p>
        </c:txPr>
        <c:crossAx val="226096256"/>
        <c:crosses val="autoZero"/>
        <c:crossBetween val="between"/>
      </c:valAx>
      <c:spPr>
        <a:noFill/>
      </c:spPr>
    </c:plotArea>
    <c:plotVisOnly val="1"/>
    <c:dispBlanksAs val="gap"/>
    <c:showDLblsOverMax val="0"/>
  </c:chart>
  <c:spPr>
    <a:solidFill>
      <a:schemeClr val="tx1">
        <a:alpha val="73000"/>
      </a:schemeClr>
    </a:solidFill>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solidFill>
                  <a:schemeClr val="bg1"/>
                </a:solidFill>
              </a:defRPr>
            </a:pPr>
            <a:r>
              <a:rPr lang="en-US" sz="1400">
                <a:solidFill>
                  <a:schemeClr val="bg1"/>
                </a:solidFill>
              </a:rPr>
              <a:t>Participants</a:t>
            </a:r>
          </a:p>
        </c:rich>
      </c:tx>
      <c:layout/>
      <c:overlay val="0"/>
      <c:spPr>
        <a:noFill/>
      </c:spPr>
    </c:title>
    <c:autoTitleDeleted val="0"/>
    <c:plotArea>
      <c:layout/>
      <c:lineChart>
        <c:grouping val="standard"/>
        <c:varyColors val="0"/>
        <c:ser>
          <c:idx val="2"/>
          <c:order val="2"/>
          <c:tx>
            <c:strRef>
              <c:f>Sheet1!$B$2</c:f>
              <c:strCache>
                <c:ptCount val="1"/>
                <c:pt idx="0">
                  <c:v>Attendance</c:v>
                </c:pt>
              </c:strCache>
            </c:strRef>
          </c:tx>
          <c:marker>
            <c:symbol val="none"/>
          </c:marker>
          <c:cat>
            <c:strRef>
              <c:f>Sheet1!$A$3:$A$5</c:f>
              <c:strCache>
                <c:ptCount val="3"/>
                <c:pt idx="0">
                  <c:v>Dec 8</c:v>
                </c:pt>
                <c:pt idx="1">
                  <c:v>Feb 23</c:v>
                </c:pt>
                <c:pt idx="2">
                  <c:v>May 18</c:v>
                </c:pt>
              </c:strCache>
            </c:strRef>
          </c:cat>
          <c:val>
            <c:numRef>
              <c:f>Sheet1!$B$3:$B$5</c:f>
              <c:numCache>
                <c:formatCode>General</c:formatCode>
                <c:ptCount val="3"/>
                <c:pt idx="0">
                  <c:v>26</c:v>
                </c:pt>
                <c:pt idx="1">
                  <c:v>20</c:v>
                </c:pt>
                <c:pt idx="2">
                  <c:v>10</c:v>
                </c:pt>
              </c:numCache>
            </c:numRef>
          </c:val>
          <c:smooth val="0"/>
        </c:ser>
        <c:ser>
          <c:idx val="3"/>
          <c:order val="3"/>
          <c:tx>
            <c:strRef>
              <c:f>Sheet1!$B$2</c:f>
              <c:strCache>
                <c:ptCount val="1"/>
                <c:pt idx="0">
                  <c:v>Attendance</c:v>
                </c:pt>
              </c:strCache>
            </c:strRef>
          </c:tx>
          <c:marker>
            <c:symbol val="none"/>
          </c:marker>
          <c:cat>
            <c:strRef>
              <c:f>Sheet1!$A$3:$A$5</c:f>
              <c:strCache>
                <c:ptCount val="3"/>
                <c:pt idx="0">
                  <c:v>Dec 8</c:v>
                </c:pt>
                <c:pt idx="1">
                  <c:v>Feb 23</c:v>
                </c:pt>
                <c:pt idx="2">
                  <c:v>May 18</c:v>
                </c:pt>
              </c:strCache>
            </c:strRef>
          </c:cat>
          <c:val>
            <c:numRef>
              <c:f>Sheet1!$B$3:$B$5</c:f>
              <c:numCache>
                <c:formatCode>General</c:formatCode>
                <c:ptCount val="3"/>
                <c:pt idx="0">
                  <c:v>26</c:v>
                </c:pt>
                <c:pt idx="1">
                  <c:v>20</c:v>
                </c:pt>
                <c:pt idx="2">
                  <c:v>10</c:v>
                </c:pt>
              </c:numCache>
            </c:numRef>
          </c:val>
          <c:smooth val="0"/>
        </c:ser>
        <c:ser>
          <c:idx val="1"/>
          <c:order val="1"/>
          <c:tx>
            <c:strRef>
              <c:f>Sheet1!$B$2</c:f>
              <c:strCache>
                <c:ptCount val="1"/>
                <c:pt idx="0">
                  <c:v>Attendance</c:v>
                </c:pt>
              </c:strCache>
            </c:strRef>
          </c:tx>
          <c:marker>
            <c:symbol val="none"/>
          </c:marker>
          <c:cat>
            <c:strRef>
              <c:f>Sheet1!$A$3:$A$5</c:f>
              <c:strCache>
                <c:ptCount val="3"/>
                <c:pt idx="0">
                  <c:v>Dec 8</c:v>
                </c:pt>
                <c:pt idx="1">
                  <c:v>Feb 23</c:v>
                </c:pt>
                <c:pt idx="2">
                  <c:v>May 18</c:v>
                </c:pt>
              </c:strCache>
            </c:strRef>
          </c:cat>
          <c:val>
            <c:numRef>
              <c:f>Sheet1!$B$3:$B$5</c:f>
              <c:numCache>
                <c:formatCode>General</c:formatCode>
                <c:ptCount val="3"/>
                <c:pt idx="0">
                  <c:v>26</c:v>
                </c:pt>
                <c:pt idx="1">
                  <c:v>20</c:v>
                </c:pt>
                <c:pt idx="2">
                  <c:v>10</c:v>
                </c:pt>
              </c:numCache>
            </c:numRef>
          </c:val>
          <c:smooth val="0"/>
        </c:ser>
        <c:ser>
          <c:idx val="0"/>
          <c:order val="0"/>
          <c:tx>
            <c:strRef>
              <c:f>Sheet1!$B$2</c:f>
              <c:strCache>
                <c:ptCount val="1"/>
                <c:pt idx="0">
                  <c:v>Attendance</c:v>
                </c:pt>
              </c:strCache>
            </c:strRef>
          </c:tx>
          <c:spPr>
            <a:ln>
              <a:solidFill>
                <a:schemeClr val="accent6"/>
              </a:solidFill>
            </a:ln>
          </c:spPr>
          <c:marker>
            <c:symbol val="none"/>
          </c:marker>
          <c:cat>
            <c:strRef>
              <c:f>Sheet1!$A$3:$A$5</c:f>
              <c:strCache>
                <c:ptCount val="3"/>
                <c:pt idx="0">
                  <c:v>Dec 8</c:v>
                </c:pt>
                <c:pt idx="1">
                  <c:v>Feb 23</c:v>
                </c:pt>
                <c:pt idx="2">
                  <c:v>May 18</c:v>
                </c:pt>
              </c:strCache>
            </c:strRef>
          </c:cat>
          <c:val>
            <c:numRef>
              <c:f>Sheet1!$B$3:$B$5</c:f>
              <c:numCache>
                <c:formatCode>General</c:formatCode>
                <c:ptCount val="3"/>
                <c:pt idx="0">
                  <c:v>26</c:v>
                </c:pt>
                <c:pt idx="1">
                  <c:v>20</c:v>
                </c:pt>
                <c:pt idx="2">
                  <c:v>10</c:v>
                </c:pt>
              </c:numCache>
            </c:numRef>
          </c:val>
          <c:smooth val="0"/>
        </c:ser>
        <c:dLbls>
          <c:showLegendKey val="0"/>
          <c:showVal val="0"/>
          <c:showCatName val="0"/>
          <c:showSerName val="0"/>
          <c:showPercent val="0"/>
          <c:showBubbleSize val="0"/>
        </c:dLbls>
        <c:marker val="1"/>
        <c:smooth val="0"/>
        <c:axId val="181098752"/>
        <c:axId val="181112832"/>
      </c:lineChart>
      <c:catAx>
        <c:axId val="181098752"/>
        <c:scaling>
          <c:orientation val="minMax"/>
        </c:scaling>
        <c:delete val="0"/>
        <c:axPos val="b"/>
        <c:majorTickMark val="out"/>
        <c:minorTickMark val="none"/>
        <c:tickLblPos val="nextTo"/>
        <c:txPr>
          <a:bodyPr/>
          <a:lstStyle/>
          <a:p>
            <a:pPr>
              <a:defRPr b="1">
                <a:solidFill>
                  <a:schemeClr val="bg1"/>
                </a:solidFill>
              </a:defRPr>
            </a:pPr>
            <a:endParaRPr lang="en-US"/>
          </a:p>
        </c:txPr>
        <c:crossAx val="181112832"/>
        <c:crosses val="autoZero"/>
        <c:auto val="1"/>
        <c:lblAlgn val="ctr"/>
        <c:lblOffset val="100"/>
        <c:noMultiLvlLbl val="0"/>
      </c:catAx>
      <c:valAx>
        <c:axId val="181112832"/>
        <c:scaling>
          <c:orientation val="minMax"/>
        </c:scaling>
        <c:delete val="0"/>
        <c:axPos val="l"/>
        <c:majorGridlines/>
        <c:numFmt formatCode="General" sourceLinked="1"/>
        <c:majorTickMark val="out"/>
        <c:minorTickMark val="none"/>
        <c:tickLblPos val="nextTo"/>
        <c:txPr>
          <a:bodyPr/>
          <a:lstStyle/>
          <a:p>
            <a:pPr>
              <a:defRPr b="1">
                <a:solidFill>
                  <a:schemeClr val="bg1"/>
                </a:solidFill>
              </a:defRPr>
            </a:pPr>
            <a:endParaRPr lang="en-US"/>
          </a:p>
        </c:txPr>
        <c:crossAx val="181098752"/>
        <c:crosses val="autoZero"/>
        <c:crossBetween val="between"/>
      </c:valAx>
      <c:spPr>
        <a:noFill/>
      </c:spPr>
    </c:plotArea>
    <c:plotVisOnly val="1"/>
    <c:dispBlanksAs val="gap"/>
    <c:showDLblsOverMax val="0"/>
  </c:chart>
  <c:spPr>
    <a:solidFill>
      <a:schemeClr val="tx1">
        <a:alpha val="73000"/>
      </a:schemeClr>
    </a:solidFill>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solidFill>
                  <a:schemeClr val="bg1"/>
                </a:solidFill>
              </a:defRPr>
            </a:pPr>
            <a:r>
              <a:rPr lang="en-US" sz="1400">
                <a:solidFill>
                  <a:schemeClr val="bg1"/>
                </a:solidFill>
              </a:rPr>
              <a:t>Confidence</a:t>
            </a:r>
          </a:p>
        </c:rich>
      </c:tx>
      <c:layout/>
      <c:overlay val="0"/>
      <c:spPr>
        <a:noFill/>
      </c:spPr>
    </c:title>
    <c:autoTitleDeleted val="0"/>
    <c:plotArea>
      <c:layout/>
      <c:lineChart>
        <c:grouping val="standard"/>
        <c:varyColors val="0"/>
        <c:ser>
          <c:idx val="3"/>
          <c:order val="0"/>
          <c:tx>
            <c:strRef>
              <c:f>Sheet1!$E$2</c:f>
              <c:strCache>
                <c:ptCount val="1"/>
                <c:pt idx="0">
                  <c:v>Confidence</c:v>
                </c:pt>
              </c:strCache>
            </c:strRef>
          </c:tx>
          <c:spPr>
            <a:ln>
              <a:solidFill>
                <a:srgbClr val="FFFF00"/>
              </a:solidFill>
            </a:ln>
          </c:spPr>
          <c:marker>
            <c:symbol val="none"/>
          </c:marker>
          <c:cat>
            <c:strRef>
              <c:f>Sheet1!$A$3:$A$5</c:f>
              <c:strCache>
                <c:ptCount val="3"/>
                <c:pt idx="0">
                  <c:v>Dec 8</c:v>
                </c:pt>
                <c:pt idx="1">
                  <c:v>Feb 23</c:v>
                </c:pt>
                <c:pt idx="2">
                  <c:v>May 18</c:v>
                </c:pt>
              </c:strCache>
            </c:strRef>
          </c:cat>
          <c:val>
            <c:numRef>
              <c:f>Sheet1!$E$3:$E$5</c:f>
              <c:numCache>
                <c:formatCode>0%</c:formatCode>
                <c:ptCount val="3"/>
                <c:pt idx="0">
                  <c:v>1</c:v>
                </c:pt>
                <c:pt idx="1">
                  <c:v>0.81</c:v>
                </c:pt>
                <c:pt idx="2">
                  <c:v>1</c:v>
                </c:pt>
              </c:numCache>
            </c:numRef>
          </c:val>
          <c:smooth val="0"/>
        </c:ser>
        <c:dLbls>
          <c:showLegendKey val="0"/>
          <c:showVal val="0"/>
          <c:showCatName val="0"/>
          <c:showSerName val="0"/>
          <c:showPercent val="0"/>
          <c:showBubbleSize val="0"/>
        </c:dLbls>
        <c:marker val="1"/>
        <c:smooth val="0"/>
        <c:axId val="181124480"/>
        <c:axId val="181539968"/>
      </c:lineChart>
      <c:catAx>
        <c:axId val="181124480"/>
        <c:scaling>
          <c:orientation val="minMax"/>
        </c:scaling>
        <c:delete val="0"/>
        <c:axPos val="b"/>
        <c:majorTickMark val="out"/>
        <c:minorTickMark val="none"/>
        <c:tickLblPos val="nextTo"/>
        <c:txPr>
          <a:bodyPr/>
          <a:lstStyle/>
          <a:p>
            <a:pPr>
              <a:defRPr b="1">
                <a:solidFill>
                  <a:schemeClr val="bg1"/>
                </a:solidFill>
              </a:defRPr>
            </a:pPr>
            <a:endParaRPr lang="en-US"/>
          </a:p>
        </c:txPr>
        <c:crossAx val="181539968"/>
        <c:crosses val="autoZero"/>
        <c:auto val="1"/>
        <c:lblAlgn val="ctr"/>
        <c:lblOffset val="100"/>
        <c:noMultiLvlLbl val="0"/>
      </c:catAx>
      <c:valAx>
        <c:axId val="181539968"/>
        <c:scaling>
          <c:orientation val="minMax"/>
          <c:max val="1"/>
        </c:scaling>
        <c:delete val="0"/>
        <c:axPos val="l"/>
        <c:majorGridlines/>
        <c:numFmt formatCode="0%" sourceLinked="1"/>
        <c:majorTickMark val="out"/>
        <c:minorTickMark val="none"/>
        <c:tickLblPos val="nextTo"/>
        <c:txPr>
          <a:bodyPr/>
          <a:lstStyle/>
          <a:p>
            <a:pPr>
              <a:defRPr b="1">
                <a:solidFill>
                  <a:schemeClr val="bg1"/>
                </a:solidFill>
              </a:defRPr>
            </a:pPr>
            <a:endParaRPr lang="en-US"/>
          </a:p>
        </c:txPr>
        <c:crossAx val="181124480"/>
        <c:crosses val="autoZero"/>
        <c:crossBetween val="between"/>
      </c:valAx>
      <c:spPr>
        <a:noFill/>
      </c:spPr>
    </c:plotArea>
    <c:plotVisOnly val="1"/>
    <c:dispBlanksAs val="gap"/>
    <c:showDLblsOverMax val="0"/>
  </c:chart>
  <c:spPr>
    <a:solidFill>
      <a:schemeClr val="tx1">
        <a:alpha val="73000"/>
      </a:schemeClr>
    </a:solidFill>
  </c:spPr>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3158" y="2130432"/>
            <a:ext cx="6384472" cy="1470025"/>
          </a:xfrm>
        </p:spPr>
        <p:txBody>
          <a:bodyPr/>
          <a:lstStyle/>
          <a:p>
            <a:r>
              <a:rPr lang="en-US" smtClean="0"/>
              <a:t>Click to edit Master title style</a:t>
            </a:r>
            <a:endParaRPr lang="en-CA" dirty="0"/>
          </a:p>
        </p:txBody>
      </p:sp>
      <p:sp>
        <p:nvSpPr>
          <p:cNvPr id="3" name="Subtitle 2"/>
          <p:cNvSpPr>
            <a:spLocks noGrp="1"/>
          </p:cNvSpPr>
          <p:nvPr>
            <p:ph type="subTitle" idx="1"/>
          </p:nvPr>
        </p:nvSpPr>
        <p:spPr>
          <a:xfrm>
            <a:off x="990600" y="3886200"/>
            <a:ext cx="5257800" cy="1752600"/>
          </a:xfrm>
        </p:spPr>
        <p:txBody>
          <a:bodyPr/>
          <a:lstStyle>
            <a:lvl1pPr marL="0" indent="0" algn="ctr">
              <a:buNone/>
              <a:defRPr>
                <a:solidFill>
                  <a:schemeClr val="tx1">
                    <a:tint val="75000"/>
                  </a:schemeClr>
                </a:solidFill>
              </a:defRPr>
            </a:lvl1pPr>
            <a:lvl2pPr marL="457095" indent="0" algn="ctr">
              <a:buNone/>
              <a:defRPr>
                <a:solidFill>
                  <a:schemeClr val="tx1">
                    <a:tint val="75000"/>
                  </a:schemeClr>
                </a:solidFill>
              </a:defRPr>
            </a:lvl2pPr>
            <a:lvl3pPr marL="914190" indent="0" algn="ctr">
              <a:buNone/>
              <a:defRPr>
                <a:solidFill>
                  <a:schemeClr val="tx1">
                    <a:tint val="75000"/>
                  </a:schemeClr>
                </a:solidFill>
              </a:defRPr>
            </a:lvl3pPr>
            <a:lvl4pPr marL="1371285" indent="0" algn="ctr">
              <a:buNone/>
              <a:defRPr>
                <a:solidFill>
                  <a:schemeClr val="tx1">
                    <a:tint val="75000"/>
                  </a:schemeClr>
                </a:solidFill>
              </a:defRPr>
            </a:lvl4pPr>
            <a:lvl5pPr marL="1828380" indent="0" algn="ctr">
              <a:buNone/>
              <a:defRPr>
                <a:solidFill>
                  <a:schemeClr val="tx1">
                    <a:tint val="75000"/>
                  </a:schemeClr>
                </a:solidFill>
              </a:defRPr>
            </a:lvl5pPr>
            <a:lvl6pPr marL="2285475" indent="0" algn="ctr">
              <a:buNone/>
              <a:defRPr>
                <a:solidFill>
                  <a:schemeClr val="tx1">
                    <a:tint val="75000"/>
                  </a:schemeClr>
                </a:solidFill>
              </a:defRPr>
            </a:lvl6pPr>
            <a:lvl7pPr marL="2742572" indent="0" algn="ctr">
              <a:buNone/>
              <a:defRPr>
                <a:solidFill>
                  <a:schemeClr val="tx1">
                    <a:tint val="75000"/>
                  </a:schemeClr>
                </a:solidFill>
              </a:defRPr>
            </a:lvl7pPr>
            <a:lvl8pPr marL="3199665" indent="0" algn="ctr">
              <a:buNone/>
              <a:defRPr>
                <a:solidFill>
                  <a:schemeClr val="tx1">
                    <a:tint val="75000"/>
                  </a:schemeClr>
                </a:solidFill>
              </a:defRPr>
            </a:lvl8pPr>
            <a:lvl9pPr marL="365676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a:xfrm>
            <a:off x="457201" y="6356354"/>
            <a:ext cx="2133600" cy="365125"/>
          </a:xfrm>
          <a:prstGeom prst="rect">
            <a:avLst/>
          </a:prstGeom>
        </p:spPr>
        <p:txBody>
          <a:bodyPr lIns="91419" tIns="45710" rIns="91419" bIns="45710"/>
          <a:lstStyle/>
          <a:p>
            <a:fld id="{A0CE5F63-2AA4-4531-B3DE-EBD0624BC140}" type="datetimeFigureOut">
              <a:rPr lang="en-CA" smtClean="0"/>
              <a:t>07/12/2017</a:t>
            </a:fld>
            <a:endParaRPr lang="en-CA"/>
          </a:p>
        </p:txBody>
      </p:sp>
      <p:sp>
        <p:nvSpPr>
          <p:cNvPr id="5" name="Footer Placeholder 4"/>
          <p:cNvSpPr>
            <a:spLocks noGrp="1"/>
          </p:cNvSpPr>
          <p:nvPr>
            <p:ph type="ftr" sz="quarter" idx="11"/>
          </p:nvPr>
        </p:nvSpPr>
        <p:spPr>
          <a:xfrm>
            <a:off x="3124200" y="6356354"/>
            <a:ext cx="2895600" cy="365125"/>
          </a:xfrm>
          <a:prstGeom prst="rect">
            <a:avLst/>
          </a:prstGeom>
        </p:spPr>
        <p:txBody>
          <a:bodyPr lIns="91419" tIns="45710" rIns="91419" bIns="45710"/>
          <a:lstStyle/>
          <a:p>
            <a:endParaRPr lang="en-CA"/>
          </a:p>
        </p:txBody>
      </p:sp>
      <p:sp>
        <p:nvSpPr>
          <p:cNvPr id="6" name="Slide Number Placeholder 5"/>
          <p:cNvSpPr>
            <a:spLocks noGrp="1"/>
          </p:cNvSpPr>
          <p:nvPr>
            <p:ph type="sldNum" sz="quarter" idx="12"/>
          </p:nvPr>
        </p:nvSpPr>
        <p:spPr>
          <a:xfrm>
            <a:off x="6553200" y="6356354"/>
            <a:ext cx="2133600" cy="365125"/>
          </a:xfrm>
          <a:prstGeom prst="rect">
            <a:avLst/>
          </a:prstGeom>
        </p:spPr>
        <p:txBody>
          <a:bodyPr lIns="91419" tIns="45710" rIns="91419" bIns="45710"/>
          <a:lstStyle/>
          <a:p>
            <a:fld id="{2BD41619-3A9F-49A8-AB76-DC65EAAC207A}" type="slidenum">
              <a:rPr lang="en-CA" smtClean="0"/>
              <a:t>‹#›</a:t>
            </a:fld>
            <a:endParaRPr lang="en-CA"/>
          </a:p>
        </p:txBody>
      </p:sp>
    </p:spTree>
    <p:extLst>
      <p:ext uri="{BB962C8B-B14F-4D97-AF65-F5344CB8AC3E}">
        <p14:creationId xmlns:p14="http://schemas.microsoft.com/office/powerpoint/2010/main" val="222701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1" y="6356354"/>
            <a:ext cx="2133600" cy="365125"/>
          </a:xfrm>
          <a:prstGeom prst="rect">
            <a:avLst/>
          </a:prstGeom>
        </p:spPr>
        <p:txBody>
          <a:bodyPr lIns="91419" tIns="45710" rIns="91419" bIns="45710"/>
          <a:lstStyle/>
          <a:p>
            <a:fld id="{A0CE5F63-2AA4-4531-B3DE-EBD0624BC140}" type="datetimeFigureOut">
              <a:rPr lang="en-CA" smtClean="0"/>
              <a:t>07/12/2017</a:t>
            </a:fld>
            <a:endParaRPr lang="en-CA"/>
          </a:p>
        </p:txBody>
      </p:sp>
      <p:sp>
        <p:nvSpPr>
          <p:cNvPr id="5" name="Footer Placeholder 4"/>
          <p:cNvSpPr>
            <a:spLocks noGrp="1"/>
          </p:cNvSpPr>
          <p:nvPr>
            <p:ph type="ftr" sz="quarter" idx="11"/>
          </p:nvPr>
        </p:nvSpPr>
        <p:spPr>
          <a:xfrm>
            <a:off x="3124200" y="6356354"/>
            <a:ext cx="2895600" cy="365125"/>
          </a:xfrm>
          <a:prstGeom prst="rect">
            <a:avLst/>
          </a:prstGeom>
        </p:spPr>
        <p:txBody>
          <a:bodyPr lIns="91419" tIns="45710" rIns="91419" bIns="45710"/>
          <a:lstStyle/>
          <a:p>
            <a:endParaRPr lang="en-CA"/>
          </a:p>
        </p:txBody>
      </p:sp>
      <p:sp>
        <p:nvSpPr>
          <p:cNvPr id="6" name="Slide Number Placeholder 5"/>
          <p:cNvSpPr>
            <a:spLocks noGrp="1"/>
          </p:cNvSpPr>
          <p:nvPr>
            <p:ph type="sldNum" sz="quarter" idx="12"/>
          </p:nvPr>
        </p:nvSpPr>
        <p:spPr>
          <a:xfrm>
            <a:off x="6553200" y="6356354"/>
            <a:ext cx="2133600" cy="365125"/>
          </a:xfrm>
          <a:prstGeom prst="rect">
            <a:avLst/>
          </a:prstGeom>
        </p:spPr>
        <p:txBody>
          <a:bodyPr lIns="91419" tIns="45710" rIns="91419" bIns="45710"/>
          <a:lstStyle/>
          <a:p>
            <a:fld id="{2BD41619-3A9F-49A8-AB76-DC65EAAC207A}" type="slidenum">
              <a:rPr lang="en-CA" smtClean="0"/>
              <a:t>‹#›</a:t>
            </a:fld>
            <a:endParaRPr lang="en-CA"/>
          </a:p>
        </p:txBody>
      </p:sp>
    </p:spTree>
    <p:extLst>
      <p:ext uri="{BB962C8B-B14F-4D97-AF65-F5344CB8AC3E}">
        <p14:creationId xmlns:p14="http://schemas.microsoft.com/office/powerpoint/2010/main" val="157429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7"/>
            <a:ext cx="2057400" cy="4387851"/>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06377"/>
            <a:ext cx="601980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a:xfrm>
            <a:off x="457201" y="6356354"/>
            <a:ext cx="2133600" cy="365125"/>
          </a:xfrm>
          <a:prstGeom prst="rect">
            <a:avLst/>
          </a:prstGeom>
        </p:spPr>
        <p:txBody>
          <a:bodyPr lIns="91419" tIns="45710" rIns="91419" bIns="45710"/>
          <a:lstStyle/>
          <a:p>
            <a:fld id="{A0CE5F63-2AA4-4531-B3DE-EBD0624BC140}" type="datetimeFigureOut">
              <a:rPr lang="en-CA" smtClean="0"/>
              <a:t>07/12/2017</a:t>
            </a:fld>
            <a:endParaRPr lang="en-CA"/>
          </a:p>
        </p:txBody>
      </p:sp>
      <p:sp>
        <p:nvSpPr>
          <p:cNvPr id="5" name="Footer Placeholder 4"/>
          <p:cNvSpPr>
            <a:spLocks noGrp="1"/>
          </p:cNvSpPr>
          <p:nvPr>
            <p:ph type="ftr" sz="quarter" idx="11"/>
          </p:nvPr>
        </p:nvSpPr>
        <p:spPr>
          <a:xfrm>
            <a:off x="3124200" y="6356354"/>
            <a:ext cx="2895600" cy="365125"/>
          </a:xfrm>
          <a:prstGeom prst="rect">
            <a:avLst/>
          </a:prstGeom>
        </p:spPr>
        <p:txBody>
          <a:bodyPr lIns="91419" tIns="45710" rIns="91419" bIns="45710"/>
          <a:lstStyle/>
          <a:p>
            <a:endParaRPr lang="en-CA"/>
          </a:p>
        </p:txBody>
      </p:sp>
      <p:sp>
        <p:nvSpPr>
          <p:cNvPr id="6" name="Slide Number Placeholder 5"/>
          <p:cNvSpPr>
            <a:spLocks noGrp="1"/>
          </p:cNvSpPr>
          <p:nvPr>
            <p:ph type="sldNum" sz="quarter" idx="12"/>
          </p:nvPr>
        </p:nvSpPr>
        <p:spPr>
          <a:xfrm>
            <a:off x="6553200" y="6356354"/>
            <a:ext cx="2133600" cy="365125"/>
          </a:xfrm>
          <a:prstGeom prst="rect">
            <a:avLst/>
          </a:prstGeom>
        </p:spPr>
        <p:txBody>
          <a:bodyPr lIns="91419" tIns="45710" rIns="91419" bIns="45710"/>
          <a:lstStyle/>
          <a:p>
            <a:fld id="{2BD41619-3A9F-49A8-AB76-DC65EAAC207A}" type="slidenum">
              <a:rPr lang="en-CA" smtClean="0"/>
              <a:t>‹#›</a:t>
            </a:fld>
            <a:endParaRPr lang="en-CA"/>
          </a:p>
        </p:txBody>
      </p:sp>
    </p:spTree>
    <p:extLst>
      <p:ext uri="{BB962C8B-B14F-4D97-AF65-F5344CB8AC3E}">
        <p14:creationId xmlns:p14="http://schemas.microsoft.com/office/powerpoint/2010/main" val="2835212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2131493"/>
            <a:ext cx="7772400" cy="1468967"/>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095" indent="0" algn="ctr">
              <a:buNone/>
              <a:defRPr>
                <a:solidFill>
                  <a:schemeClr val="tx1">
                    <a:tint val="75000"/>
                  </a:schemeClr>
                </a:solidFill>
              </a:defRPr>
            </a:lvl2pPr>
            <a:lvl3pPr marL="914190" indent="0" algn="ctr">
              <a:buNone/>
              <a:defRPr>
                <a:solidFill>
                  <a:schemeClr val="tx1">
                    <a:tint val="75000"/>
                  </a:schemeClr>
                </a:solidFill>
              </a:defRPr>
            </a:lvl3pPr>
            <a:lvl4pPr marL="1371285" indent="0" algn="ctr">
              <a:buNone/>
              <a:defRPr>
                <a:solidFill>
                  <a:schemeClr val="tx1">
                    <a:tint val="75000"/>
                  </a:schemeClr>
                </a:solidFill>
              </a:defRPr>
            </a:lvl4pPr>
            <a:lvl5pPr marL="1828380" indent="0" algn="ctr">
              <a:buNone/>
              <a:defRPr>
                <a:solidFill>
                  <a:schemeClr val="tx1">
                    <a:tint val="75000"/>
                  </a:schemeClr>
                </a:solidFill>
              </a:defRPr>
            </a:lvl5pPr>
            <a:lvl6pPr marL="2285475" indent="0" algn="ctr">
              <a:buNone/>
              <a:defRPr>
                <a:solidFill>
                  <a:schemeClr val="tx1">
                    <a:tint val="75000"/>
                  </a:schemeClr>
                </a:solidFill>
              </a:defRPr>
            </a:lvl6pPr>
            <a:lvl7pPr marL="2742572" indent="0" algn="ctr">
              <a:buNone/>
              <a:defRPr>
                <a:solidFill>
                  <a:schemeClr val="tx1">
                    <a:tint val="75000"/>
                  </a:schemeClr>
                </a:solidFill>
              </a:defRPr>
            </a:lvl7pPr>
            <a:lvl8pPr marL="3199665" indent="0" algn="ctr">
              <a:buNone/>
              <a:defRPr>
                <a:solidFill>
                  <a:schemeClr val="tx1">
                    <a:tint val="75000"/>
                  </a:schemeClr>
                </a:solidFill>
              </a:defRPr>
            </a:lvl8pPr>
            <a:lvl9pPr marL="365676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E889B77-6BEF-4BA2-A185-91BC4E9F1B17}" type="datetimeFigureOut">
              <a:rPr lang="en-CA" smtClean="0"/>
              <a:t>07/12/2017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2585351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E889B77-6BEF-4BA2-A185-91BC4E9F1B17}" type="datetimeFigureOut">
              <a:rPr lang="en-CA" smtClean="0"/>
              <a:t>07/12/2017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2773396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0"/>
            <a:ext cx="7772400" cy="1363133"/>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4" y="2906191"/>
            <a:ext cx="7772400" cy="1500716"/>
          </a:xfrm>
        </p:spPr>
        <p:txBody>
          <a:bodyPr anchor="b"/>
          <a:lstStyle>
            <a:lvl1pPr marL="0" indent="0">
              <a:buNone/>
              <a:defRPr sz="2000">
                <a:solidFill>
                  <a:schemeClr val="tx1">
                    <a:tint val="75000"/>
                  </a:schemeClr>
                </a:solidFill>
              </a:defRPr>
            </a:lvl1pPr>
            <a:lvl2pPr marL="457095" indent="0">
              <a:buNone/>
              <a:defRPr sz="1800">
                <a:solidFill>
                  <a:schemeClr val="tx1">
                    <a:tint val="75000"/>
                  </a:schemeClr>
                </a:solidFill>
              </a:defRPr>
            </a:lvl2pPr>
            <a:lvl3pPr marL="914190" indent="0">
              <a:buNone/>
              <a:defRPr sz="1600">
                <a:solidFill>
                  <a:schemeClr val="tx1">
                    <a:tint val="75000"/>
                  </a:schemeClr>
                </a:solidFill>
              </a:defRPr>
            </a:lvl3pPr>
            <a:lvl4pPr marL="1371285" indent="0">
              <a:buNone/>
              <a:defRPr sz="1400">
                <a:solidFill>
                  <a:schemeClr val="tx1">
                    <a:tint val="75000"/>
                  </a:schemeClr>
                </a:solidFill>
              </a:defRPr>
            </a:lvl4pPr>
            <a:lvl5pPr marL="1828380" indent="0">
              <a:buNone/>
              <a:defRPr sz="1400">
                <a:solidFill>
                  <a:schemeClr val="tx1">
                    <a:tint val="75000"/>
                  </a:schemeClr>
                </a:solidFill>
              </a:defRPr>
            </a:lvl5pPr>
            <a:lvl6pPr marL="2285475" indent="0">
              <a:buNone/>
              <a:defRPr sz="1400">
                <a:solidFill>
                  <a:schemeClr val="tx1">
                    <a:tint val="75000"/>
                  </a:schemeClr>
                </a:solidFill>
              </a:defRPr>
            </a:lvl6pPr>
            <a:lvl7pPr marL="2742572" indent="0">
              <a:buNone/>
              <a:defRPr sz="1400">
                <a:solidFill>
                  <a:schemeClr val="tx1">
                    <a:tint val="75000"/>
                  </a:schemeClr>
                </a:solidFill>
              </a:defRPr>
            </a:lvl7pPr>
            <a:lvl8pPr marL="3199665" indent="0">
              <a:buNone/>
              <a:defRPr sz="1400">
                <a:solidFill>
                  <a:schemeClr val="tx1">
                    <a:tint val="75000"/>
                  </a:schemeClr>
                </a:solidFill>
              </a:defRPr>
            </a:lvl8pPr>
            <a:lvl9pPr marL="365676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89B77-6BEF-4BA2-A185-91BC4E9F1B17}" type="datetimeFigureOut">
              <a:rPr lang="en-CA" smtClean="0"/>
              <a:t>07/12/2017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1529251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5"/>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5"/>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6E889B77-6BEF-4BA2-A185-91BC4E9F1B17}" type="datetimeFigureOut">
              <a:rPr lang="en-CA" smtClean="0"/>
              <a:t>07/12/2017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1728328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1" y="1534584"/>
            <a:ext cx="4040188" cy="641349"/>
          </a:xfrm>
        </p:spPr>
        <p:txBody>
          <a:bodyPr anchor="b"/>
          <a:lstStyle>
            <a:lvl1pPr marL="0" indent="0">
              <a:buNone/>
              <a:defRPr sz="2400" b="1"/>
            </a:lvl1pPr>
            <a:lvl2pPr marL="457095" indent="0">
              <a:buNone/>
              <a:defRPr sz="2000" b="1"/>
            </a:lvl2pPr>
            <a:lvl3pPr marL="914190" indent="0">
              <a:buNone/>
              <a:defRPr sz="1800" b="1"/>
            </a:lvl3pPr>
            <a:lvl4pPr marL="1371285" indent="0">
              <a:buNone/>
              <a:defRPr sz="1600" b="1"/>
            </a:lvl4pPr>
            <a:lvl5pPr marL="1828380" indent="0">
              <a:buNone/>
              <a:defRPr sz="1600" b="1"/>
            </a:lvl5pPr>
            <a:lvl6pPr marL="2285475" indent="0">
              <a:buNone/>
              <a:defRPr sz="1600" b="1"/>
            </a:lvl6pPr>
            <a:lvl7pPr marL="2742572" indent="0">
              <a:buNone/>
              <a:defRPr sz="1600" b="1"/>
            </a:lvl7pPr>
            <a:lvl8pPr marL="3199665" indent="0">
              <a:buNone/>
              <a:defRPr sz="1600" b="1"/>
            </a:lvl8pPr>
            <a:lvl9pPr marL="365676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5939"/>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33" y="1534584"/>
            <a:ext cx="4041775" cy="641349"/>
          </a:xfrm>
        </p:spPr>
        <p:txBody>
          <a:bodyPr anchor="b"/>
          <a:lstStyle>
            <a:lvl1pPr marL="0" indent="0">
              <a:buNone/>
              <a:defRPr sz="2400" b="1"/>
            </a:lvl1pPr>
            <a:lvl2pPr marL="457095" indent="0">
              <a:buNone/>
              <a:defRPr sz="2000" b="1"/>
            </a:lvl2pPr>
            <a:lvl3pPr marL="914190" indent="0">
              <a:buNone/>
              <a:defRPr sz="1800" b="1"/>
            </a:lvl3pPr>
            <a:lvl4pPr marL="1371285" indent="0">
              <a:buNone/>
              <a:defRPr sz="1600" b="1"/>
            </a:lvl4pPr>
            <a:lvl5pPr marL="1828380" indent="0">
              <a:buNone/>
              <a:defRPr sz="1600" b="1"/>
            </a:lvl5pPr>
            <a:lvl6pPr marL="2285475" indent="0">
              <a:buNone/>
              <a:defRPr sz="1600" b="1"/>
            </a:lvl6pPr>
            <a:lvl7pPr marL="2742572" indent="0">
              <a:buNone/>
              <a:defRPr sz="1600" b="1"/>
            </a:lvl7pPr>
            <a:lvl8pPr marL="3199665" indent="0">
              <a:buNone/>
              <a:defRPr sz="1600" b="1"/>
            </a:lvl8pPr>
            <a:lvl9pPr marL="365676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5939"/>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E889B77-6BEF-4BA2-A185-91BC4E9F1B17}" type="datetimeFigureOut">
              <a:rPr lang="en-CA" smtClean="0"/>
              <a:t>07/12/2017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426098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6E889B77-6BEF-4BA2-A185-91BC4E9F1B17}" type="datetimeFigureOut">
              <a:rPr lang="en-CA" smtClean="0"/>
              <a:t>07/12/2017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23029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89B77-6BEF-4BA2-A185-91BC4E9F1B17}" type="datetimeFigureOut">
              <a:rPr lang="en-CA" smtClean="0"/>
              <a:t>07/12/2017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1336969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73060"/>
            <a:ext cx="3008313" cy="1162049"/>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8"/>
            <a:ext cx="5111750"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10" y="1435100"/>
            <a:ext cx="3008313" cy="4690533"/>
          </a:xfrm>
        </p:spPr>
        <p:txBody>
          <a:bodyPr/>
          <a:lstStyle>
            <a:lvl1pPr marL="0" indent="0">
              <a:buNone/>
              <a:defRPr sz="1400"/>
            </a:lvl1pPr>
            <a:lvl2pPr marL="457095" indent="0">
              <a:buNone/>
              <a:defRPr sz="1200"/>
            </a:lvl2pPr>
            <a:lvl3pPr marL="914190" indent="0">
              <a:buNone/>
              <a:defRPr sz="1000"/>
            </a:lvl3pPr>
            <a:lvl4pPr marL="1371285" indent="0">
              <a:buNone/>
              <a:defRPr sz="900"/>
            </a:lvl4pPr>
            <a:lvl5pPr marL="1828380" indent="0">
              <a:buNone/>
              <a:defRPr sz="900"/>
            </a:lvl5pPr>
            <a:lvl6pPr marL="2285475" indent="0">
              <a:buNone/>
              <a:defRPr sz="900"/>
            </a:lvl6pPr>
            <a:lvl7pPr marL="2742572" indent="0">
              <a:buNone/>
              <a:defRPr sz="900"/>
            </a:lvl7pPr>
            <a:lvl8pPr marL="3199665" indent="0">
              <a:buNone/>
              <a:defRPr sz="900"/>
            </a:lvl8pPr>
            <a:lvl9pPr marL="365676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89B77-6BEF-4BA2-A185-91BC4E9F1B17}" type="datetimeFigureOut">
              <a:rPr lang="en-CA" smtClean="0"/>
              <a:t>07/12/2017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71530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3463097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1"/>
            <a:ext cx="5486400" cy="567267"/>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9" y="613833"/>
            <a:ext cx="5486400" cy="4114800"/>
          </a:xfrm>
        </p:spPr>
        <p:txBody>
          <a:bodyPr/>
          <a:lstStyle>
            <a:lvl1pPr marL="0" indent="0">
              <a:buNone/>
              <a:defRPr sz="3200"/>
            </a:lvl1pPr>
            <a:lvl2pPr marL="457095" indent="0">
              <a:buNone/>
              <a:defRPr sz="2800"/>
            </a:lvl2pPr>
            <a:lvl3pPr marL="914190" indent="0">
              <a:buNone/>
              <a:defRPr sz="2400"/>
            </a:lvl3pPr>
            <a:lvl4pPr marL="1371285" indent="0">
              <a:buNone/>
              <a:defRPr sz="2000"/>
            </a:lvl4pPr>
            <a:lvl5pPr marL="1828380" indent="0">
              <a:buNone/>
              <a:defRPr sz="2000"/>
            </a:lvl5pPr>
            <a:lvl6pPr marL="2285475" indent="0">
              <a:buNone/>
              <a:defRPr sz="2000"/>
            </a:lvl6pPr>
            <a:lvl7pPr marL="2742572" indent="0">
              <a:buNone/>
              <a:defRPr sz="2000"/>
            </a:lvl7pPr>
            <a:lvl8pPr marL="3199665" indent="0">
              <a:buNone/>
              <a:defRPr sz="2000"/>
            </a:lvl8pPr>
            <a:lvl9pPr marL="365676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1792289" y="5367868"/>
            <a:ext cx="5486400" cy="804333"/>
          </a:xfrm>
        </p:spPr>
        <p:txBody>
          <a:bodyPr/>
          <a:lstStyle>
            <a:lvl1pPr marL="0" indent="0">
              <a:buNone/>
              <a:defRPr sz="1400"/>
            </a:lvl1pPr>
            <a:lvl2pPr marL="457095" indent="0">
              <a:buNone/>
              <a:defRPr sz="1200"/>
            </a:lvl2pPr>
            <a:lvl3pPr marL="914190" indent="0">
              <a:buNone/>
              <a:defRPr sz="1000"/>
            </a:lvl3pPr>
            <a:lvl4pPr marL="1371285" indent="0">
              <a:buNone/>
              <a:defRPr sz="900"/>
            </a:lvl4pPr>
            <a:lvl5pPr marL="1828380" indent="0">
              <a:buNone/>
              <a:defRPr sz="900"/>
            </a:lvl5pPr>
            <a:lvl6pPr marL="2285475" indent="0">
              <a:buNone/>
              <a:defRPr sz="900"/>
            </a:lvl6pPr>
            <a:lvl7pPr marL="2742572" indent="0">
              <a:buNone/>
              <a:defRPr sz="900"/>
            </a:lvl7pPr>
            <a:lvl8pPr marL="3199665" indent="0">
              <a:buNone/>
              <a:defRPr sz="900"/>
            </a:lvl8pPr>
            <a:lvl9pPr marL="365676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89B77-6BEF-4BA2-A185-91BC4E9F1B17}" type="datetimeFigureOut">
              <a:rPr lang="en-CA" smtClean="0"/>
              <a:t>07/12/2017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3454965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E889B77-6BEF-4BA2-A185-91BC4E9F1B17}" type="datetimeFigureOut">
              <a:rPr lang="en-CA" smtClean="0"/>
              <a:t>07/12/2017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13093304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69"/>
            <a:ext cx="2057400" cy="5850467"/>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5169"/>
            <a:ext cx="60198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6E889B77-6BEF-4BA2-A185-91BC4E9F1B17}" type="datetimeFigureOut">
              <a:rPr lang="en-CA" smtClean="0"/>
              <a:t>07/12/2017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62E6C62-7AB9-445A-ACBF-C99041BD896C}" type="slidenum">
              <a:rPr lang="en-CA" smtClean="0"/>
              <a:t>‹#›</a:t>
            </a:fld>
            <a:endParaRPr lang="en-CA"/>
          </a:p>
        </p:txBody>
      </p:sp>
    </p:spTree>
    <p:extLst>
      <p:ext uri="{BB962C8B-B14F-4D97-AF65-F5344CB8AC3E}">
        <p14:creationId xmlns:p14="http://schemas.microsoft.com/office/powerpoint/2010/main" val="80354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1" y="4406901"/>
            <a:ext cx="63246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228601" y="2906717"/>
            <a:ext cx="6324600" cy="1500187"/>
          </a:xfrm>
        </p:spPr>
        <p:txBody>
          <a:bodyPr anchor="b"/>
          <a:lstStyle>
            <a:lvl1pPr marL="0" indent="0">
              <a:buNone/>
              <a:defRPr sz="2000">
                <a:solidFill>
                  <a:schemeClr val="tx1">
                    <a:tint val="75000"/>
                  </a:schemeClr>
                </a:solidFill>
              </a:defRPr>
            </a:lvl1pPr>
            <a:lvl2pPr marL="457095" indent="0">
              <a:buNone/>
              <a:defRPr sz="1800">
                <a:solidFill>
                  <a:schemeClr val="tx1">
                    <a:tint val="75000"/>
                  </a:schemeClr>
                </a:solidFill>
              </a:defRPr>
            </a:lvl2pPr>
            <a:lvl3pPr marL="914190" indent="0">
              <a:buNone/>
              <a:defRPr sz="1600">
                <a:solidFill>
                  <a:schemeClr val="tx1">
                    <a:tint val="75000"/>
                  </a:schemeClr>
                </a:solidFill>
              </a:defRPr>
            </a:lvl3pPr>
            <a:lvl4pPr marL="1371285" indent="0">
              <a:buNone/>
              <a:defRPr sz="1400">
                <a:solidFill>
                  <a:schemeClr val="tx1">
                    <a:tint val="75000"/>
                  </a:schemeClr>
                </a:solidFill>
              </a:defRPr>
            </a:lvl4pPr>
            <a:lvl5pPr marL="1828380" indent="0">
              <a:buNone/>
              <a:defRPr sz="1400">
                <a:solidFill>
                  <a:schemeClr val="tx1">
                    <a:tint val="75000"/>
                  </a:schemeClr>
                </a:solidFill>
              </a:defRPr>
            </a:lvl5pPr>
            <a:lvl6pPr marL="2285475" indent="0">
              <a:buNone/>
              <a:defRPr sz="1400">
                <a:solidFill>
                  <a:schemeClr val="tx1">
                    <a:tint val="75000"/>
                  </a:schemeClr>
                </a:solidFill>
              </a:defRPr>
            </a:lvl6pPr>
            <a:lvl7pPr marL="2742572" indent="0">
              <a:buNone/>
              <a:defRPr sz="1400">
                <a:solidFill>
                  <a:schemeClr val="tx1">
                    <a:tint val="75000"/>
                  </a:schemeClr>
                </a:solidFill>
              </a:defRPr>
            </a:lvl7pPr>
            <a:lvl8pPr marL="3199665" indent="0">
              <a:buNone/>
              <a:defRPr sz="1400">
                <a:solidFill>
                  <a:schemeClr val="tx1">
                    <a:tint val="75000"/>
                  </a:schemeClr>
                </a:solidFill>
              </a:defRPr>
            </a:lvl8pPr>
            <a:lvl9pPr marL="365676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8995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73277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1" y="1535113"/>
            <a:ext cx="4040188" cy="639763"/>
          </a:xfrm>
        </p:spPr>
        <p:txBody>
          <a:bodyPr anchor="b"/>
          <a:lstStyle>
            <a:lvl1pPr marL="0" indent="0">
              <a:buNone/>
              <a:defRPr sz="2400" b="1"/>
            </a:lvl1pPr>
            <a:lvl2pPr marL="457095" indent="0">
              <a:buNone/>
              <a:defRPr sz="2000" b="1"/>
            </a:lvl2pPr>
            <a:lvl3pPr marL="914190" indent="0">
              <a:buNone/>
              <a:defRPr sz="1800" b="1"/>
            </a:lvl3pPr>
            <a:lvl4pPr marL="1371285" indent="0">
              <a:buNone/>
              <a:defRPr sz="1600" b="1"/>
            </a:lvl4pPr>
            <a:lvl5pPr marL="1828380" indent="0">
              <a:buNone/>
              <a:defRPr sz="1600" b="1"/>
            </a:lvl5pPr>
            <a:lvl6pPr marL="2285475" indent="0">
              <a:buNone/>
              <a:defRPr sz="1600" b="1"/>
            </a:lvl6pPr>
            <a:lvl7pPr marL="2742572" indent="0">
              <a:buNone/>
              <a:defRPr sz="1600" b="1"/>
            </a:lvl7pPr>
            <a:lvl8pPr marL="3199665" indent="0">
              <a:buNone/>
              <a:defRPr sz="1600" b="1"/>
            </a:lvl8pPr>
            <a:lvl9pPr marL="365676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30" y="1535113"/>
            <a:ext cx="4041775" cy="639763"/>
          </a:xfrm>
        </p:spPr>
        <p:txBody>
          <a:bodyPr anchor="b"/>
          <a:lstStyle>
            <a:lvl1pPr marL="0" indent="0">
              <a:buNone/>
              <a:defRPr sz="2400" b="1"/>
            </a:lvl1pPr>
            <a:lvl2pPr marL="457095" indent="0">
              <a:buNone/>
              <a:defRPr sz="2000" b="1"/>
            </a:lvl2pPr>
            <a:lvl3pPr marL="914190" indent="0">
              <a:buNone/>
              <a:defRPr sz="1800" b="1"/>
            </a:lvl3pPr>
            <a:lvl4pPr marL="1371285" indent="0">
              <a:buNone/>
              <a:defRPr sz="1600" b="1"/>
            </a:lvl4pPr>
            <a:lvl5pPr marL="1828380" indent="0">
              <a:buNone/>
              <a:defRPr sz="1600" b="1"/>
            </a:lvl5pPr>
            <a:lvl6pPr marL="2285475" indent="0">
              <a:buNone/>
              <a:defRPr sz="1600" b="1"/>
            </a:lvl6pPr>
            <a:lvl7pPr marL="2742572" indent="0">
              <a:buNone/>
              <a:defRPr sz="1600" b="1"/>
            </a:lvl7pPr>
            <a:lvl8pPr marL="3199665" indent="0">
              <a:buNone/>
              <a:defRPr sz="1600" b="1"/>
            </a:lvl8pPr>
            <a:lvl9pPr marL="365676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152426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414817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03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1"/>
            <a:ext cx="3008313" cy="1162051"/>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6" y="1435106"/>
            <a:ext cx="3008313" cy="4691063"/>
          </a:xfrm>
        </p:spPr>
        <p:txBody>
          <a:bodyPr/>
          <a:lstStyle>
            <a:lvl1pPr marL="0" indent="0">
              <a:buNone/>
              <a:defRPr sz="1400"/>
            </a:lvl1pPr>
            <a:lvl2pPr marL="457095" indent="0">
              <a:buNone/>
              <a:defRPr sz="1200"/>
            </a:lvl2pPr>
            <a:lvl3pPr marL="914190" indent="0">
              <a:buNone/>
              <a:defRPr sz="1000"/>
            </a:lvl3pPr>
            <a:lvl4pPr marL="1371285" indent="0">
              <a:buNone/>
              <a:defRPr sz="900"/>
            </a:lvl4pPr>
            <a:lvl5pPr marL="1828380" indent="0">
              <a:buNone/>
              <a:defRPr sz="900"/>
            </a:lvl5pPr>
            <a:lvl6pPr marL="2285475" indent="0">
              <a:buNone/>
              <a:defRPr sz="900"/>
            </a:lvl6pPr>
            <a:lvl7pPr marL="2742572" indent="0">
              <a:buNone/>
              <a:defRPr sz="900"/>
            </a:lvl7pPr>
            <a:lvl8pPr marL="3199665" indent="0">
              <a:buNone/>
              <a:defRPr sz="900"/>
            </a:lvl8pPr>
            <a:lvl9pPr marL="365676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1" y="6356354"/>
            <a:ext cx="2133600" cy="365125"/>
          </a:xfrm>
          <a:prstGeom prst="rect">
            <a:avLst/>
          </a:prstGeom>
        </p:spPr>
        <p:txBody>
          <a:bodyPr lIns="91419" tIns="45710" rIns="91419" bIns="45710"/>
          <a:lstStyle/>
          <a:p>
            <a:fld id="{A0CE5F63-2AA4-4531-B3DE-EBD0624BC140}" type="datetimeFigureOut">
              <a:rPr lang="en-CA" smtClean="0"/>
              <a:t>07/12/2017</a:t>
            </a:fld>
            <a:endParaRPr lang="en-CA"/>
          </a:p>
        </p:txBody>
      </p:sp>
      <p:sp>
        <p:nvSpPr>
          <p:cNvPr id="6" name="Footer Placeholder 5"/>
          <p:cNvSpPr>
            <a:spLocks noGrp="1"/>
          </p:cNvSpPr>
          <p:nvPr>
            <p:ph type="ftr" sz="quarter" idx="11"/>
          </p:nvPr>
        </p:nvSpPr>
        <p:spPr>
          <a:xfrm>
            <a:off x="3124200" y="6356354"/>
            <a:ext cx="2895600" cy="365125"/>
          </a:xfrm>
          <a:prstGeom prst="rect">
            <a:avLst/>
          </a:prstGeom>
        </p:spPr>
        <p:txBody>
          <a:bodyPr lIns="91419" tIns="45710" rIns="91419" bIns="45710"/>
          <a:lstStyle/>
          <a:p>
            <a:endParaRPr lang="en-CA"/>
          </a:p>
        </p:txBody>
      </p:sp>
      <p:sp>
        <p:nvSpPr>
          <p:cNvPr id="7" name="Slide Number Placeholder 6"/>
          <p:cNvSpPr>
            <a:spLocks noGrp="1"/>
          </p:cNvSpPr>
          <p:nvPr>
            <p:ph type="sldNum" sz="quarter" idx="12"/>
          </p:nvPr>
        </p:nvSpPr>
        <p:spPr>
          <a:xfrm>
            <a:off x="6553200" y="6356354"/>
            <a:ext cx="2133600" cy="365125"/>
          </a:xfrm>
          <a:prstGeom prst="rect">
            <a:avLst/>
          </a:prstGeom>
        </p:spPr>
        <p:txBody>
          <a:bodyPr lIns="91419" tIns="45710" rIns="91419" bIns="45710"/>
          <a:lstStyle/>
          <a:p>
            <a:fld id="{2BD41619-3A9F-49A8-AB76-DC65EAAC207A}" type="slidenum">
              <a:rPr lang="en-CA" smtClean="0"/>
              <a:t>‹#›</a:t>
            </a:fld>
            <a:endParaRPr lang="en-CA"/>
          </a:p>
        </p:txBody>
      </p:sp>
    </p:spTree>
    <p:extLst>
      <p:ext uri="{BB962C8B-B14F-4D97-AF65-F5344CB8AC3E}">
        <p14:creationId xmlns:p14="http://schemas.microsoft.com/office/powerpoint/2010/main" val="330617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3"/>
            <a:ext cx="5486400" cy="566739"/>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9" y="612775"/>
            <a:ext cx="5486400" cy="4114800"/>
          </a:xfrm>
        </p:spPr>
        <p:txBody>
          <a:bodyPr/>
          <a:lstStyle>
            <a:lvl1pPr marL="0" indent="0">
              <a:buNone/>
              <a:defRPr sz="3200"/>
            </a:lvl1pPr>
            <a:lvl2pPr marL="457095" indent="0">
              <a:buNone/>
              <a:defRPr sz="2800"/>
            </a:lvl2pPr>
            <a:lvl3pPr marL="914190" indent="0">
              <a:buNone/>
              <a:defRPr sz="2400"/>
            </a:lvl3pPr>
            <a:lvl4pPr marL="1371285" indent="0">
              <a:buNone/>
              <a:defRPr sz="2000"/>
            </a:lvl4pPr>
            <a:lvl5pPr marL="1828380" indent="0">
              <a:buNone/>
              <a:defRPr sz="2000"/>
            </a:lvl5pPr>
            <a:lvl6pPr marL="2285475" indent="0">
              <a:buNone/>
              <a:defRPr sz="2000"/>
            </a:lvl6pPr>
            <a:lvl7pPr marL="2742572" indent="0">
              <a:buNone/>
              <a:defRPr sz="2000"/>
            </a:lvl7pPr>
            <a:lvl8pPr marL="3199665" indent="0">
              <a:buNone/>
              <a:defRPr sz="2000"/>
            </a:lvl8pPr>
            <a:lvl9pPr marL="365676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1792289" y="5367342"/>
            <a:ext cx="5486400" cy="804863"/>
          </a:xfrm>
        </p:spPr>
        <p:txBody>
          <a:bodyPr/>
          <a:lstStyle>
            <a:lvl1pPr marL="0" indent="0">
              <a:buNone/>
              <a:defRPr sz="1400"/>
            </a:lvl1pPr>
            <a:lvl2pPr marL="457095" indent="0">
              <a:buNone/>
              <a:defRPr sz="1200"/>
            </a:lvl2pPr>
            <a:lvl3pPr marL="914190" indent="0">
              <a:buNone/>
              <a:defRPr sz="1000"/>
            </a:lvl3pPr>
            <a:lvl4pPr marL="1371285" indent="0">
              <a:buNone/>
              <a:defRPr sz="900"/>
            </a:lvl4pPr>
            <a:lvl5pPr marL="1828380" indent="0">
              <a:buNone/>
              <a:defRPr sz="900"/>
            </a:lvl5pPr>
            <a:lvl6pPr marL="2285475" indent="0">
              <a:buNone/>
              <a:defRPr sz="900"/>
            </a:lvl6pPr>
            <a:lvl7pPr marL="2742572" indent="0">
              <a:buNone/>
              <a:defRPr sz="900"/>
            </a:lvl7pPr>
            <a:lvl8pPr marL="3199665" indent="0">
              <a:buNone/>
              <a:defRPr sz="900"/>
            </a:lvl8pPr>
            <a:lvl9pPr marL="365676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1" y="6356354"/>
            <a:ext cx="2133600" cy="365125"/>
          </a:xfrm>
          <a:prstGeom prst="rect">
            <a:avLst/>
          </a:prstGeom>
        </p:spPr>
        <p:txBody>
          <a:bodyPr lIns="91419" tIns="45710" rIns="91419" bIns="45710"/>
          <a:lstStyle/>
          <a:p>
            <a:fld id="{A0CE5F63-2AA4-4531-B3DE-EBD0624BC140}" type="datetimeFigureOut">
              <a:rPr lang="en-CA" smtClean="0"/>
              <a:t>07/12/2017</a:t>
            </a:fld>
            <a:endParaRPr lang="en-CA"/>
          </a:p>
        </p:txBody>
      </p:sp>
      <p:sp>
        <p:nvSpPr>
          <p:cNvPr id="6" name="Footer Placeholder 5"/>
          <p:cNvSpPr>
            <a:spLocks noGrp="1"/>
          </p:cNvSpPr>
          <p:nvPr>
            <p:ph type="ftr" sz="quarter" idx="11"/>
          </p:nvPr>
        </p:nvSpPr>
        <p:spPr>
          <a:xfrm>
            <a:off x="3124200" y="6356354"/>
            <a:ext cx="2895600" cy="365125"/>
          </a:xfrm>
          <a:prstGeom prst="rect">
            <a:avLst/>
          </a:prstGeom>
        </p:spPr>
        <p:txBody>
          <a:bodyPr lIns="91419" tIns="45710" rIns="91419" bIns="45710"/>
          <a:lstStyle/>
          <a:p>
            <a:endParaRPr lang="en-CA"/>
          </a:p>
        </p:txBody>
      </p:sp>
      <p:sp>
        <p:nvSpPr>
          <p:cNvPr id="7" name="Slide Number Placeholder 6"/>
          <p:cNvSpPr>
            <a:spLocks noGrp="1"/>
          </p:cNvSpPr>
          <p:nvPr>
            <p:ph type="sldNum" sz="quarter" idx="12"/>
          </p:nvPr>
        </p:nvSpPr>
        <p:spPr>
          <a:xfrm>
            <a:off x="6553200" y="6356354"/>
            <a:ext cx="2133600" cy="365125"/>
          </a:xfrm>
          <a:prstGeom prst="rect">
            <a:avLst/>
          </a:prstGeom>
        </p:spPr>
        <p:txBody>
          <a:bodyPr lIns="91419" tIns="45710" rIns="91419" bIns="45710"/>
          <a:lstStyle/>
          <a:p>
            <a:fld id="{2BD41619-3A9F-49A8-AB76-DC65EAAC207A}" type="slidenum">
              <a:rPr lang="en-CA" smtClean="0"/>
              <a:t>‹#›</a:t>
            </a:fld>
            <a:endParaRPr lang="en-CA"/>
          </a:p>
        </p:txBody>
      </p:sp>
    </p:spTree>
    <p:extLst>
      <p:ext uri="{BB962C8B-B14F-4D97-AF65-F5344CB8AC3E}">
        <p14:creationId xmlns:p14="http://schemas.microsoft.com/office/powerpoint/2010/main" val="102564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8000">
              <a:schemeClr val="bg2"/>
            </a:gs>
            <a:gs pos="100000">
              <a:schemeClr val="bg2">
                <a:lumMod val="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79400"/>
            <a:ext cx="8610600" cy="1143000"/>
          </a:xfrm>
          <a:prstGeom prst="rect">
            <a:avLst/>
          </a:prstGeom>
        </p:spPr>
        <p:txBody>
          <a:bodyPr vert="horz" lIns="91419" tIns="45710" rIns="91419" bIns="45710" rtlCol="0" anchor="ctr">
            <a:no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228600" y="1600201"/>
            <a:ext cx="8610600" cy="4834268"/>
          </a:xfrm>
          <a:prstGeom prst="rect">
            <a:avLst/>
          </a:prstGeom>
        </p:spPr>
        <p:txBody>
          <a:bodyPr vert="horz" lIns="91419" tIns="45710" rIns="91419" bIns="457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Tree>
    <p:extLst>
      <p:ext uri="{BB962C8B-B14F-4D97-AF65-F5344CB8AC3E}">
        <p14:creationId xmlns:p14="http://schemas.microsoft.com/office/powerpoint/2010/main" val="5753593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190" rtl="0" eaLnBrk="1" latinLnBrk="0" hangingPunct="1">
        <a:spcBef>
          <a:spcPct val="0"/>
        </a:spcBef>
        <a:buNone/>
        <a:defRPr sz="3600" kern="1200">
          <a:solidFill>
            <a:schemeClr val="tx1"/>
          </a:solidFill>
          <a:latin typeface="+mj-lt"/>
          <a:ea typeface="+mj-ea"/>
          <a:cs typeface="+mj-cs"/>
        </a:defRPr>
      </a:lvl1pPr>
    </p:titleStyle>
    <p:bodyStyle>
      <a:lvl1pPr marL="342822" indent="-342822" algn="l" defTabSz="9141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780" indent="-285685"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2738" indent="-228548" algn="l" defTabSz="91419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599833" indent="-228548" algn="l" defTabSz="91419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6928" indent="-228548" algn="l" defTabSz="91419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023"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19"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214"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308"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190" rtl="0" eaLnBrk="1" latinLnBrk="0" hangingPunct="1">
        <a:defRPr sz="1800" kern="1200">
          <a:solidFill>
            <a:schemeClr val="tx1"/>
          </a:solidFill>
          <a:latin typeface="+mn-lt"/>
          <a:ea typeface="+mn-ea"/>
          <a:cs typeface="+mn-cs"/>
        </a:defRPr>
      </a:lvl1pPr>
      <a:lvl2pPr marL="457095" algn="l" defTabSz="914190" rtl="0" eaLnBrk="1" latinLnBrk="0" hangingPunct="1">
        <a:defRPr sz="1800" kern="1200">
          <a:solidFill>
            <a:schemeClr val="tx1"/>
          </a:solidFill>
          <a:latin typeface="+mn-lt"/>
          <a:ea typeface="+mn-ea"/>
          <a:cs typeface="+mn-cs"/>
        </a:defRPr>
      </a:lvl2pPr>
      <a:lvl3pPr marL="914190" algn="l" defTabSz="914190" rtl="0" eaLnBrk="1" latinLnBrk="0" hangingPunct="1">
        <a:defRPr sz="1800" kern="1200">
          <a:solidFill>
            <a:schemeClr val="tx1"/>
          </a:solidFill>
          <a:latin typeface="+mn-lt"/>
          <a:ea typeface="+mn-ea"/>
          <a:cs typeface="+mn-cs"/>
        </a:defRPr>
      </a:lvl3pPr>
      <a:lvl4pPr marL="1371285" algn="l" defTabSz="914190" rtl="0" eaLnBrk="1" latinLnBrk="0" hangingPunct="1">
        <a:defRPr sz="1800" kern="1200">
          <a:solidFill>
            <a:schemeClr val="tx1"/>
          </a:solidFill>
          <a:latin typeface="+mn-lt"/>
          <a:ea typeface="+mn-ea"/>
          <a:cs typeface="+mn-cs"/>
        </a:defRPr>
      </a:lvl4pPr>
      <a:lvl5pPr marL="1828380" algn="l" defTabSz="914190" rtl="0" eaLnBrk="1" latinLnBrk="0" hangingPunct="1">
        <a:defRPr sz="1800" kern="1200">
          <a:solidFill>
            <a:schemeClr val="tx1"/>
          </a:solidFill>
          <a:latin typeface="+mn-lt"/>
          <a:ea typeface="+mn-ea"/>
          <a:cs typeface="+mn-cs"/>
        </a:defRPr>
      </a:lvl5pPr>
      <a:lvl6pPr marL="2285475" algn="l" defTabSz="914190" rtl="0" eaLnBrk="1" latinLnBrk="0" hangingPunct="1">
        <a:defRPr sz="1800" kern="1200">
          <a:solidFill>
            <a:schemeClr val="tx1"/>
          </a:solidFill>
          <a:latin typeface="+mn-lt"/>
          <a:ea typeface="+mn-ea"/>
          <a:cs typeface="+mn-cs"/>
        </a:defRPr>
      </a:lvl6pPr>
      <a:lvl7pPr marL="2742572" algn="l" defTabSz="914190" rtl="0" eaLnBrk="1" latinLnBrk="0" hangingPunct="1">
        <a:defRPr sz="1800" kern="1200">
          <a:solidFill>
            <a:schemeClr val="tx1"/>
          </a:solidFill>
          <a:latin typeface="+mn-lt"/>
          <a:ea typeface="+mn-ea"/>
          <a:cs typeface="+mn-cs"/>
        </a:defRPr>
      </a:lvl7pPr>
      <a:lvl8pPr marL="3199665" algn="l" defTabSz="914190" rtl="0" eaLnBrk="1" latinLnBrk="0" hangingPunct="1">
        <a:defRPr sz="1800" kern="1200">
          <a:solidFill>
            <a:schemeClr val="tx1"/>
          </a:solidFill>
          <a:latin typeface="+mn-lt"/>
          <a:ea typeface="+mn-ea"/>
          <a:cs typeface="+mn-cs"/>
        </a:defRPr>
      </a:lvl8pPr>
      <a:lvl9pPr marL="3656760" algn="l" defTabSz="91419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8000">
              <a:schemeClr val="bg2"/>
            </a:gs>
            <a:gs pos="100000">
              <a:schemeClr val="bg2">
                <a:lumMod val="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5167"/>
            <a:ext cx="8229600" cy="1143000"/>
          </a:xfrm>
          <a:prstGeom prst="rect">
            <a:avLst/>
          </a:prstGeom>
        </p:spPr>
        <p:txBody>
          <a:bodyPr vert="horz" lIns="91419" tIns="45710" rIns="91419" bIns="4571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4"/>
            <a:ext cx="8229600" cy="4525433"/>
          </a:xfrm>
          <a:prstGeom prst="rect">
            <a:avLst/>
          </a:prstGeom>
        </p:spPr>
        <p:txBody>
          <a:bodyPr vert="horz" lIns="91419" tIns="45710" rIns="91419" bIns="457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1" y="6356358"/>
            <a:ext cx="2133600" cy="366183"/>
          </a:xfrm>
          <a:prstGeom prst="rect">
            <a:avLst/>
          </a:prstGeom>
        </p:spPr>
        <p:txBody>
          <a:bodyPr vert="horz" lIns="91419" tIns="45710" rIns="91419" bIns="45710" rtlCol="0" anchor="ctr"/>
          <a:lstStyle>
            <a:lvl1pPr algn="l">
              <a:defRPr sz="1200">
                <a:solidFill>
                  <a:schemeClr val="tx1">
                    <a:tint val="75000"/>
                  </a:schemeClr>
                </a:solidFill>
              </a:defRPr>
            </a:lvl1pPr>
          </a:lstStyle>
          <a:p>
            <a:fld id="{6E889B77-6BEF-4BA2-A185-91BC4E9F1B17}" type="datetimeFigureOut">
              <a:rPr lang="en-CA" smtClean="0"/>
              <a:t>07/12/2017</a:t>
            </a:fld>
            <a:endParaRPr lang="en-CA"/>
          </a:p>
        </p:txBody>
      </p:sp>
      <p:sp>
        <p:nvSpPr>
          <p:cNvPr id="5" name="Footer Placeholder 4"/>
          <p:cNvSpPr>
            <a:spLocks noGrp="1"/>
          </p:cNvSpPr>
          <p:nvPr>
            <p:ph type="ftr" sz="quarter" idx="3"/>
          </p:nvPr>
        </p:nvSpPr>
        <p:spPr>
          <a:xfrm>
            <a:off x="3124200" y="6356358"/>
            <a:ext cx="2895600" cy="366183"/>
          </a:xfrm>
          <a:prstGeom prst="rect">
            <a:avLst/>
          </a:prstGeom>
        </p:spPr>
        <p:txBody>
          <a:bodyPr vert="horz" lIns="91419" tIns="45710" rIns="91419" bIns="4571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8"/>
            <a:ext cx="2133600" cy="366183"/>
          </a:xfrm>
          <a:prstGeom prst="rect">
            <a:avLst/>
          </a:prstGeom>
        </p:spPr>
        <p:txBody>
          <a:bodyPr vert="horz" lIns="91419" tIns="45710" rIns="91419" bIns="45710" rtlCol="0" anchor="ctr"/>
          <a:lstStyle>
            <a:lvl1pPr algn="r">
              <a:defRPr sz="1200">
                <a:solidFill>
                  <a:schemeClr val="tx1">
                    <a:tint val="75000"/>
                  </a:schemeClr>
                </a:solidFill>
              </a:defRPr>
            </a:lvl1pPr>
          </a:lstStyle>
          <a:p>
            <a:fld id="{262E6C62-7AB9-445A-ACBF-C99041BD896C}" type="slidenum">
              <a:rPr lang="en-CA" smtClean="0"/>
              <a:t>‹#›</a:t>
            </a:fld>
            <a:endParaRPr lang="en-CA"/>
          </a:p>
        </p:txBody>
      </p:sp>
    </p:spTree>
    <p:extLst>
      <p:ext uri="{BB962C8B-B14F-4D97-AF65-F5344CB8AC3E}">
        <p14:creationId xmlns:p14="http://schemas.microsoft.com/office/powerpoint/2010/main" val="15084530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190" rtl="0" eaLnBrk="1" latinLnBrk="0" hangingPunct="1">
        <a:spcBef>
          <a:spcPct val="0"/>
        </a:spcBef>
        <a:buNone/>
        <a:defRPr sz="4400" kern="1200">
          <a:solidFill>
            <a:schemeClr val="tx1"/>
          </a:solidFill>
          <a:latin typeface="+mj-lt"/>
          <a:ea typeface="+mj-ea"/>
          <a:cs typeface="+mj-cs"/>
        </a:defRPr>
      </a:lvl1pPr>
    </p:titleStyle>
    <p:bodyStyle>
      <a:lvl1pPr marL="342822" indent="-342822" algn="l" defTabSz="91419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780" indent="-285685" algn="l" defTabSz="91419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738" indent="-228548" algn="l" defTabSz="9141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833"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928"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023"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19"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214"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308" indent="-228548" algn="l" defTabSz="91419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190" rtl="0" eaLnBrk="1" latinLnBrk="0" hangingPunct="1">
        <a:defRPr sz="1800" kern="1200">
          <a:solidFill>
            <a:schemeClr val="tx1"/>
          </a:solidFill>
          <a:latin typeface="+mn-lt"/>
          <a:ea typeface="+mn-ea"/>
          <a:cs typeface="+mn-cs"/>
        </a:defRPr>
      </a:lvl1pPr>
      <a:lvl2pPr marL="457095" algn="l" defTabSz="914190" rtl="0" eaLnBrk="1" latinLnBrk="0" hangingPunct="1">
        <a:defRPr sz="1800" kern="1200">
          <a:solidFill>
            <a:schemeClr val="tx1"/>
          </a:solidFill>
          <a:latin typeface="+mn-lt"/>
          <a:ea typeface="+mn-ea"/>
          <a:cs typeface="+mn-cs"/>
        </a:defRPr>
      </a:lvl2pPr>
      <a:lvl3pPr marL="914190" algn="l" defTabSz="914190" rtl="0" eaLnBrk="1" latinLnBrk="0" hangingPunct="1">
        <a:defRPr sz="1800" kern="1200">
          <a:solidFill>
            <a:schemeClr val="tx1"/>
          </a:solidFill>
          <a:latin typeface="+mn-lt"/>
          <a:ea typeface="+mn-ea"/>
          <a:cs typeface="+mn-cs"/>
        </a:defRPr>
      </a:lvl3pPr>
      <a:lvl4pPr marL="1371285" algn="l" defTabSz="914190" rtl="0" eaLnBrk="1" latinLnBrk="0" hangingPunct="1">
        <a:defRPr sz="1800" kern="1200">
          <a:solidFill>
            <a:schemeClr val="tx1"/>
          </a:solidFill>
          <a:latin typeface="+mn-lt"/>
          <a:ea typeface="+mn-ea"/>
          <a:cs typeface="+mn-cs"/>
        </a:defRPr>
      </a:lvl4pPr>
      <a:lvl5pPr marL="1828380" algn="l" defTabSz="914190" rtl="0" eaLnBrk="1" latinLnBrk="0" hangingPunct="1">
        <a:defRPr sz="1800" kern="1200">
          <a:solidFill>
            <a:schemeClr val="tx1"/>
          </a:solidFill>
          <a:latin typeface="+mn-lt"/>
          <a:ea typeface="+mn-ea"/>
          <a:cs typeface="+mn-cs"/>
        </a:defRPr>
      </a:lvl5pPr>
      <a:lvl6pPr marL="2285475" algn="l" defTabSz="914190" rtl="0" eaLnBrk="1" latinLnBrk="0" hangingPunct="1">
        <a:defRPr sz="1800" kern="1200">
          <a:solidFill>
            <a:schemeClr val="tx1"/>
          </a:solidFill>
          <a:latin typeface="+mn-lt"/>
          <a:ea typeface="+mn-ea"/>
          <a:cs typeface="+mn-cs"/>
        </a:defRPr>
      </a:lvl6pPr>
      <a:lvl7pPr marL="2742572" algn="l" defTabSz="914190" rtl="0" eaLnBrk="1" latinLnBrk="0" hangingPunct="1">
        <a:defRPr sz="1800" kern="1200">
          <a:solidFill>
            <a:schemeClr val="tx1"/>
          </a:solidFill>
          <a:latin typeface="+mn-lt"/>
          <a:ea typeface="+mn-ea"/>
          <a:cs typeface="+mn-cs"/>
        </a:defRPr>
      </a:lvl7pPr>
      <a:lvl8pPr marL="3199665" algn="l" defTabSz="914190" rtl="0" eaLnBrk="1" latinLnBrk="0" hangingPunct="1">
        <a:defRPr sz="1800" kern="1200">
          <a:solidFill>
            <a:schemeClr val="tx1"/>
          </a:solidFill>
          <a:latin typeface="+mn-lt"/>
          <a:ea typeface="+mn-ea"/>
          <a:cs typeface="+mn-cs"/>
        </a:defRPr>
      </a:lvl8pPr>
      <a:lvl9pPr marL="3656760" algn="l" defTabSz="9141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mailto:dawna.lange@ontario.ca"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58721" y="1036551"/>
            <a:ext cx="2238773" cy="2238775"/>
            <a:chOff x="2619817" y="2475910"/>
            <a:chExt cx="795406" cy="795406"/>
          </a:xfrm>
          <a:effectLst>
            <a:outerShdw blurRad="50800" dist="38100" dir="2700000" algn="tl" rotWithShape="0">
              <a:prstClr val="black">
                <a:alpha val="40000"/>
              </a:prstClr>
            </a:outerShdw>
          </a:effectLst>
        </p:grpSpPr>
        <p:sp>
          <p:nvSpPr>
            <p:cNvPr id="4" name="Oval 3"/>
            <p:cNvSpPr/>
            <p:nvPr/>
          </p:nvSpPr>
          <p:spPr>
            <a:xfrm>
              <a:off x="2859424" y="2715517"/>
              <a:ext cx="316192" cy="316192"/>
            </a:xfrm>
            <a:prstGeom prst="ellipse">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Courier New" panose="02070309020205020404" pitchFamily="49" charset="0"/>
                <a:cs typeface="Courier New" panose="02070309020205020404" pitchFamily="49" charset="0"/>
              </a:endParaRPr>
            </a:p>
          </p:txBody>
        </p:sp>
        <p:grpSp>
          <p:nvGrpSpPr>
            <p:cNvPr id="5" name="Group 4"/>
            <p:cNvGrpSpPr/>
            <p:nvPr/>
          </p:nvGrpSpPr>
          <p:grpSpPr>
            <a:xfrm>
              <a:off x="2619817" y="2475910"/>
              <a:ext cx="795406" cy="795406"/>
              <a:chOff x="1824921" y="1549744"/>
              <a:chExt cx="2452456" cy="2448680"/>
            </a:xfrm>
          </p:grpSpPr>
          <p:sp>
            <p:nvSpPr>
              <p:cNvPr id="19" name="Oval 18"/>
              <p:cNvSpPr/>
              <p:nvPr/>
            </p:nvSpPr>
            <p:spPr>
              <a:xfrm>
                <a:off x="3682801" y="3361375"/>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0" name="Oval 19"/>
              <p:cNvSpPr/>
              <p:nvPr/>
            </p:nvSpPr>
            <p:spPr>
              <a:xfrm>
                <a:off x="3958853" y="2615632"/>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1" name="Oval 20"/>
              <p:cNvSpPr/>
              <p:nvPr/>
            </p:nvSpPr>
            <p:spPr>
              <a:xfrm>
                <a:off x="2891888" y="1549744"/>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2" name="Oval 21"/>
              <p:cNvSpPr/>
              <p:nvPr/>
            </p:nvSpPr>
            <p:spPr>
              <a:xfrm>
                <a:off x="1824921" y="2615632"/>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3" name="Oval 22"/>
              <p:cNvSpPr/>
              <p:nvPr/>
            </p:nvSpPr>
            <p:spPr>
              <a:xfrm>
                <a:off x="2891888" y="3679899"/>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4" name="Oval 23"/>
              <p:cNvSpPr/>
              <p:nvPr/>
            </p:nvSpPr>
            <p:spPr>
              <a:xfrm>
                <a:off x="2143445" y="3361375"/>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5" name="Oval 24"/>
              <p:cNvSpPr/>
              <p:nvPr/>
            </p:nvSpPr>
            <p:spPr>
              <a:xfrm>
                <a:off x="2143445" y="1868268"/>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26" name="Oval 25"/>
              <p:cNvSpPr/>
              <p:nvPr/>
            </p:nvSpPr>
            <p:spPr>
              <a:xfrm>
                <a:off x="3682801" y="1868268"/>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grpSp>
        <p:cxnSp>
          <p:nvCxnSpPr>
            <p:cNvPr id="6" name="Straight Arrow Connector 5"/>
            <p:cNvCxnSpPr>
              <a:stCxn id="22" idx="6"/>
              <a:endCxn id="4" idx="2"/>
            </p:cNvCxnSpPr>
            <p:nvPr/>
          </p:nvCxnSpPr>
          <p:spPr>
            <a:xfrm flipV="1">
              <a:off x="2723124" y="2873613"/>
              <a:ext cx="136300" cy="264"/>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Arrow Connector 6"/>
            <p:cNvCxnSpPr>
              <a:stCxn id="25" idx="5"/>
              <a:endCxn id="4" idx="1"/>
            </p:cNvCxnSpPr>
            <p:nvPr/>
          </p:nvCxnSpPr>
          <p:spPr>
            <a:xfrm>
              <a:off x="2811302" y="2667691"/>
              <a:ext cx="94427"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p:cNvCxnSpPr>
              <a:stCxn id="21" idx="4"/>
              <a:endCxn id="4" idx="0"/>
            </p:cNvCxnSpPr>
            <p:nvPr/>
          </p:nvCxnSpPr>
          <p:spPr>
            <a:xfrm flipH="1">
              <a:off x="3017520" y="2579377"/>
              <a:ext cx="1" cy="136140"/>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p:cNvCxnSpPr>
              <a:stCxn id="26" idx="3"/>
              <a:endCxn id="4" idx="7"/>
            </p:cNvCxnSpPr>
            <p:nvPr/>
          </p:nvCxnSpPr>
          <p:spPr>
            <a:xfrm flipH="1">
              <a:off x="3129311" y="2667691"/>
              <a:ext cx="108202"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p:cNvCxnSpPr>
              <a:stCxn id="20" idx="2"/>
              <a:endCxn id="4" idx="6"/>
            </p:cNvCxnSpPr>
            <p:nvPr/>
          </p:nvCxnSpPr>
          <p:spPr>
            <a:xfrm flipH="1" flipV="1">
              <a:off x="3175616" y="2873613"/>
              <a:ext cx="136300" cy="264"/>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p:cNvCxnSpPr>
              <a:stCxn id="19" idx="1"/>
              <a:endCxn id="4" idx="5"/>
            </p:cNvCxnSpPr>
            <p:nvPr/>
          </p:nvCxnSpPr>
          <p:spPr>
            <a:xfrm flipH="1" flipV="1">
              <a:off x="3129311" y="2985404"/>
              <a:ext cx="108202"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p:cNvCxnSpPr>
              <a:stCxn id="23" idx="0"/>
              <a:endCxn id="4" idx="4"/>
            </p:cNvCxnSpPr>
            <p:nvPr/>
          </p:nvCxnSpPr>
          <p:spPr>
            <a:xfrm flipH="1" flipV="1">
              <a:off x="3017520" y="3031709"/>
              <a:ext cx="1" cy="136140"/>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a:stCxn id="24" idx="7"/>
              <a:endCxn id="4" idx="3"/>
            </p:cNvCxnSpPr>
            <p:nvPr/>
          </p:nvCxnSpPr>
          <p:spPr>
            <a:xfrm flipV="1">
              <a:off x="2811302" y="2985404"/>
              <a:ext cx="94427"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nvGrpSpPr>
            <p:cNvPr id="14" name="Group 13"/>
            <p:cNvGrpSpPr/>
            <p:nvPr/>
          </p:nvGrpSpPr>
          <p:grpSpPr>
            <a:xfrm>
              <a:off x="2897089" y="2777095"/>
              <a:ext cx="240862" cy="193036"/>
              <a:chOff x="3613934" y="2300815"/>
              <a:chExt cx="1317432" cy="1055838"/>
            </a:xfrm>
          </p:grpSpPr>
          <p:sp>
            <p:nvSpPr>
              <p:cNvPr id="15" name="Oval 3"/>
              <p:cNvSpPr/>
              <p:nvPr/>
            </p:nvSpPr>
            <p:spPr>
              <a:xfrm flipH="1" flipV="1">
                <a:off x="3770083" y="2852956"/>
                <a:ext cx="990600" cy="503697"/>
              </a:xfrm>
              <a:custGeom>
                <a:avLst/>
                <a:gdLst>
                  <a:gd name="connsiteX0" fmla="*/ 495300 w 990600"/>
                  <a:gd name="connsiteY0" fmla="*/ 0 h 503619"/>
                  <a:gd name="connsiteX1" fmla="*/ 990600 w 990600"/>
                  <a:gd name="connsiteY1" fmla="*/ 503619 h 503619"/>
                  <a:gd name="connsiteX2" fmla="*/ 721724 w 990600"/>
                  <a:gd name="connsiteY2" fmla="*/ 503619 h 503619"/>
                  <a:gd name="connsiteX3" fmla="*/ 495300 w 990600"/>
                  <a:gd name="connsiteY3" fmla="*/ 193106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14248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24819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78 h 503697"/>
                  <a:gd name="connsiteX1" fmla="*/ 990600 w 990600"/>
                  <a:gd name="connsiteY1" fmla="*/ 503697 h 503697"/>
                  <a:gd name="connsiteX2" fmla="*/ 721724 w 990600"/>
                  <a:gd name="connsiteY2" fmla="*/ 503697 h 503697"/>
                  <a:gd name="connsiteX3" fmla="*/ 500586 w 990600"/>
                  <a:gd name="connsiteY3" fmla="*/ 224897 h 503697"/>
                  <a:gd name="connsiteX4" fmla="*/ 268877 w 990600"/>
                  <a:gd name="connsiteY4" fmla="*/ 503697 h 503697"/>
                  <a:gd name="connsiteX5" fmla="*/ 0 w 990600"/>
                  <a:gd name="connsiteY5" fmla="*/ 503697 h 503697"/>
                  <a:gd name="connsiteX6" fmla="*/ 495300 w 990600"/>
                  <a:gd name="connsiteY6" fmla="*/ 78 h 50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03697">
                    <a:moveTo>
                      <a:pt x="495300" y="78"/>
                    </a:moveTo>
                    <a:cubicBezTo>
                      <a:pt x="842844" y="5363"/>
                      <a:pt x="990600" y="225556"/>
                      <a:pt x="990600" y="503697"/>
                    </a:cubicBezTo>
                    <a:lnTo>
                      <a:pt x="721724" y="503697"/>
                    </a:lnTo>
                    <a:cubicBezTo>
                      <a:pt x="711987" y="329470"/>
                      <a:pt x="619540" y="224897"/>
                      <a:pt x="500586" y="224897"/>
                    </a:cubicBezTo>
                    <a:cubicBezTo>
                      <a:pt x="381632" y="224897"/>
                      <a:pt x="278613" y="329470"/>
                      <a:pt x="268877" y="503697"/>
                    </a:cubicBezTo>
                    <a:lnTo>
                      <a:pt x="0" y="503697"/>
                    </a:lnTo>
                    <a:cubicBezTo>
                      <a:pt x="1" y="225556"/>
                      <a:pt x="168936" y="-4885"/>
                      <a:pt x="495300" y="7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3"/>
              <p:cNvSpPr/>
              <p:nvPr/>
            </p:nvSpPr>
            <p:spPr>
              <a:xfrm>
                <a:off x="3784617" y="2300815"/>
                <a:ext cx="990600" cy="503697"/>
              </a:xfrm>
              <a:custGeom>
                <a:avLst/>
                <a:gdLst>
                  <a:gd name="connsiteX0" fmla="*/ 495300 w 990600"/>
                  <a:gd name="connsiteY0" fmla="*/ 0 h 503619"/>
                  <a:gd name="connsiteX1" fmla="*/ 990600 w 990600"/>
                  <a:gd name="connsiteY1" fmla="*/ 503619 h 503619"/>
                  <a:gd name="connsiteX2" fmla="*/ 721724 w 990600"/>
                  <a:gd name="connsiteY2" fmla="*/ 503619 h 503619"/>
                  <a:gd name="connsiteX3" fmla="*/ 495300 w 990600"/>
                  <a:gd name="connsiteY3" fmla="*/ 193106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14248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24819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78 h 503697"/>
                  <a:gd name="connsiteX1" fmla="*/ 990600 w 990600"/>
                  <a:gd name="connsiteY1" fmla="*/ 503697 h 503697"/>
                  <a:gd name="connsiteX2" fmla="*/ 721724 w 990600"/>
                  <a:gd name="connsiteY2" fmla="*/ 503697 h 503697"/>
                  <a:gd name="connsiteX3" fmla="*/ 500586 w 990600"/>
                  <a:gd name="connsiteY3" fmla="*/ 224897 h 503697"/>
                  <a:gd name="connsiteX4" fmla="*/ 268877 w 990600"/>
                  <a:gd name="connsiteY4" fmla="*/ 503697 h 503697"/>
                  <a:gd name="connsiteX5" fmla="*/ 0 w 990600"/>
                  <a:gd name="connsiteY5" fmla="*/ 503697 h 503697"/>
                  <a:gd name="connsiteX6" fmla="*/ 495300 w 990600"/>
                  <a:gd name="connsiteY6" fmla="*/ 78 h 50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03697">
                    <a:moveTo>
                      <a:pt x="495300" y="78"/>
                    </a:moveTo>
                    <a:cubicBezTo>
                      <a:pt x="842844" y="5363"/>
                      <a:pt x="990600" y="225556"/>
                      <a:pt x="990600" y="503697"/>
                    </a:cubicBezTo>
                    <a:lnTo>
                      <a:pt x="721724" y="503697"/>
                    </a:lnTo>
                    <a:cubicBezTo>
                      <a:pt x="711987" y="329470"/>
                      <a:pt x="619540" y="224897"/>
                      <a:pt x="500586" y="224897"/>
                    </a:cubicBezTo>
                    <a:cubicBezTo>
                      <a:pt x="381632" y="224897"/>
                      <a:pt x="278613" y="329470"/>
                      <a:pt x="268877" y="503697"/>
                    </a:cubicBezTo>
                    <a:lnTo>
                      <a:pt x="0" y="503697"/>
                    </a:lnTo>
                    <a:cubicBezTo>
                      <a:pt x="1" y="225556"/>
                      <a:pt x="168936" y="-4885"/>
                      <a:pt x="495300" y="78"/>
                    </a:cubicBezTo>
                    <a:close/>
                  </a:path>
                </a:pathLst>
              </a:custGeom>
              <a:solidFill>
                <a:srgbClr val="B2A1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p:cNvSpPr/>
              <p:nvPr/>
            </p:nvSpPr>
            <p:spPr>
              <a:xfrm rot="10800000" flipH="1" flipV="1">
                <a:off x="3613934" y="2705951"/>
                <a:ext cx="609600" cy="21666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p:cNvSpPr/>
              <p:nvPr/>
            </p:nvSpPr>
            <p:spPr>
              <a:xfrm rot="10800000">
                <a:off x="4321766" y="2734850"/>
                <a:ext cx="609600" cy="216667"/>
              </a:xfrm>
              <a:prstGeom prst="triangle">
                <a:avLst/>
              </a:prstGeom>
              <a:solidFill>
                <a:srgbClr val="B2A1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
        <p:nvSpPr>
          <p:cNvPr id="27" name="Rectangle 26"/>
          <p:cNvSpPr/>
          <p:nvPr/>
        </p:nvSpPr>
        <p:spPr>
          <a:xfrm>
            <a:off x="1930593" y="3810000"/>
            <a:ext cx="5345577" cy="1333230"/>
          </a:xfrm>
          <a:prstGeom prst="rect">
            <a:avLst/>
          </a:prstGeom>
          <a:solidFill>
            <a:schemeClr val="bg1">
              <a:alpha val="48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37160" tIns="45720" rIns="137160" bIns="46800" rtlCol="0" anchor="ctr" anchorCtr="0"/>
          <a:lstStyle/>
          <a:p>
            <a:pPr algn="ctr"/>
            <a:r>
              <a:rPr lang="en-CA" sz="2400" dirty="0" smtClean="0">
                <a:solidFill>
                  <a:prstClr val="white"/>
                </a:solidFill>
                <a:latin typeface="+mj-lt"/>
              </a:rPr>
              <a:t>The Transformation Hub</a:t>
            </a:r>
            <a:endParaRPr lang="en-CA" sz="2400" dirty="0">
              <a:solidFill>
                <a:prstClr val="white"/>
              </a:solidFill>
              <a:latin typeface="+mj-lt"/>
            </a:endParaRPr>
          </a:p>
          <a:p>
            <a:pPr algn="ctr"/>
            <a:r>
              <a:rPr lang="en-CA" sz="2400" dirty="0" smtClean="0">
                <a:solidFill>
                  <a:prstClr val="white"/>
                </a:solidFill>
                <a:latin typeface="+mj-lt"/>
              </a:rPr>
              <a:t>Update: July 2017</a:t>
            </a:r>
          </a:p>
        </p:txBody>
      </p:sp>
    </p:spTree>
    <p:extLst>
      <p:ext uri="{BB962C8B-B14F-4D97-AF65-F5344CB8AC3E}">
        <p14:creationId xmlns:p14="http://schemas.microsoft.com/office/powerpoint/2010/main" val="245332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575"/>
            <a:ext cx="8610600" cy="1143000"/>
          </a:xfrm>
        </p:spPr>
        <p:txBody>
          <a:bodyPr/>
          <a:lstStyle/>
          <a:p>
            <a:r>
              <a:rPr lang="en-CA" dirty="0" smtClean="0"/>
              <a:t>Purpose</a:t>
            </a:r>
            <a:endParaRPr lang="en-CA" dirty="0"/>
          </a:p>
        </p:txBody>
      </p:sp>
      <p:cxnSp>
        <p:nvCxnSpPr>
          <p:cNvPr id="33" name="Straight Connector 32"/>
          <p:cNvCxnSpPr/>
          <p:nvPr/>
        </p:nvCxnSpPr>
        <p:spPr>
          <a:xfrm>
            <a:off x="313659" y="978176"/>
            <a:ext cx="85679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34924" y="1142999"/>
            <a:ext cx="8546637" cy="4810929"/>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spcBef>
                <a:spcPts val="600"/>
              </a:spcBef>
              <a:spcAft>
                <a:spcPts val="600"/>
              </a:spcAft>
            </a:pPr>
            <a:r>
              <a:rPr lang="en-CA" sz="1600" dirty="0" smtClean="0">
                <a:solidFill>
                  <a:schemeClr val="tx1"/>
                </a:solidFill>
              </a:rPr>
              <a:t>Our first three meetings and initial online conversations have been valuable opportunities to explore what the Transformation Hub is about and how we can help the organization better collaborate around organizational transformation. </a:t>
            </a:r>
          </a:p>
          <a:p>
            <a:pPr>
              <a:spcBef>
                <a:spcPts val="600"/>
              </a:spcBef>
              <a:spcAft>
                <a:spcPts val="600"/>
              </a:spcAft>
            </a:pPr>
            <a:r>
              <a:rPr lang="en-CA" sz="1600" dirty="0" smtClean="0">
                <a:solidFill>
                  <a:schemeClr val="tx1"/>
                </a:solidFill>
              </a:rPr>
              <a:t>We believe it’s time to </a:t>
            </a:r>
            <a:r>
              <a:rPr lang="en-CA" sz="1600" b="1" dirty="0" smtClean="0">
                <a:solidFill>
                  <a:schemeClr val="tx1"/>
                </a:solidFill>
              </a:rPr>
              <a:t>set a clear agenda </a:t>
            </a:r>
            <a:r>
              <a:rPr lang="en-CA" sz="1600" dirty="0" smtClean="0">
                <a:solidFill>
                  <a:schemeClr val="tx1"/>
                </a:solidFill>
              </a:rPr>
              <a:t>for our group – how will we make an impact? – and to discuss how we can better coordinate our meetings so we can work together to achieve concrete goals. </a:t>
            </a:r>
          </a:p>
          <a:p>
            <a:pPr>
              <a:spcBef>
                <a:spcPts val="600"/>
              </a:spcBef>
              <a:spcAft>
                <a:spcPts val="600"/>
              </a:spcAft>
            </a:pPr>
            <a:r>
              <a:rPr lang="en-CA" sz="1600" dirty="0" smtClean="0">
                <a:solidFill>
                  <a:schemeClr val="tx1"/>
                </a:solidFill>
              </a:rPr>
              <a:t>This deck is intended to introduce these ideas and includes:</a:t>
            </a:r>
          </a:p>
          <a:p>
            <a:pPr marL="285750" indent="-285750">
              <a:spcBef>
                <a:spcPts val="600"/>
              </a:spcBef>
              <a:spcAft>
                <a:spcPts val="600"/>
              </a:spcAft>
              <a:buFont typeface="Arial" panose="020B0604020202020204" pitchFamily="34" charset="0"/>
              <a:buChar char="•"/>
            </a:pPr>
            <a:r>
              <a:rPr lang="en-CA" sz="1600" dirty="0" smtClean="0">
                <a:solidFill>
                  <a:schemeClr val="tx1"/>
                </a:solidFill>
              </a:rPr>
              <a:t>Highlights and </a:t>
            </a:r>
            <a:r>
              <a:rPr lang="en-CA" sz="1600" b="1" dirty="0" smtClean="0">
                <a:solidFill>
                  <a:schemeClr val="tx1"/>
                </a:solidFill>
              </a:rPr>
              <a:t>key metrics </a:t>
            </a:r>
            <a:r>
              <a:rPr lang="en-CA" sz="1600" dirty="0" smtClean="0">
                <a:solidFill>
                  <a:schemeClr val="tx1"/>
                </a:solidFill>
              </a:rPr>
              <a:t>to date</a:t>
            </a:r>
          </a:p>
          <a:p>
            <a:pPr marL="285750" indent="-285750">
              <a:spcBef>
                <a:spcPts val="600"/>
              </a:spcBef>
              <a:spcAft>
                <a:spcPts val="600"/>
              </a:spcAft>
              <a:buFont typeface="Arial" panose="020B0604020202020204" pitchFamily="34" charset="0"/>
              <a:buChar char="•"/>
            </a:pPr>
            <a:r>
              <a:rPr lang="en-CA" sz="1600" dirty="0" smtClean="0">
                <a:solidFill>
                  <a:schemeClr val="tx1"/>
                </a:solidFill>
              </a:rPr>
              <a:t>Four </a:t>
            </a:r>
            <a:r>
              <a:rPr lang="en-CA" sz="1600" b="1" dirty="0" smtClean="0">
                <a:solidFill>
                  <a:schemeClr val="tx1"/>
                </a:solidFill>
              </a:rPr>
              <a:t>priority action areas </a:t>
            </a:r>
            <a:r>
              <a:rPr lang="en-CA" sz="1600" dirty="0" smtClean="0">
                <a:solidFill>
                  <a:schemeClr val="tx1"/>
                </a:solidFill>
              </a:rPr>
              <a:t>for our group</a:t>
            </a:r>
          </a:p>
          <a:p>
            <a:pPr marL="285750" indent="-285750">
              <a:spcBef>
                <a:spcPts val="600"/>
              </a:spcBef>
              <a:spcAft>
                <a:spcPts val="600"/>
              </a:spcAft>
              <a:buFont typeface="Arial" panose="020B0604020202020204" pitchFamily="34" charset="0"/>
              <a:buChar char="•"/>
            </a:pPr>
            <a:r>
              <a:rPr lang="en-CA" sz="1600" dirty="0" smtClean="0">
                <a:solidFill>
                  <a:schemeClr val="tx1"/>
                </a:solidFill>
              </a:rPr>
              <a:t>Suggestions for a </a:t>
            </a:r>
            <a:r>
              <a:rPr lang="en-CA" sz="1600" b="1" dirty="0" smtClean="0">
                <a:solidFill>
                  <a:schemeClr val="tx1"/>
                </a:solidFill>
              </a:rPr>
              <a:t>workable meeting schedule</a:t>
            </a:r>
          </a:p>
          <a:p>
            <a:pPr marL="285750" indent="-285750">
              <a:spcBef>
                <a:spcPts val="600"/>
              </a:spcBef>
              <a:spcAft>
                <a:spcPts val="600"/>
              </a:spcAft>
              <a:buFont typeface="Arial" panose="020B0604020202020204" pitchFamily="34" charset="0"/>
              <a:buChar char="•"/>
            </a:pPr>
            <a:r>
              <a:rPr lang="en-CA" sz="1600" dirty="0" smtClean="0">
                <a:solidFill>
                  <a:schemeClr val="tx1"/>
                </a:solidFill>
              </a:rPr>
              <a:t>Criteria and call for </a:t>
            </a:r>
            <a:r>
              <a:rPr lang="en-CA" sz="1600" b="1" dirty="0" smtClean="0">
                <a:solidFill>
                  <a:schemeClr val="tx1"/>
                </a:solidFill>
              </a:rPr>
              <a:t>new members</a:t>
            </a:r>
          </a:p>
          <a:p>
            <a:pPr marL="285750" indent="-285750">
              <a:spcBef>
                <a:spcPts val="600"/>
              </a:spcBef>
              <a:spcAft>
                <a:spcPts val="600"/>
              </a:spcAft>
              <a:buFont typeface="Arial" panose="020B0604020202020204" pitchFamily="34" charset="0"/>
              <a:buChar char="•"/>
            </a:pPr>
            <a:r>
              <a:rPr lang="en-CA" sz="1600" b="1" dirty="0" smtClean="0">
                <a:solidFill>
                  <a:schemeClr val="tx1"/>
                </a:solidFill>
              </a:rPr>
              <a:t>Next steps</a:t>
            </a:r>
            <a:endParaRPr lang="en-CA" sz="1600" b="1" dirty="0">
              <a:solidFill>
                <a:schemeClr val="tx1"/>
              </a:solidFill>
            </a:endParaRPr>
          </a:p>
        </p:txBody>
      </p:sp>
      <p:grpSp>
        <p:nvGrpSpPr>
          <p:cNvPr id="29" name="Group 28"/>
          <p:cNvGrpSpPr/>
          <p:nvPr/>
        </p:nvGrpSpPr>
        <p:grpSpPr>
          <a:xfrm>
            <a:off x="6216204" y="4197966"/>
            <a:ext cx="2238773" cy="2238775"/>
            <a:chOff x="2619817" y="2475910"/>
            <a:chExt cx="795406" cy="795406"/>
          </a:xfrm>
          <a:effectLst>
            <a:outerShdw blurRad="50800" dist="38100" dir="2700000" algn="tl" rotWithShape="0">
              <a:prstClr val="black">
                <a:alpha val="40000"/>
              </a:prstClr>
            </a:outerShdw>
          </a:effectLst>
        </p:grpSpPr>
        <p:sp>
          <p:nvSpPr>
            <p:cNvPr id="30" name="Oval 29"/>
            <p:cNvSpPr/>
            <p:nvPr/>
          </p:nvSpPr>
          <p:spPr>
            <a:xfrm>
              <a:off x="2859424" y="2715517"/>
              <a:ext cx="316192" cy="316192"/>
            </a:xfrm>
            <a:prstGeom prst="ellipse">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Courier New" panose="02070309020205020404" pitchFamily="49" charset="0"/>
                <a:cs typeface="Courier New" panose="02070309020205020404" pitchFamily="49" charset="0"/>
              </a:endParaRPr>
            </a:p>
          </p:txBody>
        </p:sp>
        <p:grpSp>
          <p:nvGrpSpPr>
            <p:cNvPr id="31" name="Group 30"/>
            <p:cNvGrpSpPr/>
            <p:nvPr/>
          </p:nvGrpSpPr>
          <p:grpSpPr>
            <a:xfrm>
              <a:off x="2619817" y="2475910"/>
              <a:ext cx="795406" cy="795406"/>
              <a:chOff x="1824921" y="1549744"/>
              <a:chExt cx="2452456" cy="2448680"/>
            </a:xfrm>
          </p:grpSpPr>
          <p:sp>
            <p:nvSpPr>
              <p:cNvPr id="47" name="Oval 46"/>
              <p:cNvSpPr/>
              <p:nvPr/>
            </p:nvSpPr>
            <p:spPr>
              <a:xfrm>
                <a:off x="3682801" y="3361375"/>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48" name="Oval 47"/>
              <p:cNvSpPr/>
              <p:nvPr/>
            </p:nvSpPr>
            <p:spPr>
              <a:xfrm>
                <a:off x="3958853" y="2615632"/>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49" name="Oval 48"/>
              <p:cNvSpPr/>
              <p:nvPr/>
            </p:nvSpPr>
            <p:spPr>
              <a:xfrm>
                <a:off x="2891888" y="1549744"/>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50" name="Oval 49"/>
              <p:cNvSpPr/>
              <p:nvPr/>
            </p:nvSpPr>
            <p:spPr>
              <a:xfrm>
                <a:off x="1824921" y="2615632"/>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51" name="Oval 50"/>
              <p:cNvSpPr/>
              <p:nvPr/>
            </p:nvSpPr>
            <p:spPr>
              <a:xfrm>
                <a:off x="2891888" y="3679899"/>
                <a:ext cx="318524"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52" name="Oval 51"/>
              <p:cNvSpPr/>
              <p:nvPr/>
            </p:nvSpPr>
            <p:spPr>
              <a:xfrm>
                <a:off x="2143445" y="3361375"/>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53" name="Oval 52"/>
              <p:cNvSpPr/>
              <p:nvPr/>
            </p:nvSpPr>
            <p:spPr>
              <a:xfrm>
                <a:off x="2143445" y="1868268"/>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sp>
            <p:nvSpPr>
              <p:cNvPr id="54" name="Oval 53"/>
              <p:cNvSpPr/>
              <p:nvPr/>
            </p:nvSpPr>
            <p:spPr>
              <a:xfrm>
                <a:off x="3682801" y="1868268"/>
                <a:ext cx="318525" cy="318525"/>
              </a:xfrm>
              <a:prstGeom prst="ellipse">
                <a:avLst/>
              </a:prstGeom>
              <a:solidFill>
                <a:schemeClr val="tx1">
                  <a:lumMod val="65000"/>
                </a:schemeClr>
              </a:solid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latin typeface="Courier New" panose="02070309020205020404" pitchFamily="49" charset="0"/>
                  <a:cs typeface="Courier New" panose="02070309020205020404" pitchFamily="49" charset="0"/>
                </a:endParaRPr>
              </a:p>
            </p:txBody>
          </p:sp>
        </p:grpSp>
        <p:cxnSp>
          <p:nvCxnSpPr>
            <p:cNvPr id="32" name="Straight Arrow Connector 31"/>
            <p:cNvCxnSpPr>
              <a:stCxn id="50" idx="6"/>
              <a:endCxn id="30" idx="2"/>
            </p:cNvCxnSpPr>
            <p:nvPr/>
          </p:nvCxnSpPr>
          <p:spPr>
            <a:xfrm flipV="1">
              <a:off x="2723124" y="2873613"/>
              <a:ext cx="136300" cy="264"/>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Arrow Connector 34"/>
            <p:cNvCxnSpPr>
              <a:stCxn id="53" idx="5"/>
              <a:endCxn id="30" idx="1"/>
            </p:cNvCxnSpPr>
            <p:nvPr/>
          </p:nvCxnSpPr>
          <p:spPr>
            <a:xfrm>
              <a:off x="2811302" y="2667691"/>
              <a:ext cx="94427"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Arrow Connector 35"/>
            <p:cNvCxnSpPr>
              <a:stCxn id="49" idx="4"/>
              <a:endCxn id="30" idx="0"/>
            </p:cNvCxnSpPr>
            <p:nvPr/>
          </p:nvCxnSpPr>
          <p:spPr>
            <a:xfrm flipH="1">
              <a:off x="3017520" y="2579377"/>
              <a:ext cx="1" cy="136140"/>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Arrow Connector 36"/>
            <p:cNvCxnSpPr>
              <a:stCxn id="54" idx="3"/>
              <a:endCxn id="30" idx="7"/>
            </p:cNvCxnSpPr>
            <p:nvPr/>
          </p:nvCxnSpPr>
          <p:spPr>
            <a:xfrm flipH="1">
              <a:off x="3129311" y="2667691"/>
              <a:ext cx="108202"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p:cNvCxnSpPr>
              <a:stCxn id="48" idx="2"/>
              <a:endCxn id="30" idx="6"/>
            </p:cNvCxnSpPr>
            <p:nvPr/>
          </p:nvCxnSpPr>
          <p:spPr>
            <a:xfrm flipH="1" flipV="1">
              <a:off x="3175616" y="2873613"/>
              <a:ext cx="136300" cy="264"/>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p:cNvCxnSpPr>
              <a:stCxn id="47" idx="1"/>
              <a:endCxn id="30" idx="5"/>
            </p:cNvCxnSpPr>
            <p:nvPr/>
          </p:nvCxnSpPr>
          <p:spPr>
            <a:xfrm flipH="1" flipV="1">
              <a:off x="3129311" y="2985404"/>
              <a:ext cx="108202"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p:cNvCxnSpPr>
              <a:stCxn id="51" idx="0"/>
              <a:endCxn id="30" idx="4"/>
            </p:cNvCxnSpPr>
            <p:nvPr/>
          </p:nvCxnSpPr>
          <p:spPr>
            <a:xfrm flipH="1" flipV="1">
              <a:off x="3017520" y="3031709"/>
              <a:ext cx="1" cy="136140"/>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Arrow Connector 40"/>
            <p:cNvCxnSpPr>
              <a:stCxn id="52" idx="7"/>
              <a:endCxn id="30" idx="3"/>
            </p:cNvCxnSpPr>
            <p:nvPr/>
          </p:nvCxnSpPr>
          <p:spPr>
            <a:xfrm flipV="1">
              <a:off x="2811302" y="2985404"/>
              <a:ext cx="94427" cy="94131"/>
            </a:xfrm>
            <a:prstGeom prst="straightConnector1">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cxnSp>
        <p:grpSp>
          <p:nvGrpSpPr>
            <p:cNvPr id="42" name="Group 41"/>
            <p:cNvGrpSpPr/>
            <p:nvPr/>
          </p:nvGrpSpPr>
          <p:grpSpPr>
            <a:xfrm>
              <a:off x="2897089" y="2777095"/>
              <a:ext cx="240862" cy="193036"/>
              <a:chOff x="3613934" y="2300815"/>
              <a:chExt cx="1317432" cy="1055838"/>
            </a:xfrm>
          </p:grpSpPr>
          <p:sp>
            <p:nvSpPr>
              <p:cNvPr id="43" name="Oval 3"/>
              <p:cNvSpPr/>
              <p:nvPr/>
            </p:nvSpPr>
            <p:spPr>
              <a:xfrm flipH="1" flipV="1">
                <a:off x="3770083" y="2852956"/>
                <a:ext cx="990600" cy="503697"/>
              </a:xfrm>
              <a:custGeom>
                <a:avLst/>
                <a:gdLst>
                  <a:gd name="connsiteX0" fmla="*/ 495300 w 990600"/>
                  <a:gd name="connsiteY0" fmla="*/ 0 h 503619"/>
                  <a:gd name="connsiteX1" fmla="*/ 990600 w 990600"/>
                  <a:gd name="connsiteY1" fmla="*/ 503619 h 503619"/>
                  <a:gd name="connsiteX2" fmla="*/ 721724 w 990600"/>
                  <a:gd name="connsiteY2" fmla="*/ 503619 h 503619"/>
                  <a:gd name="connsiteX3" fmla="*/ 495300 w 990600"/>
                  <a:gd name="connsiteY3" fmla="*/ 193106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14248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24819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78 h 503697"/>
                  <a:gd name="connsiteX1" fmla="*/ 990600 w 990600"/>
                  <a:gd name="connsiteY1" fmla="*/ 503697 h 503697"/>
                  <a:gd name="connsiteX2" fmla="*/ 721724 w 990600"/>
                  <a:gd name="connsiteY2" fmla="*/ 503697 h 503697"/>
                  <a:gd name="connsiteX3" fmla="*/ 500586 w 990600"/>
                  <a:gd name="connsiteY3" fmla="*/ 224897 h 503697"/>
                  <a:gd name="connsiteX4" fmla="*/ 268877 w 990600"/>
                  <a:gd name="connsiteY4" fmla="*/ 503697 h 503697"/>
                  <a:gd name="connsiteX5" fmla="*/ 0 w 990600"/>
                  <a:gd name="connsiteY5" fmla="*/ 503697 h 503697"/>
                  <a:gd name="connsiteX6" fmla="*/ 495300 w 990600"/>
                  <a:gd name="connsiteY6" fmla="*/ 78 h 50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03697">
                    <a:moveTo>
                      <a:pt x="495300" y="78"/>
                    </a:moveTo>
                    <a:cubicBezTo>
                      <a:pt x="842844" y="5363"/>
                      <a:pt x="990600" y="225556"/>
                      <a:pt x="990600" y="503697"/>
                    </a:cubicBezTo>
                    <a:lnTo>
                      <a:pt x="721724" y="503697"/>
                    </a:lnTo>
                    <a:cubicBezTo>
                      <a:pt x="711987" y="329470"/>
                      <a:pt x="619540" y="224897"/>
                      <a:pt x="500586" y="224897"/>
                    </a:cubicBezTo>
                    <a:cubicBezTo>
                      <a:pt x="381632" y="224897"/>
                      <a:pt x="278613" y="329470"/>
                      <a:pt x="268877" y="503697"/>
                    </a:cubicBezTo>
                    <a:lnTo>
                      <a:pt x="0" y="503697"/>
                    </a:lnTo>
                    <a:cubicBezTo>
                      <a:pt x="1" y="225556"/>
                      <a:pt x="168936" y="-4885"/>
                      <a:pt x="495300" y="7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3"/>
              <p:cNvSpPr/>
              <p:nvPr/>
            </p:nvSpPr>
            <p:spPr>
              <a:xfrm>
                <a:off x="3784617" y="2300815"/>
                <a:ext cx="990600" cy="503697"/>
              </a:xfrm>
              <a:custGeom>
                <a:avLst/>
                <a:gdLst>
                  <a:gd name="connsiteX0" fmla="*/ 495300 w 990600"/>
                  <a:gd name="connsiteY0" fmla="*/ 0 h 503619"/>
                  <a:gd name="connsiteX1" fmla="*/ 990600 w 990600"/>
                  <a:gd name="connsiteY1" fmla="*/ 503619 h 503619"/>
                  <a:gd name="connsiteX2" fmla="*/ 721724 w 990600"/>
                  <a:gd name="connsiteY2" fmla="*/ 503619 h 503619"/>
                  <a:gd name="connsiteX3" fmla="*/ 495300 w 990600"/>
                  <a:gd name="connsiteY3" fmla="*/ 193106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14248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0 h 503619"/>
                  <a:gd name="connsiteX1" fmla="*/ 990600 w 990600"/>
                  <a:gd name="connsiteY1" fmla="*/ 503619 h 503619"/>
                  <a:gd name="connsiteX2" fmla="*/ 721724 w 990600"/>
                  <a:gd name="connsiteY2" fmla="*/ 503619 h 503619"/>
                  <a:gd name="connsiteX3" fmla="*/ 500586 w 990600"/>
                  <a:gd name="connsiteY3" fmla="*/ 224819 h 503619"/>
                  <a:gd name="connsiteX4" fmla="*/ 268877 w 990600"/>
                  <a:gd name="connsiteY4" fmla="*/ 503619 h 503619"/>
                  <a:gd name="connsiteX5" fmla="*/ 0 w 990600"/>
                  <a:gd name="connsiteY5" fmla="*/ 503619 h 503619"/>
                  <a:gd name="connsiteX6" fmla="*/ 495300 w 990600"/>
                  <a:gd name="connsiteY6" fmla="*/ 0 h 503619"/>
                  <a:gd name="connsiteX0" fmla="*/ 495300 w 990600"/>
                  <a:gd name="connsiteY0" fmla="*/ 78 h 503697"/>
                  <a:gd name="connsiteX1" fmla="*/ 990600 w 990600"/>
                  <a:gd name="connsiteY1" fmla="*/ 503697 h 503697"/>
                  <a:gd name="connsiteX2" fmla="*/ 721724 w 990600"/>
                  <a:gd name="connsiteY2" fmla="*/ 503697 h 503697"/>
                  <a:gd name="connsiteX3" fmla="*/ 500586 w 990600"/>
                  <a:gd name="connsiteY3" fmla="*/ 224897 h 503697"/>
                  <a:gd name="connsiteX4" fmla="*/ 268877 w 990600"/>
                  <a:gd name="connsiteY4" fmla="*/ 503697 h 503697"/>
                  <a:gd name="connsiteX5" fmla="*/ 0 w 990600"/>
                  <a:gd name="connsiteY5" fmla="*/ 503697 h 503697"/>
                  <a:gd name="connsiteX6" fmla="*/ 495300 w 990600"/>
                  <a:gd name="connsiteY6" fmla="*/ 78 h 50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0" h="503697">
                    <a:moveTo>
                      <a:pt x="495300" y="78"/>
                    </a:moveTo>
                    <a:cubicBezTo>
                      <a:pt x="842844" y="5363"/>
                      <a:pt x="990600" y="225556"/>
                      <a:pt x="990600" y="503697"/>
                    </a:cubicBezTo>
                    <a:lnTo>
                      <a:pt x="721724" y="503697"/>
                    </a:lnTo>
                    <a:cubicBezTo>
                      <a:pt x="711987" y="329470"/>
                      <a:pt x="619540" y="224897"/>
                      <a:pt x="500586" y="224897"/>
                    </a:cubicBezTo>
                    <a:cubicBezTo>
                      <a:pt x="381632" y="224897"/>
                      <a:pt x="278613" y="329470"/>
                      <a:pt x="268877" y="503697"/>
                    </a:cubicBezTo>
                    <a:lnTo>
                      <a:pt x="0" y="503697"/>
                    </a:lnTo>
                    <a:cubicBezTo>
                      <a:pt x="1" y="225556"/>
                      <a:pt x="168936" y="-4885"/>
                      <a:pt x="495300" y="78"/>
                    </a:cubicBezTo>
                    <a:close/>
                  </a:path>
                </a:pathLst>
              </a:custGeom>
              <a:solidFill>
                <a:srgbClr val="B2A1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Isosceles Triangle 44"/>
              <p:cNvSpPr/>
              <p:nvPr/>
            </p:nvSpPr>
            <p:spPr>
              <a:xfrm rot="10800000" flipH="1" flipV="1">
                <a:off x="3613934" y="2705951"/>
                <a:ext cx="609600" cy="21666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Isosceles Triangle 45"/>
              <p:cNvSpPr/>
              <p:nvPr/>
            </p:nvSpPr>
            <p:spPr>
              <a:xfrm rot="10800000">
                <a:off x="4321766" y="2734850"/>
                <a:ext cx="609600" cy="216667"/>
              </a:xfrm>
              <a:prstGeom prst="triangle">
                <a:avLst/>
              </a:prstGeom>
              <a:solidFill>
                <a:srgbClr val="B2A1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Tree>
    <p:extLst>
      <p:ext uri="{BB962C8B-B14F-4D97-AF65-F5344CB8AC3E}">
        <p14:creationId xmlns:p14="http://schemas.microsoft.com/office/powerpoint/2010/main" val="205236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575"/>
            <a:ext cx="8610600" cy="1143000"/>
          </a:xfrm>
        </p:spPr>
        <p:txBody>
          <a:bodyPr/>
          <a:lstStyle/>
          <a:p>
            <a:r>
              <a:rPr lang="en-CA" dirty="0" smtClean="0"/>
              <a:t>Hub </a:t>
            </a:r>
            <a:r>
              <a:rPr lang="en-CA" dirty="0" smtClean="0"/>
              <a:t>Update</a:t>
            </a:r>
            <a:endParaRPr lang="en-CA" dirty="0"/>
          </a:p>
        </p:txBody>
      </p:sp>
      <p:grpSp>
        <p:nvGrpSpPr>
          <p:cNvPr id="23" name="Group 22"/>
          <p:cNvGrpSpPr/>
          <p:nvPr/>
        </p:nvGrpSpPr>
        <p:grpSpPr>
          <a:xfrm>
            <a:off x="299483" y="4394780"/>
            <a:ext cx="2707200" cy="2037904"/>
            <a:chOff x="299483" y="1449572"/>
            <a:chExt cx="2707200" cy="2037904"/>
          </a:xfrm>
        </p:grpSpPr>
        <p:sp>
          <p:nvSpPr>
            <p:cNvPr id="9" name="Rectangle 8"/>
            <p:cNvSpPr/>
            <p:nvPr/>
          </p:nvSpPr>
          <p:spPr>
            <a:xfrm>
              <a:off x="299483" y="3102620"/>
              <a:ext cx="2706189" cy="384856"/>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sz="1100" dirty="0" smtClean="0">
                  <a:solidFill>
                    <a:sysClr val="windowText" lastClr="000000"/>
                  </a:solidFill>
                </a:rPr>
                <a:t>Recent sessions only partly successful.</a:t>
              </a:r>
              <a:endParaRPr lang="en-CA" sz="1100" dirty="0">
                <a:solidFill>
                  <a:sysClr val="windowText" lastClr="000000"/>
                </a:solidFill>
              </a:endParaRPr>
            </a:p>
          </p:txBody>
        </p:sp>
        <p:graphicFrame>
          <p:nvGraphicFramePr>
            <p:cNvPr id="16" name="Chart 15"/>
            <p:cNvGraphicFramePr>
              <a:graphicFrameLocks/>
            </p:cNvGraphicFramePr>
            <p:nvPr>
              <p:extLst>
                <p:ext uri="{D42A27DB-BD31-4B8C-83A1-F6EECF244321}">
                  <p14:modId xmlns:p14="http://schemas.microsoft.com/office/powerpoint/2010/main" val="3581784410"/>
                </p:ext>
              </p:extLst>
            </p:nvPr>
          </p:nvGraphicFramePr>
          <p:xfrm>
            <a:off x="299483" y="1449572"/>
            <a:ext cx="2707200" cy="1663200"/>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22" name="Group 21"/>
          <p:cNvGrpSpPr/>
          <p:nvPr/>
        </p:nvGrpSpPr>
        <p:grpSpPr>
          <a:xfrm>
            <a:off x="3248566" y="4394780"/>
            <a:ext cx="2706190" cy="2041760"/>
            <a:chOff x="3240128" y="1449572"/>
            <a:chExt cx="2706190" cy="2041760"/>
          </a:xfrm>
        </p:grpSpPr>
        <p:sp>
          <p:nvSpPr>
            <p:cNvPr id="10" name="Rectangle 9"/>
            <p:cNvSpPr/>
            <p:nvPr/>
          </p:nvSpPr>
          <p:spPr>
            <a:xfrm>
              <a:off x="3240129" y="3106476"/>
              <a:ext cx="2706189" cy="384856"/>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CA" sz="1100" dirty="0" smtClean="0">
                  <a:solidFill>
                    <a:sysClr val="windowText" lastClr="000000"/>
                  </a:solidFill>
                </a:rPr>
                <a:t>Significant drop-off in in-person attendance.</a:t>
              </a:r>
              <a:endParaRPr lang="en-CA" sz="1100" dirty="0">
                <a:solidFill>
                  <a:sysClr val="windowText" lastClr="000000"/>
                </a:solidFill>
              </a:endParaRPr>
            </a:p>
          </p:txBody>
        </p:sp>
        <p:graphicFrame>
          <p:nvGraphicFramePr>
            <p:cNvPr id="14" name="Chart 13"/>
            <p:cNvGraphicFramePr>
              <a:graphicFrameLocks/>
            </p:cNvGraphicFramePr>
            <p:nvPr>
              <p:extLst>
                <p:ext uri="{D42A27DB-BD31-4B8C-83A1-F6EECF244321}">
                  <p14:modId xmlns:p14="http://schemas.microsoft.com/office/powerpoint/2010/main" val="1586980217"/>
                </p:ext>
              </p:extLst>
            </p:nvPr>
          </p:nvGraphicFramePr>
          <p:xfrm>
            <a:off x="3240128" y="1449572"/>
            <a:ext cx="2706189" cy="1662224"/>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21" name="Group 20"/>
          <p:cNvGrpSpPr/>
          <p:nvPr/>
        </p:nvGrpSpPr>
        <p:grpSpPr>
          <a:xfrm>
            <a:off x="6196639" y="4412813"/>
            <a:ext cx="2707201" cy="2037904"/>
            <a:chOff x="6196639" y="1467605"/>
            <a:chExt cx="2707201" cy="2037904"/>
          </a:xfrm>
        </p:grpSpPr>
        <p:sp>
          <p:nvSpPr>
            <p:cNvPr id="8" name="Rectangle 7"/>
            <p:cNvSpPr/>
            <p:nvPr/>
          </p:nvSpPr>
          <p:spPr>
            <a:xfrm>
              <a:off x="6196639" y="3120653"/>
              <a:ext cx="2706189" cy="384856"/>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smtClean="0">
                  <a:solidFill>
                    <a:sysClr val="windowText" lastClr="000000"/>
                  </a:solidFill>
                </a:rPr>
                <a:t>Active participants remain confident the hub will make a positive impact.</a:t>
              </a:r>
              <a:endParaRPr lang="en-CA" sz="1100" dirty="0">
                <a:solidFill>
                  <a:sysClr val="windowText" lastClr="000000"/>
                </a:solidFill>
              </a:endParaRPr>
            </a:p>
          </p:txBody>
        </p:sp>
        <p:graphicFrame>
          <p:nvGraphicFramePr>
            <p:cNvPr id="18" name="Chart 17"/>
            <p:cNvGraphicFramePr>
              <a:graphicFrameLocks/>
            </p:cNvGraphicFramePr>
            <p:nvPr>
              <p:extLst>
                <p:ext uri="{D42A27DB-BD31-4B8C-83A1-F6EECF244321}">
                  <p14:modId xmlns:p14="http://schemas.microsoft.com/office/powerpoint/2010/main" val="665962503"/>
                </p:ext>
              </p:extLst>
            </p:nvPr>
          </p:nvGraphicFramePr>
          <p:xfrm>
            <a:off x="6196640" y="1467605"/>
            <a:ext cx="2707200" cy="1663200"/>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 name="Group 2"/>
          <p:cNvGrpSpPr/>
          <p:nvPr/>
        </p:nvGrpSpPr>
        <p:grpSpPr>
          <a:xfrm>
            <a:off x="4780938" y="1222784"/>
            <a:ext cx="4100624" cy="2667000"/>
            <a:chOff x="318976" y="3659369"/>
            <a:chExt cx="4100624" cy="2667000"/>
          </a:xfrm>
        </p:grpSpPr>
        <p:sp>
          <p:nvSpPr>
            <p:cNvPr id="11" name="Rectangle 10"/>
            <p:cNvSpPr/>
            <p:nvPr/>
          </p:nvSpPr>
          <p:spPr>
            <a:xfrm>
              <a:off x="318976" y="3968025"/>
              <a:ext cx="4100624" cy="2358344"/>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marL="342900" indent="-342900">
                <a:spcBef>
                  <a:spcPts val="600"/>
                </a:spcBef>
                <a:spcAft>
                  <a:spcPts val="600"/>
                </a:spcAft>
                <a:buFont typeface="+mj-lt"/>
                <a:buAutoNum type="arabicPeriod"/>
              </a:pPr>
              <a:r>
                <a:rPr lang="en-CA" sz="1200" dirty="0">
                  <a:solidFill>
                    <a:schemeClr val="tx1"/>
                  </a:solidFill>
                </a:rPr>
                <a:t>Launched </a:t>
              </a:r>
              <a:r>
                <a:rPr lang="en-CA" sz="1200" dirty="0" smtClean="0">
                  <a:solidFill>
                    <a:schemeClr val="tx1"/>
                  </a:solidFill>
                </a:rPr>
                <a:t>our community </a:t>
              </a:r>
              <a:r>
                <a:rPr lang="en-CA" sz="1200" dirty="0">
                  <a:solidFill>
                    <a:schemeClr val="tx1"/>
                  </a:solidFill>
                </a:rPr>
                <a:t>&amp; </a:t>
              </a:r>
              <a:r>
                <a:rPr lang="en-CA" sz="1200" dirty="0" smtClean="0">
                  <a:solidFill>
                    <a:schemeClr val="tx1"/>
                  </a:solidFill>
                </a:rPr>
                <a:t>Yammer </a:t>
              </a:r>
              <a:r>
                <a:rPr lang="en-CA" sz="1200" dirty="0">
                  <a:solidFill>
                    <a:schemeClr val="tx1"/>
                  </a:solidFill>
                </a:rPr>
                <a:t>group</a:t>
              </a:r>
            </a:p>
            <a:p>
              <a:pPr marL="342900" indent="-342900">
                <a:spcBef>
                  <a:spcPts val="600"/>
                </a:spcBef>
                <a:spcAft>
                  <a:spcPts val="600"/>
                </a:spcAft>
                <a:buFont typeface="+mj-lt"/>
                <a:buAutoNum type="arabicPeriod"/>
              </a:pPr>
              <a:r>
                <a:rPr lang="en-CA" sz="1200" dirty="0">
                  <a:solidFill>
                    <a:schemeClr val="tx1"/>
                  </a:solidFill>
                </a:rPr>
                <a:t>Introduced Org Transformation Framework</a:t>
              </a:r>
            </a:p>
            <a:p>
              <a:pPr marL="342900" indent="-342900">
                <a:spcBef>
                  <a:spcPts val="600"/>
                </a:spcBef>
                <a:spcAft>
                  <a:spcPts val="600"/>
                </a:spcAft>
                <a:buFont typeface="+mj-lt"/>
                <a:buAutoNum type="arabicPeriod"/>
              </a:pPr>
              <a:r>
                <a:rPr lang="en-CA" sz="1200" dirty="0">
                  <a:solidFill>
                    <a:schemeClr val="tx1"/>
                  </a:solidFill>
                </a:rPr>
                <a:t>Identified OPS-wide transformation </a:t>
              </a:r>
              <a:r>
                <a:rPr lang="en-CA" sz="1200" dirty="0" smtClean="0">
                  <a:solidFill>
                    <a:schemeClr val="tx1"/>
                  </a:solidFill>
                </a:rPr>
                <a:t>challenges</a:t>
              </a:r>
              <a:endParaRPr lang="en-CA" sz="1200" dirty="0">
                <a:solidFill>
                  <a:schemeClr val="tx1"/>
                </a:solidFill>
              </a:endParaRPr>
            </a:p>
            <a:p>
              <a:pPr marL="342900" indent="-342900">
                <a:spcBef>
                  <a:spcPts val="600"/>
                </a:spcBef>
                <a:spcAft>
                  <a:spcPts val="600"/>
                </a:spcAft>
                <a:buFont typeface="+mj-lt"/>
                <a:buAutoNum type="arabicPeriod"/>
              </a:pPr>
              <a:r>
                <a:rPr lang="en-CA" sz="1200" dirty="0">
                  <a:solidFill>
                    <a:schemeClr val="tx1"/>
                  </a:solidFill>
                </a:rPr>
                <a:t>Created first cut of an inventory of ongoing transformation initiatives</a:t>
              </a:r>
            </a:p>
            <a:p>
              <a:pPr marL="342900" indent="-342900">
                <a:spcBef>
                  <a:spcPts val="600"/>
                </a:spcBef>
                <a:spcAft>
                  <a:spcPts val="600"/>
                </a:spcAft>
                <a:buFont typeface="+mj-lt"/>
                <a:buAutoNum type="arabicPeriod"/>
              </a:pPr>
              <a:r>
                <a:rPr lang="en-CA" sz="1200" dirty="0">
                  <a:solidFill>
                    <a:schemeClr val="tx1"/>
                  </a:solidFill>
                </a:rPr>
                <a:t>Began sharing formal case studies</a:t>
              </a:r>
            </a:p>
          </p:txBody>
        </p:sp>
        <p:sp>
          <p:nvSpPr>
            <p:cNvPr id="19" name="Rectangle 18"/>
            <p:cNvSpPr/>
            <p:nvPr/>
          </p:nvSpPr>
          <p:spPr>
            <a:xfrm>
              <a:off x="318976" y="3659369"/>
              <a:ext cx="4100624" cy="308656"/>
            </a:xfrm>
            <a:prstGeom prst="rect">
              <a:avLst/>
            </a:prstGeom>
            <a:solidFill>
              <a:srgbClr val="C66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ysClr val="windowText" lastClr="000000"/>
                  </a:solidFill>
                </a:rPr>
                <a:t>Achievements To </a:t>
              </a:r>
              <a:r>
                <a:rPr lang="en-CA" sz="1600" dirty="0">
                  <a:solidFill>
                    <a:sysClr val="windowText" lastClr="000000"/>
                  </a:solidFill>
                </a:rPr>
                <a:t>Date</a:t>
              </a:r>
            </a:p>
          </p:txBody>
        </p:sp>
      </p:grpSp>
      <p:cxnSp>
        <p:nvCxnSpPr>
          <p:cNvPr id="33" name="Straight Connector 32"/>
          <p:cNvCxnSpPr/>
          <p:nvPr/>
        </p:nvCxnSpPr>
        <p:spPr>
          <a:xfrm>
            <a:off x="313659" y="978176"/>
            <a:ext cx="85679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34925" y="6629400"/>
            <a:ext cx="85679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334925" y="1205436"/>
            <a:ext cx="4100624" cy="2667000"/>
            <a:chOff x="318976" y="3659369"/>
            <a:chExt cx="4100624" cy="2667000"/>
          </a:xfrm>
        </p:grpSpPr>
        <p:sp>
          <p:nvSpPr>
            <p:cNvPr id="24" name="Rectangle 23"/>
            <p:cNvSpPr/>
            <p:nvPr/>
          </p:nvSpPr>
          <p:spPr>
            <a:xfrm>
              <a:off x="318976" y="3968025"/>
              <a:ext cx="4100624" cy="2358344"/>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spcBef>
                  <a:spcPts val="600"/>
                </a:spcBef>
                <a:spcAft>
                  <a:spcPts val="600"/>
                </a:spcAft>
              </a:pPr>
              <a:r>
                <a:rPr lang="en-CA" sz="1200" b="1" dirty="0" smtClean="0">
                  <a:solidFill>
                    <a:schemeClr val="tx1"/>
                  </a:solidFill>
                </a:rPr>
                <a:t>December 8</a:t>
              </a:r>
              <a:r>
                <a:rPr lang="en-CA" sz="1200" b="1" baseline="30000" dirty="0" smtClean="0">
                  <a:solidFill>
                    <a:schemeClr val="tx1"/>
                  </a:solidFill>
                </a:rPr>
                <a:t>th</a:t>
              </a:r>
              <a:r>
                <a:rPr lang="en-CA" sz="1200" b="1" dirty="0" smtClean="0">
                  <a:solidFill>
                    <a:schemeClr val="tx1"/>
                  </a:solidFill>
                </a:rPr>
                <a:t>, 2016 at </a:t>
              </a:r>
              <a:r>
                <a:rPr lang="en-CA" sz="1200" b="1" dirty="0" err="1" smtClean="0">
                  <a:solidFill>
                    <a:schemeClr val="tx1"/>
                  </a:solidFill>
                </a:rPr>
                <a:t>MaRS</a:t>
              </a:r>
              <a:r>
                <a:rPr lang="en-CA" sz="1200" b="1" dirty="0" smtClean="0">
                  <a:solidFill>
                    <a:schemeClr val="tx1"/>
                  </a:solidFill>
                </a:rPr>
                <a:t>: </a:t>
              </a:r>
              <a:r>
                <a:rPr lang="en-CA" sz="1200" dirty="0" smtClean="0">
                  <a:solidFill>
                    <a:schemeClr val="tx1"/>
                  </a:solidFill>
                </a:rPr>
                <a:t>26 attended. We aligned around the purpose of the group and discussed the transformation framework. </a:t>
              </a:r>
            </a:p>
            <a:p>
              <a:pPr>
                <a:spcBef>
                  <a:spcPts val="600"/>
                </a:spcBef>
                <a:spcAft>
                  <a:spcPts val="600"/>
                </a:spcAft>
              </a:pPr>
              <a:r>
                <a:rPr lang="en-CA" sz="1200" b="1" dirty="0" smtClean="0">
                  <a:solidFill>
                    <a:schemeClr val="tx1"/>
                  </a:solidFill>
                </a:rPr>
                <a:t>February 23</a:t>
              </a:r>
              <a:r>
                <a:rPr lang="en-CA" sz="1200" b="1" baseline="30000" dirty="0" smtClean="0">
                  <a:solidFill>
                    <a:schemeClr val="tx1"/>
                  </a:solidFill>
                </a:rPr>
                <a:t>rd</a:t>
              </a:r>
              <a:r>
                <a:rPr lang="en-CA" sz="1200" b="1" dirty="0" smtClean="0">
                  <a:solidFill>
                    <a:schemeClr val="tx1"/>
                  </a:solidFill>
                </a:rPr>
                <a:t>, 2017 at 222 Jarvis: </a:t>
              </a:r>
              <a:r>
                <a:rPr lang="en-CA" sz="1200" dirty="0" smtClean="0">
                  <a:solidFill>
                    <a:schemeClr val="tx1"/>
                  </a:solidFill>
                </a:rPr>
                <a:t>20 attended. We brainstormed and discussed key challenges related to organizational transformation in the OPS. </a:t>
              </a:r>
            </a:p>
            <a:p>
              <a:pPr>
                <a:spcBef>
                  <a:spcPts val="600"/>
                </a:spcBef>
                <a:spcAft>
                  <a:spcPts val="600"/>
                </a:spcAft>
              </a:pPr>
              <a:r>
                <a:rPr lang="en-CA" sz="1200" b="1" dirty="0" smtClean="0">
                  <a:solidFill>
                    <a:schemeClr val="tx1"/>
                  </a:solidFill>
                </a:rPr>
                <a:t>May 18</a:t>
              </a:r>
              <a:r>
                <a:rPr lang="en-CA" sz="1200" b="1" baseline="30000" dirty="0" smtClean="0">
                  <a:solidFill>
                    <a:schemeClr val="tx1"/>
                  </a:solidFill>
                </a:rPr>
                <a:t>th</a:t>
              </a:r>
              <a:r>
                <a:rPr lang="en-CA" sz="1200" b="1" dirty="0" smtClean="0">
                  <a:solidFill>
                    <a:schemeClr val="tx1"/>
                  </a:solidFill>
                </a:rPr>
                <a:t> at 900 Bay: </a:t>
              </a:r>
              <a:r>
                <a:rPr lang="en-CA" sz="1200" dirty="0" smtClean="0">
                  <a:solidFill>
                    <a:schemeClr val="tx1"/>
                  </a:solidFill>
                </a:rPr>
                <a:t>10 attended. We created an inventory of ongoing OPS transformations, looked at models for culture change and heard a case study related to MNRF’s governance review. </a:t>
              </a:r>
            </a:p>
          </p:txBody>
        </p:sp>
        <p:sp>
          <p:nvSpPr>
            <p:cNvPr id="25" name="Rectangle 24"/>
            <p:cNvSpPr/>
            <p:nvPr/>
          </p:nvSpPr>
          <p:spPr>
            <a:xfrm>
              <a:off x="318976" y="3659369"/>
              <a:ext cx="4100624" cy="3086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smtClean="0">
                  <a:solidFill>
                    <a:sysClr val="windowText" lastClr="000000"/>
                  </a:solidFill>
                </a:rPr>
                <a:t>Meetings Completed</a:t>
              </a:r>
              <a:endParaRPr lang="en-CA" sz="1600" dirty="0">
                <a:solidFill>
                  <a:sysClr val="windowText" lastClr="000000"/>
                </a:solidFill>
              </a:endParaRPr>
            </a:p>
          </p:txBody>
        </p:sp>
      </p:grpSp>
      <p:cxnSp>
        <p:nvCxnSpPr>
          <p:cNvPr id="32" name="Straight Connector 31"/>
          <p:cNvCxnSpPr/>
          <p:nvPr/>
        </p:nvCxnSpPr>
        <p:spPr>
          <a:xfrm>
            <a:off x="334925" y="4126004"/>
            <a:ext cx="854663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025181" y="3973604"/>
            <a:ext cx="1106407" cy="304800"/>
          </a:xfrm>
          <a:prstGeom prst="rect">
            <a:avLst/>
          </a:prstGeom>
          <a:solidFill>
            <a:srgbClr val="5DB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CA" sz="1400" dirty="0">
                <a:solidFill>
                  <a:schemeClr val="bg1"/>
                </a:solidFill>
              </a:rPr>
              <a:t>Key Metrics</a:t>
            </a:r>
            <a:endParaRPr lang="en-CA" sz="1400" dirty="0">
              <a:solidFill>
                <a:schemeClr val="bg1"/>
              </a:solidFill>
            </a:endParaRPr>
          </a:p>
        </p:txBody>
      </p:sp>
    </p:spTree>
    <p:extLst>
      <p:ext uri="{BB962C8B-B14F-4D97-AF65-F5344CB8AC3E}">
        <p14:creationId xmlns:p14="http://schemas.microsoft.com/office/powerpoint/2010/main" val="310467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400"/>
            <a:ext cx="8610600" cy="1143000"/>
          </a:xfrm>
        </p:spPr>
        <p:txBody>
          <a:bodyPr/>
          <a:lstStyle/>
          <a:p>
            <a:r>
              <a:rPr lang="en-CA" dirty="0" smtClean="0"/>
              <a:t>Priority Action Areas</a:t>
            </a:r>
            <a:endParaRPr lang="en-CA" dirty="0"/>
          </a:p>
        </p:txBody>
      </p:sp>
      <p:sp>
        <p:nvSpPr>
          <p:cNvPr id="3" name="Rectangle 2"/>
          <p:cNvSpPr/>
          <p:nvPr/>
        </p:nvSpPr>
        <p:spPr>
          <a:xfrm>
            <a:off x="304799" y="2262945"/>
            <a:ext cx="4176000" cy="1917578"/>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spcAft>
                <a:spcPts val="600"/>
              </a:spcAft>
            </a:pPr>
            <a:r>
              <a:rPr lang="en-CA" sz="1100" b="1" dirty="0" smtClean="0">
                <a:solidFill>
                  <a:schemeClr val="tx1"/>
                </a:solidFill>
              </a:rPr>
              <a:t>The Hub’s Role: </a:t>
            </a:r>
          </a:p>
          <a:p>
            <a:pPr marL="285750" indent="-285750">
              <a:spcAft>
                <a:spcPts val="600"/>
              </a:spcAft>
              <a:buFont typeface="Arial" panose="020B0604020202020204" pitchFamily="34" charset="0"/>
              <a:buChar char="•"/>
            </a:pPr>
            <a:r>
              <a:rPr lang="en-CA" sz="1100" dirty="0" smtClean="0">
                <a:solidFill>
                  <a:schemeClr val="tx1"/>
                </a:solidFill>
              </a:rPr>
              <a:t>Align around the need for cross-ministry sharing related to </a:t>
            </a:r>
            <a:r>
              <a:rPr lang="en-CA" sz="1100" dirty="0" smtClean="0">
                <a:solidFill>
                  <a:schemeClr val="tx1"/>
                </a:solidFill>
              </a:rPr>
              <a:t>organizational </a:t>
            </a:r>
            <a:r>
              <a:rPr lang="en-CA" sz="1100" dirty="0" smtClean="0">
                <a:solidFill>
                  <a:schemeClr val="tx1"/>
                </a:solidFill>
              </a:rPr>
              <a:t>transformation.</a:t>
            </a:r>
          </a:p>
          <a:p>
            <a:pPr marL="285750" indent="-285750">
              <a:spcAft>
                <a:spcPts val="600"/>
              </a:spcAft>
              <a:buFont typeface="Arial" panose="020B0604020202020204" pitchFamily="34" charset="0"/>
              <a:buChar char="•"/>
            </a:pPr>
            <a:r>
              <a:rPr lang="en-CA" sz="1100" dirty="0" smtClean="0">
                <a:solidFill>
                  <a:schemeClr val="tx1"/>
                </a:solidFill>
              </a:rPr>
              <a:t>Define types of information to be shared (e.g. lessons learned, RFS’s, etc.) and key categories/tags.</a:t>
            </a:r>
          </a:p>
          <a:p>
            <a:pPr marL="285750" indent="-285750">
              <a:spcAft>
                <a:spcPts val="600"/>
              </a:spcAft>
              <a:buFont typeface="Arial" panose="020B0604020202020204" pitchFamily="34" charset="0"/>
              <a:buChar char="•"/>
            </a:pPr>
            <a:r>
              <a:rPr lang="en-CA" sz="1100" dirty="0" smtClean="0">
                <a:solidFill>
                  <a:schemeClr val="tx1"/>
                </a:solidFill>
              </a:rPr>
              <a:t>Advise on the design and implementation of a system.</a:t>
            </a:r>
          </a:p>
          <a:p>
            <a:pPr marL="285750" indent="-285750">
              <a:spcAft>
                <a:spcPts val="600"/>
              </a:spcAft>
              <a:buFont typeface="Arial" panose="020B0604020202020204" pitchFamily="34" charset="0"/>
              <a:buChar char="•"/>
            </a:pPr>
            <a:r>
              <a:rPr lang="en-CA" sz="1100" dirty="0" smtClean="0">
                <a:solidFill>
                  <a:schemeClr val="tx1"/>
                </a:solidFill>
              </a:rPr>
              <a:t>Leverage networks to begin populating the repository with ministry data.</a:t>
            </a:r>
            <a:endParaRPr lang="en-CA" sz="1100" dirty="0">
              <a:solidFill>
                <a:schemeClr val="tx1"/>
              </a:solidFill>
            </a:endParaRPr>
          </a:p>
        </p:txBody>
      </p:sp>
      <p:sp>
        <p:nvSpPr>
          <p:cNvPr id="7" name="Rectangle 6"/>
          <p:cNvSpPr/>
          <p:nvPr/>
        </p:nvSpPr>
        <p:spPr>
          <a:xfrm>
            <a:off x="304799" y="1568769"/>
            <a:ext cx="4176000" cy="694176"/>
          </a:xfrm>
          <a:prstGeom prst="rect">
            <a:avLst/>
          </a:prstGeom>
          <a:solidFill>
            <a:srgbClr val="5DB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spcAft>
                <a:spcPts val="600"/>
              </a:spcAft>
            </a:pPr>
            <a:r>
              <a:rPr lang="en-CA" sz="1400" b="1" dirty="0" smtClean="0">
                <a:solidFill>
                  <a:schemeClr val="bg1"/>
                </a:solidFill>
              </a:rPr>
              <a:t>Priority #1</a:t>
            </a:r>
            <a:r>
              <a:rPr lang="en-CA" sz="1400" b="1" dirty="0">
                <a:solidFill>
                  <a:schemeClr val="bg1"/>
                </a:solidFill>
              </a:rPr>
              <a:t>: </a:t>
            </a:r>
            <a:r>
              <a:rPr lang="en-CA" sz="1400" dirty="0">
                <a:solidFill>
                  <a:schemeClr val="bg1"/>
                </a:solidFill>
              </a:rPr>
              <a:t>Establish a cross-ministry transformation knowledge repository by end of FY2017/18. </a:t>
            </a:r>
          </a:p>
        </p:txBody>
      </p:sp>
      <p:sp>
        <p:nvSpPr>
          <p:cNvPr id="8" name="Rectangle 7"/>
          <p:cNvSpPr/>
          <p:nvPr/>
        </p:nvSpPr>
        <p:spPr>
          <a:xfrm>
            <a:off x="4720752" y="2262945"/>
            <a:ext cx="4176000" cy="1917578"/>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spcAft>
                <a:spcPts val="600"/>
              </a:spcAft>
            </a:pPr>
            <a:r>
              <a:rPr lang="en-CA" sz="1100" b="1" dirty="0" smtClean="0">
                <a:solidFill>
                  <a:schemeClr val="tx1"/>
                </a:solidFill>
              </a:rPr>
              <a:t>The Hub’s Role: </a:t>
            </a:r>
          </a:p>
          <a:p>
            <a:pPr marL="285750" indent="-285750">
              <a:spcAft>
                <a:spcPts val="600"/>
              </a:spcAft>
              <a:buFont typeface="Arial" panose="020B0604020202020204" pitchFamily="34" charset="0"/>
              <a:buChar char="•"/>
            </a:pPr>
            <a:r>
              <a:rPr lang="en-CA" sz="1100" dirty="0" smtClean="0">
                <a:solidFill>
                  <a:schemeClr val="tx1"/>
                </a:solidFill>
              </a:rPr>
              <a:t>Identify and agree upon an appropriate topic of need (for example, process improvement, change management, </a:t>
            </a:r>
            <a:r>
              <a:rPr lang="en-CA" sz="1100" dirty="0" smtClean="0">
                <a:solidFill>
                  <a:schemeClr val="tx1"/>
                </a:solidFill>
              </a:rPr>
              <a:t>org design, etc</a:t>
            </a:r>
            <a:r>
              <a:rPr lang="en-CA" sz="1100" dirty="0" smtClean="0">
                <a:solidFill>
                  <a:schemeClr val="tx1"/>
                </a:solidFill>
              </a:rPr>
              <a:t>.)</a:t>
            </a:r>
          </a:p>
          <a:p>
            <a:pPr marL="285750" indent="-285750">
              <a:spcAft>
                <a:spcPts val="600"/>
              </a:spcAft>
              <a:buFont typeface="Arial" panose="020B0604020202020204" pitchFamily="34" charset="0"/>
              <a:buChar char="•"/>
            </a:pPr>
            <a:r>
              <a:rPr lang="en-CA" sz="1100" dirty="0" smtClean="0">
                <a:solidFill>
                  <a:schemeClr val="tx1"/>
                </a:solidFill>
              </a:rPr>
              <a:t>Advise as to who should participate, when and how.</a:t>
            </a:r>
          </a:p>
          <a:p>
            <a:pPr marL="285750" indent="-285750">
              <a:spcAft>
                <a:spcPts val="600"/>
              </a:spcAft>
              <a:buFont typeface="Arial" panose="020B0604020202020204" pitchFamily="34" charset="0"/>
              <a:buChar char="•"/>
            </a:pPr>
            <a:r>
              <a:rPr lang="en-CA" sz="1100" dirty="0" smtClean="0">
                <a:solidFill>
                  <a:schemeClr val="tx1"/>
                </a:solidFill>
              </a:rPr>
              <a:t>Help identify committee chairs and move the group from launch to self-sustainment.</a:t>
            </a:r>
          </a:p>
          <a:p>
            <a:pPr marL="285750" indent="-285750">
              <a:spcAft>
                <a:spcPts val="600"/>
              </a:spcAft>
              <a:buFont typeface="Arial" panose="020B0604020202020204" pitchFamily="34" charset="0"/>
              <a:buChar char="•"/>
            </a:pPr>
            <a:endParaRPr lang="en-CA" sz="1100" dirty="0">
              <a:solidFill>
                <a:schemeClr val="tx1"/>
              </a:solidFill>
            </a:endParaRPr>
          </a:p>
        </p:txBody>
      </p:sp>
      <p:sp>
        <p:nvSpPr>
          <p:cNvPr id="9" name="Rectangle 8"/>
          <p:cNvSpPr/>
          <p:nvPr/>
        </p:nvSpPr>
        <p:spPr>
          <a:xfrm>
            <a:off x="4720752" y="1568769"/>
            <a:ext cx="4176000" cy="694176"/>
          </a:xfrm>
          <a:prstGeom prst="rect">
            <a:avLst/>
          </a:prstGeom>
          <a:solidFill>
            <a:srgbClr val="C66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spcAft>
                <a:spcPts val="600"/>
              </a:spcAft>
            </a:pPr>
            <a:r>
              <a:rPr lang="en-CA" sz="1400" b="1" dirty="0" smtClean="0">
                <a:solidFill>
                  <a:schemeClr val="bg1"/>
                </a:solidFill>
              </a:rPr>
              <a:t>Priority #2</a:t>
            </a:r>
            <a:r>
              <a:rPr lang="en-CA" sz="1400" b="1" dirty="0" smtClean="0">
                <a:solidFill>
                  <a:schemeClr val="bg1"/>
                </a:solidFill>
              </a:rPr>
              <a:t>: </a:t>
            </a:r>
            <a:r>
              <a:rPr lang="en-CA" sz="1400" dirty="0" smtClean="0">
                <a:solidFill>
                  <a:schemeClr val="bg1"/>
                </a:solidFill>
              </a:rPr>
              <a:t>Design and launch a wider community of practice on a transformation specialty by Fall 2018.</a:t>
            </a:r>
            <a:endParaRPr lang="en-CA" sz="1400" dirty="0">
              <a:solidFill>
                <a:schemeClr val="bg1"/>
              </a:solidFill>
            </a:endParaRPr>
          </a:p>
        </p:txBody>
      </p:sp>
      <p:sp>
        <p:nvSpPr>
          <p:cNvPr id="10" name="Rectangle 9"/>
          <p:cNvSpPr/>
          <p:nvPr/>
        </p:nvSpPr>
        <p:spPr>
          <a:xfrm>
            <a:off x="306571" y="5037577"/>
            <a:ext cx="4176000" cy="1515623"/>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spcAft>
                <a:spcPts val="600"/>
              </a:spcAft>
            </a:pPr>
            <a:r>
              <a:rPr lang="en-CA" sz="1100" b="1" dirty="0" smtClean="0">
                <a:solidFill>
                  <a:schemeClr val="tx1"/>
                </a:solidFill>
              </a:rPr>
              <a:t>The Hub’s Role: </a:t>
            </a:r>
          </a:p>
          <a:p>
            <a:pPr marL="285750" indent="-285750">
              <a:spcAft>
                <a:spcPts val="600"/>
              </a:spcAft>
              <a:buFont typeface="Arial" panose="020B0604020202020204" pitchFamily="34" charset="0"/>
              <a:buChar char="•"/>
            </a:pPr>
            <a:r>
              <a:rPr lang="en-CA" sz="1100" dirty="0" smtClean="0">
                <a:solidFill>
                  <a:schemeClr val="tx1"/>
                </a:solidFill>
              </a:rPr>
              <a:t>Provide direct feedback on framework materials</a:t>
            </a:r>
          </a:p>
          <a:p>
            <a:pPr marL="285750" indent="-285750">
              <a:spcAft>
                <a:spcPts val="600"/>
              </a:spcAft>
              <a:buFont typeface="Arial" panose="020B0604020202020204" pitchFamily="34" charset="0"/>
              <a:buChar char="•"/>
            </a:pPr>
            <a:r>
              <a:rPr lang="en-CA" sz="1100" dirty="0" smtClean="0">
                <a:solidFill>
                  <a:schemeClr val="tx1"/>
                </a:solidFill>
              </a:rPr>
              <a:t>Share the </a:t>
            </a:r>
            <a:r>
              <a:rPr lang="en-CA" sz="1100" dirty="0" smtClean="0">
                <a:solidFill>
                  <a:schemeClr val="tx1"/>
                </a:solidFill>
              </a:rPr>
              <a:t>framework with subject-matter experts who can help refine/validate the material</a:t>
            </a:r>
          </a:p>
          <a:p>
            <a:pPr marL="285750" indent="-285750">
              <a:spcAft>
                <a:spcPts val="600"/>
              </a:spcAft>
              <a:buFont typeface="Arial" panose="020B0604020202020204" pitchFamily="34" charset="0"/>
              <a:buChar char="•"/>
            </a:pPr>
            <a:r>
              <a:rPr lang="en-CA" sz="1100" dirty="0" smtClean="0">
                <a:solidFill>
                  <a:schemeClr val="tx1"/>
                </a:solidFill>
              </a:rPr>
              <a:t>Share the framework and related learning opportunities with transformation teams who may use/pilot it.</a:t>
            </a:r>
          </a:p>
        </p:txBody>
      </p:sp>
      <p:sp>
        <p:nvSpPr>
          <p:cNvPr id="11" name="Rectangle 10"/>
          <p:cNvSpPr/>
          <p:nvPr/>
        </p:nvSpPr>
        <p:spPr>
          <a:xfrm>
            <a:off x="306571" y="4343402"/>
            <a:ext cx="4176000" cy="694176"/>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spcAft>
                <a:spcPts val="600"/>
              </a:spcAft>
            </a:pPr>
            <a:r>
              <a:rPr lang="en-CA" sz="1400" b="1" dirty="0" smtClean="0">
                <a:solidFill>
                  <a:schemeClr val="bg1"/>
                </a:solidFill>
              </a:rPr>
              <a:t>Priority #3</a:t>
            </a:r>
            <a:r>
              <a:rPr lang="en-CA" sz="1400" b="1" dirty="0" smtClean="0">
                <a:solidFill>
                  <a:schemeClr val="bg1"/>
                </a:solidFill>
              </a:rPr>
              <a:t>: </a:t>
            </a:r>
            <a:r>
              <a:rPr lang="en-CA" sz="1400" dirty="0" smtClean="0">
                <a:solidFill>
                  <a:schemeClr val="bg1"/>
                </a:solidFill>
              </a:rPr>
              <a:t>Support development and promotion of the Organizational Transformation Framework.</a:t>
            </a:r>
            <a:endParaRPr lang="en-CA" sz="1400" dirty="0">
              <a:solidFill>
                <a:schemeClr val="bg1"/>
              </a:solidFill>
            </a:endParaRPr>
          </a:p>
        </p:txBody>
      </p:sp>
      <p:sp>
        <p:nvSpPr>
          <p:cNvPr id="12" name="Rectangle 11"/>
          <p:cNvSpPr/>
          <p:nvPr/>
        </p:nvSpPr>
        <p:spPr>
          <a:xfrm>
            <a:off x="4720752" y="5037576"/>
            <a:ext cx="4176000" cy="1515623"/>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08000" rtlCol="0" anchor="t"/>
          <a:lstStyle/>
          <a:p>
            <a:pPr>
              <a:spcAft>
                <a:spcPts val="600"/>
              </a:spcAft>
            </a:pPr>
            <a:r>
              <a:rPr lang="en-CA" sz="1100" b="1" dirty="0" smtClean="0">
                <a:solidFill>
                  <a:schemeClr val="tx1"/>
                </a:solidFill>
              </a:rPr>
              <a:t>The Hub’s Role: </a:t>
            </a:r>
          </a:p>
          <a:p>
            <a:pPr marL="285750" indent="-285750">
              <a:spcAft>
                <a:spcPts val="600"/>
              </a:spcAft>
              <a:buFont typeface="Arial" panose="020B0604020202020204" pitchFamily="34" charset="0"/>
              <a:buChar char="•"/>
            </a:pPr>
            <a:r>
              <a:rPr lang="en-CA" sz="1100" dirty="0" smtClean="0">
                <a:solidFill>
                  <a:schemeClr val="tx1"/>
                </a:solidFill>
              </a:rPr>
              <a:t>Identify transformation case studies of interest</a:t>
            </a:r>
          </a:p>
          <a:p>
            <a:pPr marL="285750" indent="-285750">
              <a:spcAft>
                <a:spcPts val="600"/>
              </a:spcAft>
              <a:buFont typeface="Arial" panose="020B0604020202020204" pitchFamily="34" charset="0"/>
              <a:buChar char="•"/>
            </a:pPr>
            <a:r>
              <a:rPr lang="en-CA" sz="1100" dirty="0" smtClean="0">
                <a:solidFill>
                  <a:schemeClr val="tx1"/>
                </a:solidFill>
              </a:rPr>
              <a:t>Share openly: successes and failures/challenges</a:t>
            </a:r>
          </a:p>
          <a:p>
            <a:pPr marL="285750" indent="-285750">
              <a:spcAft>
                <a:spcPts val="600"/>
              </a:spcAft>
              <a:buFont typeface="Arial" panose="020B0604020202020204" pitchFamily="34" charset="0"/>
              <a:buChar char="•"/>
            </a:pPr>
            <a:r>
              <a:rPr lang="en-CA" sz="1100" dirty="0" smtClean="0">
                <a:solidFill>
                  <a:schemeClr val="tx1"/>
                </a:solidFill>
              </a:rPr>
              <a:t>Suggest opportunities to replicate successes </a:t>
            </a:r>
          </a:p>
        </p:txBody>
      </p:sp>
      <p:sp>
        <p:nvSpPr>
          <p:cNvPr id="13" name="Rectangle 12"/>
          <p:cNvSpPr/>
          <p:nvPr/>
        </p:nvSpPr>
        <p:spPr>
          <a:xfrm>
            <a:off x="4720752" y="4343401"/>
            <a:ext cx="4176000" cy="69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spcAft>
                <a:spcPts val="600"/>
              </a:spcAft>
            </a:pPr>
            <a:r>
              <a:rPr lang="en-CA" sz="1400" b="1" dirty="0" smtClean="0">
                <a:solidFill>
                  <a:schemeClr val="bg1"/>
                </a:solidFill>
              </a:rPr>
              <a:t>Priority #4</a:t>
            </a:r>
            <a:r>
              <a:rPr lang="en-CA" sz="1400" b="1" dirty="0" smtClean="0">
                <a:solidFill>
                  <a:schemeClr val="bg1"/>
                </a:solidFill>
              </a:rPr>
              <a:t>: </a:t>
            </a:r>
            <a:r>
              <a:rPr lang="en-CA" sz="1400" dirty="0" smtClean="0">
                <a:solidFill>
                  <a:schemeClr val="bg1"/>
                </a:solidFill>
              </a:rPr>
              <a:t>Continue sharing and learning through formal transformation case studies—at least 1 per meeting.</a:t>
            </a:r>
            <a:endParaRPr lang="en-CA" sz="1400" dirty="0">
              <a:solidFill>
                <a:schemeClr val="bg1"/>
              </a:solidFill>
            </a:endParaRPr>
          </a:p>
        </p:txBody>
      </p:sp>
      <p:cxnSp>
        <p:nvCxnSpPr>
          <p:cNvPr id="14" name="Straight Connector 13"/>
          <p:cNvCxnSpPr/>
          <p:nvPr/>
        </p:nvCxnSpPr>
        <p:spPr>
          <a:xfrm>
            <a:off x="313659" y="978176"/>
            <a:ext cx="85679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13659" y="1097235"/>
            <a:ext cx="8567903" cy="308655"/>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spcBef>
                <a:spcPts val="600"/>
              </a:spcBef>
              <a:spcAft>
                <a:spcPts val="600"/>
              </a:spcAft>
            </a:pPr>
            <a:r>
              <a:rPr lang="en-CA" sz="1200" dirty="0">
                <a:solidFill>
                  <a:schemeClr val="tx1"/>
                </a:solidFill>
              </a:rPr>
              <a:t>Following an analysis of our discussions to date, we propose these areas of focus for our group to make an impact going forward.</a:t>
            </a:r>
            <a:endParaRPr lang="en-CA" sz="1200" dirty="0">
              <a:solidFill>
                <a:schemeClr val="tx1"/>
              </a:solidFill>
            </a:endParaRPr>
          </a:p>
        </p:txBody>
      </p:sp>
    </p:spTree>
    <p:extLst>
      <p:ext uri="{BB962C8B-B14F-4D97-AF65-F5344CB8AC3E}">
        <p14:creationId xmlns:p14="http://schemas.microsoft.com/office/powerpoint/2010/main" val="214916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426680" y="1874165"/>
            <a:ext cx="6407940" cy="3672842"/>
          </a:xfrm>
          <a:prstGeom prst="rect">
            <a:avLst/>
          </a:prstGeom>
          <a:solidFill>
            <a:schemeClr val="bg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p:cNvSpPr/>
          <p:nvPr/>
        </p:nvSpPr>
        <p:spPr>
          <a:xfrm>
            <a:off x="1343395" y="1794026"/>
            <a:ext cx="6407940" cy="3672842"/>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228600" y="14400"/>
            <a:ext cx="8610600" cy="1143000"/>
          </a:xfrm>
        </p:spPr>
        <p:txBody>
          <a:bodyPr/>
          <a:lstStyle/>
          <a:p>
            <a:r>
              <a:rPr lang="en-CA" dirty="0" smtClean="0"/>
              <a:t>A Workable Meeting Schedule</a:t>
            </a:r>
            <a:endParaRPr lang="en-CA" dirty="0"/>
          </a:p>
        </p:txBody>
      </p:sp>
      <p:cxnSp>
        <p:nvCxnSpPr>
          <p:cNvPr id="5" name="Straight Connector 4"/>
          <p:cNvCxnSpPr/>
          <p:nvPr/>
        </p:nvCxnSpPr>
        <p:spPr>
          <a:xfrm>
            <a:off x="313659" y="978176"/>
            <a:ext cx="85679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574945" y="2364433"/>
            <a:ext cx="5922924" cy="426720"/>
            <a:chOff x="297179" y="3154680"/>
            <a:chExt cx="8476431" cy="426720"/>
          </a:xfrm>
        </p:grpSpPr>
        <p:sp>
          <p:nvSpPr>
            <p:cNvPr id="9" name="Rectangle 8"/>
            <p:cNvSpPr/>
            <p:nvPr/>
          </p:nvSpPr>
          <p:spPr>
            <a:xfrm>
              <a:off x="297179" y="3154680"/>
              <a:ext cx="4176000"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2.5 hour meetings</a:t>
              </a:r>
            </a:p>
          </p:txBody>
        </p:sp>
        <p:sp>
          <p:nvSpPr>
            <p:cNvPr id="11" name="Rectangle 10"/>
            <p:cNvSpPr/>
            <p:nvPr/>
          </p:nvSpPr>
          <p:spPr>
            <a:xfrm>
              <a:off x="4597610" y="3154680"/>
              <a:ext cx="4176000"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90 minute meetings</a:t>
              </a:r>
              <a:endParaRPr lang="en-CA" sz="1200" dirty="0">
                <a:solidFill>
                  <a:schemeClr val="tx1"/>
                </a:solidFill>
              </a:endParaRPr>
            </a:p>
          </p:txBody>
        </p:sp>
      </p:grpSp>
      <p:grpSp>
        <p:nvGrpSpPr>
          <p:cNvPr id="27" name="Group 26"/>
          <p:cNvGrpSpPr/>
          <p:nvPr/>
        </p:nvGrpSpPr>
        <p:grpSpPr>
          <a:xfrm>
            <a:off x="1574945" y="1942745"/>
            <a:ext cx="5922924" cy="347088"/>
            <a:chOff x="251443" y="1307818"/>
            <a:chExt cx="8476431" cy="347088"/>
          </a:xfrm>
        </p:grpSpPr>
        <p:sp>
          <p:nvSpPr>
            <p:cNvPr id="10" name="Rectangle 9"/>
            <p:cNvSpPr/>
            <p:nvPr/>
          </p:nvSpPr>
          <p:spPr>
            <a:xfrm>
              <a:off x="251443" y="1307818"/>
              <a:ext cx="4176000" cy="347088"/>
            </a:xfrm>
            <a:prstGeom prst="rect">
              <a:avLst/>
            </a:prstGeom>
            <a:solidFill>
              <a:srgbClr val="5DB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spcAft>
                  <a:spcPts val="600"/>
                </a:spcAft>
              </a:pPr>
              <a:r>
                <a:rPr lang="en-CA" dirty="0" smtClean="0">
                  <a:solidFill>
                    <a:schemeClr val="bg1"/>
                  </a:solidFill>
                </a:rPr>
                <a:t>Meetings to date</a:t>
              </a:r>
              <a:endParaRPr lang="en-CA" dirty="0">
                <a:solidFill>
                  <a:schemeClr val="bg1"/>
                </a:solidFill>
              </a:endParaRPr>
            </a:p>
          </p:txBody>
        </p:sp>
        <p:sp>
          <p:nvSpPr>
            <p:cNvPr id="12" name="Rectangle 11"/>
            <p:cNvSpPr/>
            <p:nvPr/>
          </p:nvSpPr>
          <p:spPr>
            <a:xfrm>
              <a:off x="4551874" y="1307818"/>
              <a:ext cx="4176000" cy="347088"/>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spcAft>
                  <a:spcPts val="600"/>
                </a:spcAft>
              </a:pPr>
              <a:r>
                <a:rPr lang="en-CA" dirty="0" smtClean="0">
                  <a:solidFill>
                    <a:schemeClr val="bg1"/>
                  </a:solidFill>
                </a:rPr>
                <a:t>Proposed new approach</a:t>
              </a:r>
              <a:endParaRPr lang="en-CA" dirty="0">
                <a:solidFill>
                  <a:schemeClr val="bg1"/>
                </a:solidFill>
              </a:endParaRPr>
            </a:p>
          </p:txBody>
        </p:sp>
      </p:grpSp>
      <p:grpSp>
        <p:nvGrpSpPr>
          <p:cNvPr id="24" name="Group 23"/>
          <p:cNvGrpSpPr/>
          <p:nvPr/>
        </p:nvGrpSpPr>
        <p:grpSpPr>
          <a:xfrm>
            <a:off x="1591425" y="2865753"/>
            <a:ext cx="5922924" cy="426720"/>
            <a:chOff x="313659" y="3657600"/>
            <a:chExt cx="8476431" cy="426720"/>
          </a:xfrm>
        </p:grpSpPr>
        <p:sp>
          <p:nvSpPr>
            <p:cNvPr id="13" name="Rectangle 12"/>
            <p:cNvSpPr/>
            <p:nvPr/>
          </p:nvSpPr>
          <p:spPr>
            <a:xfrm>
              <a:off x="313659" y="3657600"/>
              <a:ext cx="4176000"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Quarterly</a:t>
              </a:r>
            </a:p>
          </p:txBody>
        </p:sp>
        <p:sp>
          <p:nvSpPr>
            <p:cNvPr id="14" name="Rectangle 13"/>
            <p:cNvSpPr/>
            <p:nvPr/>
          </p:nvSpPr>
          <p:spPr>
            <a:xfrm>
              <a:off x="4614090" y="3657600"/>
              <a:ext cx="4176000"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At least quarterly – to be discussed.</a:t>
              </a:r>
              <a:endParaRPr lang="en-CA" sz="1200" dirty="0">
                <a:solidFill>
                  <a:schemeClr val="tx1"/>
                </a:solidFill>
              </a:endParaRPr>
            </a:p>
          </p:txBody>
        </p:sp>
      </p:grpSp>
      <p:grpSp>
        <p:nvGrpSpPr>
          <p:cNvPr id="23" name="Group 22"/>
          <p:cNvGrpSpPr/>
          <p:nvPr/>
        </p:nvGrpSpPr>
        <p:grpSpPr>
          <a:xfrm>
            <a:off x="1574945" y="3367073"/>
            <a:ext cx="5922924" cy="426720"/>
            <a:chOff x="297179" y="4191000"/>
            <a:chExt cx="8476431" cy="426720"/>
          </a:xfrm>
        </p:grpSpPr>
        <p:sp>
          <p:nvSpPr>
            <p:cNvPr id="15" name="Rectangle 14"/>
            <p:cNvSpPr/>
            <p:nvPr/>
          </p:nvSpPr>
          <p:spPr>
            <a:xfrm>
              <a:off x="297179" y="4191000"/>
              <a:ext cx="4176000"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In-person only</a:t>
              </a:r>
            </a:p>
          </p:txBody>
        </p:sp>
        <p:sp>
          <p:nvSpPr>
            <p:cNvPr id="16" name="Rectangle 15"/>
            <p:cNvSpPr/>
            <p:nvPr/>
          </p:nvSpPr>
          <p:spPr>
            <a:xfrm>
              <a:off x="4597610" y="4191000"/>
              <a:ext cx="4176000"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Teleconference option</a:t>
              </a:r>
              <a:endParaRPr lang="en-CA" sz="1200" dirty="0">
                <a:solidFill>
                  <a:schemeClr val="tx1"/>
                </a:solidFill>
              </a:endParaRPr>
            </a:p>
          </p:txBody>
        </p:sp>
      </p:grpSp>
      <p:grpSp>
        <p:nvGrpSpPr>
          <p:cNvPr id="22" name="Group 21"/>
          <p:cNvGrpSpPr/>
          <p:nvPr/>
        </p:nvGrpSpPr>
        <p:grpSpPr>
          <a:xfrm>
            <a:off x="1591425" y="3868393"/>
            <a:ext cx="5922924" cy="426720"/>
            <a:chOff x="313659" y="4724400"/>
            <a:chExt cx="8476431" cy="426720"/>
          </a:xfrm>
        </p:grpSpPr>
        <p:sp>
          <p:nvSpPr>
            <p:cNvPr id="17" name="Rectangle 16"/>
            <p:cNvSpPr/>
            <p:nvPr/>
          </p:nvSpPr>
          <p:spPr>
            <a:xfrm>
              <a:off x="313659" y="4724400"/>
              <a:ext cx="4176000"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Custom agenda with workshop exploring topics of interest</a:t>
              </a:r>
            </a:p>
          </p:txBody>
        </p:sp>
        <p:sp>
          <p:nvSpPr>
            <p:cNvPr id="18" name="Rectangle 17"/>
            <p:cNvSpPr/>
            <p:nvPr/>
          </p:nvSpPr>
          <p:spPr>
            <a:xfrm>
              <a:off x="4614090" y="4724400"/>
              <a:ext cx="4176000"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Toward a standard agenda focused on core goals and case studies</a:t>
              </a:r>
              <a:endParaRPr lang="en-CA" sz="1200" dirty="0">
                <a:solidFill>
                  <a:schemeClr val="tx1"/>
                </a:solidFill>
              </a:endParaRPr>
            </a:p>
          </p:txBody>
        </p:sp>
      </p:grpSp>
      <p:grpSp>
        <p:nvGrpSpPr>
          <p:cNvPr id="21" name="Group 20"/>
          <p:cNvGrpSpPr/>
          <p:nvPr/>
        </p:nvGrpSpPr>
        <p:grpSpPr>
          <a:xfrm>
            <a:off x="1583805" y="4369715"/>
            <a:ext cx="5930544" cy="919080"/>
            <a:chOff x="306039" y="5170170"/>
            <a:chExt cx="8487336" cy="919080"/>
          </a:xfrm>
        </p:grpSpPr>
        <p:sp>
          <p:nvSpPr>
            <p:cNvPr id="19" name="Rectangle 18"/>
            <p:cNvSpPr/>
            <p:nvPr/>
          </p:nvSpPr>
          <p:spPr>
            <a:xfrm>
              <a:off x="306039" y="5170170"/>
              <a:ext cx="4176000"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Various locations</a:t>
              </a:r>
            </a:p>
          </p:txBody>
        </p:sp>
        <p:sp>
          <p:nvSpPr>
            <p:cNvPr id="20" name="Rectangle 19"/>
            <p:cNvSpPr/>
            <p:nvPr/>
          </p:nvSpPr>
          <p:spPr>
            <a:xfrm>
              <a:off x="4606470" y="5170170"/>
              <a:ext cx="4176000"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Always at MacDonald Block</a:t>
              </a:r>
              <a:endParaRPr lang="en-CA" sz="1200" dirty="0">
                <a:solidFill>
                  <a:schemeClr val="tx1"/>
                </a:solidFill>
              </a:endParaRPr>
            </a:p>
          </p:txBody>
        </p:sp>
        <p:sp>
          <p:nvSpPr>
            <p:cNvPr id="30" name="Rectangle 29"/>
            <p:cNvSpPr/>
            <p:nvPr/>
          </p:nvSpPr>
          <p:spPr>
            <a:xfrm>
              <a:off x="316944" y="5662530"/>
              <a:ext cx="4176000"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Delegates discouraged</a:t>
              </a:r>
            </a:p>
          </p:txBody>
        </p:sp>
        <p:sp>
          <p:nvSpPr>
            <p:cNvPr id="31" name="Rectangle 30"/>
            <p:cNvSpPr/>
            <p:nvPr/>
          </p:nvSpPr>
          <p:spPr>
            <a:xfrm>
              <a:off x="4617375" y="5662530"/>
              <a:ext cx="4176000" cy="42672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spcAft>
                  <a:spcPts val="600"/>
                </a:spcAft>
              </a:pPr>
              <a:r>
                <a:rPr lang="en-CA" sz="1200" dirty="0" smtClean="0">
                  <a:solidFill>
                    <a:schemeClr val="tx1"/>
                  </a:solidFill>
                </a:rPr>
                <a:t>Delegates encouraged</a:t>
              </a:r>
              <a:endParaRPr lang="en-CA" sz="1200" dirty="0">
                <a:solidFill>
                  <a:schemeClr val="tx1"/>
                </a:solidFill>
              </a:endParaRPr>
            </a:p>
          </p:txBody>
        </p:sp>
      </p:grpSp>
      <p:sp>
        <p:nvSpPr>
          <p:cNvPr id="26" name="Rectangle 25"/>
          <p:cNvSpPr/>
          <p:nvPr/>
        </p:nvSpPr>
        <p:spPr>
          <a:xfrm>
            <a:off x="313659" y="1097235"/>
            <a:ext cx="8567903" cy="502965"/>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t"/>
          <a:lstStyle/>
          <a:p>
            <a:pPr>
              <a:spcBef>
                <a:spcPts val="600"/>
              </a:spcBef>
              <a:spcAft>
                <a:spcPts val="600"/>
              </a:spcAft>
            </a:pPr>
            <a:r>
              <a:rPr lang="en-CA" sz="1200" dirty="0">
                <a:solidFill>
                  <a:schemeClr val="tx1"/>
                </a:solidFill>
              </a:rPr>
              <a:t>To achieve these priorities, </a:t>
            </a:r>
            <a:r>
              <a:rPr lang="en-CA" sz="1200" dirty="0" smtClean="0">
                <a:solidFill>
                  <a:schemeClr val="tx1"/>
                </a:solidFill>
              </a:rPr>
              <a:t>we need convenient meetings that as many of us can attend as possible. </a:t>
            </a:r>
            <a:r>
              <a:rPr lang="en-CA" sz="1200" dirty="0">
                <a:solidFill>
                  <a:schemeClr val="tx1"/>
                </a:solidFill>
              </a:rPr>
              <a:t>We propose shorter, centrally located meetings with a more focused agenda. </a:t>
            </a:r>
            <a:endParaRPr lang="en-CA" sz="1200" dirty="0">
              <a:solidFill>
                <a:schemeClr val="tx1"/>
              </a:solidFill>
            </a:endParaRPr>
          </a:p>
        </p:txBody>
      </p:sp>
      <p:sp>
        <p:nvSpPr>
          <p:cNvPr id="3" name="Flowchart: Process 2"/>
          <p:cNvSpPr/>
          <p:nvPr/>
        </p:nvSpPr>
        <p:spPr>
          <a:xfrm>
            <a:off x="1343395" y="5680226"/>
            <a:ext cx="6407939" cy="304800"/>
          </a:xfrm>
          <a:prstGeom prst="flowChartProcess">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spcBef>
                <a:spcPts val="600"/>
              </a:spcBef>
              <a:spcAft>
                <a:spcPts val="600"/>
              </a:spcAft>
            </a:pPr>
            <a:r>
              <a:rPr lang="en-CA" sz="1200" dirty="0">
                <a:solidFill>
                  <a:schemeClr val="tx1"/>
                </a:solidFill>
              </a:rPr>
              <a:t>Next meeting </a:t>
            </a:r>
            <a:r>
              <a:rPr lang="en-CA" sz="1200" dirty="0" smtClean="0">
                <a:solidFill>
                  <a:schemeClr val="tx1"/>
                </a:solidFill>
              </a:rPr>
              <a:t>tentatively scheduled for September </a:t>
            </a:r>
            <a:r>
              <a:rPr lang="en-CA" sz="1200" dirty="0">
                <a:solidFill>
                  <a:schemeClr val="tx1"/>
                </a:solidFill>
              </a:rPr>
              <a:t>X at Y</a:t>
            </a:r>
          </a:p>
        </p:txBody>
      </p:sp>
    </p:spTree>
    <p:extLst>
      <p:ext uri="{BB962C8B-B14F-4D97-AF65-F5344CB8AC3E}">
        <p14:creationId xmlns:p14="http://schemas.microsoft.com/office/powerpoint/2010/main" val="174818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400"/>
            <a:ext cx="8610600" cy="1143000"/>
          </a:xfrm>
        </p:spPr>
        <p:txBody>
          <a:bodyPr/>
          <a:lstStyle/>
          <a:p>
            <a:r>
              <a:rPr lang="en-CA" dirty="0" smtClean="0"/>
              <a:t>Membership Refresh</a:t>
            </a:r>
            <a:endParaRPr lang="en-CA" dirty="0"/>
          </a:p>
        </p:txBody>
      </p:sp>
      <p:cxnSp>
        <p:nvCxnSpPr>
          <p:cNvPr id="5" name="Straight Connector 4"/>
          <p:cNvCxnSpPr/>
          <p:nvPr/>
        </p:nvCxnSpPr>
        <p:spPr>
          <a:xfrm>
            <a:off x="313659" y="978176"/>
            <a:ext cx="856790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1587710" y="1377246"/>
            <a:ext cx="6019800" cy="4648200"/>
            <a:chOff x="431790" y="1377246"/>
            <a:chExt cx="6019800" cy="4648200"/>
          </a:xfrm>
        </p:grpSpPr>
        <p:sp>
          <p:nvSpPr>
            <p:cNvPr id="65" name="Rectangle 64"/>
            <p:cNvSpPr/>
            <p:nvPr/>
          </p:nvSpPr>
          <p:spPr>
            <a:xfrm>
              <a:off x="431790" y="1377246"/>
              <a:ext cx="6019800" cy="46482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a:stCxn id="3" idx="6"/>
              <a:endCxn id="4" idx="1"/>
            </p:cNvCxnSpPr>
            <p:nvPr/>
          </p:nvCxnSpPr>
          <p:spPr>
            <a:xfrm flipV="1">
              <a:off x="1758870" y="1904929"/>
              <a:ext cx="514410" cy="401479"/>
            </a:xfrm>
            <a:prstGeom prst="line">
              <a:avLst/>
            </a:prstGeom>
            <a:ln>
              <a:solidFill>
                <a:srgbClr val="1599EB"/>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537149" y="1695547"/>
              <a:ext cx="1221721" cy="1221721"/>
            </a:xfrm>
            <a:prstGeom prst="ellipse">
              <a:avLst/>
            </a:prstGeom>
            <a:solidFill>
              <a:srgbClr val="000000">
                <a:alpha val="72941"/>
              </a:srgb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CA" sz="1400" b="1" dirty="0" smtClean="0">
                  <a:solidFill>
                    <a:schemeClr val="tx1"/>
                  </a:solidFill>
                </a:rPr>
                <a:t>Who We Need</a:t>
              </a:r>
              <a:endParaRPr lang="en-CA" sz="1400" b="1" dirty="0">
                <a:solidFill>
                  <a:schemeClr val="tx1"/>
                </a:solidFill>
              </a:endParaRPr>
            </a:p>
          </p:txBody>
        </p:sp>
        <p:sp>
          <p:nvSpPr>
            <p:cNvPr id="4" name="Rectangle 3"/>
            <p:cNvSpPr/>
            <p:nvPr/>
          </p:nvSpPr>
          <p:spPr>
            <a:xfrm>
              <a:off x="2273280" y="1731574"/>
              <a:ext cx="4024504" cy="3467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smtClean="0">
                  <a:solidFill>
                    <a:schemeClr val="bg1"/>
                  </a:solidFill>
                </a:rPr>
                <a:t>Must be “in the know” about ministry transformation</a:t>
              </a:r>
              <a:endParaRPr lang="en-CA" sz="1200" dirty="0">
                <a:solidFill>
                  <a:schemeClr val="bg1"/>
                </a:solidFill>
              </a:endParaRPr>
            </a:p>
          </p:txBody>
        </p:sp>
        <p:sp>
          <p:nvSpPr>
            <p:cNvPr id="26" name="Rectangle 25"/>
            <p:cNvSpPr/>
            <p:nvPr/>
          </p:nvSpPr>
          <p:spPr>
            <a:xfrm>
              <a:off x="2273280" y="2154008"/>
              <a:ext cx="4024504"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smtClean="0">
                  <a:solidFill>
                    <a:schemeClr val="bg1"/>
                  </a:solidFill>
                </a:rPr>
                <a:t>Can be leader, subject-matter expert or both</a:t>
              </a:r>
              <a:endParaRPr lang="en-CA" sz="1200" dirty="0">
                <a:solidFill>
                  <a:schemeClr val="bg1"/>
                </a:solidFill>
              </a:endParaRPr>
            </a:p>
          </p:txBody>
        </p:sp>
        <p:sp>
          <p:nvSpPr>
            <p:cNvPr id="27" name="Rectangle 26"/>
            <p:cNvSpPr/>
            <p:nvPr/>
          </p:nvSpPr>
          <p:spPr>
            <a:xfrm>
              <a:off x="2273280" y="2527387"/>
              <a:ext cx="4024504" cy="5676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smtClean="0">
                  <a:solidFill>
                    <a:schemeClr val="bg1"/>
                  </a:solidFill>
                </a:rPr>
                <a:t>Committed, interested and has capacity to attend meetings &amp; contribute to group goals.</a:t>
              </a:r>
              <a:endParaRPr lang="en-CA" sz="1200" dirty="0">
                <a:solidFill>
                  <a:schemeClr val="bg1"/>
                </a:solidFill>
              </a:endParaRPr>
            </a:p>
          </p:txBody>
        </p:sp>
        <p:cxnSp>
          <p:nvCxnSpPr>
            <p:cNvPr id="36" name="Straight Connector 35"/>
            <p:cNvCxnSpPr>
              <a:stCxn id="3" idx="6"/>
              <a:endCxn id="26" idx="1"/>
            </p:cNvCxnSpPr>
            <p:nvPr/>
          </p:nvCxnSpPr>
          <p:spPr>
            <a:xfrm>
              <a:off x="1758870" y="2306408"/>
              <a:ext cx="51441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 idx="6"/>
              <a:endCxn id="27" idx="1"/>
            </p:cNvCxnSpPr>
            <p:nvPr/>
          </p:nvCxnSpPr>
          <p:spPr>
            <a:xfrm>
              <a:off x="1758870" y="2306408"/>
              <a:ext cx="514410" cy="50482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73080" y="3667102"/>
              <a:ext cx="5624704" cy="2211590"/>
            </a:xfrm>
            <a:prstGeom prst="rect">
              <a:avLst/>
            </a:prstGeom>
            <a:solidFill>
              <a:srgbClr val="000000">
                <a:alpha val="7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marL="342900" indent="-342900">
                <a:spcBef>
                  <a:spcPts val="600"/>
                </a:spcBef>
                <a:spcAft>
                  <a:spcPts val="600"/>
                </a:spcAft>
                <a:buFont typeface="+mj-lt"/>
                <a:buAutoNum type="arabicPeriod"/>
              </a:pPr>
              <a:r>
                <a:rPr lang="en-CA" sz="1400" dirty="0" smtClean="0">
                  <a:solidFill>
                    <a:schemeClr val="tx1"/>
                  </a:solidFill>
                </a:rPr>
                <a:t>Please suggest new members who meet the above criteria and we will add them to future meeting invitations.</a:t>
              </a:r>
            </a:p>
            <a:p>
              <a:pPr marL="342900" indent="-342900">
                <a:spcBef>
                  <a:spcPts val="600"/>
                </a:spcBef>
                <a:spcAft>
                  <a:spcPts val="600"/>
                </a:spcAft>
                <a:buFont typeface="+mj-lt"/>
                <a:buAutoNum type="arabicPeriod"/>
              </a:pPr>
              <a:r>
                <a:rPr lang="en-CA" sz="1400" dirty="0" smtClean="0">
                  <a:solidFill>
                    <a:schemeClr val="tx1"/>
                  </a:solidFill>
                </a:rPr>
                <a:t>Share </a:t>
              </a:r>
              <a:r>
                <a:rPr lang="en-CA" sz="1400" dirty="0" smtClean="0">
                  <a:solidFill>
                    <a:schemeClr val="tx1"/>
                  </a:solidFill>
                </a:rPr>
                <a:t>your comments/suggestions about how else we can energize the group around concrete goals by email to </a:t>
              </a:r>
              <a:r>
                <a:rPr lang="en-CA" sz="1400" dirty="0" smtClean="0">
                  <a:solidFill>
                    <a:schemeClr val="tx1"/>
                  </a:solidFill>
                  <a:hlinkClick r:id="rId2"/>
                </a:rPr>
                <a:t>dawna.lange@ontario.ca</a:t>
              </a:r>
              <a:r>
                <a:rPr lang="en-CA" sz="1400" dirty="0" smtClean="0">
                  <a:solidFill>
                    <a:schemeClr val="tx1"/>
                  </a:solidFill>
                </a:rPr>
                <a:t> or on Yammer.</a:t>
              </a:r>
            </a:p>
            <a:p>
              <a:pPr marL="342900" indent="-342900">
                <a:spcBef>
                  <a:spcPts val="600"/>
                </a:spcBef>
                <a:spcAft>
                  <a:spcPts val="600"/>
                </a:spcAft>
                <a:buFont typeface="+mj-lt"/>
                <a:buAutoNum type="arabicPeriod"/>
              </a:pPr>
              <a:endParaRPr lang="en-CA" sz="1400" dirty="0">
                <a:solidFill>
                  <a:schemeClr val="tx1"/>
                </a:solidFill>
              </a:endParaRPr>
            </a:p>
          </p:txBody>
        </p:sp>
        <p:sp>
          <p:nvSpPr>
            <p:cNvPr id="48" name="Rectangle 47"/>
            <p:cNvSpPr/>
            <p:nvPr/>
          </p:nvSpPr>
          <p:spPr>
            <a:xfrm>
              <a:off x="673080" y="3358446"/>
              <a:ext cx="5624704" cy="308656"/>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smtClean="0">
                  <a:solidFill>
                    <a:sysClr val="windowText" lastClr="000000"/>
                  </a:solidFill>
                </a:rPr>
                <a:t>Next Steps</a:t>
              </a:r>
              <a:endParaRPr lang="en-CA" sz="1400" b="1" dirty="0">
                <a:solidFill>
                  <a:sysClr val="windowText" lastClr="000000"/>
                </a:solidFill>
              </a:endParaRPr>
            </a:p>
          </p:txBody>
        </p:sp>
      </p:grpSp>
    </p:spTree>
    <p:extLst>
      <p:ext uri="{BB962C8B-B14F-4D97-AF65-F5344CB8AC3E}">
        <p14:creationId xmlns:p14="http://schemas.microsoft.com/office/powerpoint/2010/main" val="1322793251"/>
      </p:ext>
    </p:extLst>
  </p:cSld>
  <p:clrMapOvr>
    <a:masterClrMapping/>
  </p:clrMapOvr>
</p:sld>
</file>

<file path=ppt/theme/theme1.xml><?xml version="1.0" encoding="utf-8"?>
<a:theme xmlns:a="http://schemas.openxmlformats.org/drawingml/2006/main" name="Aqua">
  <a:themeElements>
    <a:clrScheme name="Custom 1">
      <a:dk1>
        <a:srgbClr val="000000"/>
      </a:dk1>
      <a:lt1>
        <a:sysClr val="window" lastClr="FFFFFF"/>
      </a:lt1>
      <a:dk2>
        <a:srgbClr val="006E81"/>
      </a:dk2>
      <a:lt2>
        <a:srgbClr val="4C4C4E"/>
      </a:lt2>
      <a:accent1>
        <a:srgbClr val="4D3F5A"/>
      </a:accent1>
      <a:accent2>
        <a:srgbClr val="7C6757"/>
      </a:accent2>
      <a:accent3>
        <a:srgbClr val="94E4CC"/>
      </a:accent3>
      <a:accent4>
        <a:srgbClr val="B892B1"/>
      </a:accent4>
      <a:accent5>
        <a:srgbClr val="ADDC91"/>
      </a:accent5>
      <a:accent6>
        <a:srgbClr val="138378"/>
      </a:accent6>
      <a:hlink>
        <a:srgbClr val="4D3F5A"/>
      </a:hlink>
      <a:folHlink>
        <a:srgbClr val="4D3F5A"/>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Aqua</Template>
  <TotalTime>4189</TotalTime>
  <Words>714</Words>
  <Application>Microsoft Office PowerPoint</Application>
  <PresentationFormat>On-screen Show (4:3)</PresentationFormat>
  <Paragraphs>77</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Aqua</vt:lpstr>
      <vt:lpstr>Custom Design</vt:lpstr>
      <vt:lpstr>PowerPoint Presentation</vt:lpstr>
      <vt:lpstr>Purpose</vt:lpstr>
      <vt:lpstr>Hub Update</vt:lpstr>
      <vt:lpstr>Priority Action Areas</vt:lpstr>
      <vt:lpstr>A Workable Meeting Schedule</vt:lpstr>
      <vt:lpstr>Membership Refresh</vt:lpstr>
    </vt:vector>
  </TitlesOfParts>
  <Company>MGS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Kugelmass (MGCS)</dc:creator>
  <cp:lastModifiedBy>Kugelmass, Paul (MGCS)</cp:lastModifiedBy>
  <cp:revision>41</cp:revision>
  <dcterms:created xsi:type="dcterms:W3CDTF">2017-02-23T18:37:22Z</dcterms:created>
  <dcterms:modified xsi:type="dcterms:W3CDTF">2017-07-12T20:44:26Z</dcterms:modified>
</cp:coreProperties>
</file>