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56" r:id="rId4"/>
    <p:sldId id="298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656"/>
    <a:srgbClr val="51C1DB"/>
    <a:srgbClr val="FFFFFF"/>
    <a:srgbClr val="FEFEFE"/>
    <a:srgbClr val="43BDA7"/>
    <a:srgbClr val="FBAF2F"/>
    <a:srgbClr val="EA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111" y="-39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26561" r="7523" b="82465"/>
          <a:stretch>
            <a:fillRect/>
          </a:stretch>
        </p:blipFill>
        <p:spPr>
          <a:xfrm>
            <a:off x="0" y="0"/>
            <a:ext cx="10464800" cy="757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图片 4"/>
          <p:cNvPicPr>
            <a:picLocks noChangeAspect="1"/>
          </p:cNvPicPr>
          <p:nvPr/>
        </p:nvPicPr>
        <p:blipFill>
          <a:blip r:embed="rId1"/>
          <a:srcRect l="26561" t="82379" r="7523" b="2155"/>
          <a:stretch>
            <a:fillRect/>
          </a:stretch>
        </p:blipFill>
        <p:spPr>
          <a:xfrm>
            <a:off x="0" y="6189663"/>
            <a:ext cx="10464800" cy="668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4"/>
          <p:cNvGrpSpPr/>
          <p:nvPr/>
        </p:nvGrpSpPr>
        <p:grpSpPr>
          <a:xfrm>
            <a:off x="1588" y="0"/>
            <a:ext cx="12211050" cy="569913"/>
            <a:chOff x="1588" y="1"/>
            <a:chExt cx="12211050" cy="569913"/>
          </a:xfrm>
        </p:grpSpPr>
        <p:sp>
          <p:nvSpPr>
            <p:cNvPr id="5124" name="任意多边形 23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任意多边形 21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6" name="任意多边形 19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7" name="任意多边形 17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任意多边形 15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组合 25"/>
          <p:cNvGrpSpPr/>
          <p:nvPr/>
        </p:nvGrpSpPr>
        <p:grpSpPr>
          <a:xfrm flipV="1">
            <a:off x="1588" y="6288088"/>
            <a:ext cx="12211050" cy="569912"/>
            <a:chOff x="1588" y="1"/>
            <a:chExt cx="12211050" cy="569913"/>
          </a:xfrm>
        </p:grpSpPr>
        <p:sp>
          <p:nvSpPr>
            <p:cNvPr id="5130" name="任意多边形 26"/>
            <p:cNvSpPr/>
            <p:nvPr/>
          </p:nvSpPr>
          <p:spPr>
            <a:xfrm>
              <a:off x="9675813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110104"/>
                </a:cxn>
                <a:cxn ang="0">
                  <a:pos x="2536825" y="569913"/>
                </a:cxn>
                <a:cxn ang="0">
                  <a:pos x="164997" y="569913"/>
                </a:cxn>
                <a:cxn ang="0">
                  <a:pos x="0" y="372086"/>
                </a:cxn>
                <a:cxn ang="0">
                  <a:pos x="0" y="66362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110104"/>
                  </a:lnTo>
                  <a:cubicBezTo>
                    <a:pt x="2536825" y="569913"/>
                    <a:pt x="2536825" y="569913"/>
                    <a:pt x="2536825" y="569913"/>
                  </a:cubicBezTo>
                  <a:cubicBezTo>
                    <a:pt x="164997" y="569913"/>
                    <a:pt x="164997" y="569913"/>
                    <a:pt x="164997" y="569913"/>
                  </a:cubicBezTo>
                  <a:cubicBezTo>
                    <a:pt x="61874" y="569913"/>
                    <a:pt x="0" y="481990"/>
                    <a:pt x="0" y="372086"/>
                  </a:cubicBezTo>
                  <a:cubicBezTo>
                    <a:pt x="0" y="248444"/>
                    <a:pt x="0" y="147985"/>
                    <a:pt x="0" y="663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BDA7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任意多边形 27"/>
            <p:cNvSpPr/>
            <p:nvPr/>
          </p:nvSpPr>
          <p:spPr>
            <a:xfrm>
              <a:off x="7345363" y="1"/>
              <a:ext cx="214471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4713" y="0"/>
                </a:cxn>
                <a:cxn ang="0">
                  <a:pos x="2144713" y="19229"/>
                </a:cxn>
                <a:cxn ang="0">
                  <a:pos x="2144713" y="372388"/>
                </a:cxn>
                <a:cxn ang="0">
                  <a:pos x="1959114" y="569913"/>
                </a:cxn>
                <a:cxn ang="0">
                  <a:pos x="185600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44713" h="569913">
                  <a:moveTo>
                    <a:pt x="0" y="0"/>
                  </a:moveTo>
                  <a:lnTo>
                    <a:pt x="2144713" y="0"/>
                  </a:lnTo>
                  <a:lnTo>
                    <a:pt x="2144713" y="19229"/>
                  </a:lnTo>
                  <a:cubicBezTo>
                    <a:pt x="2144713" y="372388"/>
                    <a:pt x="2144713" y="372388"/>
                    <a:pt x="2144713" y="372388"/>
                  </a:cubicBezTo>
                  <a:cubicBezTo>
                    <a:pt x="2144713" y="482124"/>
                    <a:pt x="2062224" y="569913"/>
                    <a:pt x="1959113" y="569913"/>
                  </a:cubicBezTo>
                  <a:cubicBezTo>
                    <a:pt x="185600" y="569913"/>
                    <a:pt x="185600" y="569913"/>
                    <a:pt x="185600" y="569913"/>
                  </a:cubicBezTo>
                  <a:cubicBezTo>
                    <a:pt x="82489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AF2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2" name="任意多边形 28"/>
            <p:cNvSpPr/>
            <p:nvPr/>
          </p:nvSpPr>
          <p:spPr>
            <a:xfrm>
              <a:off x="5033963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60564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60563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F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3" name="任意多边形 29"/>
            <p:cNvSpPr/>
            <p:nvPr/>
          </p:nvSpPr>
          <p:spPr>
            <a:xfrm>
              <a:off x="2724150" y="1"/>
              <a:ext cx="2125663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5663" y="0"/>
                </a:cxn>
                <a:cxn ang="0">
                  <a:pos x="2125663" y="7457"/>
                </a:cxn>
                <a:cxn ang="0">
                  <a:pos x="2125663" y="372388"/>
                </a:cxn>
                <a:cxn ang="0">
                  <a:pos x="1939927" y="569913"/>
                </a:cxn>
                <a:cxn ang="0">
                  <a:pos x="185738" y="569913"/>
                </a:cxn>
                <a:cxn ang="0">
                  <a:pos x="0" y="372388"/>
                </a:cxn>
                <a:cxn ang="0">
                  <a:pos x="0" y="56956"/>
                </a:cxn>
              </a:cxnLst>
              <a:pathLst>
                <a:path w="2125663" h="569913">
                  <a:moveTo>
                    <a:pt x="0" y="0"/>
                  </a:moveTo>
                  <a:lnTo>
                    <a:pt x="2125663" y="0"/>
                  </a:lnTo>
                  <a:lnTo>
                    <a:pt x="2125663" y="7457"/>
                  </a:lnTo>
                  <a:cubicBezTo>
                    <a:pt x="2125663" y="372388"/>
                    <a:pt x="2125663" y="372388"/>
                    <a:pt x="2125663" y="372388"/>
                  </a:cubicBezTo>
                  <a:cubicBezTo>
                    <a:pt x="2125663" y="482124"/>
                    <a:pt x="2043113" y="569913"/>
                    <a:pt x="1939926" y="569913"/>
                  </a:cubicBezTo>
                  <a:cubicBezTo>
                    <a:pt x="185738" y="569913"/>
                    <a:pt x="185738" y="569913"/>
                    <a:pt x="185738" y="569913"/>
                  </a:cubicBezTo>
                  <a:cubicBezTo>
                    <a:pt x="82550" y="569913"/>
                    <a:pt x="0" y="482124"/>
                    <a:pt x="0" y="372388"/>
                  </a:cubicBezTo>
                  <a:cubicBezTo>
                    <a:pt x="0" y="244820"/>
                    <a:pt x="0" y="141171"/>
                    <a:pt x="0" y="569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C1D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任意多边形 30"/>
            <p:cNvSpPr/>
            <p:nvPr/>
          </p:nvSpPr>
          <p:spPr>
            <a:xfrm>
              <a:off x="1588" y="1"/>
              <a:ext cx="2536825" cy="569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6825" y="0"/>
                </a:cxn>
                <a:cxn ang="0">
                  <a:pos x="2536825" y="7457"/>
                </a:cxn>
                <a:cxn ang="0">
                  <a:pos x="2536825" y="372388"/>
                </a:cxn>
                <a:cxn ang="0">
                  <a:pos x="2351205" y="569913"/>
                </a:cxn>
                <a:cxn ang="0">
                  <a:pos x="0" y="569913"/>
                </a:cxn>
                <a:cxn ang="0">
                  <a:pos x="0" y="62384"/>
                </a:cxn>
              </a:cxnLst>
              <a:pathLst>
                <a:path w="2536825" h="569913">
                  <a:moveTo>
                    <a:pt x="0" y="0"/>
                  </a:moveTo>
                  <a:lnTo>
                    <a:pt x="2536825" y="0"/>
                  </a:lnTo>
                  <a:lnTo>
                    <a:pt x="2536825" y="7457"/>
                  </a:lnTo>
                  <a:cubicBezTo>
                    <a:pt x="2536825" y="372388"/>
                    <a:pt x="2536825" y="372388"/>
                    <a:pt x="2536825" y="372388"/>
                  </a:cubicBezTo>
                  <a:cubicBezTo>
                    <a:pt x="2536825" y="482124"/>
                    <a:pt x="2454327" y="569913"/>
                    <a:pt x="2351204" y="569913"/>
                  </a:cubicBezTo>
                  <a:cubicBezTo>
                    <a:pt x="0" y="569913"/>
                    <a:pt x="0" y="569913"/>
                    <a:pt x="0" y="569913"/>
                  </a:cubicBezTo>
                  <a:cubicBezTo>
                    <a:pt x="0" y="350441"/>
                    <a:pt x="0" y="185837"/>
                    <a:pt x="0" y="62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65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0" y="2362200"/>
            <a:ext cx="4330700" cy="1863725"/>
          </a:xfrm>
          <a:custGeom>
            <a:avLst/>
            <a:gdLst>
              <a:gd name="connsiteX0" fmla="*/ 0 w 4554537"/>
              <a:gd name="connsiteY0" fmla="*/ 0 h 2298700"/>
              <a:gd name="connsiteX1" fmla="*/ 4323816 w 4554537"/>
              <a:gd name="connsiteY1" fmla="*/ 0 h 2298700"/>
              <a:gd name="connsiteX2" fmla="*/ 4554537 w 4554537"/>
              <a:gd name="connsiteY2" fmla="*/ 230721 h 2298700"/>
              <a:gd name="connsiteX3" fmla="*/ 4554537 w 4554537"/>
              <a:gd name="connsiteY3" fmla="*/ 2067979 h 2298700"/>
              <a:gd name="connsiteX4" fmla="*/ 4323816 w 4554537"/>
              <a:gd name="connsiteY4" fmla="*/ 2298700 h 2298700"/>
              <a:gd name="connsiteX5" fmla="*/ 0 w 4554537"/>
              <a:gd name="connsiteY5" fmla="*/ 229870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4537" h="2298700">
                <a:moveTo>
                  <a:pt x="0" y="0"/>
                </a:moveTo>
                <a:lnTo>
                  <a:pt x="4323816" y="0"/>
                </a:lnTo>
                <a:cubicBezTo>
                  <a:pt x="4451240" y="0"/>
                  <a:pt x="4554537" y="103297"/>
                  <a:pt x="4554537" y="230721"/>
                </a:cubicBezTo>
                <a:lnTo>
                  <a:pt x="4554537" y="2067979"/>
                </a:lnTo>
                <a:cubicBezTo>
                  <a:pt x="4554537" y="2195403"/>
                  <a:pt x="4451240" y="2298700"/>
                  <a:pt x="4323816" y="2298700"/>
                </a:cubicBezTo>
                <a:lnTo>
                  <a:pt x="0" y="22987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文本框 55"/>
          <p:cNvSpPr txBox="1"/>
          <p:nvPr/>
        </p:nvSpPr>
        <p:spPr>
          <a:xfrm>
            <a:off x="4699953" y="1720850"/>
            <a:ext cx="74358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1" hangingPunct="1">
              <a:buClrTx/>
              <a:buSzTx/>
              <a:buFontTx/>
            </a:pPr>
            <a:r>
              <a:rPr lang="zh-CN" altLang="en-US" sz="4800" b="1" dirty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Predict Default Loans with Lending Club Data</a:t>
            </a:r>
            <a:endParaRPr lang="zh-CN" altLang="en-US" sz="4800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  <p:sp>
        <p:nvSpPr>
          <p:cNvPr id="5137" name="文本框 56"/>
          <p:cNvSpPr txBox="1"/>
          <p:nvPr/>
        </p:nvSpPr>
        <p:spPr>
          <a:xfrm>
            <a:off x="5884863" y="3534093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Hugo Yu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56"/>
          <p:cNvSpPr txBox="1"/>
          <p:nvPr/>
        </p:nvSpPr>
        <p:spPr>
          <a:xfrm>
            <a:off x="5805488" y="4225608"/>
            <a:ext cx="4659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sz="2400" b="1" dirty="0">
                <a:solidFill>
                  <a:srgbClr val="26323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08-12-2020</a:t>
            </a:r>
            <a:endParaRPr lang="en-US" sz="2400" b="1" dirty="0">
              <a:solidFill>
                <a:srgbClr val="26323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2"/>
          <p:cNvGrpSpPr/>
          <p:nvPr/>
        </p:nvGrpSpPr>
        <p:grpSpPr>
          <a:xfrm>
            <a:off x="0" y="-101600"/>
            <a:ext cx="12192000" cy="495300"/>
            <a:chOff x="0" y="-101600"/>
            <a:chExt cx="12192000" cy="495300"/>
          </a:xfrm>
        </p:grpSpPr>
        <p:sp>
          <p:nvSpPr>
            <p:cNvPr id="9218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9" name="圆角矩形 64"/>
            <p:cNvSpPr/>
            <p:nvPr/>
          </p:nvSpPr>
          <p:spPr>
            <a:xfrm>
              <a:off x="0" y="-101600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013" y="466725"/>
            <a:ext cx="3363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 b="1" dirty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Intoruction</a:t>
            </a:r>
            <a:endParaRPr lang="en-US" altLang="zh-CN" sz="3600" b="1" dirty="0">
              <a:ln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1" name="组合 1"/>
          <p:cNvGrpSpPr/>
          <p:nvPr/>
        </p:nvGrpSpPr>
        <p:grpSpPr>
          <a:xfrm>
            <a:off x="0" y="6464300"/>
            <a:ext cx="12192000" cy="495300"/>
            <a:chOff x="0" y="6464300"/>
            <a:chExt cx="12192000" cy="495300"/>
          </a:xfrm>
        </p:grpSpPr>
        <p:sp>
          <p:nvSpPr>
            <p:cNvPr id="9222" name="圆角矩形 15"/>
            <p:cNvSpPr/>
            <p:nvPr/>
          </p:nvSpPr>
          <p:spPr>
            <a:xfrm rot="10800000">
              <a:off x="0" y="646430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圆角矩形 16"/>
            <p:cNvSpPr/>
            <p:nvPr/>
          </p:nvSpPr>
          <p:spPr>
            <a:xfrm rot="10800000">
              <a:off x="0" y="6575546"/>
              <a:ext cx="12192000" cy="384054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Oval 31"/>
          <p:cNvSpPr/>
          <p:nvPr/>
        </p:nvSpPr>
        <p:spPr>
          <a:xfrm>
            <a:off x="6417310" y="158273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569393" y="5302250"/>
            <a:ext cx="320675" cy="309563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6417945" y="272700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Oval 39"/>
          <p:cNvSpPr/>
          <p:nvPr/>
        </p:nvSpPr>
        <p:spPr>
          <a:xfrm>
            <a:off x="6416675" y="5152073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6547168" y="1670685"/>
            <a:ext cx="365125" cy="434975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16"/>
              </a:cxn>
              <a:cxn ang="0">
                <a:pos x="83" y="16"/>
              </a:cxn>
              <a:cxn ang="0">
                <a:pos x="72" y="27"/>
              </a:cxn>
              <a:cxn ang="0">
                <a:pos x="84" y="56"/>
              </a:cxn>
              <a:cxn ang="0">
                <a:pos x="42" y="98"/>
              </a:cxn>
              <a:cxn ang="0">
                <a:pos x="0" y="56"/>
              </a:cxn>
              <a:cxn ang="0">
                <a:pos x="42" y="14"/>
              </a:cxn>
              <a:cxn ang="0">
                <a:pos x="69" y="24"/>
              </a:cxn>
              <a:cxn ang="0">
                <a:pos x="80" y="14"/>
              </a:cxn>
              <a:cxn ang="0">
                <a:pos x="80" y="9"/>
              </a:cxn>
              <a:cxn ang="0">
                <a:pos x="88" y="0"/>
              </a:cxn>
              <a:cxn ang="0">
                <a:pos x="88" y="8"/>
              </a:cxn>
              <a:cxn ang="0">
                <a:pos x="97" y="8"/>
              </a:cxn>
              <a:cxn ang="0">
                <a:pos x="68" y="31"/>
              </a:cxn>
              <a:cxn ang="0">
                <a:pos x="57" y="42"/>
              </a:cxn>
              <a:cxn ang="0">
                <a:pos x="63" y="57"/>
              </a:cxn>
              <a:cxn ang="0">
                <a:pos x="41" y="79"/>
              </a:cxn>
              <a:cxn ang="0">
                <a:pos x="19" y="57"/>
              </a:cxn>
              <a:cxn ang="0">
                <a:pos x="41" y="35"/>
              </a:cxn>
              <a:cxn ang="0">
                <a:pos x="54" y="39"/>
              </a:cxn>
              <a:cxn ang="0">
                <a:pos x="65" y="29"/>
              </a:cxn>
              <a:cxn ang="0">
                <a:pos x="42" y="20"/>
              </a:cxn>
              <a:cxn ang="0">
                <a:pos x="6" y="56"/>
              </a:cxn>
              <a:cxn ang="0">
                <a:pos x="42" y="92"/>
              </a:cxn>
              <a:cxn ang="0">
                <a:pos x="78" y="56"/>
              </a:cxn>
              <a:cxn ang="0">
                <a:pos x="68" y="31"/>
              </a:cxn>
              <a:cxn ang="0">
                <a:pos x="41" y="63"/>
              </a:cxn>
              <a:cxn ang="0">
                <a:pos x="35" y="57"/>
              </a:cxn>
              <a:cxn ang="0">
                <a:pos x="41" y="51"/>
              </a:cxn>
              <a:cxn ang="0">
                <a:pos x="42" y="52"/>
              </a:cxn>
              <a:cxn ang="0">
                <a:pos x="52" y="42"/>
              </a:cxn>
              <a:cxn ang="0">
                <a:pos x="41" y="39"/>
              </a:cxn>
              <a:cxn ang="0">
                <a:pos x="23" y="57"/>
              </a:cxn>
              <a:cxn ang="0">
                <a:pos x="41" y="75"/>
              </a:cxn>
              <a:cxn ang="0">
                <a:pos x="59" y="57"/>
              </a:cxn>
              <a:cxn ang="0">
                <a:pos x="55" y="45"/>
              </a:cxn>
              <a:cxn ang="0">
                <a:pos x="46" y="54"/>
              </a:cxn>
              <a:cxn ang="0">
                <a:pos x="47" y="57"/>
              </a:cxn>
              <a:cxn ang="0">
                <a:pos x="41" y="63"/>
              </a:cxn>
              <a:cxn ang="0">
                <a:pos x="24" y="101"/>
              </a:cxn>
              <a:cxn ang="0">
                <a:pos x="28" y="102"/>
              </a:cxn>
              <a:cxn ang="0">
                <a:pos x="21" y="115"/>
              </a:cxn>
              <a:cxn ang="0">
                <a:pos x="18" y="115"/>
              </a:cxn>
              <a:cxn ang="0">
                <a:pos x="17" y="113"/>
              </a:cxn>
              <a:cxn ang="0">
                <a:pos x="24" y="101"/>
              </a:cxn>
              <a:cxn ang="0">
                <a:pos x="44" y="104"/>
              </a:cxn>
              <a:cxn ang="0">
                <a:pos x="44" y="110"/>
              </a:cxn>
              <a:cxn ang="0">
                <a:pos x="42" y="112"/>
              </a:cxn>
              <a:cxn ang="0">
                <a:pos x="40" y="110"/>
              </a:cxn>
              <a:cxn ang="0">
                <a:pos x="40" y="104"/>
              </a:cxn>
              <a:cxn ang="0">
                <a:pos x="42" y="104"/>
              </a:cxn>
              <a:cxn ang="0">
                <a:pos x="44" y="104"/>
              </a:cxn>
              <a:cxn ang="0">
                <a:pos x="68" y="113"/>
              </a:cxn>
              <a:cxn ang="0">
                <a:pos x="68" y="115"/>
              </a:cxn>
              <a:cxn ang="0">
                <a:pos x="65" y="115"/>
              </a:cxn>
              <a:cxn ang="0">
                <a:pos x="58" y="102"/>
              </a:cxn>
              <a:cxn ang="0">
                <a:pos x="61" y="101"/>
              </a:cxn>
              <a:cxn ang="0">
                <a:pos x="68" y="113"/>
              </a:cxn>
            </a:cxnLst>
            <a:rect l="0" t="0" r="r" b="b"/>
            <a:pathLst>
              <a:path w="97" h="116">
                <a:moveTo>
                  <a:pt x="97" y="8"/>
                </a:moveTo>
                <a:cubicBezTo>
                  <a:pt x="88" y="16"/>
                  <a:pt x="88" y="16"/>
                  <a:pt x="88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72" y="27"/>
                  <a:pt x="72" y="27"/>
                  <a:pt x="72" y="27"/>
                </a:cubicBezTo>
                <a:cubicBezTo>
                  <a:pt x="79" y="35"/>
                  <a:pt x="84" y="45"/>
                  <a:pt x="84" y="56"/>
                </a:cubicBezTo>
                <a:cubicBezTo>
                  <a:pt x="84" y="79"/>
                  <a:pt x="65" y="98"/>
                  <a:pt x="42" y="98"/>
                </a:cubicBezTo>
                <a:cubicBezTo>
                  <a:pt x="19" y="98"/>
                  <a:pt x="0" y="79"/>
                  <a:pt x="0" y="56"/>
                </a:cubicBezTo>
                <a:cubicBezTo>
                  <a:pt x="0" y="33"/>
                  <a:pt x="19" y="14"/>
                  <a:pt x="42" y="14"/>
                </a:cubicBezTo>
                <a:cubicBezTo>
                  <a:pt x="52" y="14"/>
                  <a:pt x="62" y="18"/>
                  <a:pt x="69" y="2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9"/>
                  <a:pt x="80" y="9"/>
                  <a:pt x="80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8"/>
                  <a:pt x="88" y="8"/>
                  <a:pt x="88" y="8"/>
                </a:cubicBezTo>
                <a:lnTo>
                  <a:pt x="97" y="8"/>
                </a:lnTo>
                <a:close/>
                <a:moveTo>
                  <a:pt x="68" y="31"/>
                </a:moveTo>
                <a:cubicBezTo>
                  <a:pt x="57" y="42"/>
                  <a:pt x="57" y="42"/>
                  <a:pt x="57" y="42"/>
                </a:cubicBezTo>
                <a:cubicBezTo>
                  <a:pt x="61" y="46"/>
                  <a:pt x="63" y="51"/>
                  <a:pt x="63" y="57"/>
                </a:cubicBezTo>
                <a:cubicBezTo>
                  <a:pt x="63" y="69"/>
                  <a:pt x="53" y="79"/>
                  <a:pt x="41" y="79"/>
                </a:cubicBezTo>
                <a:cubicBezTo>
                  <a:pt x="29" y="79"/>
                  <a:pt x="19" y="69"/>
                  <a:pt x="19" y="57"/>
                </a:cubicBezTo>
                <a:cubicBezTo>
                  <a:pt x="19" y="45"/>
                  <a:pt x="29" y="35"/>
                  <a:pt x="41" y="35"/>
                </a:cubicBezTo>
                <a:cubicBezTo>
                  <a:pt x="46" y="35"/>
                  <a:pt x="51" y="37"/>
                  <a:pt x="54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59" y="23"/>
                  <a:pt x="51" y="20"/>
                  <a:pt x="42" y="20"/>
                </a:cubicBezTo>
                <a:cubicBezTo>
                  <a:pt x="22" y="20"/>
                  <a:pt x="6" y="36"/>
                  <a:pt x="6" y="56"/>
                </a:cubicBezTo>
                <a:cubicBezTo>
                  <a:pt x="6" y="76"/>
                  <a:pt x="22" y="92"/>
                  <a:pt x="42" y="92"/>
                </a:cubicBezTo>
                <a:cubicBezTo>
                  <a:pt x="62" y="92"/>
                  <a:pt x="78" y="76"/>
                  <a:pt x="78" y="56"/>
                </a:cubicBezTo>
                <a:cubicBezTo>
                  <a:pt x="78" y="46"/>
                  <a:pt x="74" y="38"/>
                  <a:pt x="68" y="31"/>
                </a:cubicBezTo>
                <a:close/>
                <a:moveTo>
                  <a:pt x="41" y="63"/>
                </a:moveTo>
                <a:cubicBezTo>
                  <a:pt x="38" y="63"/>
                  <a:pt x="35" y="61"/>
                  <a:pt x="35" y="57"/>
                </a:cubicBezTo>
                <a:cubicBezTo>
                  <a:pt x="35" y="54"/>
                  <a:pt x="38" y="51"/>
                  <a:pt x="41" y="51"/>
                </a:cubicBezTo>
                <a:cubicBezTo>
                  <a:pt x="42" y="51"/>
                  <a:pt x="42" y="51"/>
                  <a:pt x="42" y="52"/>
                </a:cubicBezTo>
                <a:cubicBezTo>
                  <a:pt x="52" y="42"/>
                  <a:pt x="52" y="42"/>
                  <a:pt x="52" y="42"/>
                </a:cubicBezTo>
                <a:cubicBezTo>
                  <a:pt x="49" y="40"/>
                  <a:pt x="45" y="39"/>
                  <a:pt x="41" y="39"/>
                </a:cubicBezTo>
                <a:cubicBezTo>
                  <a:pt x="31" y="39"/>
                  <a:pt x="23" y="47"/>
                  <a:pt x="23" y="57"/>
                </a:cubicBezTo>
                <a:cubicBezTo>
                  <a:pt x="23" y="67"/>
                  <a:pt x="31" y="75"/>
                  <a:pt x="41" y="75"/>
                </a:cubicBezTo>
                <a:cubicBezTo>
                  <a:pt x="51" y="75"/>
                  <a:pt x="59" y="67"/>
                  <a:pt x="59" y="57"/>
                </a:cubicBezTo>
                <a:cubicBezTo>
                  <a:pt x="59" y="52"/>
                  <a:pt x="57" y="48"/>
                  <a:pt x="55" y="45"/>
                </a:cubicBezTo>
                <a:cubicBezTo>
                  <a:pt x="46" y="54"/>
                  <a:pt x="46" y="54"/>
                  <a:pt x="46" y="54"/>
                </a:cubicBezTo>
                <a:cubicBezTo>
                  <a:pt x="47" y="55"/>
                  <a:pt x="47" y="56"/>
                  <a:pt x="47" y="57"/>
                </a:cubicBezTo>
                <a:cubicBezTo>
                  <a:pt x="47" y="61"/>
                  <a:pt x="44" y="63"/>
                  <a:pt x="41" y="63"/>
                </a:cubicBezTo>
                <a:close/>
                <a:moveTo>
                  <a:pt x="24" y="101"/>
                </a:moveTo>
                <a:cubicBezTo>
                  <a:pt x="25" y="101"/>
                  <a:pt x="26" y="102"/>
                  <a:pt x="28" y="102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6"/>
                  <a:pt x="19" y="116"/>
                  <a:pt x="18" y="115"/>
                </a:cubicBezTo>
                <a:cubicBezTo>
                  <a:pt x="17" y="115"/>
                  <a:pt x="17" y="114"/>
                  <a:pt x="17" y="113"/>
                </a:cubicBezTo>
                <a:lnTo>
                  <a:pt x="24" y="101"/>
                </a:lnTo>
                <a:close/>
                <a:moveTo>
                  <a:pt x="44" y="104"/>
                </a:move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3" y="112"/>
                  <a:pt x="42" y="112"/>
                </a:cubicBezTo>
                <a:cubicBezTo>
                  <a:pt x="41" y="112"/>
                  <a:pt x="40" y="111"/>
                  <a:pt x="40" y="110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1" y="104"/>
                  <a:pt x="41" y="104"/>
                  <a:pt x="42" y="104"/>
                </a:cubicBezTo>
                <a:cubicBezTo>
                  <a:pt x="43" y="104"/>
                  <a:pt x="43" y="104"/>
                  <a:pt x="44" y="104"/>
                </a:cubicBezTo>
                <a:close/>
                <a:moveTo>
                  <a:pt x="68" y="113"/>
                </a:moveTo>
                <a:cubicBezTo>
                  <a:pt x="69" y="114"/>
                  <a:pt x="69" y="115"/>
                  <a:pt x="68" y="115"/>
                </a:cubicBezTo>
                <a:cubicBezTo>
                  <a:pt x="67" y="116"/>
                  <a:pt x="65" y="116"/>
                  <a:pt x="65" y="11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1"/>
                  <a:pt x="61" y="101"/>
                </a:cubicBezTo>
                <a:lnTo>
                  <a:pt x="68" y="113"/>
                </a:lnTo>
                <a:close/>
              </a:path>
            </a:pathLst>
          </a:custGeom>
          <a:solidFill>
            <a:srgbClr val="374656"/>
          </a:solidFill>
          <a:ln w="9525">
            <a:noFill/>
            <a:round/>
          </a:ln>
        </p:spPr>
        <p:txBody>
          <a:bodyPr lIns="121888" tIns="60944" rIns="121888" bIns="6094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41375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31" name="Group 8"/>
          <p:cNvGrpSpPr>
            <a:grpSpLocks noChangeAspect="1"/>
          </p:cNvGrpSpPr>
          <p:nvPr/>
        </p:nvGrpSpPr>
        <p:grpSpPr>
          <a:xfrm>
            <a:off x="4315460" y="3615055"/>
            <a:ext cx="552450" cy="531813"/>
            <a:chOff x="2753" y="1488"/>
            <a:chExt cx="261" cy="251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/>
          </p:nvSpPr>
          <p:spPr bwMode="auto">
            <a:xfrm>
              <a:off x="2756" y="1503"/>
              <a:ext cx="24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753" y="1488"/>
              <a:ext cx="261" cy="251"/>
            </a:xfrm>
            <a:custGeom>
              <a:avLst/>
              <a:gdLst/>
              <a:ahLst/>
              <a:cxnLst>
                <a:cxn ang="0">
                  <a:pos x="59" y="59"/>
                </a:cxn>
                <a:cxn ang="0">
                  <a:pos x="19" y="100"/>
                </a:cxn>
                <a:cxn ang="0">
                  <a:pos x="7" y="100"/>
                </a:cxn>
                <a:cxn ang="0">
                  <a:pos x="7" y="88"/>
                </a:cxn>
                <a:cxn ang="0">
                  <a:pos x="10" y="85"/>
                </a:cxn>
                <a:cxn ang="0">
                  <a:pos x="2" y="77"/>
                </a:cxn>
                <a:cxn ang="0">
                  <a:pos x="2" y="71"/>
                </a:cxn>
                <a:cxn ang="0">
                  <a:pos x="7" y="71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16" y="74"/>
                </a:cxn>
                <a:cxn ang="0">
                  <a:pos x="16" y="68"/>
                </a:cxn>
                <a:cxn ang="0">
                  <a:pos x="21" y="68"/>
                </a:cxn>
                <a:cxn ang="0">
                  <a:pos x="24" y="71"/>
                </a:cxn>
                <a:cxn ang="0">
                  <a:pos x="27" y="68"/>
                </a:cxn>
                <a:cxn ang="0">
                  <a:pos x="19" y="60"/>
                </a:cxn>
                <a:cxn ang="0">
                  <a:pos x="19" y="54"/>
                </a:cxn>
                <a:cxn ang="0">
                  <a:pos x="24" y="54"/>
                </a:cxn>
                <a:cxn ang="0">
                  <a:pos x="33" y="63"/>
                </a:cxn>
                <a:cxn ang="0">
                  <a:pos x="47" y="48"/>
                </a:cxn>
                <a:cxn ang="0">
                  <a:pos x="46" y="10"/>
                </a:cxn>
                <a:cxn ang="0">
                  <a:pos x="89" y="18"/>
                </a:cxn>
                <a:cxn ang="0">
                  <a:pos x="96" y="61"/>
                </a:cxn>
                <a:cxn ang="0">
                  <a:pos x="59" y="59"/>
                </a:cxn>
                <a:cxn ang="0">
                  <a:pos x="81" y="26"/>
                </a:cxn>
                <a:cxn ang="0">
                  <a:pos x="62" y="22"/>
                </a:cxn>
                <a:cxn ang="0">
                  <a:pos x="67" y="40"/>
                </a:cxn>
                <a:cxn ang="0">
                  <a:pos x="85" y="44"/>
                </a:cxn>
                <a:cxn ang="0">
                  <a:pos x="81" y="26"/>
                </a:cxn>
              </a:cxnLst>
              <a:rect l="0" t="0" r="r" b="b"/>
              <a:pathLst>
                <a:path w="107" h="103">
                  <a:moveTo>
                    <a:pt x="59" y="59"/>
                  </a:moveTo>
                  <a:cubicBezTo>
                    <a:pt x="19" y="100"/>
                    <a:pt x="19" y="100"/>
                    <a:pt x="19" y="100"/>
                  </a:cubicBezTo>
                  <a:cubicBezTo>
                    <a:pt x="15" y="103"/>
                    <a:pt x="10" y="103"/>
                    <a:pt x="7" y="100"/>
                  </a:cubicBezTo>
                  <a:cubicBezTo>
                    <a:pt x="4" y="96"/>
                    <a:pt x="4" y="91"/>
                    <a:pt x="7" y="88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3"/>
                    <a:pt x="2" y="71"/>
                  </a:cubicBezTo>
                  <a:cubicBezTo>
                    <a:pt x="3" y="69"/>
                    <a:pt x="6" y="69"/>
                    <a:pt x="7" y="7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4" y="72"/>
                    <a:pt x="14" y="70"/>
                    <a:pt x="16" y="68"/>
                  </a:cubicBezTo>
                  <a:cubicBezTo>
                    <a:pt x="17" y="67"/>
                    <a:pt x="20" y="67"/>
                    <a:pt x="21" y="68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8"/>
                    <a:pt x="17" y="56"/>
                    <a:pt x="19" y="54"/>
                  </a:cubicBezTo>
                  <a:cubicBezTo>
                    <a:pt x="20" y="52"/>
                    <a:pt x="23" y="52"/>
                    <a:pt x="24" y="5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35"/>
                    <a:pt x="37" y="19"/>
                    <a:pt x="46" y="10"/>
                  </a:cubicBezTo>
                  <a:cubicBezTo>
                    <a:pt x="56" y="0"/>
                    <a:pt x="75" y="4"/>
                    <a:pt x="89" y="18"/>
                  </a:cubicBezTo>
                  <a:cubicBezTo>
                    <a:pt x="103" y="32"/>
                    <a:pt x="107" y="51"/>
                    <a:pt x="96" y="61"/>
                  </a:cubicBezTo>
                  <a:cubicBezTo>
                    <a:pt x="88" y="70"/>
                    <a:pt x="72" y="69"/>
                    <a:pt x="59" y="59"/>
                  </a:cubicBezTo>
                  <a:close/>
                  <a:moveTo>
                    <a:pt x="81" y="26"/>
                  </a:moveTo>
                  <a:cubicBezTo>
                    <a:pt x="75" y="20"/>
                    <a:pt x="66" y="18"/>
                    <a:pt x="62" y="22"/>
                  </a:cubicBezTo>
                  <a:cubicBezTo>
                    <a:pt x="59" y="26"/>
                    <a:pt x="60" y="34"/>
                    <a:pt x="67" y="40"/>
                  </a:cubicBezTo>
                  <a:cubicBezTo>
                    <a:pt x="73" y="46"/>
                    <a:pt x="81" y="48"/>
                    <a:pt x="85" y="44"/>
                  </a:cubicBezTo>
                  <a:cubicBezTo>
                    <a:pt x="89" y="41"/>
                    <a:pt x="87" y="32"/>
                    <a:pt x="81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34" name="TextBox 10"/>
          <p:cNvSpPr txBox="1"/>
          <p:nvPr/>
        </p:nvSpPr>
        <p:spPr>
          <a:xfrm>
            <a:off x="969963" y="3060700"/>
            <a:ext cx="109378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297113" y="2200275"/>
            <a:ext cx="1354138" cy="304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6200" tIns="609442" rIns="76201" bIns="609441" spcCol="1270"/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39" name="TextBox 10"/>
          <p:cNvSpPr txBox="1"/>
          <p:nvPr/>
        </p:nvSpPr>
        <p:spPr>
          <a:xfrm>
            <a:off x="2342515" y="3051175"/>
            <a:ext cx="13246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752850" y="2192338"/>
            <a:ext cx="1354138" cy="304641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9241" name="Group 16"/>
          <p:cNvGrpSpPr>
            <a:grpSpLocks noChangeAspect="1"/>
          </p:cNvGrpSpPr>
          <p:nvPr/>
        </p:nvGrpSpPr>
        <p:grpSpPr>
          <a:xfrm>
            <a:off x="1272858" y="3772853"/>
            <a:ext cx="495300" cy="598487"/>
            <a:chOff x="2016" y="1572"/>
            <a:chExt cx="234" cy="283"/>
          </a:xfrm>
        </p:grpSpPr>
        <p:sp>
          <p:nvSpPr>
            <p:cNvPr id="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016" y="1572"/>
              <a:ext cx="234" cy="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2014" y="1572"/>
              <a:ext cx="236" cy="281"/>
            </a:xfrm>
            <a:custGeom>
              <a:avLst/>
              <a:gdLst/>
              <a:ahLst/>
              <a:cxnLst>
                <a:cxn ang="0">
                  <a:pos x="97" y="8"/>
                </a:cxn>
                <a:cxn ang="0">
                  <a:pos x="88" y="16"/>
                </a:cxn>
                <a:cxn ang="0">
                  <a:pos x="83" y="16"/>
                </a:cxn>
                <a:cxn ang="0">
                  <a:pos x="72" y="27"/>
                </a:cxn>
                <a:cxn ang="0">
                  <a:pos x="84" y="56"/>
                </a:cxn>
                <a:cxn ang="0">
                  <a:pos x="42" y="98"/>
                </a:cxn>
                <a:cxn ang="0">
                  <a:pos x="0" y="56"/>
                </a:cxn>
                <a:cxn ang="0">
                  <a:pos x="42" y="14"/>
                </a:cxn>
                <a:cxn ang="0">
                  <a:pos x="69" y="24"/>
                </a:cxn>
                <a:cxn ang="0">
                  <a:pos x="80" y="14"/>
                </a:cxn>
                <a:cxn ang="0">
                  <a:pos x="80" y="9"/>
                </a:cxn>
                <a:cxn ang="0">
                  <a:pos x="88" y="0"/>
                </a:cxn>
                <a:cxn ang="0">
                  <a:pos x="88" y="8"/>
                </a:cxn>
                <a:cxn ang="0">
                  <a:pos x="97" y="8"/>
                </a:cxn>
                <a:cxn ang="0">
                  <a:pos x="68" y="31"/>
                </a:cxn>
                <a:cxn ang="0">
                  <a:pos x="57" y="42"/>
                </a:cxn>
                <a:cxn ang="0">
                  <a:pos x="63" y="57"/>
                </a:cxn>
                <a:cxn ang="0">
                  <a:pos x="41" y="79"/>
                </a:cxn>
                <a:cxn ang="0">
                  <a:pos x="19" y="57"/>
                </a:cxn>
                <a:cxn ang="0">
                  <a:pos x="41" y="35"/>
                </a:cxn>
                <a:cxn ang="0">
                  <a:pos x="54" y="39"/>
                </a:cxn>
                <a:cxn ang="0">
                  <a:pos x="65" y="29"/>
                </a:cxn>
                <a:cxn ang="0">
                  <a:pos x="42" y="20"/>
                </a:cxn>
                <a:cxn ang="0">
                  <a:pos x="6" y="56"/>
                </a:cxn>
                <a:cxn ang="0">
                  <a:pos x="42" y="92"/>
                </a:cxn>
                <a:cxn ang="0">
                  <a:pos x="78" y="56"/>
                </a:cxn>
                <a:cxn ang="0">
                  <a:pos x="68" y="31"/>
                </a:cxn>
                <a:cxn ang="0">
                  <a:pos x="41" y="63"/>
                </a:cxn>
                <a:cxn ang="0">
                  <a:pos x="35" y="57"/>
                </a:cxn>
                <a:cxn ang="0">
                  <a:pos x="41" y="51"/>
                </a:cxn>
                <a:cxn ang="0">
                  <a:pos x="42" y="52"/>
                </a:cxn>
                <a:cxn ang="0">
                  <a:pos x="52" y="42"/>
                </a:cxn>
                <a:cxn ang="0">
                  <a:pos x="41" y="39"/>
                </a:cxn>
                <a:cxn ang="0">
                  <a:pos x="23" y="57"/>
                </a:cxn>
                <a:cxn ang="0">
                  <a:pos x="41" y="75"/>
                </a:cxn>
                <a:cxn ang="0">
                  <a:pos x="59" y="57"/>
                </a:cxn>
                <a:cxn ang="0">
                  <a:pos x="55" y="45"/>
                </a:cxn>
                <a:cxn ang="0">
                  <a:pos x="46" y="54"/>
                </a:cxn>
                <a:cxn ang="0">
                  <a:pos x="47" y="57"/>
                </a:cxn>
                <a:cxn ang="0">
                  <a:pos x="41" y="63"/>
                </a:cxn>
                <a:cxn ang="0">
                  <a:pos x="24" y="101"/>
                </a:cxn>
                <a:cxn ang="0">
                  <a:pos x="28" y="102"/>
                </a:cxn>
                <a:cxn ang="0">
                  <a:pos x="21" y="115"/>
                </a:cxn>
                <a:cxn ang="0">
                  <a:pos x="18" y="115"/>
                </a:cxn>
                <a:cxn ang="0">
                  <a:pos x="17" y="113"/>
                </a:cxn>
                <a:cxn ang="0">
                  <a:pos x="24" y="101"/>
                </a:cxn>
                <a:cxn ang="0">
                  <a:pos x="44" y="104"/>
                </a:cxn>
                <a:cxn ang="0">
                  <a:pos x="44" y="110"/>
                </a:cxn>
                <a:cxn ang="0">
                  <a:pos x="42" y="112"/>
                </a:cxn>
                <a:cxn ang="0">
                  <a:pos x="40" y="110"/>
                </a:cxn>
                <a:cxn ang="0">
                  <a:pos x="40" y="104"/>
                </a:cxn>
                <a:cxn ang="0">
                  <a:pos x="42" y="104"/>
                </a:cxn>
                <a:cxn ang="0">
                  <a:pos x="44" y="104"/>
                </a:cxn>
                <a:cxn ang="0">
                  <a:pos x="68" y="113"/>
                </a:cxn>
                <a:cxn ang="0">
                  <a:pos x="68" y="115"/>
                </a:cxn>
                <a:cxn ang="0">
                  <a:pos x="65" y="115"/>
                </a:cxn>
                <a:cxn ang="0">
                  <a:pos x="58" y="102"/>
                </a:cxn>
                <a:cxn ang="0">
                  <a:pos x="61" y="101"/>
                </a:cxn>
                <a:cxn ang="0">
                  <a:pos x="68" y="113"/>
                </a:cxn>
              </a:cxnLst>
              <a:rect l="0" t="0" r="r" b="b"/>
              <a:pathLst>
                <a:path w="97" h="116">
                  <a:moveTo>
                    <a:pt x="97" y="8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9" y="35"/>
                    <a:pt x="84" y="45"/>
                    <a:pt x="84" y="56"/>
                  </a:cubicBezTo>
                  <a:cubicBezTo>
                    <a:pt x="84" y="79"/>
                    <a:pt x="65" y="98"/>
                    <a:pt x="42" y="98"/>
                  </a:cubicBezTo>
                  <a:cubicBezTo>
                    <a:pt x="19" y="98"/>
                    <a:pt x="0" y="79"/>
                    <a:pt x="0" y="56"/>
                  </a:cubicBezTo>
                  <a:cubicBezTo>
                    <a:pt x="0" y="33"/>
                    <a:pt x="19" y="14"/>
                    <a:pt x="42" y="14"/>
                  </a:cubicBezTo>
                  <a:cubicBezTo>
                    <a:pt x="52" y="14"/>
                    <a:pt x="62" y="18"/>
                    <a:pt x="69" y="2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97" y="8"/>
                  </a:lnTo>
                  <a:close/>
                  <a:moveTo>
                    <a:pt x="68" y="31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61" y="46"/>
                    <a:pt x="63" y="51"/>
                    <a:pt x="63" y="57"/>
                  </a:cubicBezTo>
                  <a:cubicBezTo>
                    <a:pt x="63" y="69"/>
                    <a:pt x="53" y="79"/>
                    <a:pt x="41" y="79"/>
                  </a:cubicBezTo>
                  <a:cubicBezTo>
                    <a:pt x="29" y="79"/>
                    <a:pt x="19" y="69"/>
                    <a:pt x="19" y="57"/>
                  </a:cubicBezTo>
                  <a:cubicBezTo>
                    <a:pt x="19" y="45"/>
                    <a:pt x="29" y="35"/>
                    <a:pt x="41" y="35"/>
                  </a:cubicBezTo>
                  <a:cubicBezTo>
                    <a:pt x="46" y="35"/>
                    <a:pt x="51" y="37"/>
                    <a:pt x="54" y="3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9" y="23"/>
                    <a:pt x="51" y="20"/>
                    <a:pt x="42" y="20"/>
                  </a:cubicBezTo>
                  <a:cubicBezTo>
                    <a:pt x="22" y="20"/>
                    <a:pt x="6" y="36"/>
                    <a:pt x="6" y="56"/>
                  </a:cubicBezTo>
                  <a:cubicBezTo>
                    <a:pt x="6" y="76"/>
                    <a:pt x="22" y="92"/>
                    <a:pt x="42" y="92"/>
                  </a:cubicBezTo>
                  <a:cubicBezTo>
                    <a:pt x="62" y="92"/>
                    <a:pt x="78" y="76"/>
                    <a:pt x="78" y="56"/>
                  </a:cubicBezTo>
                  <a:cubicBezTo>
                    <a:pt x="78" y="46"/>
                    <a:pt x="74" y="38"/>
                    <a:pt x="68" y="31"/>
                  </a:cubicBezTo>
                  <a:close/>
                  <a:moveTo>
                    <a:pt x="41" y="63"/>
                  </a:moveTo>
                  <a:cubicBezTo>
                    <a:pt x="38" y="63"/>
                    <a:pt x="35" y="61"/>
                    <a:pt x="35" y="57"/>
                  </a:cubicBezTo>
                  <a:cubicBezTo>
                    <a:pt x="35" y="54"/>
                    <a:pt x="38" y="51"/>
                    <a:pt x="41" y="51"/>
                  </a:cubicBezTo>
                  <a:cubicBezTo>
                    <a:pt x="42" y="51"/>
                    <a:pt x="42" y="51"/>
                    <a:pt x="42" y="5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9" y="40"/>
                    <a:pt x="45" y="39"/>
                    <a:pt x="41" y="39"/>
                  </a:cubicBezTo>
                  <a:cubicBezTo>
                    <a:pt x="31" y="39"/>
                    <a:pt x="23" y="47"/>
                    <a:pt x="23" y="57"/>
                  </a:cubicBezTo>
                  <a:cubicBezTo>
                    <a:pt x="23" y="67"/>
                    <a:pt x="31" y="75"/>
                    <a:pt x="41" y="75"/>
                  </a:cubicBezTo>
                  <a:cubicBezTo>
                    <a:pt x="51" y="75"/>
                    <a:pt x="59" y="67"/>
                    <a:pt x="59" y="57"/>
                  </a:cubicBezTo>
                  <a:cubicBezTo>
                    <a:pt x="59" y="52"/>
                    <a:pt x="57" y="48"/>
                    <a:pt x="55" y="4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61"/>
                    <a:pt x="44" y="63"/>
                    <a:pt x="41" y="63"/>
                  </a:cubicBezTo>
                  <a:close/>
                  <a:moveTo>
                    <a:pt x="24" y="101"/>
                  </a:moveTo>
                  <a:cubicBezTo>
                    <a:pt x="25" y="101"/>
                    <a:pt x="26" y="102"/>
                    <a:pt x="28" y="102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0" y="116"/>
                    <a:pt x="19" y="116"/>
                    <a:pt x="18" y="115"/>
                  </a:cubicBezTo>
                  <a:cubicBezTo>
                    <a:pt x="17" y="115"/>
                    <a:pt x="17" y="114"/>
                    <a:pt x="17" y="113"/>
                  </a:cubicBezTo>
                  <a:lnTo>
                    <a:pt x="24" y="101"/>
                  </a:lnTo>
                  <a:close/>
                  <a:moveTo>
                    <a:pt x="44" y="104"/>
                  </a:moveTo>
                  <a:cubicBezTo>
                    <a:pt x="44" y="110"/>
                    <a:pt x="44" y="110"/>
                    <a:pt x="44" y="110"/>
                  </a:cubicBezTo>
                  <a:cubicBezTo>
                    <a:pt x="44" y="111"/>
                    <a:pt x="43" y="112"/>
                    <a:pt x="42" y="112"/>
                  </a:cubicBezTo>
                  <a:cubicBezTo>
                    <a:pt x="41" y="112"/>
                    <a:pt x="40" y="111"/>
                    <a:pt x="40" y="110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1" y="104"/>
                    <a:pt x="41" y="104"/>
                    <a:pt x="42" y="104"/>
                  </a:cubicBezTo>
                  <a:cubicBezTo>
                    <a:pt x="43" y="104"/>
                    <a:pt x="43" y="104"/>
                    <a:pt x="44" y="104"/>
                  </a:cubicBezTo>
                  <a:close/>
                  <a:moveTo>
                    <a:pt x="68" y="113"/>
                  </a:moveTo>
                  <a:cubicBezTo>
                    <a:pt x="69" y="114"/>
                    <a:pt x="69" y="115"/>
                    <a:pt x="68" y="115"/>
                  </a:cubicBezTo>
                  <a:cubicBezTo>
                    <a:pt x="67" y="116"/>
                    <a:pt x="65" y="116"/>
                    <a:pt x="65" y="115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1"/>
                    <a:pt x="61" y="101"/>
                  </a:cubicBezTo>
                  <a:lnTo>
                    <a:pt x="68" y="1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9244" name="TextBox 10"/>
          <p:cNvSpPr txBox="1"/>
          <p:nvPr/>
        </p:nvSpPr>
        <p:spPr>
          <a:xfrm>
            <a:off x="3883025" y="3060700"/>
            <a:ext cx="1093788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5" name="矩形 32"/>
          <p:cNvSpPr/>
          <p:nvPr/>
        </p:nvSpPr>
        <p:spPr>
          <a:xfrm>
            <a:off x="7291388" y="1582738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 a tool to help the lending club investors to make better-informed dicesion on note choice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6" name="矩形 33"/>
          <p:cNvSpPr/>
          <p:nvPr/>
        </p:nvSpPr>
        <p:spPr>
          <a:xfrm>
            <a:off x="7291388" y="2874645"/>
            <a:ext cx="3490912" cy="2578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2007 to 2018 Lending Club historical data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47" name="矩形 34"/>
          <p:cNvSpPr/>
          <p:nvPr/>
        </p:nvSpPr>
        <p:spPr>
          <a:xfrm>
            <a:off x="7291388" y="5158423"/>
            <a:ext cx="3490912" cy="774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model was able to predict the default loan with AOC score around 0.72 and the top important featres were identified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536746" y="3615184"/>
            <a:ext cx="447675" cy="341313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24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934891" y="4224188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215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16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4200843" y="3731260"/>
            <a:ext cx="457200" cy="457200"/>
          </a:xfrm>
          <a:custGeom>
            <a:avLst/>
            <a:gdLst/>
            <a:ahLst/>
            <a:cxnLst>
              <a:cxn ang="0">
                <a:pos x="59" y="59"/>
              </a:cxn>
              <a:cxn ang="0">
                <a:pos x="19" y="100"/>
              </a:cxn>
              <a:cxn ang="0">
                <a:pos x="7" y="100"/>
              </a:cxn>
              <a:cxn ang="0">
                <a:pos x="7" y="88"/>
              </a:cxn>
              <a:cxn ang="0">
                <a:pos x="10" y="85"/>
              </a:cxn>
              <a:cxn ang="0">
                <a:pos x="2" y="77"/>
              </a:cxn>
              <a:cxn ang="0">
                <a:pos x="2" y="71"/>
              </a:cxn>
              <a:cxn ang="0">
                <a:pos x="7" y="71"/>
              </a:cxn>
              <a:cxn ang="0">
                <a:pos x="16" y="80"/>
              </a:cxn>
              <a:cxn ang="0">
                <a:pos x="19" y="77"/>
              </a:cxn>
              <a:cxn ang="0">
                <a:pos x="16" y="74"/>
              </a:cxn>
              <a:cxn ang="0">
                <a:pos x="16" y="68"/>
              </a:cxn>
              <a:cxn ang="0">
                <a:pos x="21" y="68"/>
              </a:cxn>
              <a:cxn ang="0">
                <a:pos x="24" y="71"/>
              </a:cxn>
              <a:cxn ang="0">
                <a:pos x="27" y="68"/>
              </a:cxn>
              <a:cxn ang="0">
                <a:pos x="19" y="60"/>
              </a:cxn>
              <a:cxn ang="0">
                <a:pos x="19" y="54"/>
              </a:cxn>
              <a:cxn ang="0">
                <a:pos x="24" y="54"/>
              </a:cxn>
              <a:cxn ang="0">
                <a:pos x="33" y="63"/>
              </a:cxn>
              <a:cxn ang="0">
                <a:pos x="47" y="48"/>
              </a:cxn>
              <a:cxn ang="0">
                <a:pos x="46" y="10"/>
              </a:cxn>
              <a:cxn ang="0">
                <a:pos x="89" y="18"/>
              </a:cxn>
              <a:cxn ang="0">
                <a:pos x="96" y="61"/>
              </a:cxn>
              <a:cxn ang="0">
                <a:pos x="59" y="59"/>
              </a:cxn>
              <a:cxn ang="0">
                <a:pos x="81" y="26"/>
              </a:cxn>
              <a:cxn ang="0">
                <a:pos x="62" y="22"/>
              </a:cxn>
              <a:cxn ang="0">
                <a:pos x="67" y="40"/>
              </a:cxn>
              <a:cxn ang="0">
                <a:pos x="85" y="44"/>
              </a:cxn>
              <a:cxn ang="0">
                <a:pos x="81" y="26"/>
              </a:cxn>
            </a:cxnLst>
            <a:rect l="0" t="0" r="r" b="b"/>
            <a:pathLst>
              <a:path w="107" h="103">
                <a:moveTo>
                  <a:pt x="59" y="59"/>
                </a:moveTo>
                <a:cubicBezTo>
                  <a:pt x="19" y="100"/>
                  <a:pt x="19" y="100"/>
                  <a:pt x="19" y="100"/>
                </a:cubicBezTo>
                <a:cubicBezTo>
                  <a:pt x="15" y="103"/>
                  <a:pt x="10" y="103"/>
                  <a:pt x="7" y="100"/>
                </a:cubicBezTo>
                <a:cubicBezTo>
                  <a:pt x="4" y="96"/>
                  <a:pt x="4" y="91"/>
                  <a:pt x="7" y="88"/>
                </a:cubicBezTo>
                <a:cubicBezTo>
                  <a:pt x="10" y="85"/>
                  <a:pt x="10" y="85"/>
                  <a:pt x="10" y="85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3" y="69"/>
                  <a:pt x="6" y="69"/>
                  <a:pt x="7" y="71"/>
                </a:cubicBezTo>
                <a:cubicBezTo>
                  <a:pt x="16" y="80"/>
                  <a:pt x="16" y="80"/>
                  <a:pt x="16" y="80"/>
                </a:cubicBezTo>
                <a:cubicBezTo>
                  <a:pt x="19" y="77"/>
                  <a:pt x="19" y="77"/>
                  <a:pt x="19" y="77"/>
                </a:cubicBezTo>
                <a:cubicBezTo>
                  <a:pt x="16" y="74"/>
                  <a:pt x="16" y="74"/>
                  <a:pt x="16" y="74"/>
                </a:cubicBezTo>
                <a:cubicBezTo>
                  <a:pt x="14" y="72"/>
                  <a:pt x="14" y="70"/>
                  <a:pt x="16" y="68"/>
                </a:cubicBezTo>
                <a:cubicBezTo>
                  <a:pt x="17" y="67"/>
                  <a:pt x="20" y="67"/>
                  <a:pt x="21" y="68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68"/>
                  <a:pt x="27" y="68"/>
                  <a:pt x="27" y="68"/>
                </a:cubicBezTo>
                <a:cubicBezTo>
                  <a:pt x="19" y="60"/>
                  <a:pt x="19" y="60"/>
                  <a:pt x="19" y="60"/>
                </a:cubicBezTo>
                <a:cubicBezTo>
                  <a:pt x="17" y="58"/>
                  <a:pt x="17" y="56"/>
                  <a:pt x="19" y="54"/>
                </a:cubicBezTo>
                <a:cubicBezTo>
                  <a:pt x="20" y="52"/>
                  <a:pt x="23" y="52"/>
                  <a:pt x="24" y="54"/>
                </a:cubicBezTo>
                <a:cubicBezTo>
                  <a:pt x="33" y="63"/>
                  <a:pt x="33" y="63"/>
                  <a:pt x="33" y="63"/>
                </a:cubicBezTo>
                <a:cubicBezTo>
                  <a:pt x="47" y="48"/>
                  <a:pt x="47" y="48"/>
                  <a:pt x="47" y="48"/>
                </a:cubicBezTo>
                <a:cubicBezTo>
                  <a:pt x="38" y="35"/>
                  <a:pt x="37" y="19"/>
                  <a:pt x="46" y="10"/>
                </a:cubicBezTo>
                <a:cubicBezTo>
                  <a:pt x="56" y="0"/>
                  <a:pt x="75" y="4"/>
                  <a:pt x="89" y="18"/>
                </a:cubicBezTo>
                <a:cubicBezTo>
                  <a:pt x="103" y="32"/>
                  <a:pt x="107" y="51"/>
                  <a:pt x="96" y="61"/>
                </a:cubicBezTo>
                <a:cubicBezTo>
                  <a:pt x="88" y="70"/>
                  <a:pt x="72" y="69"/>
                  <a:pt x="59" y="59"/>
                </a:cubicBezTo>
                <a:close/>
                <a:moveTo>
                  <a:pt x="81" y="26"/>
                </a:moveTo>
                <a:cubicBezTo>
                  <a:pt x="75" y="20"/>
                  <a:pt x="66" y="18"/>
                  <a:pt x="62" y="22"/>
                </a:cubicBezTo>
                <a:cubicBezTo>
                  <a:pt x="59" y="26"/>
                  <a:pt x="60" y="34"/>
                  <a:pt x="67" y="40"/>
                </a:cubicBezTo>
                <a:cubicBezTo>
                  <a:pt x="73" y="46"/>
                  <a:pt x="81" y="48"/>
                  <a:pt x="85" y="44"/>
                </a:cubicBezTo>
                <a:cubicBezTo>
                  <a:pt x="89" y="41"/>
                  <a:pt x="87" y="32"/>
                  <a:pt x="81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888" tIns="60944" rIns="121888" bIns="60944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98511" y="2833499"/>
            <a:ext cx="447675" cy="341313"/>
            <a:chOff x="2908300" y="2946400"/>
            <a:chExt cx="447675" cy="341313"/>
          </a:xfrm>
          <a:solidFill>
            <a:schemeClr val="bg2">
              <a:lumMod val="25000"/>
            </a:schemeClr>
          </a:solidFill>
        </p:grpSpPr>
        <p:sp>
          <p:nvSpPr>
            <p:cNvPr id="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0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0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Oval 35"/>
          <p:cNvSpPr/>
          <p:nvPr/>
        </p:nvSpPr>
        <p:spPr>
          <a:xfrm>
            <a:off x="6440170" y="3825558"/>
            <a:ext cx="609600" cy="609600"/>
          </a:xfrm>
          <a:prstGeom prst="ellipse">
            <a:avLst/>
          </a:prstGeom>
          <a:noFill/>
          <a:ln>
            <a:solidFill>
              <a:srgbClr val="37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39151" y="3935263"/>
            <a:ext cx="438150" cy="404813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17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solidFill>
              <a:srgbClr val="374656"/>
            </a:solidFill>
            <a:ln w="9525">
              <a:noFill/>
              <a:round/>
            </a:ln>
          </p:spPr>
          <p:txBody>
            <a:bodyPr vert="horz" wrap="square" lIns="121888" tIns="60944" rIns="121888" bIns="60944" numCol="1" anchor="t" anchorCtr="0" compatLnSpc="0">
              <a:noAutofit/>
            </a:bodyPr>
            <a:lstStyle/>
            <a:p>
              <a:pPr lvl="0"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320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矩形 33"/>
          <p:cNvSpPr/>
          <p:nvPr/>
        </p:nvSpPr>
        <p:spPr>
          <a:xfrm>
            <a:off x="7291388" y="3858895"/>
            <a:ext cx="3490912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regression, random forest, and gradient boosting tree</a:t>
            </a:r>
            <a:endParaRPr lang="en-US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 and Data Preprocessing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3782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description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historical 2007-2018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2260701 loans 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150 associated features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/>
              <a:t>latest note data by api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field match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missing data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highly correlated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zipcode and text features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Feature Engineering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label encoding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one-hot-encoding</a:t>
            </a:r>
            <a:endParaRPr lang="en-US" sz="1800"/>
          </a:p>
        </p:txBody>
      </p:sp>
      <p:pic>
        <p:nvPicPr>
          <p:cNvPr id="3" name="Picture 2" descr="interest_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3133725"/>
            <a:ext cx="6482080" cy="3126740"/>
          </a:xfrm>
          <a:prstGeom prst="rect">
            <a:avLst/>
          </a:prstGeom>
        </p:spPr>
      </p:pic>
      <p:pic>
        <p:nvPicPr>
          <p:cNvPr id="4" name="Picture 3" descr="loan_by_ye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70" y="652145"/>
            <a:ext cx="3778885" cy="2223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90940" y="393700"/>
            <a:ext cx="230378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accpted loands by year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71795" y="2688590"/>
            <a:ext cx="136969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Interest Rate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Training and Evaluation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180" y="1379220"/>
            <a:ext cx="347345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Train/Test data split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train: test at 8:2</a:t>
            </a:r>
            <a:endParaRPr lang="en-US" sz="1800"/>
          </a:p>
          <a:p>
            <a:pPr lvl="1">
              <a:buFont typeface="Arial" panose="020B0604020202020204" pitchFamily="34" charset="0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Model Selection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Logistc regression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Recusive Feature Elimination 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Random forest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Gradient boost tree</a:t>
            </a:r>
            <a:endParaRPr lang="en-US" sz="180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/>
              <a:t>feature importance</a:t>
            </a:r>
            <a:endParaRPr lang="en-US" sz="1800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0" y="1205230"/>
            <a:ext cx="5655310" cy="3022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1755" y="4396740"/>
            <a:ext cx="4185920" cy="147637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2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In training dataset, GBT has the significantly higher AUC score than the other two. However, the GBT score is only slightly higher in test, indicating that the model is likely overfitting. </a:t>
            </a:r>
            <a:endParaRPr lang="en-US"/>
          </a:p>
        </p:txBody>
      </p:sp>
      <p:pic>
        <p:nvPicPr>
          <p:cNvPr id="7" name="Picture 6" descr="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85" y="2648585"/>
            <a:ext cx="1902460" cy="28581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5920" y="2308860"/>
            <a:ext cx="1525905" cy="368300"/>
          </a:xfrm>
          <a:prstGeom prst="rect">
            <a:avLst/>
          </a:prstGeom>
          <a:solidFill>
            <a:srgbClr val="37465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Overflow="overflow" horzOverflow="overflow" vert="horz" wrap="square" lIns="76200" tIns="609442" rIns="76201" bIns="609441" numCol="1" spcCol="1270" rtlCol="0" fromWordArt="0" anchor="ctr" anchorCtr="0" forceAA="0" compatLnSpc="1">
            <a:noAutofit/>
          </a:bodyPr>
          <a:lstStyle/>
          <a:p>
            <a:pPr lvl="0" algn="l" defTabSz="533400" fontAlgn="auto">
              <a:lnSpc>
                <a:spcPct val="90000"/>
              </a:lnSpc>
              <a:spcAft>
                <a:spcPct val="35000"/>
              </a:spcAft>
              <a:buClrTx/>
              <a:buSzTx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Top factors</a:t>
            </a:r>
            <a:endParaRPr lang="en-US" sz="18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12150" y="743585"/>
            <a:ext cx="2696210" cy="368300"/>
          </a:xfrm>
          <a:prstGeom prst="rect">
            <a:avLst/>
          </a:prstGeom>
          <a:solidFill>
            <a:srgbClr val="51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Model Performance</a:t>
            </a:r>
            <a:endParaRPr lang="en-US" sz="1800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8"/>
          <p:cNvGrpSpPr/>
          <p:nvPr/>
        </p:nvGrpSpPr>
        <p:grpSpPr>
          <a:xfrm>
            <a:off x="0" y="-217487"/>
            <a:ext cx="12192000" cy="611187"/>
            <a:chOff x="0" y="-217714"/>
            <a:chExt cx="12192000" cy="611414"/>
          </a:xfrm>
        </p:grpSpPr>
        <p:sp>
          <p:nvSpPr>
            <p:cNvPr id="7170" name="圆角矩形 7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圆角矩形 64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组合 65"/>
          <p:cNvGrpSpPr/>
          <p:nvPr/>
        </p:nvGrpSpPr>
        <p:grpSpPr>
          <a:xfrm rot="10800000">
            <a:off x="0" y="6464300"/>
            <a:ext cx="12192000" cy="611188"/>
            <a:chOff x="0" y="-217714"/>
            <a:chExt cx="12192000" cy="611414"/>
          </a:xfrm>
        </p:grpSpPr>
        <p:sp>
          <p:nvSpPr>
            <p:cNvPr id="7173" name="圆角矩形 66"/>
            <p:cNvSpPr/>
            <p:nvPr/>
          </p:nvSpPr>
          <p:spPr>
            <a:xfrm>
              <a:off x="0" y="0"/>
              <a:ext cx="12192000" cy="393700"/>
            </a:xfrm>
            <a:prstGeom prst="roundRect">
              <a:avLst>
                <a:gd name="adj" fmla="val 16667"/>
              </a:avLst>
            </a:prstGeom>
            <a:solidFill>
              <a:srgbClr val="374656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圆角矩形 67"/>
            <p:cNvSpPr/>
            <p:nvPr/>
          </p:nvSpPr>
          <p:spPr>
            <a:xfrm>
              <a:off x="0" y="-217714"/>
              <a:ext cx="12192000" cy="500168"/>
            </a:xfrm>
            <a:prstGeom prst="roundRect">
              <a:avLst>
                <a:gd name="adj" fmla="val 16667"/>
              </a:avLst>
            </a:prstGeom>
            <a:solidFill>
              <a:srgbClr val="51C1DB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0" name="文本框 13"/>
          <p:cNvSpPr txBox="1"/>
          <p:nvPr/>
        </p:nvSpPr>
        <p:spPr>
          <a:xfrm>
            <a:off x="100330" y="466725"/>
            <a:ext cx="100437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and Future Work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7180" y="1379220"/>
            <a:ext cx="1005014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current model was able to predict the default loan at an AOC score around 0.72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top 5 factors: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credit score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revolving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months since the oldest installment account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borrower's intallment to debt ratio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and borrower's annual income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Relate the zipcode feature to more meaningful information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NLP analysis for text feature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Fine tune the model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 FLASK to create an online tool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Presentation</Application>
  <PresentationFormat/>
  <Paragraphs>80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迷你简菱心</vt:lpstr>
      <vt:lpstr>Segoe Print</vt:lpstr>
      <vt:lpstr>方正兰亭超细黑简体</vt:lpstr>
      <vt:lpstr>黑体</vt:lpstr>
      <vt:lpstr>Impact</vt:lpstr>
      <vt:lpstr>微软雅黑</vt:lpstr>
      <vt:lpstr>FontAwesome</vt:lpstr>
      <vt:lpstr>Open Sans Condensed Light</vt:lpstr>
      <vt:lpstr>FontAwesome</vt:lpstr>
      <vt:lpstr>Calibri</vt:lpstr>
      <vt:lpstr>Open Sans Condensed Light</vt:lpstr>
      <vt:lpstr>Arial Unicode MS</vt:lpstr>
      <vt:lpstr>Arial Unicode MS</vt:lpstr>
      <vt:lpstr>Open Sans</vt:lpstr>
      <vt:lpstr>华文宋体</vt:lpstr>
      <vt:lpstr>华文新魏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Hugo</cp:lastModifiedBy>
  <cp:revision>17</cp:revision>
  <dcterms:created xsi:type="dcterms:W3CDTF">2015-06-23T01:18:24Z</dcterms:created>
  <dcterms:modified xsi:type="dcterms:W3CDTF">2020-08-10T21:38:42Z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