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9"/>
  </p:notesMasterIdLst>
  <p:handoutMasterIdLst>
    <p:handoutMasterId r:id="rId10"/>
  </p:handoutMasterIdLst>
  <p:sldIdLst>
    <p:sldId id="256" r:id="rId4"/>
    <p:sldId id="298" r:id="rId5"/>
    <p:sldId id="335" r:id="rId6"/>
    <p:sldId id="336" r:id="rId7"/>
    <p:sldId id="337" r:id="rId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656"/>
    <a:srgbClr val="51C1DB"/>
    <a:srgbClr val="FFFFFF"/>
    <a:srgbClr val="FEFEFE"/>
    <a:srgbClr val="43BDA7"/>
    <a:srgbClr val="FBAF2F"/>
    <a:srgbClr val="EA5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-111" y="-39"/>
      </p:cViewPr>
      <p:guideLst>
        <p:guide orient="horz" pos="219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>
                <a:sym typeface="+mn-ea"/>
              </a:rPr>
              <a:t>Click here to edit the master subtitle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>
                <a:sym typeface="+mn-ea"/>
              </a:rPr>
              <a:t>Click here to edit the master subtitle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1" indent="-228600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The 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The 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The 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1" indent="-228600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The 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The 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The 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3"/>
          <p:cNvPicPr>
            <a:picLocks noChangeAspect="1"/>
          </p:cNvPicPr>
          <p:nvPr/>
        </p:nvPicPr>
        <p:blipFill>
          <a:blip r:embed="rId1"/>
          <a:srcRect l="26561" r="7523" b="82465"/>
          <a:stretch>
            <a:fillRect/>
          </a:stretch>
        </p:blipFill>
        <p:spPr>
          <a:xfrm>
            <a:off x="0" y="0"/>
            <a:ext cx="10464800" cy="7572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图片 4"/>
          <p:cNvPicPr>
            <a:picLocks noChangeAspect="1"/>
          </p:cNvPicPr>
          <p:nvPr/>
        </p:nvPicPr>
        <p:blipFill>
          <a:blip r:embed="rId1"/>
          <a:srcRect l="26561" t="82379" r="7523" b="2155"/>
          <a:stretch>
            <a:fillRect/>
          </a:stretch>
        </p:blipFill>
        <p:spPr>
          <a:xfrm>
            <a:off x="0" y="6189663"/>
            <a:ext cx="10464800" cy="6683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23" name="组合 24"/>
          <p:cNvGrpSpPr/>
          <p:nvPr/>
        </p:nvGrpSpPr>
        <p:grpSpPr>
          <a:xfrm>
            <a:off x="1588" y="0"/>
            <a:ext cx="12211050" cy="569913"/>
            <a:chOff x="1588" y="1"/>
            <a:chExt cx="12211050" cy="569913"/>
          </a:xfrm>
        </p:grpSpPr>
        <p:sp>
          <p:nvSpPr>
            <p:cNvPr id="5124" name="任意多边形 23"/>
            <p:cNvSpPr/>
            <p:nvPr/>
          </p:nvSpPr>
          <p:spPr>
            <a:xfrm>
              <a:off x="9675813" y="1"/>
              <a:ext cx="2536825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6825" y="0"/>
                </a:cxn>
                <a:cxn ang="0">
                  <a:pos x="2536825" y="110104"/>
                </a:cxn>
                <a:cxn ang="0">
                  <a:pos x="2536825" y="569913"/>
                </a:cxn>
                <a:cxn ang="0">
                  <a:pos x="164997" y="569913"/>
                </a:cxn>
                <a:cxn ang="0">
                  <a:pos x="0" y="372086"/>
                </a:cxn>
                <a:cxn ang="0">
                  <a:pos x="0" y="66362"/>
                </a:cxn>
              </a:cxnLst>
              <a:pathLst>
                <a:path w="2536825" h="569913">
                  <a:moveTo>
                    <a:pt x="0" y="0"/>
                  </a:moveTo>
                  <a:lnTo>
                    <a:pt x="2536825" y="0"/>
                  </a:lnTo>
                  <a:lnTo>
                    <a:pt x="2536825" y="110104"/>
                  </a:lnTo>
                  <a:cubicBezTo>
                    <a:pt x="2536825" y="569913"/>
                    <a:pt x="2536825" y="569913"/>
                    <a:pt x="2536825" y="569913"/>
                  </a:cubicBezTo>
                  <a:cubicBezTo>
                    <a:pt x="164997" y="569913"/>
                    <a:pt x="164997" y="569913"/>
                    <a:pt x="164997" y="569913"/>
                  </a:cubicBezTo>
                  <a:cubicBezTo>
                    <a:pt x="61874" y="569913"/>
                    <a:pt x="0" y="481990"/>
                    <a:pt x="0" y="372086"/>
                  </a:cubicBezTo>
                  <a:cubicBezTo>
                    <a:pt x="0" y="248444"/>
                    <a:pt x="0" y="147985"/>
                    <a:pt x="0" y="663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3BDA7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5" name="任意多边形 21"/>
            <p:cNvSpPr/>
            <p:nvPr/>
          </p:nvSpPr>
          <p:spPr>
            <a:xfrm>
              <a:off x="7345363" y="1"/>
              <a:ext cx="2144713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4713" y="0"/>
                </a:cxn>
                <a:cxn ang="0">
                  <a:pos x="2144713" y="19229"/>
                </a:cxn>
                <a:cxn ang="0">
                  <a:pos x="2144713" y="372388"/>
                </a:cxn>
                <a:cxn ang="0">
                  <a:pos x="1959114" y="569913"/>
                </a:cxn>
                <a:cxn ang="0">
                  <a:pos x="185600" y="569913"/>
                </a:cxn>
                <a:cxn ang="0">
                  <a:pos x="0" y="372388"/>
                </a:cxn>
                <a:cxn ang="0">
                  <a:pos x="0" y="56956"/>
                </a:cxn>
              </a:cxnLst>
              <a:pathLst>
                <a:path w="2144713" h="569913">
                  <a:moveTo>
                    <a:pt x="0" y="0"/>
                  </a:moveTo>
                  <a:lnTo>
                    <a:pt x="2144713" y="0"/>
                  </a:lnTo>
                  <a:lnTo>
                    <a:pt x="2144713" y="19229"/>
                  </a:lnTo>
                  <a:cubicBezTo>
                    <a:pt x="2144713" y="372388"/>
                    <a:pt x="2144713" y="372388"/>
                    <a:pt x="2144713" y="372388"/>
                  </a:cubicBezTo>
                  <a:cubicBezTo>
                    <a:pt x="2144713" y="482124"/>
                    <a:pt x="2062224" y="569913"/>
                    <a:pt x="1959113" y="569913"/>
                  </a:cubicBezTo>
                  <a:cubicBezTo>
                    <a:pt x="185600" y="569913"/>
                    <a:pt x="185600" y="569913"/>
                    <a:pt x="185600" y="569913"/>
                  </a:cubicBezTo>
                  <a:cubicBezTo>
                    <a:pt x="82489" y="569913"/>
                    <a:pt x="0" y="482124"/>
                    <a:pt x="0" y="372388"/>
                  </a:cubicBezTo>
                  <a:cubicBezTo>
                    <a:pt x="0" y="244820"/>
                    <a:pt x="0" y="141171"/>
                    <a:pt x="0" y="569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AF2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6" name="任意多边形 19"/>
            <p:cNvSpPr/>
            <p:nvPr/>
          </p:nvSpPr>
          <p:spPr>
            <a:xfrm>
              <a:off x="5033963" y="1"/>
              <a:ext cx="2125663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5663" y="0"/>
                </a:cxn>
                <a:cxn ang="0">
                  <a:pos x="2125663" y="7457"/>
                </a:cxn>
                <a:cxn ang="0">
                  <a:pos x="2125663" y="372388"/>
                </a:cxn>
                <a:cxn ang="0">
                  <a:pos x="1960564" y="569913"/>
                </a:cxn>
                <a:cxn ang="0">
                  <a:pos x="185738" y="569913"/>
                </a:cxn>
                <a:cxn ang="0">
                  <a:pos x="0" y="372388"/>
                </a:cxn>
                <a:cxn ang="0">
                  <a:pos x="0" y="56956"/>
                </a:cxn>
              </a:cxnLst>
              <a:pathLst>
                <a:path w="2125663" h="569913">
                  <a:moveTo>
                    <a:pt x="0" y="0"/>
                  </a:moveTo>
                  <a:lnTo>
                    <a:pt x="2125663" y="0"/>
                  </a:lnTo>
                  <a:lnTo>
                    <a:pt x="2125663" y="7457"/>
                  </a:lnTo>
                  <a:cubicBezTo>
                    <a:pt x="2125663" y="372388"/>
                    <a:pt x="2125663" y="372388"/>
                    <a:pt x="2125663" y="372388"/>
                  </a:cubicBezTo>
                  <a:cubicBezTo>
                    <a:pt x="2125663" y="482124"/>
                    <a:pt x="2043113" y="569913"/>
                    <a:pt x="1960563" y="569913"/>
                  </a:cubicBezTo>
                  <a:cubicBezTo>
                    <a:pt x="185738" y="569913"/>
                    <a:pt x="185738" y="569913"/>
                    <a:pt x="185738" y="569913"/>
                  </a:cubicBezTo>
                  <a:cubicBezTo>
                    <a:pt x="82550" y="569913"/>
                    <a:pt x="0" y="482124"/>
                    <a:pt x="0" y="372388"/>
                  </a:cubicBezTo>
                  <a:cubicBezTo>
                    <a:pt x="0" y="244820"/>
                    <a:pt x="0" y="141171"/>
                    <a:pt x="0" y="569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5F56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7" name="任意多边形 17"/>
            <p:cNvSpPr/>
            <p:nvPr/>
          </p:nvSpPr>
          <p:spPr>
            <a:xfrm>
              <a:off x="2724150" y="1"/>
              <a:ext cx="2125663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5663" y="0"/>
                </a:cxn>
                <a:cxn ang="0">
                  <a:pos x="2125663" y="7457"/>
                </a:cxn>
                <a:cxn ang="0">
                  <a:pos x="2125663" y="372388"/>
                </a:cxn>
                <a:cxn ang="0">
                  <a:pos x="1939927" y="569913"/>
                </a:cxn>
                <a:cxn ang="0">
                  <a:pos x="185738" y="569913"/>
                </a:cxn>
                <a:cxn ang="0">
                  <a:pos x="0" y="372388"/>
                </a:cxn>
                <a:cxn ang="0">
                  <a:pos x="0" y="56956"/>
                </a:cxn>
              </a:cxnLst>
              <a:pathLst>
                <a:path w="2125663" h="569913">
                  <a:moveTo>
                    <a:pt x="0" y="0"/>
                  </a:moveTo>
                  <a:lnTo>
                    <a:pt x="2125663" y="0"/>
                  </a:lnTo>
                  <a:lnTo>
                    <a:pt x="2125663" y="7457"/>
                  </a:lnTo>
                  <a:cubicBezTo>
                    <a:pt x="2125663" y="372388"/>
                    <a:pt x="2125663" y="372388"/>
                    <a:pt x="2125663" y="372388"/>
                  </a:cubicBezTo>
                  <a:cubicBezTo>
                    <a:pt x="2125663" y="482124"/>
                    <a:pt x="2043113" y="569913"/>
                    <a:pt x="1939926" y="569913"/>
                  </a:cubicBezTo>
                  <a:cubicBezTo>
                    <a:pt x="185738" y="569913"/>
                    <a:pt x="185738" y="569913"/>
                    <a:pt x="185738" y="569913"/>
                  </a:cubicBezTo>
                  <a:cubicBezTo>
                    <a:pt x="82550" y="569913"/>
                    <a:pt x="0" y="482124"/>
                    <a:pt x="0" y="372388"/>
                  </a:cubicBezTo>
                  <a:cubicBezTo>
                    <a:pt x="0" y="244820"/>
                    <a:pt x="0" y="141171"/>
                    <a:pt x="0" y="569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1C1DB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8" name="任意多边形 15"/>
            <p:cNvSpPr/>
            <p:nvPr/>
          </p:nvSpPr>
          <p:spPr>
            <a:xfrm>
              <a:off x="1588" y="1"/>
              <a:ext cx="2536825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6825" y="0"/>
                </a:cxn>
                <a:cxn ang="0">
                  <a:pos x="2536825" y="7457"/>
                </a:cxn>
                <a:cxn ang="0">
                  <a:pos x="2536825" y="372388"/>
                </a:cxn>
                <a:cxn ang="0">
                  <a:pos x="2351205" y="569913"/>
                </a:cxn>
                <a:cxn ang="0">
                  <a:pos x="0" y="569913"/>
                </a:cxn>
                <a:cxn ang="0">
                  <a:pos x="0" y="62384"/>
                </a:cxn>
              </a:cxnLst>
              <a:pathLst>
                <a:path w="2536825" h="569913">
                  <a:moveTo>
                    <a:pt x="0" y="0"/>
                  </a:moveTo>
                  <a:lnTo>
                    <a:pt x="2536825" y="0"/>
                  </a:lnTo>
                  <a:lnTo>
                    <a:pt x="2536825" y="7457"/>
                  </a:lnTo>
                  <a:cubicBezTo>
                    <a:pt x="2536825" y="372388"/>
                    <a:pt x="2536825" y="372388"/>
                    <a:pt x="2536825" y="372388"/>
                  </a:cubicBezTo>
                  <a:cubicBezTo>
                    <a:pt x="2536825" y="482124"/>
                    <a:pt x="2454327" y="569913"/>
                    <a:pt x="2351204" y="569913"/>
                  </a:cubicBezTo>
                  <a:cubicBezTo>
                    <a:pt x="0" y="569913"/>
                    <a:pt x="0" y="569913"/>
                    <a:pt x="0" y="569913"/>
                  </a:cubicBezTo>
                  <a:cubicBezTo>
                    <a:pt x="0" y="350441"/>
                    <a:pt x="0" y="185837"/>
                    <a:pt x="0" y="623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4656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5129" name="组合 25"/>
          <p:cNvGrpSpPr/>
          <p:nvPr/>
        </p:nvGrpSpPr>
        <p:grpSpPr>
          <a:xfrm flipV="1">
            <a:off x="1588" y="6288088"/>
            <a:ext cx="12211050" cy="569912"/>
            <a:chOff x="1588" y="1"/>
            <a:chExt cx="12211050" cy="569913"/>
          </a:xfrm>
        </p:grpSpPr>
        <p:sp>
          <p:nvSpPr>
            <p:cNvPr id="5130" name="任意多边形 26"/>
            <p:cNvSpPr/>
            <p:nvPr/>
          </p:nvSpPr>
          <p:spPr>
            <a:xfrm>
              <a:off x="9675813" y="1"/>
              <a:ext cx="2536825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6825" y="0"/>
                </a:cxn>
                <a:cxn ang="0">
                  <a:pos x="2536825" y="110104"/>
                </a:cxn>
                <a:cxn ang="0">
                  <a:pos x="2536825" y="569913"/>
                </a:cxn>
                <a:cxn ang="0">
                  <a:pos x="164997" y="569913"/>
                </a:cxn>
                <a:cxn ang="0">
                  <a:pos x="0" y="372086"/>
                </a:cxn>
                <a:cxn ang="0">
                  <a:pos x="0" y="66362"/>
                </a:cxn>
              </a:cxnLst>
              <a:pathLst>
                <a:path w="2536825" h="569913">
                  <a:moveTo>
                    <a:pt x="0" y="0"/>
                  </a:moveTo>
                  <a:lnTo>
                    <a:pt x="2536825" y="0"/>
                  </a:lnTo>
                  <a:lnTo>
                    <a:pt x="2536825" y="110104"/>
                  </a:lnTo>
                  <a:cubicBezTo>
                    <a:pt x="2536825" y="569913"/>
                    <a:pt x="2536825" y="569913"/>
                    <a:pt x="2536825" y="569913"/>
                  </a:cubicBezTo>
                  <a:cubicBezTo>
                    <a:pt x="164997" y="569913"/>
                    <a:pt x="164997" y="569913"/>
                    <a:pt x="164997" y="569913"/>
                  </a:cubicBezTo>
                  <a:cubicBezTo>
                    <a:pt x="61874" y="569913"/>
                    <a:pt x="0" y="481990"/>
                    <a:pt x="0" y="372086"/>
                  </a:cubicBezTo>
                  <a:cubicBezTo>
                    <a:pt x="0" y="248444"/>
                    <a:pt x="0" y="147985"/>
                    <a:pt x="0" y="663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3BDA7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1" name="任意多边形 27"/>
            <p:cNvSpPr/>
            <p:nvPr/>
          </p:nvSpPr>
          <p:spPr>
            <a:xfrm>
              <a:off x="7345363" y="1"/>
              <a:ext cx="2144713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4713" y="0"/>
                </a:cxn>
                <a:cxn ang="0">
                  <a:pos x="2144713" y="19229"/>
                </a:cxn>
                <a:cxn ang="0">
                  <a:pos x="2144713" y="372388"/>
                </a:cxn>
                <a:cxn ang="0">
                  <a:pos x="1959114" y="569913"/>
                </a:cxn>
                <a:cxn ang="0">
                  <a:pos x="185600" y="569913"/>
                </a:cxn>
                <a:cxn ang="0">
                  <a:pos x="0" y="372388"/>
                </a:cxn>
                <a:cxn ang="0">
                  <a:pos x="0" y="56956"/>
                </a:cxn>
              </a:cxnLst>
              <a:pathLst>
                <a:path w="2144713" h="569913">
                  <a:moveTo>
                    <a:pt x="0" y="0"/>
                  </a:moveTo>
                  <a:lnTo>
                    <a:pt x="2144713" y="0"/>
                  </a:lnTo>
                  <a:lnTo>
                    <a:pt x="2144713" y="19229"/>
                  </a:lnTo>
                  <a:cubicBezTo>
                    <a:pt x="2144713" y="372388"/>
                    <a:pt x="2144713" y="372388"/>
                    <a:pt x="2144713" y="372388"/>
                  </a:cubicBezTo>
                  <a:cubicBezTo>
                    <a:pt x="2144713" y="482124"/>
                    <a:pt x="2062224" y="569913"/>
                    <a:pt x="1959113" y="569913"/>
                  </a:cubicBezTo>
                  <a:cubicBezTo>
                    <a:pt x="185600" y="569913"/>
                    <a:pt x="185600" y="569913"/>
                    <a:pt x="185600" y="569913"/>
                  </a:cubicBezTo>
                  <a:cubicBezTo>
                    <a:pt x="82489" y="569913"/>
                    <a:pt x="0" y="482124"/>
                    <a:pt x="0" y="372388"/>
                  </a:cubicBezTo>
                  <a:cubicBezTo>
                    <a:pt x="0" y="244820"/>
                    <a:pt x="0" y="141171"/>
                    <a:pt x="0" y="569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AF2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2" name="任意多边形 28"/>
            <p:cNvSpPr/>
            <p:nvPr/>
          </p:nvSpPr>
          <p:spPr>
            <a:xfrm>
              <a:off x="5033963" y="1"/>
              <a:ext cx="2125663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5663" y="0"/>
                </a:cxn>
                <a:cxn ang="0">
                  <a:pos x="2125663" y="7457"/>
                </a:cxn>
                <a:cxn ang="0">
                  <a:pos x="2125663" y="372388"/>
                </a:cxn>
                <a:cxn ang="0">
                  <a:pos x="1960564" y="569913"/>
                </a:cxn>
                <a:cxn ang="0">
                  <a:pos x="185738" y="569913"/>
                </a:cxn>
                <a:cxn ang="0">
                  <a:pos x="0" y="372388"/>
                </a:cxn>
                <a:cxn ang="0">
                  <a:pos x="0" y="56956"/>
                </a:cxn>
              </a:cxnLst>
              <a:pathLst>
                <a:path w="2125663" h="569913">
                  <a:moveTo>
                    <a:pt x="0" y="0"/>
                  </a:moveTo>
                  <a:lnTo>
                    <a:pt x="2125663" y="0"/>
                  </a:lnTo>
                  <a:lnTo>
                    <a:pt x="2125663" y="7457"/>
                  </a:lnTo>
                  <a:cubicBezTo>
                    <a:pt x="2125663" y="372388"/>
                    <a:pt x="2125663" y="372388"/>
                    <a:pt x="2125663" y="372388"/>
                  </a:cubicBezTo>
                  <a:cubicBezTo>
                    <a:pt x="2125663" y="482124"/>
                    <a:pt x="2043113" y="569913"/>
                    <a:pt x="1960563" y="569913"/>
                  </a:cubicBezTo>
                  <a:cubicBezTo>
                    <a:pt x="185738" y="569913"/>
                    <a:pt x="185738" y="569913"/>
                    <a:pt x="185738" y="569913"/>
                  </a:cubicBezTo>
                  <a:cubicBezTo>
                    <a:pt x="82550" y="569913"/>
                    <a:pt x="0" y="482124"/>
                    <a:pt x="0" y="372388"/>
                  </a:cubicBezTo>
                  <a:cubicBezTo>
                    <a:pt x="0" y="244820"/>
                    <a:pt x="0" y="141171"/>
                    <a:pt x="0" y="569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5F56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3" name="任意多边形 29"/>
            <p:cNvSpPr/>
            <p:nvPr/>
          </p:nvSpPr>
          <p:spPr>
            <a:xfrm>
              <a:off x="2724150" y="1"/>
              <a:ext cx="2125663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5663" y="0"/>
                </a:cxn>
                <a:cxn ang="0">
                  <a:pos x="2125663" y="7457"/>
                </a:cxn>
                <a:cxn ang="0">
                  <a:pos x="2125663" y="372388"/>
                </a:cxn>
                <a:cxn ang="0">
                  <a:pos x="1939927" y="569913"/>
                </a:cxn>
                <a:cxn ang="0">
                  <a:pos x="185738" y="569913"/>
                </a:cxn>
                <a:cxn ang="0">
                  <a:pos x="0" y="372388"/>
                </a:cxn>
                <a:cxn ang="0">
                  <a:pos x="0" y="56956"/>
                </a:cxn>
              </a:cxnLst>
              <a:pathLst>
                <a:path w="2125663" h="569913">
                  <a:moveTo>
                    <a:pt x="0" y="0"/>
                  </a:moveTo>
                  <a:lnTo>
                    <a:pt x="2125663" y="0"/>
                  </a:lnTo>
                  <a:lnTo>
                    <a:pt x="2125663" y="7457"/>
                  </a:lnTo>
                  <a:cubicBezTo>
                    <a:pt x="2125663" y="372388"/>
                    <a:pt x="2125663" y="372388"/>
                    <a:pt x="2125663" y="372388"/>
                  </a:cubicBezTo>
                  <a:cubicBezTo>
                    <a:pt x="2125663" y="482124"/>
                    <a:pt x="2043113" y="569913"/>
                    <a:pt x="1939926" y="569913"/>
                  </a:cubicBezTo>
                  <a:cubicBezTo>
                    <a:pt x="185738" y="569913"/>
                    <a:pt x="185738" y="569913"/>
                    <a:pt x="185738" y="569913"/>
                  </a:cubicBezTo>
                  <a:cubicBezTo>
                    <a:pt x="82550" y="569913"/>
                    <a:pt x="0" y="482124"/>
                    <a:pt x="0" y="372388"/>
                  </a:cubicBezTo>
                  <a:cubicBezTo>
                    <a:pt x="0" y="244820"/>
                    <a:pt x="0" y="141171"/>
                    <a:pt x="0" y="569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1C1DB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4" name="任意多边形 30"/>
            <p:cNvSpPr/>
            <p:nvPr/>
          </p:nvSpPr>
          <p:spPr>
            <a:xfrm>
              <a:off x="1588" y="1"/>
              <a:ext cx="2536825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6825" y="0"/>
                </a:cxn>
                <a:cxn ang="0">
                  <a:pos x="2536825" y="7457"/>
                </a:cxn>
                <a:cxn ang="0">
                  <a:pos x="2536825" y="372388"/>
                </a:cxn>
                <a:cxn ang="0">
                  <a:pos x="2351205" y="569913"/>
                </a:cxn>
                <a:cxn ang="0">
                  <a:pos x="0" y="569913"/>
                </a:cxn>
                <a:cxn ang="0">
                  <a:pos x="0" y="62384"/>
                </a:cxn>
              </a:cxnLst>
              <a:pathLst>
                <a:path w="2536825" h="569913">
                  <a:moveTo>
                    <a:pt x="0" y="0"/>
                  </a:moveTo>
                  <a:lnTo>
                    <a:pt x="2536825" y="0"/>
                  </a:lnTo>
                  <a:lnTo>
                    <a:pt x="2536825" y="7457"/>
                  </a:lnTo>
                  <a:cubicBezTo>
                    <a:pt x="2536825" y="372388"/>
                    <a:pt x="2536825" y="372388"/>
                    <a:pt x="2536825" y="372388"/>
                  </a:cubicBezTo>
                  <a:cubicBezTo>
                    <a:pt x="2536825" y="482124"/>
                    <a:pt x="2454327" y="569913"/>
                    <a:pt x="2351204" y="569913"/>
                  </a:cubicBezTo>
                  <a:cubicBezTo>
                    <a:pt x="0" y="569913"/>
                    <a:pt x="0" y="569913"/>
                    <a:pt x="0" y="569913"/>
                  </a:cubicBezTo>
                  <a:cubicBezTo>
                    <a:pt x="0" y="350441"/>
                    <a:pt x="0" y="185837"/>
                    <a:pt x="0" y="623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4656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34" name="任意多边形 33"/>
          <p:cNvSpPr/>
          <p:nvPr/>
        </p:nvSpPr>
        <p:spPr>
          <a:xfrm>
            <a:off x="0" y="2362200"/>
            <a:ext cx="4330700" cy="1863725"/>
          </a:xfrm>
          <a:custGeom>
            <a:avLst/>
            <a:gdLst>
              <a:gd name="connsiteX0" fmla="*/ 0 w 4554537"/>
              <a:gd name="connsiteY0" fmla="*/ 0 h 2298700"/>
              <a:gd name="connsiteX1" fmla="*/ 4323816 w 4554537"/>
              <a:gd name="connsiteY1" fmla="*/ 0 h 2298700"/>
              <a:gd name="connsiteX2" fmla="*/ 4554537 w 4554537"/>
              <a:gd name="connsiteY2" fmla="*/ 230721 h 2298700"/>
              <a:gd name="connsiteX3" fmla="*/ 4554537 w 4554537"/>
              <a:gd name="connsiteY3" fmla="*/ 2067979 h 2298700"/>
              <a:gd name="connsiteX4" fmla="*/ 4323816 w 4554537"/>
              <a:gd name="connsiteY4" fmla="*/ 2298700 h 2298700"/>
              <a:gd name="connsiteX5" fmla="*/ 0 w 4554537"/>
              <a:gd name="connsiteY5" fmla="*/ 2298700 h 229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4537" h="2298700">
                <a:moveTo>
                  <a:pt x="0" y="0"/>
                </a:moveTo>
                <a:lnTo>
                  <a:pt x="4323816" y="0"/>
                </a:lnTo>
                <a:cubicBezTo>
                  <a:pt x="4451240" y="0"/>
                  <a:pt x="4554537" y="103297"/>
                  <a:pt x="4554537" y="230721"/>
                </a:cubicBezTo>
                <a:lnTo>
                  <a:pt x="4554537" y="2067979"/>
                </a:lnTo>
                <a:cubicBezTo>
                  <a:pt x="4554537" y="2195403"/>
                  <a:pt x="4451240" y="2298700"/>
                  <a:pt x="4323816" y="2298700"/>
                </a:cubicBezTo>
                <a:lnTo>
                  <a:pt x="0" y="2298700"/>
                </a:lnTo>
                <a:close/>
              </a:path>
            </a:pathLst>
          </a:custGeom>
          <a:solidFill>
            <a:srgbClr val="51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文本框 55"/>
          <p:cNvSpPr txBox="1"/>
          <p:nvPr/>
        </p:nvSpPr>
        <p:spPr>
          <a:xfrm>
            <a:off x="4699953" y="1720850"/>
            <a:ext cx="743585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eaLnBrk="1" hangingPunct="1">
              <a:buClrTx/>
              <a:buSzTx/>
              <a:buFontTx/>
            </a:pPr>
            <a:r>
              <a:rPr lang="zh-CN" altLang="en-US" sz="4800" b="1" dirty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Predict Default Loans with Lending Club Data</a:t>
            </a:r>
            <a:endParaRPr lang="zh-CN" altLang="en-US" sz="4800" b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lt"/>
              <a:sym typeface="+mn-ea"/>
            </a:endParaRPr>
          </a:p>
        </p:txBody>
      </p:sp>
      <p:sp>
        <p:nvSpPr>
          <p:cNvPr id="5137" name="文本框 56"/>
          <p:cNvSpPr txBox="1"/>
          <p:nvPr/>
        </p:nvSpPr>
        <p:spPr>
          <a:xfrm>
            <a:off x="5884863" y="3534093"/>
            <a:ext cx="46593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sz="2400" b="1" dirty="0">
                <a:solidFill>
                  <a:srgbClr val="26323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Hugo Yu</a:t>
            </a:r>
            <a:endParaRPr lang="en-US" sz="2400" b="1" dirty="0">
              <a:solidFill>
                <a:srgbClr val="26323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文本框 56"/>
          <p:cNvSpPr txBox="1"/>
          <p:nvPr/>
        </p:nvSpPr>
        <p:spPr>
          <a:xfrm>
            <a:off x="5805488" y="4225608"/>
            <a:ext cx="46593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sz="2400" b="1" dirty="0">
                <a:solidFill>
                  <a:srgbClr val="26323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08-12-2020</a:t>
            </a:r>
            <a:endParaRPr lang="en-US" sz="2400" b="1" dirty="0">
              <a:solidFill>
                <a:srgbClr val="26323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2"/>
          <p:cNvGrpSpPr/>
          <p:nvPr/>
        </p:nvGrpSpPr>
        <p:grpSpPr>
          <a:xfrm>
            <a:off x="0" y="-101600"/>
            <a:ext cx="12192000" cy="495300"/>
            <a:chOff x="0" y="-101600"/>
            <a:chExt cx="12192000" cy="495300"/>
          </a:xfrm>
        </p:grpSpPr>
        <p:sp>
          <p:nvSpPr>
            <p:cNvPr id="9218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19" name="圆角矩形 64"/>
            <p:cNvSpPr/>
            <p:nvPr/>
          </p:nvSpPr>
          <p:spPr>
            <a:xfrm>
              <a:off x="0" y="-101600"/>
              <a:ext cx="12192000" cy="384054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20" name="文本框 13"/>
          <p:cNvSpPr txBox="1"/>
          <p:nvPr/>
        </p:nvSpPr>
        <p:spPr>
          <a:xfrm>
            <a:off x="100013" y="466725"/>
            <a:ext cx="3363912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3600" b="1" dirty="0">
              <a:solidFill>
                <a:schemeClr val="bg2">
                  <a:lumMod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21" name="组合 1"/>
          <p:cNvGrpSpPr/>
          <p:nvPr/>
        </p:nvGrpSpPr>
        <p:grpSpPr>
          <a:xfrm>
            <a:off x="0" y="6464300"/>
            <a:ext cx="12192000" cy="495300"/>
            <a:chOff x="0" y="6464300"/>
            <a:chExt cx="12192000" cy="495300"/>
          </a:xfrm>
        </p:grpSpPr>
        <p:sp>
          <p:nvSpPr>
            <p:cNvPr id="9222" name="圆角矩形 15"/>
            <p:cNvSpPr/>
            <p:nvPr/>
          </p:nvSpPr>
          <p:spPr>
            <a:xfrm rot="10800000">
              <a:off x="0" y="646430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3" name="圆角矩形 16"/>
            <p:cNvSpPr/>
            <p:nvPr/>
          </p:nvSpPr>
          <p:spPr>
            <a:xfrm rot="10800000">
              <a:off x="0" y="6575546"/>
              <a:ext cx="12192000" cy="384054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Oval 31"/>
          <p:cNvSpPr/>
          <p:nvPr/>
        </p:nvSpPr>
        <p:spPr>
          <a:xfrm>
            <a:off x="6417310" y="1582738"/>
            <a:ext cx="609600" cy="609600"/>
          </a:xfrm>
          <a:prstGeom prst="ellipse">
            <a:avLst/>
          </a:prstGeom>
          <a:noFill/>
          <a:ln>
            <a:solidFill>
              <a:srgbClr val="37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6569393" y="5302250"/>
            <a:ext cx="320675" cy="309563"/>
          </a:xfrm>
          <a:custGeom>
            <a:avLst/>
            <a:gdLst/>
            <a:ahLst/>
            <a:cxnLst>
              <a:cxn ang="0">
                <a:pos x="59" y="59"/>
              </a:cxn>
              <a:cxn ang="0">
                <a:pos x="19" y="100"/>
              </a:cxn>
              <a:cxn ang="0">
                <a:pos x="7" y="100"/>
              </a:cxn>
              <a:cxn ang="0">
                <a:pos x="7" y="88"/>
              </a:cxn>
              <a:cxn ang="0">
                <a:pos x="10" y="85"/>
              </a:cxn>
              <a:cxn ang="0">
                <a:pos x="2" y="77"/>
              </a:cxn>
              <a:cxn ang="0">
                <a:pos x="2" y="71"/>
              </a:cxn>
              <a:cxn ang="0">
                <a:pos x="7" y="71"/>
              </a:cxn>
              <a:cxn ang="0">
                <a:pos x="16" y="80"/>
              </a:cxn>
              <a:cxn ang="0">
                <a:pos x="19" y="77"/>
              </a:cxn>
              <a:cxn ang="0">
                <a:pos x="16" y="74"/>
              </a:cxn>
              <a:cxn ang="0">
                <a:pos x="16" y="68"/>
              </a:cxn>
              <a:cxn ang="0">
                <a:pos x="21" y="68"/>
              </a:cxn>
              <a:cxn ang="0">
                <a:pos x="24" y="71"/>
              </a:cxn>
              <a:cxn ang="0">
                <a:pos x="27" y="68"/>
              </a:cxn>
              <a:cxn ang="0">
                <a:pos x="19" y="60"/>
              </a:cxn>
              <a:cxn ang="0">
                <a:pos x="19" y="54"/>
              </a:cxn>
              <a:cxn ang="0">
                <a:pos x="24" y="54"/>
              </a:cxn>
              <a:cxn ang="0">
                <a:pos x="33" y="63"/>
              </a:cxn>
              <a:cxn ang="0">
                <a:pos x="47" y="48"/>
              </a:cxn>
              <a:cxn ang="0">
                <a:pos x="46" y="10"/>
              </a:cxn>
              <a:cxn ang="0">
                <a:pos x="89" y="18"/>
              </a:cxn>
              <a:cxn ang="0">
                <a:pos x="96" y="61"/>
              </a:cxn>
              <a:cxn ang="0">
                <a:pos x="59" y="59"/>
              </a:cxn>
              <a:cxn ang="0">
                <a:pos x="81" y="26"/>
              </a:cxn>
              <a:cxn ang="0">
                <a:pos x="62" y="22"/>
              </a:cxn>
              <a:cxn ang="0">
                <a:pos x="67" y="40"/>
              </a:cxn>
              <a:cxn ang="0">
                <a:pos x="85" y="44"/>
              </a:cxn>
              <a:cxn ang="0">
                <a:pos x="81" y="26"/>
              </a:cxn>
            </a:cxnLst>
            <a:rect l="0" t="0" r="r" b="b"/>
            <a:pathLst>
              <a:path w="107" h="103">
                <a:moveTo>
                  <a:pt x="59" y="59"/>
                </a:moveTo>
                <a:cubicBezTo>
                  <a:pt x="19" y="100"/>
                  <a:pt x="19" y="100"/>
                  <a:pt x="19" y="100"/>
                </a:cubicBezTo>
                <a:cubicBezTo>
                  <a:pt x="15" y="103"/>
                  <a:pt x="10" y="103"/>
                  <a:pt x="7" y="100"/>
                </a:cubicBezTo>
                <a:cubicBezTo>
                  <a:pt x="4" y="96"/>
                  <a:pt x="4" y="91"/>
                  <a:pt x="7" y="88"/>
                </a:cubicBezTo>
                <a:cubicBezTo>
                  <a:pt x="10" y="85"/>
                  <a:pt x="10" y="85"/>
                  <a:pt x="10" y="85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75"/>
                  <a:pt x="0" y="73"/>
                  <a:pt x="2" y="71"/>
                </a:cubicBezTo>
                <a:cubicBezTo>
                  <a:pt x="3" y="69"/>
                  <a:pt x="6" y="69"/>
                  <a:pt x="7" y="71"/>
                </a:cubicBezTo>
                <a:cubicBezTo>
                  <a:pt x="16" y="80"/>
                  <a:pt x="16" y="80"/>
                  <a:pt x="16" y="80"/>
                </a:cubicBezTo>
                <a:cubicBezTo>
                  <a:pt x="19" y="77"/>
                  <a:pt x="19" y="77"/>
                  <a:pt x="19" y="77"/>
                </a:cubicBezTo>
                <a:cubicBezTo>
                  <a:pt x="16" y="74"/>
                  <a:pt x="16" y="74"/>
                  <a:pt x="16" y="74"/>
                </a:cubicBezTo>
                <a:cubicBezTo>
                  <a:pt x="14" y="72"/>
                  <a:pt x="14" y="70"/>
                  <a:pt x="16" y="68"/>
                </a:cubicBezTo>
                <a:cubicBezTo>
                  <a:pt x="17" y="67"/>
                  <a:pt x="20" y="67"/>
                  <a:pt x="21" y="68"/>
                </a:cubicBezTo>
                <a:cubicBezTo>
                  <a:pt x="24" y="71"/>
                  <a:pt x="24" y="71"/>
                  <a:pt x="24" y="71"/>
                </a:cubicBezTo>
                <a:cubicBezTo>
                  <a:pt x="27" y="68"/>
                  <a:pt x="27" y="68"/>
                  <a:pt x="27" y="68"/>
                </a:cubicBezTo>
                <a:cubicBezTo>
                  <a:pt x="19" y="60"/>
                  <a:pt x="19" y="60"/>
                  <a:pt x="19" y="60"/>
                </a:cubicBezTo>
                <a:cubicBezTo>
                  <a:pt x="17" y="58"/>
                  <a:pt x="17" y="56"/>
                  <a:pt x="19" y="54"/>
                </a:cubicBezTo>
                <a:cubicBezTo>
                  <a:pt x="20" y="52"/>
                  <a:pt x="23" y="52"/>
                  <a:pt x="24" y="54"/>
                </a:cubicBezTo>
                <a:cubicBezTo>
                  <a:pt x="33" y="63"/>
                  <a:pt x="33" y="63"/>
                  <a:pt x="33" y="63"/>
                </a:cubicBezTo>
                <a:cubicBezTo>
                  <a:pt x="47" y="48"/>
                  <a:pt x="47" y="48"/>
                  <a:pt x="47" y="48"/>
                </a:cubicBezTo>
                <a:cubicBezTo>
                  <a:pt x="38" y="35"/>
                  <a:pt x="37" y="19"/>
                  <a:pt x="46" y="10"/>
                </a:cubicBezTo>
                <a:cubicBezTo>
                  <a:pt x="56" y="0"/>
                  <a:pt x="75" y="4"/>
                  <a:pt x="89" y="18"/>
                </a:cubicBezTo>
                <a:cubicBezTo>
                  <a:pt x="103" y="32"/>
                  <a:pt x="107" y="51"/>
                  <a:pt x="96" y="61"/>
                </a:cubicBezTo>
                <a:cubicBezTo>
                  <a:pt x="88" y="70"/>
                  <a:pt x="72" y="69"/>
                  <a:pt x="59" y="59"/>
                </a:cubicBezTo>
                <a:close/>
                <a:moveTo>
                  <a:pt x="81" y="26"/>
                </a:moveTo>
                <a:cubicBezTo>
                  <a:pt x="75" y="20"/>
                  <a:pt x="66" y="18"/>
                  <a:pt x="62" y="22"/>
                </a:cubicBezTo>
                <a:cubicBezTo>
                  <a:pt x="59" y="26"/>
                  <a:pt x="60" y="34"/>
                  <a:pt x="67" y="40"/>
                </a:cubicBezTo>
                <a:cubicBezTo>
                  <a:pt x="73" y="46"/>
                  <a:pt x="81" y="48"/>
                  <a:pt x="85" y="44"/>
                </a:cubicBezTo>
                <a:cubicBezTo>
                  <a:pt x="89" y="41"/>
                  <a:pt x="87" y="32"/>
                  <a:pt x="81" y="26"/>
                </a:cubicBezTo>
                <a:close/>
              </a:path>
            </a:pathLst>
          </a:custGeom>
          <a:solidFill>
            <a:srgbClr val="374656"/>
          </a:solidFill>
          <a:ln w="9525">
            <a:noFill/>
            <a:round/>
          </a:ln>
        </p:spPr>
        <p:txBody>
          <a:bodyPr lIns="121888" tIns="60944" rIns="121888" bIns="60944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Oval 35"/>
          <p:cNvSpPr/>
          <p:nvPr/>
        </p:nvSpPr>
        <p:spPr>
          <a:xfrm>
            <a:off x="6417945" y="2727008"/>
            <a:ext cx="609600" cy="609600"/>
          </a:xfrm>
          <a:prstGeom prst="ellipse">
            <a:avLst/>
          </a:prstGeom>
          <a:noFill/>
          <a:ln>
            <a:solidFill>
              <a:srgbClr val="37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3" name="Oval 39"/>
          <p:cNvSpPr/>
          <p:nvPr/>
        </p:nvSpPr>
        <p:spPr>
          <a:xfrm>
            <a:off x="6416675" y="5152073"/>
            <a:ext cx="609600" cy="609600"/>
          </a:xfrm>
          <a:prstGeom prst="ellipse">
            <a:avLst/>
          </a:prstGeom>
          <a:noFill/>
          <a:ln>
            <a:solidFill>
              <a:srgbClr val="37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5" name="Freeform 17"/>
          <p:cNvSpPr>
            <a:spLocks noEditPoints="1"/>
          </p:cNvSpPr>
          <p:nvPr/>
        </p:nvSpPr>
        <p:spPr bwMode="auto">
          <a:xfrm>
            <a:off x="6547168" y="1670685"/>
            <a:ext cx="365125" cy="434975"/>
          </a:xfrm>
          <a:custGeom>
            <a:avLst/>
            <a:gdLst/>
            <a:ahLst/>
            <a:cxnLst>
              <a:cxn ang="0">
                <a:pos x="97" y="8"/>
              </a:cxn>
              <a:cxn ang="0">
                <a:pos x="88" y="16"/>
              </a:cxn>
              <a:cxn ang="0">
                <a:pos x="83" y="16"/>
              </a:cxn>
              <a:cxn ang="0">
                <a:pos x="72" y="27"/>
              </a:cxn>
              <a:cxn ang="0">
                <a:pos x="84" y="56"/>
              </a:cxn>
              <a:cxn ang="0">
                <a:pos x="42" y="98"/>
              </a:cxn>
              <a:cxn ang="0">
                <a:pos x="0" y="56"/>
              </a:cxn>
              <a:cxn ang="0">
                <a:pos x="42" y="14"/>
              </a:cxn>
              <a:cxn ang="0">
                <a:pos x="69" y="24"/>
              </a:cxn>
              <a:cxn ang="0">
                <a:pos x="80" y="14"/>
              </a:cxn>
              <a:cxn ang="0">
                <a:pos x="80" y="9"/>
              </a:cxn>
              <a:cxn ang="0">
                <a:pos x="88" y="0"/>
              </a:cxn>
              <a:cxn ang="0">
                <a:pos x="88" y="8"/>
              </a:cxn>
              <a:cxn ang="0">
                <a:pos x="97" y="8"/>
              </a:cxn>
              <a:cxn ang="0">
                <a:pos x="68" y="31"/>
              </a:cxn>
              <a:cxn ang="0">
                <a:pos x="57" y="42"/>
              </a:cxn>
              <a:cxn ang="0">
                <a:pos x="63" y="57"/>
              </a:cxn>
              <a:cxn ang="0">
                <a:pos x="41" y="79"/>
              </a:cxn>
              <a:cxn ang="0">
                <a:pos x="19" y="57"/>
              </a:cxn>
              <a:cxn ang="0">
                <a:pos x="41" y="35"/>
              </a:cxn>
              <a:cxn ang="0">
                <a:pos x="54" y="39"/>
              </a:cxn>
              <a:cxn ang="0">
                <a:pos x="65" y="29"/>
              </a:cxn>
              <a:cxn ang="0">
                <a:pos x="42" y="20"/>
              </a:cxn>
              <a:cxn ang="0">
                <a:pos x="6" y="56"/>
              </a:cxn>
              <a:cxn ang="0">
                <a:pos x="42" y="92"/>
              </a:cxn>
              <a:cxn ang="0">
                <a:pos x="78" y="56"/>
              </a:cxn>
              <a:cxn ang="0">
                <a:pos x="68" y="31"/>
              </a:cxn>
              <a:cxn ang="0">
                <a:pos x="41" y="63"/>
              </a:cxn>
              <a:cxn ang="0">
                <a:pos x="35" y="57"/>
              </a:cxn>
              <a:cxn ang="0">
                <a:pos x="41" y="51"/>
              </a:cxn>
              <a:cxn ang="0">
                <a:pos x="42" y="52"/>
              </a:cxn>
              <a:cxn ang="0">
                <a:pos x="52" y="42"/>
              </a:cxn>
              <a:cxn ang="0">
                <a:pos x="41" y="39"/>
              </a:cxn>
              <a:cxn ang="0">
                <a:pos x="23" y="57"/>
              </a:cxn>
              <a:cxn ang="0">
                <a:pos x="41" y="75"/>
              </a:cxn>
              <a:cxn ang="0">
                <a:pos x="59" y="57"/>
              </a:cxn>
              <a:cxn ang="0">
                <a:pos x="55" y="45"/>
              </a:cxn>
              <a:cxn ang="0">
                <a:pos x="46" y="54"/>
              </a:cxn>
              <a:cxn ang="0">
                <a:pos x="47" y="57"/>
              </a:cxn>
              <a:cxn ang="0">
                <a:pos x="41" y="63"/>
              </a:cxn>
              <a:cxn ang="0">
                <a:pos x="24" y="101"/>
              </a:cxn>
              <a:cxn ang="0">
                <a:pos x="28" y="102"/>
              </a:cxn>
              <a:cxn ang="0">
                <a:pos x="21" y="115"/>
              </a:cxn>
              <a:cxn ang="0">
                <a:pos x="18" y="115"/>
              </a:cxn>
              <a:cxn ang="0">
                <a:pos x="17" y="113"/>
              </a:cxn>
              <a:cxn ang="0">
                <a:pos x="24" y="101"/>
              </a:cxn>
              <a:cxn ang="0">
                <a:pos x="44" y="104"/>
              </a:cxn>
              <a:cxn ang="0">
                <a:pos x="44" y="110"/>
              </a:cxn>
              <a:cxn ang="0">
                <a:pos x="42" y="112"/>
              </a:cxn>
              <a:cxn ang="0">
                <a:pos x="40" y="110"/>
              </a:cxn>
              <a:cxn ang="0">
                <a:pos x="40" y="104"/>
              </a:cxn>
              <a:cxn ang="0">
                <a:pos x="42" y="104"/>
              </a:cxn>
              <a:cxn ang="0">
                <a:pos x="44" y="104"/>
              </a:cxn>
              <a:cxn ang="0">
                <a:pos x="68" y="113"/>
              </a:cxn>
              <a:cxn ang="0">
                <a:pos x="68" y="115"/>
              </a:cxn>
              <a:cxn ang="0">
                <a:pos x="65" y="115"/>
              </a:cxn>
              <a:cxn ang="0">
                <a:pos x="58" y="102"/>
              </a:cxn>
              <a:cxn ang="0">
                <a:pos x="61" y="101"/>
              </a:cxn>
              <a:cxn ang="0">
                <a:pos x="68" y="113"/>
              </a:cxn>
            </a:cxnLst>
            <a:rect l="0" t="0" r="r" b="b"/>
            <a:pathLst>
              <a:path w="97" h="116">
                <a:moveTo>
                  <a:pt x="97" y="8"/>
                </a:moveTo>
                <a:cubicBezTo>
                  <a:pt x="88" y="16"/>
                  <a:pt x="88" y="16"/>
                  <a:pt x="88" y="16"/>
                </a:cubicBezTo>
                <a:cubicBezTo>
                  <a:pt x="83" y="16"/>
                  <a:pt x="83" y="16"/>
                  <a:pt x="83" y="16"/>
                </a:cubicBezTo>
                <a:cubicBezTo>
                  <a:pt x="72" y="27"/>
                  <a:pt x="72" y="27"/>
                  <a:pt x="72" y="27"/>
                </a:cubicBezTo>
                <a:cubicBezTo>
                  <a:pt x="79" y="35"/>
                  <a:pt x="84" y="45"/>
                  <a:pt x="84" y="56"/>
                </a:cubicBezTo>
                <a:cubicBezTo>
                  <a:pt x="84" y="79"/>
                  <a:pt x="65" y="98"/>
                  <a:pt x="42" y="98"/>
                </a:cubicBezTo>
                <a:cubicBezTo>
                  <a:pt x="19" y="98"/>
                  <a:pt x="0" y="79"/>
                  <a:pt x="0" y="56"/>
                </a:cubicBezTo>
                <a:cubicBezTo>
                  <a:pt x="0" y="33"/>
                  <a:pt x="19" y="14"/>
                  <a:pt x="42" y="14"/>
                </a:cubicBezTo>
                <a:cubicBezTo>
                  <a:pt x="52" y="14"/>
                  <a:pt x="62" y="18"/>
                  <a:pt x="69" y="2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9"/>
                  <a:pt x="80" y="9"/>
                  <a:pt x="80" y="9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8"/>
                  <a:pt x="88" y="8"/>
                  <a:pt x="88" y="8"/>
                </a:cubicBezTo>
                <a:lnTo>
                  <a:pt x="97" y="8"/>
                </a:lnTo>
                <a:close/>
                <a:moveTo>
                  <a:pt x="68" y="31"/>
                </a:moveTo>
                <a:cubicBezTo>
                  <a:pt x="57" y="42"/>
                  <a:pt x="57" y="42"/>
                  <a:pt x="57" y="42"/>
                </a:cubicBezTo>
                <a:cubicBezTo>
                  <a:pt x="61" y="46"/>
                  <a:pt x="63" y="51"/>
                  <a:pt x="63" y="57"/>
                </a:cubicBezTo>
                <a:cubicBezTo>
                  <a:pt x="63" y="69"/>
                  <a:pt x="53" y="79"/>
                  <a:pt x="41" y="79"/>
                </a:cubicBezTo>
                <a:cubicBezTo>
                  <a:pt x="29" y="79"/>
                  <a:pt x="19" y="69"/>
                  <a:pt x="19" y="57"/>
                </a:cubicBezTo>
                <a:cubicBezTo>
                  <a:pt x="19" y="45"/>
                  <a:pt x="29" y="35"/>
                  <a:pt x="41" y="35"/>
                </a:cubicBezTo>
                <a:cubicBezTo>
                  <a:pt x="46" y="35"/>
                  <a:pt x="51" y="37"/>
                  <a:pt x="54" y="39"/>
                </a:cubicBezTo>
                <a:cubicBezTo>
                  <a:pt x="65" y="29"/>
                  <a:pt x="65" y="29"/>
                  <a:pt x="65" y="29"/>
                </a:cubicBezTo>
                <a:cubicBezTo>
                  <a:pt x="59" y="23"/>
                  <a:pt x="51" y="20"/>
                  <a:pt x="42" y="20"/>
                </a:cubicBezTo>
                <a:cubicBezTo>
                  <a:pt x="22" y="20"/>
                  <a:pt x="6" y="36"/>
                  <a:pt x="6" y="56"/>
                </a:cubicBezTo>
                <a:cubicBezTo>
                  <a:pt x="6" y="76"/>
                  <a:pt x="22" y="92"/>
                  <a:pt x="42" y="92"/>
                </a:cubicBezTo>
                <a:cubicBezTo>
                  <a:pt x="62" y="92"/>
                  <a:pt x="78" y="76"/>
                  <a:pt x="78" y="56"/>
                </a:cubicBezTo>
                <a:cubicBezTo>
                  <a:pt x="78" y="46"/>
                  <a:pt x="74" y="38"/>
                  <a:pt x="68" y="31"/>
                </a:cubicBezTo>
                <a:close/>
                <a:moveTo>
                  <a:pt x="41" y="63"/>
                </a:moveTo>
                <a:cubicBezTo>
                  <a:pt x="38" y="63"/>
                  <a:pt x="35" y="61"/>
                  <a:pt x="35" y="57"/>
                </a:cubicBezTo>
                <a:cubicBezTo>
                  <a:pt x="35" y="54"/>
                  <a:pt x="38" y="51"/>
                  <a:pt x="41" y="51"/>
                </a:cubicBezTo>
                <a:cubicBezTo>
                  <a:pt x="42" y="51"/>
                  <a:pt x="42" y="51"/>
                  <a:pt x="42" y="52"/>
                </a:cubicBezTo>
                <a:cubicBezTo>
                  <a:pt x="52" y="42"/>
                  <a:pt x="52" y="42"/>
                  <a:pt x="52" y="42"/>
                </a:cubicBezTo>
                <a:cubicBezTo>
                  <a:pt x="49" y="40"/>
                  <a:pt x="45" y="39"/>
                  <a:pt x="41" y="39"/>
                </a:cubicBezTo>
                <a:cubicBezTo>
                  <a:pt x="31" y="39"/>
                  <a:pt x="23" y="47"/>
                  <a:pt x="23" y="57"/>
                </a:cubicBezTo>
                <a:cubicBezTo>
                  <a:pt x="23" y="67"/>
                  <a:pt x="31" y="75"/>
                  <a:pt x="41" y="75"/>
                </a:cubicBezTo>
                <a:cubicBezTo>
                  <a:pt x="51" y="75"/>
                  <a:pt x="59" y="67"/>
                  <a:pt x="59" y="57"/>
                </a:cubicBezTo>
                <a:cubicBezTo>
                  <a:pt x="59" y="52"/>
                  <a:pt x="57" y="48"/>
                  <a:pt x="55" y="45"/>
                </a:cubicBezTo>
                <a:cubicBezTo>
                  <a:pt x="46" y="54"/>
                  <a:pt x="46" y="54"/>
                  <a:pt x="46" y="54"/>
                </a:cubicBezTo>
                <a:cubicBezTo>
                  <a:pt x="47" y="55"/>
                  <a:pt x="47" y="56"/>
                  <a:pt x="47" y="57"/>
                </a:cubicBezTo>
                <a:cubicBezTo>
                  <a:pt x="47" y="61"/>
                  <a:pt x="44" y="63"/>
                  <a:pt x="41" y="63"/>
                </a:cubicBezTo>
                <a:close/>
                <a:moveTo>
                  <a:pt x="24" y="101"/>
                </a:moveTo>
                <a:cubicBezTo>
                  <a:pt x="25" y="101"/>
                  <a:pt x="26" y="102"/>
                  <a:pt x="28" y="102"/>
                </a:cubicBezTo>
                <a:cubicBezTo>
                  <a:pt x="21" y="115"/>
                  <a:pt x="21" y="115"/>
                  <a:pt x="21" y="115"/>
                </a:cubicBezTo>
                <a:cubicBezTo>
                  <a:pt x="20" y="116"/>
                  <a:pt x="19" y="116"/>
                  <a:pt x="18" y="115"/>
                </a:cubicBezTo>
                <a:cubicBezTo>
                  <a:pt x="17" y="115"/>
                  <a:pt x="17" y="114"/>
                  <a:pt x="17" y="113"/>
                </a:cubicBezTo>
                <a:lnTo>
                  <a:pt x="24" y="101"/>
                </a:lnTo>
                <a:close/>
                <a:moveTo>
                  <a:pt x="44" y="104"/>
                </a:moveTo>
                <a:cubicBezTo>
                  <a:pt x="44" y="110"/>
                  <a:pt x="44" y="110"/>
                  <a:pt x="44" y="110"/>
                </a:cubicBezTo>
                <a:cubicBezTo>
                  <a:pt x="44" y="111"/>
                  <a:pt x="43" y="112"/>
                  <a:pt x="42" y="112"/>
                </a:cubicBezTo>
                <a:cubicBezTo>
                  <a:pt x="41" y="112"/>
                  <a:pt x="40" y="111"/>
                  <a:pt x="40" y="110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1" y="104"/>
                  <a:pt x="41" y="104"/>
                  <a:pt x="42" y="104"/>
                </a:cubicBezTo>
                <a:cubicBezTo>
                  <a:pt x="43" y="104"/>
                  <a:pt x="43" y="104"/>
                  <a:pt x="44" y="104"/>
                </a:cubicBezTo>
                <a:close/>
                <a:moveTo>
                  <a:pt x="68" y="113"/>
                </a:moveTo>
                <a:cubicBezTo>
                  <a:pt x="69" y="114"/>
                  <a:pt x="69" y="115"/>
                  <a:pt x="68" y="115"/>
                </a:cubicBezTo>
                <a:cubicBezTo>
                  <a:pt x="67" y="116"/>
                  <a:pt x="65" y="116"/>
                  <a:pt x="65" y="115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59" y="102"/>
                  <a:pt x="60" y="101"/>
                  <a:pt x="61" y="101"/>
                </a:cubicBezTo>
                <a:lnTo>
                  <a:pt x="68" y="113"/>
                </a:lnTo>
                <a:close/>
              </a:path>
            </a:pathLst>
          </a:custGeom>
          <a:solidFill>
            <a:srgbClr val="374656"/>
          </a:solidFill>
          <a:ln w="9525">
            <a:noFill/>
            <a:round/>
          </a:ln>
        </p:spPr>
        <p:txBody>
          <a:bodyPr lIns="121888" tIns="60944" rIns="121888" bIns="60944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841375" y="2192338"/>
            <a:ext cx="1354138" cy="304641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51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9231" name="Group 8"/>
          <p:cNvGrpSpPr>
            <a:grpSpLocks noChangeAspect="1"/>
          </p:cNvGrpSpPr>
          <p:nvPr/>
        </p:nvGrpSpPr>
        <p:grpSpPr>
          <a:xfrm>
            <a:off x="4315460" y="3615055"/>
            <a:ext cx="552450" cy="531813"/>
            <a:chOff x="2753" y="1488"/>
            <a:chExt cx="261" cy="251"/>
          </a:xfrm>
        </p:grpSpPr>
        <p:sp>
          <p:nvSpPr>
            <p:cNvPr id="20" name="AutoShape 7"/>
            <p:cNvSpPr>
              <a:spLocks noChangeAspect="1" noChangeArrowheads="1" noTextEdit="1"/>
            </p:cNvSpPr>
            <p:nvPr/>
          </p:nvSpPr>
          <p:spPr bwMode="auto">
            <a:xfrm>
              <a:off x="2756" y="1503"/>
              <a:ext cx="248" cy="2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1888" tIns="60944" rIns="121888" bIns="60944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753" y="1488"/>
              <a:ext cx="261" cy="251"/>
            </a:xfrm>
            <a:custGeom>
              <a:avLst/>
              <a:gdLst/>
              <a:ahLst/>
              <a:cxnLst>
                <a:cxn ang="0">
                  <a:pos x="59" y="59"/>
                </a:cxn>
                <a:cxn ang="0">
                  <a:pos x="19" y="100"/>
                </a:cxn>
                <a:cxn ang="0">
                  <a:pos x="7" y="100"/>
                </a:cxn>
                <a:cxn ang="0">
                  <a:pos x="7" y="88"/>
                </a:cxn>
                <a:cxn ang="0">
                  <a:pos x="10" y="85"/>
                </a:cxn>
                <a:cxn ang="0">
                  <a:pos x="2" y="77"/>
                </a:cxn>
                <a:cxn ang="0">
                  <a:pos x="2" y="71"/>
                </a:cxn>
                <a:cxn ang="0">
                  <a:pos x="7" y="71"/>
                </a:cxn>
                <a:cxn ang="0">
                  <a:pos x="16" y="80"/>
                </a:cxn>
                <a:cxn ang="0">
                  <a:pos x="19" y="77"/>
                </a:cxn>
                <a:cxn ang="0">
                  <a:pos x="16" y="74"/>
                </a:cxn>
                <a:cxn ang="0">
                  <a:pos x="16" y="68"/>
                </a:cxn>
                <a:cxn ang="0">
                  <a:pos x="21" y="68"/>
                </a:cxn>
                <a:cxn ang="0">
                  <a:pos x="24" y="71"/>
                </a:cxn>
                <a:cxn ang="0">
                  <a:pos x="27" y="68"/>
                </a:cxn>
                <a:cxn ang="0">
                  <a:pos x="19" y="60"/>
                </a:cxn>
                <a:cxn ang="0">
                  <a:pos x="19" y="54"/>
                </a:cxn>
                <a:cxn ang="0">
                  <a:pos x="24" y="54"/>
                </a:cxn>
                <a:cxn ang="0">
                  <a:pos x="33" y="63"/>
                </a:cxn>
                <a:cxn ang="0">
                  <a:pos x="47" y="48"/>
                </a:cxn>
                <a:cxn ang="0">
                  <a:pos x="46" y="10"/>
                </a:cxn>
                <a:cxn ang="0">
                  <a:pos x="89" y="18"/>
                </a:cxn>
                <a:cxn ang="0">
                  <a:pos x="96" y="61"/>
                </a:cxn>
                <a:cxn ang="0">
                  <a:pos x="59" y="59"/>
                </a:cxn>
                <a:cxn ang="0">
                  <a:pos x="81" y="26"/>
                </a:cxn>
                <a:cxn ang="0">
                  <a:pos x="62" y="22"/>
                </a:cxn>
                <a:cxn ang="0">
                  <a:pos x="67" y="40"/>
                </a:cxn>
                <a:cxn ang="0">
                  <a:pos x="85" y="44"/>
                </a:cxn>
                <a:cxn ang="0">
                  <a:pos x="81" y="26"/>
                </a:cxn>
              </a:cxnLst>
              <a:rect l="0" t="0" r="r" b="b"/>
              <a:pathLst>
                <a:path w="107" h="103">
                  <a:moveTo>
                    <a:pt x="59" y="59"/>
                  </a:moveTo>
                  <a:cubicBezTo>
                    <a:pt x="19" y="100"/>
                    <a:pt x="19" y="100"/>
                    <a:pt x="19" y="100"/>
                  </a:cubicBezTo>
                  <a:cubicBezTo>
                    <a:pt x="15" y="103"/>
                    <a:pt x="10" y="103"/>
                    <a:pt x="7" y="100"/>
                  </a:cubicBezTo>
                  <a:cubicBezTo>
                    <a:pt x="4" y="96"/>
                    <a:pt x="4" y="91"/>
                    <a:pt x="7" y="88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5"/>
                    <a:pt x="0" y="73"/>
                    <a:pt x="2" y="71"/>
                  </a:cubicBezTo>
                  <a:cubicBezTo>
                    <a:pt x="3" y="69"/>
                    <a:pt x="6" y="69"/>
                    <a:pt x="7" y="71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4" y="72"/>
                    <a:pt x="14" y="70"/>
                    <a:pt x="16" y="68"/>
                  </a:cubicBezTo>
                  <a:cubicBezTo>
                    <a:pt x="17" y="67"/>
                    <a:pt x="20" y="67"/>
                    <a:pt x="21" y="68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7" y="58"/>
                    <a:pt x="17" y="56"/>
                    <a:pt x="19" y="54"/>
                  </a:cubicBezTo>
                  <a:cubicBezTo>
                    <a:pt x="20" y="52"/>
                    <a:pt x="23" y="52"/>
                    <a:pt x="24" y="5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8" y="35"/>
                    <a:pt x="37" y="19"/>
                    <a:pt x="46" y="10"/>
                  </a:cubicBezTo>
                  <a:cubicBezTo>
                    <a:pt x="56" y="0"/>
                    <a:pt x="75" y="4"/>
                    <a:pt x="89" y="18"/>
                  </a:cubicBezTo>
                  <a:cubicBezTo>
                    <a:pt x="103" y="32"/>
                    <a:pt x="107" y="51"/>
                    <a:pt x="96" y="61"/>
                  </a:cubicBezTo>
                  <a:cubicBezTo>
                    <a:pt x="88" y="70"/>
                    <a:pt x="72" y="69"/>
                    <a:pt x="59" y="59"/>
                  </a:cubicBezTo>
                  <a:close/>
                  <a:moveTo>
                    <a:pt x="81" y="26"/>
                  </a:moveTo>
                  <a:cubicBezTo>
                    <a:pt x="75" y="20"/>
                    <a:pt x="66" y="18"/>
                    <a:pt x="62" y="22"/>
                  </a:cubicBezTo>
                  <a:cubicBezTo>
                    <a:pt x="59" y="26"/>
                    <a:pt x="60" y="34"/>
                    <a:pt x="67" y="40"/>
                  </a:cubicBezTo>
                  <a:cubicBezTo>
                    <a:pt x="73" y="46"/>
                    <a:pt x="81" y="48"/>
                    <a:pt x="85" y="44"/>
                  </a:cubicBezTo>
                  <a:cubicBezTo>
                    <a:pt x="89" y="41"/>
                    <a:pt x="87" y="32"/>
                    <a:pt x="81" y="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lIns="121888" tIns="60944" rIns="121888" bIns="60944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9234" name="TextBox 10"/>
          <p:cNvSpPr txBox="1"/>
          <p:nvPr/>
        </p:nvSpPr>
        <p:spPr>
          <a:xfrm>
            <a:off x="969963" y="3060700"/>
            <a:ext cx="1093787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GOAL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297113" y="2200275"/>
            <a:ext cx="1354138" cy="3048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37465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6200" tIns="609442" rIns="76201" bIns="609441" spcCol="1270"/>
          <a:lstStyle/>
          <a:p>
            <a:pPr marL="0" marR="0" lvl="0" indent="0" algn="l" defTabSz="533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239" name="TextBox 10"/>
          <p:cNvSpPr txBox="1"/>
          <p:nvPr/>
        </p:nvSpPr>
        <p:spPr>
          <a:xfrm>
            <a:off x="2342515" y="3051175"/>
            <a:ext cx="132461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ANALYSIS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3752850" y="2192338"/>
            <a:ext cx="1354138" cy="304641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51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9241" name="Group 16"/>
          <p:cNvGrpSpPr>
            <a:grpSpLocks noChangeAspect="1"/>
          </p:cNvGrpSpPr>
          <p:nvPr/>
        </p:nvGrpSpPr>
        <p:grpSpPr>
          <a:xfrm>
            <a:off x="1272858" y="3772853"/>
            <a:ext cx="495300" cy="598487"/>
            <a:chOff x="2016" y="1572"/>
            <a:chExt cx="234" cy="283"/>
          </a:xfrm>
        </p:grpSpPr>
        <p:sp>
          <p:nvSpPr>
            <p:cNvPr id="30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016" y="1572"/>
              <a:ext cx="234" cy="2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1888" tIns="60944" rIns="121888" bIns="60944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auto">
            <a:xfrm>
              <a:off x="2014" y="1572"/>
              <a:ext cx="236" cy="281"/>
            </a:xfrm>
            <a:custGeom>
              <a:avLst/>
              <a:gdLst/>
              <a:ahLst/>
              <a:cxnLst>
                <a:cxn ang="0">
                  <a:pos x="97" y="8"/>
                </a:cxn>
                <a:cxn ang="0">
                  <a:pos x="88" y="16"/>
                </a:cxn>
                <a:cxn ang="0">
                  <a:pos x="83" y="16"/>
                </a:cxn>
                <a:cxn ang="0">
                  <a:pos x="72" y="27"/>
                </a:cxn>
                <a:cxn ang="0">
                  <a:pos x="84" y="56"/>
                </a:cxn>
                <a:cxn ang="0">
                  <a:pos x="42" y="98"/>
                </a:cxn>
                <a:cxn ang="0">
                  <a:pos x="0" y="56"/>
                </a:cxn>
                <a:cxn ang="0">
                  <a:pos x="42" y="14"/>
                </a:cxn>
                <a:cxn ang="0">
                  <a:pos x="69" y="24"/>
                </a:cxn>
                <a:cxn ang="0">
                  <a:pos x="80" y="14"/>
                </a:cxn>
                <a:cxn ang="0">
                  <a:pos x="80" y="9"/>
                </a:cxn>
                <a:cxn ang="0">
                  <a:pos x="88" y="0"/>
                </a:cxn>
                <a:cxn ang="0">
                  <a:pos x="88" y="8"/>
                </a:cxn>
                <a:cxn ang="0">
                  <a:pos x="97" y="8"/>
                </a:cxn>
                <a:cxn ang="0">
                  <a:pos x="68" y="31"/>
                </a:cxn>
                <a:cxn ang="0">
                  <a:pos x="57" y="42"/>
                </a:cxn>
                <a:cxn ang="0">
                  <a:pos x="63" y="57"/>
                </a:cxn>
                <a:cxn ang="0">
                  <a:pos x="41" y="79"/>
                </a:cxn>
                <a:cxn ang="0">
                  <a:pos x="19" y="57"/>
                </a:cxn>
                <a:cxn ang="0">
                  <a:pos x="41" y="35"/>
                </a:cxn>
                <a:cxn ang="0">
                  <a:pos x="54" y="39"/>
                </a:cxn>
                <a:cxn ang="0">
                  <a:pos x="65" y="29"/>
                </a:cxn>
                <a:cxn ang="0">
                  <a:pos x="42" y="20"/>
                </a:cxn>
                <a:cxn ang="0">
                  <a:pos x="6" y="56"/>
                </a:cxn>
                <a:cxn ang="0">
                  <a:pos x="42" y="92"/>
                </a:cxn>
                <a:cxn ang="0">
                  <a:pos x="78" y="56"/>
                </a:cxn>
                <a:cxn ang="0">
                  <a:pos x="68" y="31"/>
                </a:cxn>
                <a:cxn ang="0">
                  <a:pos x="41" y="63"/>
                </a:cxn>
                <a:cxn ang="0">
                  <a:pos x="35" y="57"/>
                </a:cxn>
                <a:cxn ang="0">
                  <a:pos x="41" y="51"/>
                </a:cxn>
                <a:cxn ang="0">
                  <a:pos x="42" y="52"/>
                </a:cxn>
                <a:cxn ang="0">
                  <a:pos x="52" y="42"/>
                </a:cxn>
                <a:cxn ang="0">
                  <a:pos x="41" y="39"/>
                </a:cxn>
                <a:cxn ang="0">
                  <a:pos x="23" y="57"/>
                </a:cxn>
                <a:cxn ang="0">
                  <a:pos x="41" y="75"/>
                </a:cxn>
                <a:cxn ang="0">
                  <a:pos x="59" y="57"/>
                </a:cxn>
                <a:cxn ang="0">
                  <a:pos x="55" y="45"/>
                </a:cxn>
                <a:cxn ang="0">
                  <a:pos x="46" y="54"/>
                </a:cxn>
                <a:cxn ang="0">
                  <a:pos x="47" y="57"/>
                </a:cxn>
                <a:cxn ang="0">
                  <a:pos x="41" y="63"/>
                </a:cxn>
                <a:cxn ang="0">
                  <a:pos x="24" y="101"/>
                </a:cxn>
                <a:cxn ang="0">
                  <a:pos x="28" y="102"/>
                </a:cxn>
                <a:cxn ang="0">
                  <a:pos x="21" y="115"/>
                </a:cxn>
                <a:cxn ang="0">
                  <a:pos x="18" y="115"/>
                </a:cxn>
                <a:cxn ang="0">
                  <a:pos x="17" y="113"/>
                </a:cxn>
                <a:cxn ang="0">
                  <a:pos x="24" y="101"/>
                </a:cxn>
                <a:cxn ang="0">
                  <a:pos x="44" y="104"/>
                </a:cxn>
                <a:cxn ang="0">
                  <a:pos x="44" y="110"/>
                </a:cxn>
                <a:cxn ang="0">
                  <a:pos x="42" y="112"/>
                </a:cxn>
                <a:cxn ang="0">
                  <a:pos x="40" y="110"/>
                </a:cxn>
                <a:cxn ang="0">
                  <a:pos x="40" y="104"/>
                </a:cxn>
                <a:cxn ang="0">
                  <a:pos x="42" y="104"/>
                </a:cxn>
                <a:cxn ang="0">
                  <a:pos x="44" y="104"/>
                </a:cxn>
                <a:cxn ang="0">
                  <a:pos x="68" y="113"/>
                </a:cxn>
                <a:cxn ang="0">
                  <a:pos x="68" y="115"/>
                </a:cxn>
                <a:cxn ang="0">
                  <a:pos x="65" y="115"/>
                </a:cxn>
                <a:cxn ang="0">
                  <a:pos x="58" y="102"/>
                </a:cxn>
                <a:cxn ang="0">
                  <a:pos x="61" y="101"/>
                </a:cxn>
                <a:cxn ang="0">
                  <a:pos x="68" y="113"/>
                </a:cxn>
              </a:cxnLst>
              <a:rect l="0" t="0" r="r" b="b"/>
              <a:pathLst>
                <a:path w="97" h="116">
                  <a:moveTo>
                    <a:pt x="97" y="8"/>
                  </a:moveTo>
                  <a:cubicBezTo>
                    <a:pt x="88" y="16"/>
                    <a:pt x="88" y="16"/>
                    <a:pt x="88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9" y="35"/>
                    <a:pt x="84" y="45"/>
                    <a:pt x="84" y="56"/>
                  </a:cubicBezTo>
                  <a:cubicBezTo>
                    <a:pt x="84" y="79"/>
                    <a:pt x="65" y="98"/>
                    <a:pt x="42" y="98"/>
                  </a:cubicBezTo>
                  <a:cubicBezTo>
                    <a:pt x="19" y="98"/>
                    <a:pt x="0" y="79"/>
                    <a:pt x="0" y="56"/>
                  </a:cubicBezTo>
                  <a:cubicBezTo>
                    <a:pt x="0" y="33"/>
                    <a:pt x="19" y="14"/>
                    <a:pt x="42" y="14"/>
                  </a:cubicBezTo>
                  <a:cubicBezTo>
                    <a:pt x="52" y="14"/>
                    <a:pt x="62" y="18"/>
                    <a:pt x="69" y="2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8"/>
                    <a:pt x="88" y="8"/>
                    <a:pt x="88" y="8"/>
                  </a:cubicBezTo>
                  <a:lnTo>
                    <a:pt x="97" y="8"/>
                  </a:lnTo>
                  <a:close/>
                  <a:moveTo>
                    <a:pt x="68" y="31"/>
                  </a:moveTo>
                  <a:cubicBezTo>
                    <a:pt x="57" y="42"/>
                    <a:pt x="57" y="42"/>
                    <a:pt x="57" y="42"/>
                  </a:cubicBezTo>
                  <a:cubicBezTo>
                    <a:pt x="61" y="46"/>
                    <a:pt x="63" y="51"/>
                    <a:pt x="63" y="57"/>
                  </a:cubicBezTo>
                  <a:cubicBezTo>
                    <a:pt x="63" y="69"/>
                    <a:pt x="53" y="79"/>
                    <a:pt x="41" y="79"/>
                  </a:cubicBezTo>
                  <a:cubicBezTo>
                    <a:pt x="29" y="79"/>
                    <a:pt x="19" y="69"/>
                    <a:pt x="19" y="57"/>
                  </a:cubicBezTo>
                  <a:cubicBezTo>
                    <a:pt x="19" y="45"/>
                    <a:pt x="29" y="35"/>
                    <a:pt x="41" y="35"/>
                  </a:cubicBezTo>
                  <a:cubicBezTo>
                    <a:pt x="46" y="35"/>
                    <a:pt x="51" y="37"/>
                    <a:pt x="54" y="39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59" y="23"/>
                    <a:pt x="51" y="20"/>
                    <a:pt x="42" y="20"/>
                  </a:cubicBezTo>
                  <a:cubicBezTo>
                    <a:pt x="22" y="20"/>
                    <a:pt x="6" y="36"/>
                    <a:pt x="6" y="56"/>
                  </a:cubicBezTo>
                  <a:cubicBezTo>
                    <a:pt x="6" y="76"/>
                    <a:pt x="22" y="92"/>
                    <a:pt x="42" y="92"/>
                  </a:cubicBezTo>
                  <a:cubicBezTo>
                    <a:pt x="62" y="92"/>
                    <a:pt x="78" y="76"/>
                    <a:pt x="78" y="56"/>
                  </a:cubicBezTo>
                  <a:cubicBezTo>
                    <a:pt x="78" y="46"/>
                    <a:pt x="74" y="38"/>
                    <a:pt x="68" y="31"/>
                  </a:cubicBezTo>
                  <a:close/>
                  <a:moveTo>
                    <a:pt x="41" y="63"/>
                  </a:moveTo>
                  <a:cubicBezTo>
                    <a:pt x="38" y="63"/>
                    <a:pt x="35" y="61"/>
                    <a:pt x="35" y="57"/>
                  </a:cubicBezTo>
                  <a:cubicBezTo>
                    <a:pt x="35" y="54"/>
                    <a:pt x="38" y="51"/>
                    <a:pt x="41" y="51"/>
                  </a:cubicBezTo>
                  <a:cubicBezTo>
                    <a:pt x="42" y="51"/>
                    <a:pt x="42" y="51"/>
                    <a:pt x="42" y="5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49" y="40"/>
                    <a:pt x="45" y="39"/>
                    <a:pt x="41" y="39"/>
                  </a:cubicBezTo>
                  <a:cubicBezTo>
                    <a:pt x="31" y="39"/>
                    <a:pt x="23" y="47"/>
                    <a:pt x="23" y="57"/>
                  </a:cubicBezTo>
                  <a:cubicBezTo>
                    <a:pt x="23" y="67"/>
                    <a:pt x="31" y="75"/>
                    <a:pt x="41" y="75"/>
                  </a:cubicBezTo>
                  <a:cubicBezTo>
                    <a:pt x="51" y="75"/>
                    <a:pt x="59" y="67"/>
                    <a:pt x="59" y="57"/>
                  </a:cubicBezTo>
                  <a:cubicBezTo>
                    <a:pt x="59" y="52"/>
                    <a:pt x="57" y="48"/>
                    <a:pt x="55" y="45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7" y="55"/>
                    <a:pt x="47" y="56"/>
                    <a:pt x="47" y="57"/>
                  </a:cubicBezTo>
                  <a:cubicBezTo>
                    <a:pt x="47" y="61"/>
                    <a:pt x="44" y="63"/>
                    <a:pt x="41" y="63"/>
                  </a:cubicBezTo>
                  <a:close/>
                  <a:moveTo>
                    <a:pt x="24" y="101"/>
                  </a:moveTo>
                  <a:cubicBezTo>
                    <a:pt x="25" y="101"/>
                    <a:pt x="26" y="102"/>
                    <a:pt x="28" y="102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20" y="116"/>
                    <a:pt x="19" y="116"/>
                    <a:pt x="18" y="115"/>
                  </a:cubicBezTo>
                  <a:cubicBezTo>
                    <a:pt x="17" y="115"/>
                    <a:pt x="17" y="114"/>
                    <a:pt x="17" y="113"/>
                  </a:cubicBezTo>
                  <a:lnTo>
                    <a:pt x="24" y="101"/>
                  </a:lnTo>
                  <a:close/>
                  <a:moveTo>
                    <a:pt x="44" y="104"/>
                  </a:moveTo>
                  <a:cubicBezTo>
                    <a:pt x="44" y="110"/>
                    <a:pt x="44" y="110"/>
                    <a:pt x="44" y="110"/>
                  </a:cubicBezTo>
                  <a:cubicBezTo>
                    <a:pt x="44" y="111"/>
                    <a:pt x="43" y="112"/>
                    <a:pt x="42" y="112"/>
                  </a:cubicBezTo>
                  <a:cubicBezTo>
                    <a:pt x="41" y="112"/>
                    <a:pt x="40" y="111"/>
                    <a:pt x="40" y="110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1" y="104"/>
                    <a:pt x="41" y="104"/>
                    <a:pt x="42" y="104"/>
                  </a:cubicBezTo>
                  <a:cubicBezTo>
                    <a:pt x="43" y="104"/>
                    <a:pt x="43" y="104"/>
                    <a:pt x="44" y="104"/>
                  </a:cubicBezTo>
                  <a:close/>
                  <a:moveTo>
                    <a:pt x="68" y="113"/>
                  </a:moveTo>
                  <a:cubicBezTo>
                    <a:pt x="69" y="114"/>
                    <a:pt x="69" y="115"/>
                    <a:pt x="68" y="115"/>
                  </a:cubicBezTo>
                  <a:cubicBezTo>
                    <a:pt x="67" y="116"/>
                    <a:pt x="65" y="116"/>
                    <a:pt x="65" y="115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59" y="102"/>
                    <a:pt x="60" y="101"/>
                    <a:pt x="61" y="101"/>
                  </a:cubicBezTo>
                  <a:lnTo>
                    <a:pt x="68" y="1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lIns="121888" tIns="60944" rIns="121888" bIns="60944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9244" name="TextBox 10"/>
          <p:cNvSpPr txBox="1"/>
          <p:nvPr/>
        </p:nvSpPr>
        <p:spPr>
          <a:xfrm>
            <a:off x="3883025" y="3060700"/>
            <a:ext cx="1093788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Results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45" name="矩形 32"/>
          <p:cNvSpPr/>
          <p:nvPr/>
        </p:nvSpPr>
        <p:spPr>
          <a:xfrm>
            <a:off x="7291388" y="1582738"/>
            <a:ext cx="3490912" cy="7747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Build a tool to help the lending club investors to make better-informed decision on note choice</a:t>
            </a:r>
            <a:endParaRPr lang="en-US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46" name="矩形 33"/>
          <p:cNvSpPr/>
          <p:nvPr/>
        </p:nvSpPr>
        <p:spPr>
          <a:xfrm>
            <a:off x="7291388" y="2874645"/>
            <a:ext cx="3490912" cy="25781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2007 to 2018 Lending Club historical data</a:t>
            </a:r>
            <a:endParaRPr lang="en-US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47" name="矩形 34"/>
          <p:cNvSpPr/>
          <p:nvPr/>
        </p:nvSpPr>
        <p:spPr>
          <a:xfrm>
            <a:off x="7291388" y="5158423"/>
            <a:ext cx="3490912" cy="7747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 model was able to predict the default loan with AOC score around 0.72 and the top important features were identified</a:t>
            </a:r>
            <a:endParaRPr lang="en-US" altLang="zh-CN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43" name="Group 242"/>
          <p:cNvGrpSpPr/>
          <p:nvPr/>
        </p:nvGrpSpPr>
        <p:grpSpPr>
          <a:xfrm>
            <a:off x="2536746" y="3615184"/>
            <a:ext cx="447675" cy="341313"/>
            <a:chOff x="2908300" y="2946400"/>
            <a:chExt cx="447675" cy="341313"/>
          </a:xfrm>
          <a:solidFill>
            <a:schemeClr val="bg1"/>
          </a:solidFill>
        </p:grpSpPr>
        <p:sp>
          <p:nvSpPr>
            <p:cNvPr id="244" name="Freeform 227"/>
            <p:cNvSpPr/>
            <p:nvPr/>
          </p:nvSpPr>
          <p:spPr bwMode="auto">
            <a:xfrm>
              <a:off x="2957513" y="2946400"/>
              <a:ext cx="349250" cy="115888"/>
            </a:xfrm>
            <a:custGeom>
              <a:avLst/>
              <a:gdLst>
                <a:gd name="T0" fmla="*/ 0 w 454"/>
                <a:gd name="T1" fmla="*/ 136 h 152"/>
                <a:gd name="T2" fmla="*/ 16 w 454"/>
                <a:gd name="T3" fmla="*/ 119 h 152"/>
                <a:gd name="T4" fmla="*/ 30 w 454"/>
                <a:gd name="T5" fmla="*/ 127 h 152"/>
                <a:gd name="T6" fmla="*/ 141 w 454"/>
                <a:gd name="T7" fmla="*/ 79 h 152"/>
                <a:gd name="T8" fmla="*/ 140 w 454"/>
                <a:gd name="T9" fmla="*/ 75 h 152"/>
                <a:gd name="T10" fmla="*/ 157 w 454"/>
                <a:gd name="T11" fmla="*/ 58 h 152"/>
                <a:gd name="T12" fmla="*/ 173 w 454"/>
                <a:gd name="T13" fmla="*/ 75 h 152"/>
                <a:gd name="T14" fmla="*/ 282 w 454"/>
                <a:gd name="T15" fmla="*/ 97 h 152"/>
                <a:gd name="T16" fmla="*/ 297 w 454"/>
                <a:gd name="T17" fmla="*/ 86 h 152"/>
                <a:gd name="T18" fmla="*/ 309 w 454"/>
                <a:gd name="T19" fmla="*/ 92 h 152"/>
                <a:gd name="T20" fmla="*/ 422 w 454"/>
                <a:gd name="T21" fmla="*/ 22 h 152"/>
                <a:gd name="T22" fmla="*/ 421 w 454"/>
                <a:gd name="T23" fmla="*/ 17 h 152"/>
                <a:gd name="T24" fmla="*/ 437 w 454"/>
                <a:gd name="T25" fmla="*/ 0 h 152"/>
                <a:gd name="T26" fmla="*/ 454 w 454"/>
                <a:gd name="T27" fmla="*/ 17 h 152"/>
                <a:gd name="T28" fmla="*/ 437 w 454"/>
                <a:gd name="T29" fmla="*/ 33 h 152"/>
                <a:gd name="T30" fmla="*/ 425 w 454"/>
                <a:gd name="T31" fmla="*/ 27 h 152"/>
                <a:gd name="T32" fmla="*/ 312 w 454"/>
                <a:gd name="T33" fmla="*/ 97 h 152"/>
                <a:gd name="T34" fmla="*/ 313 w 454"/>
                <a:gd name="T35" fmla="*/ 103 h 152"/>
                <a:gd name="T36" fmla="*/ 297 w 454"/>
                <a:gd name="T37" fmla="*/ 119 h 152"/>
                <a:gd name="T38" fmla="*/ 281 w 454"/>
                <a:gd name="T39" fmla="*/ 103 h 152"/>
                <a:gd name="T40" fmla="*/ 172 w 454"/>
                <a:gd name="T41" fmla="*/ 81 h 152"/>
                <a:gd name="T42" fmla="*/ 157 w 454"/>
                <a:gd name="T43" fmla="*/ 91 h 152"/>
                <a:gd name="T44" fmla="*/ 144 w 454"/>
                <a:gd name="T45" fmla="*/ 84 h 152"/>
                <a:gd name="T46" fmla="*/ 32 w 454"/>
                <a:gd name="T47" fmla="*/ 132 h 152"/>
                <a:gd name="T48" fmla="*/ 33 w 454"/>
                <a:gd name="T49" fmla="*/ 136 h 152"/>
                <a:gd name="T50" fmla="*/ 16 w 454"/>
                <a:gd name="T51" fmla="*/ 152 h 152"/>
                <a:gd name="T52" fmla="*/ 0 w 454"/>
                <a:gd name="T53" fmla="*/ 13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4" h="152">
                  <a:moveTo>
                    <a:pt x="0" y="136"/>
                  </a:moveTo>
                  <a:cubicBezTo>
                    <a:pt x="0" y="127"/>
                    <a:pt x="7" y="119"/>
                    <a:pt x="16" y="119"/>
                  </a:cubicBezTo>
                  <a:cubicBezTo>
                    <a:pt x="22" y="119"/>
                    <a:pt x="27" y="122"/>
                    <a:pt x="30" y="127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41" y="77"/>
                    <a:pt x="140" y="76"/>
                    <a:pt x="140" y="75"/>
                  </a:cubicBezTo>
                  <a:cubicBezTo>
                    <a:pt x="140" y="66"/>
                    <a:pt x="148" y="58"/>
                    <a:pt x="157" y="58"/>
                  </a:cubicBezTo>
                  <a:cubicBezTo>
                    <a:pt x="166" y="58"/>
                    <a:pt x="173" y="66"/>
                    <a:pt x="173" y="75"/>
                  </a:cubicBezTo>
                  <a:cubicBezTo>
                    <a:pt x="282" y="97"/>
                    <a:pt x="282" y="97"/>
                    <a:pt x="282" y="97"/>
                  </a:cubicBezTo>
                  <a:cubicBezTo>
                    <a:pt x="284" y="91"/>
                    <a:pt x="290" y="86"/>
                    <a:pt x="297" y="86"/>
                  </a:cubicBezTo>
                  <a:cubicBezTo>
                    <a:pt x="302" y="86"/>
                    <a:pt x="306" y="88"/>
                    <a:pt x="309" y="92"/>
                  </a:cubicBezTo>
                  <a:cubicBezTo>
                    <a:pt x="422" y="22"/>
                    <a:pt x="422" y="22"/>
                    <a:pt x="422" y="22"/>
                  </a:cubicBezTo>
                  <a:cubicBezTo>
                    <a:pt x="421" y="20"/>
                    <a:pt x="421" y="18"/>
                    <a:pt x="421" y="17"/>
                  </a:cubicBezTo>
                  <a:cubicBezTo>
                    <a:pt x="421" y="8"/>
                    <a:pt x="428" y="0"/>
                    <a:pt x="437" y="0"/>
                  </a:cubicBezTo>
                  <a:cubicBezTo>
                    <a:pt x="446" y="0"/>
                    <a:pt x="454" y="8"/>
                    <a:pt x="454" y="17"/>
                  </a:cubicBezTo>
                  <a:cubicBezTo>
                    <a:pt x="454" y="26"/>
                    <a:pt x="446" y="33"/>
                    <a:pt x="437" y="33"/>
                  </a:cubicBezTo>
                  <a:cubicBezTo>
                    <a:pt x="432" y="33"/>
                    <a:pt x="428" y="31"/>
                    <a:pt x="425" y="2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9"/>
                    <a:pt x="313" y="101"/>
                    <a:pt x="313" y="103"/>
                  </a:cubicBezTo>
                  <a:cubicBezTo>
                    <a:pt x="313" y="112"/>
                    <a:pt x="306" y="119"/>
                    <a:pt x="297" y="119"/>
                  </a:cubicBezTo>
                  <a:cubicBezTo>
                    <a:pt x="288" y="119"/>
                    <a:pt x="281" y="112"/>
                    <a:pt x="281" y="10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70" y="87"/>
                    <a:pt x="164" y="91"/>
                    <a:pt x="157" y="91"/>
                  </a:cubicBezTo>
                  <a:cubicBezTo>
                    <a:pt x="151" y="91"/>
                    <a:pt x="147" y="88"/>
                    <a:pt x="144" y="84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4"/>
                    <a:pt x="33" y="134"/>
                    <a:pt x="33" y="136"/>
                  </a:cubicBezTo>
                  <a:cubicBezTo>
                    <a:pt x="33" y="145"/>
                    <a:pt x="26" y="152"/>
                    <a:pt x="16" y="152"/>
                  </a:cubicBezTo>
                  <a:cubicBezTo>
                    <a:pt x="7" y="152"/>
                    <a:pt x="0" y="145"/>
                    <a:pt x="0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245" name="Freeform 228"/>
            <p:cNvSpPr/>
            <p:nvPr/>
          </p:nvSpPr>
          <p:spPr bwMode="auto">
            <a:xfrm>
              <a:off x="2908300" y="2987675"/>
              <a:ext cx="447675" cy="300038"/>
            </a:xfrm>
            <a:custGeom>
              <a:avLst/>
              <a:gdLst>
                <a:gd name="T0" fmla="*/ 568 w 581"/>
                <a:gd name="T1" fmla="*/ 367 h 392"/>
                <a:gd name="T2" fmla="*/ 550 w 581"/>
                <a:gd name="T3" fmla="*/ 367 h 392"/>
                <a:gd name="T4" fmla="*/ 550 w 581"/>
                <a:gd name="T5" fmla="*/ 32 h 392"/>
                <a:gd name="T6" fmla="*/ 518 w 581"/>
                <a:gd name="T7" fmla="*/ 0 h 392"/>
                <a:gd name="T8" fmla="*/ 483 w 581"/>
                <a:gd name="T9" fmla="*/ 0 h 392"/>
                <a:gd name="T10" fmla="*/ 451 w 581"/>
                <a:gd name="T11" fmla="*/ 32 h 392"/>
                <a:gd name="T12" fmla="*/ 451 w 581"/>
                <a:gd name="T13" fmla="*/ 367 h 392"/>
                <a:gd name="T14" fmla="*/ 410 w 581"/>
                <a:gd name="T15" fmla="*/ 367 h 392"/>
                <a:gd name="T16" fmla="*/ 410 w 581"/>
                <a:gd name="T17" fmla="*/ 120 h 392"/>
                <a:gd name="T18" fmla="*/ 379 w 581"/>
                <a:gd name="T19" fmla="*/ 88 h 392"/>
                <a:gd name="T20" fmla="*/ 343 w 581"/>
                <a:gd name="T21" fmla="*/ 88 h 392"/>
                <a:gd name="T22" fmla="*/ 311 w 581"/>
                <a:gd name="T23" fmla="*/ 120 h 392"/>
                <a:gd name="T24" fmla="*/ 311 w 581"/>
                <a:gd name="T25" fmla="*/ 367 h 392"/>
                <a:gd name="T26" fmla="*/ 270 w 581"/>
                <a:gd name="T27" fmla="*/ 367 h 392"/>
                <a:gd name="T28" fmla="*/ 270 w 581"/>
                <a:gd name="T29" fmla="*/ 92 h 392"/>
                <a:gd name="T30" fmla="*/ 239 w 581"/>
                <a:gd name="T31" fmla="*/ 61 h 392"/>
                <a:gd name="T32" fmla="*/ 203 w 581"/>
                <a:gd name="T33" fmla="*/ 61 h 392"/>
                <a:gd name="T34" fmla="*/ 171 w 581"/>
                <a:gd name="T35" fmla="*/ 92 h 392"/>
                <a:gd name="T36" fmla="*/ 171 w 581"/>
                <a:gd name="T37" fmla="*/ 367 h 392"/>
                <a:gd name="T38" fmla="*/ 131 w 581"/>
                <a:gd name="T39" fmla="*/ 367 h 392"/>
                <a:gd name="T40" fmla="*/ 131 w 581"/>
                <a:gd name="T41" fmla="*/ 160 h 392"/>
                <a:gd name="T42" fmla="*/ 99 w 581"/>
                <a:gd name="T43" fmla="*/ 128 h 392"/>
                <a:gd name="T44" fmla="*/ 63 w 581"/>
                <a:gd name="T45" fmla="*/ 128 h 392"/>
                <a:gd name="T46" fmla="*/ 32 w 581"/>
                <a:gd name="T47" fmla="*/ 160 h 392"/>
                <a:gd name="T48" fmla="*/ 32 w 581"/>
                <a:gd name="T49" fmla="*/ 367 h 392"/>
                <a:gd name="T50" fmla="*/ 11 w 581"/>
                <a:gd name="T51" fmla="*/ 367 h 392"/>
                <a:gd name="T52" fmla="*/ 0 w 581"/>
                <a:gd name="T53" fmla="*/ 378 h 392"/>
                <a:gd name="T54" fmla="*/ 0 w 581"/>
                <a:gd name="T55" fmla="*/ 381 h 392"/>
                <a:gd name="T56" fmla="*/ 11 w 581"/>
                <a:gd name="T57" fmla="*/ 392 h 392"/>
                <a:gd name="T58" fmla="*/ 568 w 581"/>
                <a:gd name="T59" fmla="*/ 392 h 392"/>
                <a:gd name="T60" fmla="*/ 581 w 581"/>
                <a:gd name="T61" fmla="*/ 381 h 392"/>
                <a:gd name="T62" fmla="*/ 581 w 581"/>
                <a:gd name="T63" fmla="*/ 378 h 392"/>
                <a:gd name="T64" fmla="*/ 568 w 581"/>
                <a:gd name="T65" fmla="*/ 36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1" h="392">
                  <a:moveTo>
                    <a:pt x="568" y="367"/>
                  </a:moveTo>
                  <a:cubicBezTo>
                    <a:pt x="550" y="367"/>
                    <a:pt x="550" y="367"/>
                    <a:pt x="550" y="367"/>
                  </a:cubicBezTo>
                  <a:cubicBezTo>
                    <a:pt x="550" y="32"/>
                    <a:pt x="550" y="32"/>
                    <a:pt x="550" y="32"/>
                  </a:cubicBezTo>
                  <a:cubicBezTo>
                    <a:pt x="550" y="14"/>
                    <a:pt x="536" y="0"/>
                    <a:pt x="518" y="0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65" y="0"/>
                    <a:pt x="451" y="14"/>
                    <a:pt x="451" y="32"/>
                  </a:cubicBezTo>
                  <a:cubicBezTo>
                    <a:pt x="451" y="367"/>
                    <a:pt x="451" y="367"/>
                    <a:pt x="451" y="367"/>
                  </a:cubicBezTo>
                  <a:cubicBezTo>
                    <a:pt x="410" y="367"/>
                    <a:pt x="410" y="367"/>
                    <a:pt x="410" y="367"/>
                  </a:cubicBezTo>
                  <a:cubicBezTo>
                    <a:pt x="410" y="120"/>
                    <a:pt x="410" y="120"/>
                    <a:pt x="410" y="120"/>
                  </a:cubicBezTo>
                  <a:cubicBezTo>
                    <a:pt x="410" y="102"/>
                    <a:pt x="396" y="88"/>
                    <a:pt x="379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25" y="88"/>
                    <a:pt x="311" y="102"/>
                    <a:pt x="311" y="120"/>
                  </a:cubicBezTo>
                  <a:cubicBezTo>
                    <a:pt x="311" y="367"/>
                    <a:pt x="311" y="367"/>
                    <a:pt x="311" y="367"/>
                  </a:cubicBezTo>
                  <a:cubicBezTo>
                    <a:pt x="270" y="367"/>
                    <a:pt x="270" y="367"/>
                    <a:pt x="270" y="367"/>
                  </a:cubicBezTo>
                  <a:cubicBezTo>
                    <a:pt x="270" y="92"/>
                    <a:pt x="270" y="92"/>
                    <a:pt x="270" y="92"/>
                  </a:cubicBezTo>
                  <a:cubicBezTo>
                    <a:pt x="270" y="75"/>
                    <a:pt x="256" y="61"/>
                    <a:pt x="239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186" y="61"/>
                    <a:pt x="171" y="75"/>
                    <a:pt x="171" y="92"/>
                  </a:cubicBezTo>
                  <a:cubicBezTo>
                    <a:pt x="171" y="367"/>
                    <a:pt x="171" y="367"/>
                    <a:pt x="171" y="367"/>
                  </a:cubicBezTo>
                  <a:cubicBezTo>
                    <a:pt x="131" y="367"/>
                    <a:pt x="131" y="367"/>
                    <a:pt x="131" y="367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43"/>
                    <a:pt x="117" y="128"/>
                    <a:pt x="99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46" y="128"/>
                    <a:pt x="32" y="143"/>
                    <a:pt x="32" y="160"/>
                  </a:cubicBezTo>
                  <a:cubicBezTo>
                    <a:pt x="32" y="367"/>
                    <a:pt x="32" y="367"/>
                    <a:pt x="32" y="367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4" y="367"/>
                    <a:pt x="0" y="372"/>
                    <a:pt x="0" y="378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387"/>
                    <a:pt x="4" y="392"/>
                    <a:pt x="11" y="392"/>
                  </a:cubicBezTo>
                  <a:cubicBezTo>
                    <a:pt x="568" y="392"/>
                    <a:pt x="568" y="392"/>
                    <a:pt x="568" y="392"/>
                  </a:cubicBezTo>
                  <a:cubicBezTo>
                    <a:pt x="575" y="392"/>
                    <a:pt x="581" y="387"/>
                    <a:pt x="581" y="381"/>
                  </a:cubicBezTo>
                  <a:cubicBezTo>
                    <a:pt x="581" y="378"/>
                    <a:pt x="581" y="378"/>
                    <a:pt x="581" y="378"/>
                  </a:cubicBezTo>
                  <a:cubicBezTo>
                    <a:pt x="581" y="372"/>
                    <a:pt x="575" y="367"/>
                    <a:pt x="568" y="3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2934891" y="4224188"/>
            <a:ext cx="438150" cy="404813"/>
            <a:chOff x="2900363" y="5486400"/>
            <a:chExt cx="438150" cy="404813"/>
          </a:xfrm>
          <a:solidFill>
            <a:schemeClr val="bg1"/>
          </a:solidFill>
        </p:grpSpPr>
        <p:sp>
          <p:nvSpPr>
            <p:cNvPr id="215" name="Freeform 203"/>
            <p:cNvSpPr>
              <a:spLocks noEditPoints="1"/>
            </p:cNvSpPr>
            <p:nvPr/>
          </p:nvSpPr>
          <p:spPr bwMode="auto">
            <a:xfrm>
              <a:off x="3151188" y="5486400"/>
              <a:ext cx="187325" cy="195263"/>
            </a:xfrm>
            <a:custGeom>
              <a:avLst/>
              <a:gdLst>
                <a:gd name="T0" fmla="*/ 240 w 245"/>
                <a:gd name="T1" fmla="*/ 155 h 254"/>
                <a:gd name="T2" fmla="*/ 211 w 245"/>
                <a:gd name="T3" fmla="*/ 137 h 254"/>
                <a:gd name="T4" fmla="*/ 211 w 245"/>
                <a:gd name="T5" fmla="*/ 118 h 254"/>
                <a:gd name="T6" fmla="*/ 207 w 245"/>
                <a:gd name="T7" fmla="*/ 100 h 254"/>
                <a:gd name="T8" fmla="*/ 231 w 245"/>
                <a:gd name="T9" fmla="*/ 76 h 254"/>
                <a:gd name="T10" fmla="*/ 232 w 245"/>
                <a:gd name="T11" fmla="*/ 64 h 254"/>
                <a:gd name="T12" fmla="*/ 217 w 245"/>
                <a:gd name="T13" fmla="*/ 43 h 254"/>
                <a:gd name="T14" fmla="*/ 205 w 245"/>
                <a:gd name="T15" fmla="*/ 40 h 254"/>
                <a:gd name="T16" fmla="*/ 175 w 245"/>
                <a:gd name="T17" fmla="*/ 55 h 254"/>
                <a:gd name="T18" fmla="*/ 141 w 245"/>
                <a:gd name="T19" fmla="*/ 40 h 254"/>
                <a:gd name="T20" fmla="*/ 133 w 245"/>
                <a:gd name="T21" fmla="*/ 7 h 254"/>
                <a:gd name="T22" fmla="*/ 123 w 245"/>
                <a:gd name="T23" fmla="*/ 1 h 254"/>
                <a:gd name="T24" fmla="*/ 96 w 245"/>
                <a:gd name="T25" fmla="*/ 3 h 254"/>
                <a:gd name="T26" fmla="*/ 88 w 245"/>
                <a:gd name="T27" fmla="*/ 12 h 254"/>
                <a:gd name="T28" fmla="*/ 86 w 245"/>
                <a:gd name="T29" fmla="*/ 46 h 254"/>
                <a:gd name="T30" fmla="*/ 57 w 245"/>
                <a:gd name="T31" fmla="*/ 68 h 254"/>
                <a:gd name="T32" fmla="*/ 24 w 245"/>
                <a:gd name="T33" fmla="*/ 59 h 254"/>
                <a:gd name="T34" fmla="*/ 13 w 245"/>
                <a:gd name="T35" fmla="*/ 64 h 254"/>
                <a:gd name="T36" fmla="*/ 2 w 245"/>
                <a:gd name="T37" fmla="*/ 88 h 254"/>
                <a:gd name="T38" fmla="*/ 6 w 245"/>
                <a:gd name="T39" fmla="*/ 99 h 254"/>
                <a:gd name="T40" fmla="*/ 34 w 245"/>
                <a:gd name="T41" fmla="*/ 118 h 254"/>
                <a:gd name="T42" fmla="*/ 34 w 245"/>
                <a:gd name="T43" fmla="*/ 136 h 254"/>
                <a:gd name="T44" fmla="*/ 38 w 245"/>
                <a:gd name="T45" fmla="*/ 155 h 254"/>
                <a:gd name="T46" fmla="*/ 14 w 245"/>
                <a:gd name="T47" fmla="*/ 179 h 254"/>
                <a:gd name="T48" fmla="*/ 13 w 245"/>
                <a:gd name="T49" fmla="*/ 190 h 254"/>
                <a:gd name="T50" fmla="*/ 28 w 245"/>
                <a:gd name="T51" fmla="*/ 212 h 254"/>
                <a:gd name="T52" fmla="*/ 40 w 245"/>
                <a:gd name="T53" fmla="*/ 215 h 254"/>
                <a:gd name="T54" fmla="*/ 70 w 245"/>
                <a:gd name="T55" fmla="*/ 199 h 254"/>
                <a:gd name="T56" fmla="*/ 104 w 245"/>
                <a:gd name="T57" fmla="*/ 214 h 254"/>
                <a:gd name="T58" fmla="*/ 113 w 245"/>
                <a:gd name="T59" fmla="*/ 247 h 254"/>
                <a:gd name="T60" fmla="*/ 122 w 245"/>
                <a:gd name="T61" fmla="*/ 254 h 254"/>
                <a:gd name="T62" fmla="*/ 149 w 245"/>
                <a:gd name="T63" fmla="*/ 251 h 254"/>
                <a:gd name="T64" fmla="*/ 157 w 245"/>
                <a:gd name="T65" fmla="*/ 243 h 254"/>
                <a:gd name="T66" fmla="*/ 159 w 245"/>
                <a:gd name="T67" fmla="*/ 209 h 254"/>
                <a:gd name="T68" fmla="*/ 188 w 245"/>
                <a:gd name="T69" fmla="*/ 187 h 254"/>
                <a:gd name="T70" fmla="*/ 221 w 245"/>
                <a:gd name="T71" fmla="*/ 196 h 254"/>
                <a:gd name="T72" fmla="*/ 232 w 245"/>
                <a:gd name="T73" fmla="*/ 191 h 254"/>
                <a:gd name="T74" fmla="*/ 243 w 245"/>
                <a:gd name="T75" fmla="*/ 167 h 254"/>
                <a:gd name="T76" fmla="*/ 240 w 245"/>
                <a:gd name="T77" fmla="*/ 155 h 254"/>
                <a:gd name="T78" fmla="*/ 127 w 245"/>
                <a:gd name="T79" fmla="*/ 174 h 254"/>
                <a:gd name="T80" fmla="*/ 76 w 245"/>
                <a:gd name="T81" fmla="*/ 132 h 254"/>
                <a:gd name="T82" fmla="*/ 118 w 245"/>
                <a:gd name="T83" fmla="*/ 80 h 254"/>
                <a:gd name="T84" fmla="*/ 170 w 245"/>
                <a:gd name="T85" fmla="*/ 123 h 254"/>
                <a:gd name="T86" fmla="*/ 127 w 245"/>
                <a:gd name="T87" fmla="*/ 17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" h="254">
                  <a:moveTo>
                    <a:pt x="240" y="155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2" y="131"/>
                    <a:pt x="212" y="124"/>
                    <a:pt x="211" y="118"/>
                  </a:cubicBezTo>
                  <a:cubicBezTo>
                    <a:pt x="210" y="112"/>
                    <a:pt x="209" y="106"/>
                    <a:pt x="207" y="100"/>
                  </a:cubicBezTo>
                  <a:cubicBezTo>
                    <a:pt x="231" y="76"/>
                    <a:pt x="231" y="76"/>
                    <a:pt x="231" y="76"/>
                  </a:cubicBezTo>
                  <a:cubicBezTo>
                    <a:pt x="234" y="73"/>
                    <a:pt x="235" y="68"/>
                    <a:pt x="232" y="64"/>
                  </a:cubicBezTo>
                  <a:cubicBezTo>
                    <a:pt x="217" y="43"/>
                    <a:pt x="217" y="43"/>
                    <a:pt x="217" y="43"/>
                  </a:cubicBezTo>
                  <a:cubicBezTo>
                    <a:pt x="214" y="39"/>
                    <a:pt x="209" y="38"/>
                    <a:pt x="205" y="40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65" y="48"/>
                    <a:pt x="154" y="43"/>
                    <a:pt x="141" y="40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2" y="3"/>
                    <a:pt x="127" y="0"/>
                    <a:pt x="123" y="1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2" y="4"/>
                    <a:pt x="89" y="8"/>
                    <a:pt x="88" y="1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75" y="51"/>
                    <a:pt x="65" y="59"/>
                    <a:pt x="57" y="6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0" y="58"/>
                    <a:pt x="15" y="60"/>
                    <a:pt x="13" y="64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92"/>
                    <a:pt x="2" y="97"/>
                    <a:pt x="6" y="99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24"/>
                    <a:pt x="34" y="130"/>
                    <a:pt x="34" y="136"/>
                  </a:cubicBezTo>
                  <a:cubicBezTo>
                    <a:pt x="35" y="143"/>
                    <a:pt x="36" y="149"/>
                    <a:pt x="38" y="155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1" y="182"/>
                    <a:pt x="10" y="187"/>
                    <a:pt x="13" y="190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31" y="215"/>
                    <a:pt x="36" y="217"/>
                    <a:pt x="40" y="215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80" y="206"/>
                    <a:pt x="92" y="212"/>
                    <a:pt x="104" y="214"/>
                  </a:cubicBezTo>
                  <a:cubicBezTo>
                    <a:pt x="113" y="247"/>
                    <a:pt x="113" y="247"/>
                    <a:pt x="113" y="247"/>
                  </a:cubicBezTo>
                  <a:cubicBezTo>
                    <a:pt x="114" y="251"/>
                    <a:pt x="118" y="254"/>
                    <a:pt x="122" y="254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53" y="251"/>
                    <a:pt x="157" y="247"/>
                    <a:pt x="157" y="243"/>
                  </a:cubicBezTo>
                  <a:cubicBezTo>
                    <a:pt x="159" y="209"/>
                    <a:pt x="159" y="209"/>
                    <a:pt x="159" y="209"/>
                  </a:cubicBezTo>
                  <a:cubicBezTo>
                    <a:pt x="170" y="203"/>
                    <a:pt x="180" y="196"/>
                    <a:pt x="188" y="187"/>
                  </a:cubicBezTo>
                  <a:cubicBezTo>
                    <a:pt x="221" y="196"/>
                    <a:pt x="221" y="196"/>
                    <a:pt x="221" y="196"/>
                  </a:cubicBezTo>
                  <a:cubicBezTo>
                    <a:pt x="226" y="197"/>
                    <a:pt x="230" y="195"/>
                    <a:pt x="232" y="191"/>
                  </a:cubicBezTo>
                  <a:cubicBezTo>
                    <a:pt x="243" y="167"/>
                    <a:pt x="243" y="167"/>
                    <a:pt x="243" y="167"/>
                  </a:cubicBezTo>
                  <a:cubicBezTo>
                    <a:pt x="245" y="163"/>
                    <a:pt x="243" y="158"/>
                    <a:pt x="240" y="155"/>
                  </a:cubicBezTo>
                  <a:close/>
                  <a:moveTo>
                    <a:pt x="127" y="174"/>
                  </a:moveTo>
                  <a:cubicBezTo>
                    <a:pt x="102" y="177"/>
                    <a:pt x="78" y="158"/>
                    <a:pt x="76" y="132"/>
                  </a:cubicBezTo>
                  <a:cubicBezTo>
                    <a:pt x="73" y="106"/>
                    <a:pt x="92" y="83"/>
                    <a:pt x="118" y="80"/>
                  </a:cubicBezTo>
                  <a:cubicBezTo>
                    <a:pt x="144" y="78"/>
                    <a:pt x="167" y="97"/>
                    <a:pt x="170" y="123"/>
                  </a:cubicBezTo>
                  <a:cubicBezTo>
                    <a:pt x="172" y="148"/>
                    <a:pt x="153" y="172"/>
                    <a:pt x="127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216" name="Freeform 204"/>
            <p:cNvSpPr>
              <a:spLocks noEditPoints="1"/>
            </p:cNvSpPr>
            <p:nvPr/>
          </p:nvSpPr>
          <p:spPr bwMode="auto">
            <a:xfrm>
              <a:off x="2900363" y="5572125"/>
              <a:ext cx="317500" cy="319088"/>
            </a:xfrm>
            <a:custGeom>
              <a:avLst/>
              <a:gdLst>
                <a:gd name="T0" fmla="*/ 413 w 414"/>
                <a:gd name="T1" fmla="*/ 171 h 415"/>
                <a:gd name="T2" fmla="*/ 398 w 414"/>
                <a:gd name="T3" fmla="*/ 124 h 415"/>
                <a:gd name="T4" fmla="*/ 385 w 414"/>
                <a:gd name="T5" fmla="*/ 116 h 415"/>
                <a:gd name="T6" fmla="*/ 331 w 414"/>
                <a:gd name="T7" fmla="*/ 125 h 415"/>
                <a:gd name="T8" fmla="*/ 312 w 414"/>
                <a:gd name="T9" fmla="*/ 102 h 415"/>
                <a:gd name="T10" fmla="*/ 332 w 414"/>
                <a:gd name="T11" fmla="*/ 51 h 415"/>
                <a:gd name="T12" fmla="*/ 327 w 414"/>
                <a:gd name="T13" fmla="*/ 36 h 415"/>
                <a:gd name="T14" fmla="*/ 283 w 414"/>
                <a:gd name="T15" fmla="*/ 13 h 415"/>
                <a:gd name="T16" fmla="*/ 268 w 414"/>
                <a:gd name="T17" fmla="*/ 17 h 415"/>
                <a:gd name="T18" fmla="*/ 236 w 414"/>
                <a:gd name="T19" fmla="*/ 62 h 415"/>
                <a:gd name="T20" fmla="*/ 207 w 414"/>
                <a:gd name="T21" fmla="*/ 59 h 415"/>
                <a:gd name="T22" fmla="*/ 184 w 414"/>
                <a:gd name="T23" fmla="*/ 8 h 415"/>
                <a:gd name="T24" fmla="*/ 171 w 414"/>
                <a:gd name="T25" fmla="*/ 2 h 415"/>
                <a:gd name="T26" fmla="*/ 124 w 414"/>
                <a:gd name="T27" fmla="*/ 16 h 415"/>
                <a:gd name="T28" fmla="*/ 116 w 414"/>
                <a:gd name="T29" fmla="*/ 29 h 415"/>
                <a:gd name="T30" fmla="*/ 125 w 414"/>
                <a:gd name="T31" fmla="*/ 84 h 415"/>
                <a:gd name="T32" fmla="*/ 102 w 414"/>
                <a:gd name="T33" fmla="*/ 102 h 415"/>
                <a:gd name="T34" fmla="*/ 50 w 414"/>
                <a:gd name="T35" fmla="*/ 83 h 415"/>
                <a:gd name="T36" fmla="*/ 36 w 414"/>
                <a:gd name="T37" fmla="*/ 88 h 415"/>
                <a:gd name="T38" fmla="*/ 13 w 414"/>
                <a:gd name="T39" fmla="*/ 131 h 415"/>
                <a:gd name="T40" fmla="*/ 16 w 414"/>
                <a:gd name="T41" fmla="*/ 146 h 415"/>
                <a:gd name="T42" fmla="*/ 61 w 414"/>
                <a:gd name="T43" fmla="*/ 178 h 415"/>
                <a:gd name="T44" fmla="*/ 58 w 414"/>
                <a:gd name="T45" fmla="*/ 208 h 415"/>
                <a:gd name="T46" fmla="*/ 8 w 414"/>
                <a:gd name="T47" fmla="*/ 230 h 415"/>
                <a:gd name="T48" fmla="*/ 2 w 414"/>
                <a:gd name="T49" fmla="*/ 244 h 415"/>
                <a:gd name="T50" fmla="*/ 16 w 414"/>
                <a:gd name="T51" fmla="*/ 291 h 415"/>
                <a:gd name="T52" fmla="*/ 29 w 414"/>
                <a:gd name="T53" fmla="*/ 299 h 415"/>
                <a:gd name="T54" fmla="*/ 83 w 414"/>
                <a:gd name="T55" fmla="*/ 290 h 415"/>
                <a:gd name="T56" fmla="*/ 102 w 414"/>
                <a:gd name="T57" fmla="*/ 313 h 415"/>
                <a:gd name="T58" fmla="*/ 82 w 414"/>
                <a:gd name="T59" fmla="*/ 364 h 415"/>
                <a:gd name="T60" fmla="*/ 88 w 414"/>
                <a:gd name="T61" fmla="*/ 379 h 415"/>
                <a:gd name="T62" fmla="*/ 131 w 414"/>
                <a:gd name="T63" fmla="*/ 402 h 415"/>
                <a:gd name="T64" fmla="*/ 146 w 414"/>
                <a:gd name="T65" fmla="*/ 398 h 415"/>
                <a:gd name="T66" fmla="*/ 178 w 414"/>
                <a:gd name="T67" fmla="*/ 353 h 415"/>
                <a:gd name="T68" fmla="*/ 207 w 414"/>
                <a:gd name="T69" fmla="*/ 356 h 415"/>
                <a:gd name="T70" fmla="*/ 230 w 414"/>
                <a:gd name="T71" fmla="*/ 407 h 415"/>
                <a:gd name="T72" fmla="*/ 244 w 414"/>
                <a:gd name="T73" fmla="*/ 413 h 415"/>
                <a:gd name="T74" fmla="*/ 291 w 414"/>
                <a:gd name="T75" fmla="*/ 399 h 415"/>
                <a:gd name="T76" fmla="*/ 299 w 414"/>
                <a:gd name="T77" fmla="*/ 386 h 415"/>
                <a:gd name="T78" fmla="*/ 290 w 414"/>
                <a:gd name="T79" fmla="*/ 331 h 415"/>
                <a:gd name="T80" fmla="*/ 312 w 414"/>
                <a:gd name="T81" fmla="*/ 312 h 415"/>
                <a:gd name="T82" fmla="*/ 364 w 414"/>
                <a:gd name="T83" fmla="*/ 332 h 415"/>
                <a:gd name="T84" fmla="*/ 378 w 414"/>
                <a:gd name="T85" fmla="*/ 327 h 415"/>
                <a:gd name="T86" fmla="*/ 401 w 414"/>
                <a:gd name="T87" fmla="*/ 284 h 415"/>
                <a:gd name="T88" fmla="*/ 398 w 414"/>
                <a:gd name="T89" fmla="*/ 269 h 415"/>
                <a:gd name="T90" fmla="*/ 353 w 414"/>
                <a:gd name="T91" fmla="*/ 237 h 415"/>
                <a:gd name="T92" fmla="*/ 356 w 414"/>
                <a:gd name="T93" fmla="*/ 207 h 415"/>
                <a:gd name="T94" fmla="*/ 406 w 414"/>
                <a:gd name="T95" fmla="*/ 185 h 415"/>
                <a:gd name="T96" fmla="*/ 413 w 414"/>
                <a:gd name="T97" fmla="*/ 171 h 415"/>
                <a:gd name="T98" fmla="*/ 233 w 414"/>
                <a:gd name="T99" fmla="*/ 293 h 415"/>
                <a:gd name="T100" fmla="*/ 122 w 414"/>
                <a:gd name="T101" fmla="*/ 233 h 415"/>
                <a:gd name="T102" fmla="*/ 181 w 414"/>
                <a:gd name="T103" fmla="*/ 122 h 415"/>
                <a:gd name="T104" fmla="*/ 293 w 414"/>
                <a:gd name="T105" fmla="*/ 182 h 415"/>
                <a:gd name="T106" fmla="*/ 233 w 414"/>
                <a:gd name="T107" fmla="*/ 293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15">
                  <a:moveTo>
                    <a:pt x="413" y="171"/>
                  </a:moveTo>
                  <a:cubicBezTo>
                    <a:pt x="398" y="124"/>
                    <a:pt x="398" y="124"/>
                    <a:pt x="398" y="124"/>
                  </a:cubicBezTo>
                  <a:cubicBezTo>
                    <a:pt x="397" y="119"/>
                    <a:pt x="391" y="115"/>
                    <a:pt x="385" y="116"/>
                  </a:cubicBezTo>
                  <a:cubicBezTo>
                    <a:pt x="331" y="125"/>
                    <a:pt x="331" y="125"/>
                    <a:pt x="331" y="125"/>
                  </a:cubicBezTo>
                  <a:cubicBezTo>
                    <a:pt x="325" y="117"/>
                    <a:pt x="319" y="109"/>
                    <a:pt x="312" y="102"/>
                  </a:cubicBezTo>
                  <a:cubicBezTo>
                    <a:pt x="332" y="51"/>
                    <a:pt x="332" y="51"/>
                    <a:pt x="332" y="51"/>
                  </a:cubicBezTo>
                  <a:cubicBezTo>
                    <a:pt x="334" y="45"/>
                    <a:pt x="332" y="39"/>
                    <a:pt x="327" y="36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78" y="10"/>
                    <a:pt x="272" y="12"/>
                    <a:pt x="268" y="17"/>
                  </a:cubicBezTo>
                  <a:cubicBezTo>
                    <a:pt x="236" y="62"/>
                    <a:pt x="236" y="62"/>
                    <a:pt x="236" y="62"/>
                  </a:cubicBezTo>
                  <a:cubicBezTo>
                    <a:pt x="227" y="60"/>
                    <a:pt x="217" y="59"/>
                    <a:pt x="207" y="59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2" y="3"/>
                    <a:pt x="176" y="0"/>
                    <a:pt x="171" y="2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18" y="18"/>
                    <a:pt x="115" y="24"/>
                    <a:pt x="116" y="29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16" y="89"/>
                    <a:pt x="109" y="95"/>
                    <a:pt x="102" y="102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5" y="81"/>
                    <a:pt x="39" y="83"/>
                    <a:pt x="36" y="88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0" y="136"/>
                    <a:pt x="12" y="143"/>
                    <a:pt x="16" y="146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59" y="188"/>
                    <a:pt x="58" y="198"/>
                    <a:pt x="58" y="208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3" y="232"/>
                    <a:pt x="0" y="239"/>
                    <a:pt x="2" y="244"/>
                  </a:cubicBezTo>
                  <a:cubicBezTo>
                    <a:pt x="16" y="291"/>
                    <a:pt x="16" y="291"/>
                    <a:pt x="16" y="291"/>
                  </a:cubicBezTo>
                  <a:cubicBezTo>
                    <a:pt x="18" y="296"/>
                    <a:pt x="23" y="300"/>
                    <a:pt x="29" y="299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9" y="298"/>
                    <a:pt x="95" y="306"/>
                    <a:pt x="102" y="313"/>
                  </a:cubicBezTo>
                  <a:cubicBezTo>
                    <a:pt x="82" y="364"/>
                    <a:pt x="82" y="364"/>
                    <a:pt x="82" y="364"/>
                  </a:cubicBezTo>
                  <a:cubicBezTo>
                    <a:pt x="80" y="370"/>
                    <a:pt x="83" y="376"/>
                    <a:pt x="88" y="379"/>
                  </a:cubicBezTo>
                  <a:cubicBezTo>
                    <a:pt x="131" y="402"/>
                    <a:pt x="131" y="402"/>
                    <a:pt x="131" y="402"/>
                  </a:cubicBezTo>
                  <a:cubicBezTo>
                    <a:pt x="136" y="404"/>
                    <a:pt x="143" y="403"/>
                    <a:pt x="146" y="398"/>
                  </a:cubicBezTo>
                  <a:cubicBezTo>
                    <a:pt x="178" y="353"/>
                    <a:pt x="178" y="353"/>
                    <a:pt x="178" y="353"/>
                  </a:cubicBezTo>
                  <a:cubicBezTo>
                    <a:pt x="187" y="355"/>
                    <a:pt x="197" y="356"/>
                    <a:pt x="207" y="356"/>
                  </a:cubicBezTo>
                  <a:cubicBezTo>
                    <a:pt x="230" y="407"/>
                    <a:pt x="230" y="407"/>
                    <a:pt x="230" y="407"/>
                  </a:cubicBezTo>
                  <a:cubicBezTo>
                    <a:pt x="232" y="412"/>
                    <a:pt x="238" y="415"/>
                    <a:pt x="244" y="413"/>
                  </a:cubicBezTo>
                  <a:cubicBezTo>
                    <a:pt x="291" y="399"/>
                    <a:pt x="291" y="399"/>
                    <a:pt x="291" y="399"/>
                  </a:cubicBezTo>
                  <a:cubicBezTo>
                    <a:pt x="296" y="397"/>
                    <a:pt x="300" y="391"/>
                    <a:pt x="299" y="386"/>
                  </a:cubicBezTo>
                  <a:cubicBezTo>
                    <a:pt x="290" y="331"/>
                    <a:pt x="290" y="331"/>
                    <a:pt x="290" y="331"/>
                  </a:cubicBezTo>
                  <a:cubicBezTo>
                    <a:pt x="298" y="326"/>
                    <a:pt x="306" y="319"/>
                    <a:pt x="312" y="312"/>
                  </a:cubicBezTo>
                  <a:cubicBezTo>
                    <a:pt x="364" y="332"/>
                    <a:pt x="364" y="332"/>
                    <a:pt x="364" y="332"/>
                  </a:cubicBezTo>
                  <a:cubicBezTo>
                    <a:pt x="369" y="334"/>
                    <a:pt x="376" y="332"/>
                    <a:pt x="378" y="327"/>
                  </a:cubicBezTo>
                  <a:cubicBezTo>
                    <a:pt x="401" y="284"/>
                    <a:pt x="401" y="284"/>
                    <a:pt x="401" y="284"/>
                  </a:cubicBezTo>
                  <a:cubicBezTo>
                    <a:pt x="404" y="279"/>
                    <a:pt x="403" y="272"/>
                    <a:pt x="398" y="269"/>
                  </a:cubicBezTo>
                  <a:cubicBezTo>
                    <a:pt x="353" y="237"/>
                    <a:pt x="353" y="237"/>
                    <a:pt x="353" y="237"/>
                  </a:cubicBezTo>
                  <a:cubicBezTo>
                    <a:pt x="355" y="227"/>
                    <a:pt x="356" y="217"/>
                    <a:pt x="356" y="207"/>
                  </a:cubicBezTo>
                  <a:cubicBezTo>
                    <a:pt x="406" y="185"/>
                    <a:pt x="406" y="185"/>
                    <a:pt x="406" y="185"/>
                  </a:cubicBezTo>
                  <a:cubicBezTo>
                    <a:pt x="411" y="182"/>
                    <a:pt x="414" y="176"/>
                    <a:pt x="413" y="171"/>
                  </a:cubicBezTo>
                  <a:close/>
                  <a:moveTo>
                    <a:pt x="233" y="293"/>
                  </a:moveTo>
                  <a:cubicBezTo>
                    <a:pt x="186" y="307"/>
                    <a:pt x="136" y="280"/>
                    <a:pt x="122" y="233"/>
                  </a:cubicBezTo>
                  <a:cubicBezTo>
                    <a:pt x="108" y="186"/>
                    <a:pt x="134" y="136"/>
                    <a:pt x="181" y="122"/>
                  </a:cubicBezTo>
                  <a:cubicBezTo>
                    <a:pt x="228" y="108"/>
                    <a:pt x="278" y="134"/>
                    <a:pt x="293" y="182"/>
                  </a:cubicBezTo>
                  <a:cubicBezTo>
                    <a:pt x="307" y="229"/>
                    <a:pt x="280" y="278"/>
                    <a:pt x="233" y="2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</p:grpSp>
      <p:sp>
        <p:nvSpPr>
          <p:cNvPr id="2" name="Freeform 1"/>
          <p:cNvSpPr>
            <a:spLocks noEditPoints="1"/>
          </p:cNvSpPr>
          <p:nvPr/>
        </p:nvSpPr>
        <p:spPr bwMode="auto">
          <a:xfrm>
            <a:off x="4200843" y="3731260"/>
            <a:ext cx="457200" cy="457200"/>
          </a:xfrm>
          <a:custGeom>
            <a:avLst/>
            <a:gdLst/>
            <a:ahLst/>
            <a:cxnLst>
              <a:cxn ang="0">
                <a:pos x="59" y="59"/>
              </a:cxn>
              <a:cxn ang="0">
                <a:pos x="19" y="100"/>
              </a:cxn>
              <a:cxn ang="0">
                <a:pos x="7" y="100"/>
              </a:cxn>
              <a:cxn ang="0">
                <a:pos x="7" y="88"/>
              </a:cxn>
              <a:cxn ang="0">
                <a:pos x="10" y="85"/>
              </a:cxn>
              <a:cxn ang="0">
                <a:pos x="2" y="77"/>
              </a:cxn>
              <a:cxn ang="0">
                <a:pos x="2" y="71"/>
              </a:cxn>
              <a:cxn ang="0">
                <a:pos x="7" y="71"/>
              </a:cxn>
              <a:cxn ang="0">
                <a:pos x="16" y="80"/>
              </a:cxn>
              <a:cxn ang="0">
                <a:pos x="19" y="77"/>
              </a:cxn>
              <a:cxn ang="0">
                <a:pos x="16" y="74"/>
              </a:cxn>
              <a:cxn ang="0">
                <a:pos x="16" y="68"/>
              </a:cxn>
              <a:cxn ang="0">
                <a:pos x="21" y="68"/>
              </a:cxn>
              <a:cxn ang="0">
                <a:pos x="24" y="71"/>
              </a:cxn>
              <a:cxn ang="0">
                <a:pos x="27" y="68"/>
              </a:cxn>
              <a:cxn ang="0">
                <a:pos x="19" y="60"/>
              </a:cxn>
              <a:cxn ang="0">
                <a:pos x="19" y="54"/>
              </a:cxn>
              <a:cxn ang="0">
                <a:pos x="24" y="54"/>
              </a:cxn>
              <a:cxn ang="0">
                <a:pos x="33" y="63"/>
              </a:cxn>
              <a:cxn ang="0">
                <a:pos x="47" y="48"/>
              </a:cxn>
              <a:cxn ang="0">
                <a:pos x="46" y="10"/>
              </a:cxn>
              <a:cxn ang="0">
                <a:pos x="89" y="18"/>
              </a:cxn>
              <a:cxn ang="0">
                <a:pos x="96" y="61"/>
              </a:cxn>
              <a:cxn ang="0">
                <a:pos x="59" y="59"/>
              </a:cxn>
              <a:cxn ang="0">
                <a:pos x="81" y="26"/>
              </a:cxn>
              <a:cxn ang="0">
                <a:pos x="62" y="22"/>
              </a:cxn>
              <a:cxn ang="0">
                <a:pos x="67" y="40"/>
              </a:cxn>
              <a:cxn ang="0">
                <a:pos x="85" y="44"/>
              </a:cxn>
              <a:cxn ang="0">
                <a:pos x="81" y="26"/>
              </a:cxn>
            </a:cxnLst>
            <a:rect l="0" t="0" r="r" b="b"/>
            <a:pathLst>
              <a:path w="107" h="103">
                <a:moveTo>
                  <a:pt x="59" y="59"/>
                </a:moveTo>
                <a:cubicBezTo>
                  <a:pt x="19" y="100"/>
                  <a:pt x="19" y="100"/>
                  <a:pt x="19" y="100"/>
                </a:cubicBezTo>
                <a:cubicBezTo>
                  <a:pt x="15" y="103"/>
                  <a:pt x="10" y="103"/>
                  <a:pt x="7" y="100"/>
                </a:cubicBezTo>
                <a:cubicBezTo>
                  <a:pt x="4" y="96"/>
                  <a:pt x="4" y="91"/>
                  <a:pt x="7" y="88"/>
                </a:cubicBezTo>
                <a:cubicBezTo>
                  <a:pt x="10" y="85"/>
                  <a:pt x="10" y="85"/>
                  <a:pt x="10" y="85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75"/>
                  <a:pt x="0" y="73"/>
                  <a:pt x="2" y="71"/>
                </a:cubicBezTo>
                <a:cubicBezTo>
                  <a:pt x="3" y="69"/>
                  <a:pt x="6" y="69"/>
                  <a:pt x="7" y="71"/>
                </a:cubicBezTo>
                <a:cubicBezTo>
                  <a:pt x="16" y="80"/>
                  <a:pt x="16" y="80"/>
                  <a:pt x="16" y="80"/>
                </a:cubicBezTo>
                <a:cubicBezTo>
                  <a:pt x="19" y="77"/>
                  <a:pt x="19" y="77"/>
                  <a:pt x="19" y="77"/>
                </a:cubicBezTo>
                <a:cubicBezTo>
                  <a:pt x="16" y="74"/>
                  <a:pt x="16" y="74"/>
                  <a:pt x="16" y="74"/>
                </a:cubicBezTo>
                <a:cubicBezTo>
                  <a:pt x="14" y="72"/>
                  <a:pt x="14" y="70"/>
                  <a:pt x="16" y="68"/>
                </a:cubicBezTo>
                <a:cubicBezTo>
                  <a:pt x="17" y="67"/>
                  <a:pt x="20" y="67"/>
                  <a:pt x="21" y="68"/>
                </a:cubicBezTo>
                <a:cubicBezTo>
                  <a:pt x="24" y="71"/>
                  <a:pt x="24" y="71"/>
                  <a:pt x="24" y="71"/>
                </a:cubicBezTo>
                <a:cubicBezTo>
                  <a:pt x="27" y="68"/>
                  <a:pt x="27" y="68"/>
                  <a:pt x="27" y="68"/>
                </a:cubicBezTo>
                <a:cubicBezTo>
                  <a:pt x="19" y="60"/>
                  <a:pt x="19" y="60"/>
                  <a:pt x="19" y="60"/>
                </a:cubicBezTo>
                <a:cubicBezTo>
                  <a:pt x="17" y="58"/>
                  <a:pt x="17" y="56"/>
                  <a:pt x="19" y="54"/>
                </a:cubicBezTo>
                <a:cubicBezTo>
                  <a:pt x="20" y="52"/>
                  <a:pt x="23" y="52"/>
                  <a:pt x="24" y="54"/>
                </a:cubicBezTo>
                <a:cubicBezTo>
                  <a:pt x="33" y="63"/>
                  <a:pt x="33" y="63"/>
                  <a:pt x="33" y="63"/>
                </a:cubicBezTo>
                <a:cubicBezTo>
                  <a:pt x="47" y="48"/>
                  <a:pt x="47" y="48"/>
                  <a:pt x="47" y="48"/>
                </a:cubicBezTo>
                <a:cubicBezTo>
                  <a:pt x="38" y="35"/>
                  <a:pt x="37" y="19"/>
                  <a:pt x="46" y="10"/>
                </a:cubicBezTo>
                <a:cubicBezTo>
                  <a:pt x="56" y="0"/>
                  <a:pt x="75" y="4"/>
                  <a:pt x="89" y="18"/>
                </a:cubicBezTo>
                <a:cubicBezTo>
                  <a:pt x="103" y="32"/>
                  <a:pt x="107" y="51"/>
                  <a:pt x="96" y="61"/>
                </a:cubicBezTo>
                <a:cubicBezTo>
                  <a:pt x="88" y="70"/>
                  <a:pt x="72" y="69"/>
                  <a:pt x="59" y="59"/>
                </a:cubicBezTo>
                <a:close/>
                <a:moveTo>
                  <a:pt x="81" y="26"/>
                </a:moveTo>
                <a:cubicBezTo>
                  <a:pt x="75" y="20"/>
                  <a:pt x="66" y="18"/>
                  <a:pt x="62" y="22"/>
                </a:cubicBezTo>
                <a:cubicBezTo>
                  <a:pt x="59" y="26"/>
                  <a:pt x="60" y="34"/>
                  <a:pt x="67" y="40"/>
                </a:cubicBezTo>
                <a:cubicBezTo>
                  <a:pt x="73" y="46"/>
                  <a:pt x="81" y="48"/>
                  <a:pt x="85" y="44"/>
                </a:cubicBezTo>
                <a:cubicBezTo>
                  <a:pt x="89" y="41"/>
                  <a:pt x="87" y="32"/>
                  <a:pt x="81" y="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121888" tIns="60944" rIns="121888" bIns="60944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498511" y="2833499"/>
            <a:ext cx="447675" cy="341313"/>
            <a:chOff x="2908300" y="2946400"/>
            <a:chExt cx="447675" cy="341313"/>
          </a:xfrm>
          <a:solidFill>
            <a:schemeClr val="bg2">
              <a:lumMod val="25000"/>
            </a:schemeClr>
          </a:solidFill>
        </p:grpSpPr>
        <p:sp>
          <p:nvSpPr>
            <p:cNvPr id="4" name="Freeform 227"/>
            <p:cNvSpPr/>
            <p:nvPr/>
          </p:nvSpPr>
          <p:spPr bwMode="auto">
            <a:xfrm>
              <a:off x="2957513" y="2946400"/>
              <a:ext cx="349250" cy="115888"/>
            </a:xfrm>
            <a:custGeom>
              <a:avLst/>
              <a:gdLst>
                <a:gd name="T0" fmla="*/ 0 w 454"/>
                <a:gd name="T1" fmla="*/ 136 h 152"/>
                <a:gd name="T2" fmla="*/ 16 w 454"/>
                <a:gd name="T3" fmla="*/ 119 h 152"/>
                <a:gd name="T4" fmla="*/ 30 w 454"/>
                <a:gd name="T5" fmla="*/ 127 h 152"/>
                <a:gd name="T6" fmla="*/ 141 w 454"/>
                <a:gd name="T7" fmla="*/ 79 h 152"/>
                <a:gd name="T8" fmla="*/ 140 w 454"/>
                <a:gd name="T9" fmla="*/ 75 h 152"/>
                <a:gd name="T10" fmla="*/ 157 w 454"/>
                <a:gd name="T11" fmla="*/ 58 h 152"/>
                <a:gd name="T12" fmla="*/ 173 w 454"/>
                <a:gd name="T13" fmla="*/ 75 h 152"/>
                <a:gd name="T14" fmla="*/ 282 w 454"/>
                <a:gd name="T15" fmla="*/ 97 h 152"/>
                <a:gd name="T16" fmla="*/ 297 w 454"/>
                <a:gd name="T17" fmla="*/ 86 h 152"/>
                <a:gd name="T18" fmla="*/ 309 w 454"/>
                <a:gd name="T19" fmla="*/ 92 h 152"/>
                <a:gd name="T20" fmla="*/ 422 w 454"/>
                <a:gd name="T21" fmla="*/ 22 h 152"/>
                <a:gd name="T22" fmla="*/ 421 w 454"/>
                <a:gd name="T23" fmla="*/ 17 h 152"/>
                <a:gd name="T24" fmla="*/ 437 w 454"/>
                <a:gd name="T25" fmla="*/ 0 h 152"/>
                <a:gd name="T26" fmla="*/ 454 w 454"/>
                <a:gd name="T27" fmla="*/ 17 h 152"/>
                <a:gd name="T28" fmla="*/ 437 w 454"/>
                <a:gd name="T29" fmla="*/ 33 h 152"/>
                <a:gd name="T30" fmla="*/ 425 w 454"/>
                <a:gd name="T31" fmla="*/ 27 h 152"/>
                <a:gd name="T32" fmla="*/ 312 w 454"/>
                <a:gd name="T33" fmla="*/ 97 h 152"/>
                <a:gd name="T34" fmla="*/ 313 w 454"/>
                <a:gd name="T35" fmla="*/ 103 h 152"/>
                <a:gd name="T36" fmla="*/ 297 w 454"/>
                <a:gd name="T37" fmla="*/ 119 h 152"/>
                <a:gd name="T38" fmla="*/ 281 w 454"/>
                <a:gd name="T39" fmla="*/ 103 h 152"/>
                <a:gd name="T40" fmla="*/ 172 w 454"/>
                <a:gd name="T41" fmla="*/ 81 h 152"/>
                <a:gd name="T42" fmla="*/ 157 w 454"/>
                <a:gd name="T43" fmla="*/ 91 h 152"/>
                <a:gd name="T44" fmla="*/ 144 w 454"/>
                <a:gd name="T45" fmla="*/ 84 h 152"/>
                <a:gd name="T46" fmla="*/ 32 w 454"/>
                <a:gd name="T47" fmla="*/ 132 h 152"/>
                <a:gd name="T48" fmla="*/ 33 w 454"/>
                <a:gd name="T49" fmla="*/ 136 h 152"/>
                <a:gd name="T50" fmla="*/ 16 w 454"/>
                <a:gd name="T51" fmla="*/ 152 h 152"/>
                <a:gd name="T52" fmla="*/ 0 w 454"/>
                <a:gd name="T53" fmla="*/ 13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4" h="152">
                  <a:moveTo>
                    <a:pt x="0" y="136"/>
                  </a:moveTo>
                  <a:cubicBezTo>
                    <a:pt x="0" y="127"/>
                    <a:pt x="7" y="119"/>
                    <a:pt x="16" y="119"/>
                  </a:cubicBezTo>
                  <a:cubicBezTo>
                    <a:pt x="22" y="119"/>
                    <a:pt x="27" y="122"/>
                    <a:pt x="30" y="127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41" y="77"/>
                    <a:pt x="140" y="76"/>
                    <a:pt x="140" y="75"/>
                  </a:cubicBezTo>
                  <a:cubicBezTo>
                    <a:pt x="140" y="66"/>
                    <a:pt x="148" y="58"/>
                    <a:pt x="157" y="58"/>
                  </a:cubicBezTo>
                  <a:cubicBezTo>
                    <a:pt x="166" y="58"/>
                    <a:pt x="173" y="66"/>
                    <a:pt x="173" y="75"/>
                  </a:cubicBezTo>
                  <a:cubicBezTo>
                    <a:pt x="282" y="97"/>
                    <a:pt x="282" y="97"/>
                    <a:pt x="282" y="97"/>
                  </a:cubicBezTo>
                  <a:cubicBezTo>
                    <a:pt x="284" y="91"/>
                    <a:pt x="290" y="86"/>
                    <a:pt x="297" y="86"/>
                  </a:cubicBezTo>
                  <a:cubicBezTo>
                    <a:pt x="302" y="86"/>
                    <a:pt x="306" y="88"/>
                    <a:pt x="309" y="92"/>
                  </a:cubicBezTo>
                  <a:cubicBezTo>
                    <a:pt x="422" y="22"/>
                    <a:pt x="422" y="22"/>
                    <a:pt x="422" y="22"/>
                  </a:cubicBezTo>
                  <a:cubicBezTo>
                    <a:pt x="421" y="20"/>
                    <a:pt x="421" y="18"/>
                    <a:pt x="421" y="17"/>
                  </a:cubicBezTo>
                  <a:cubicBezTo>
                    <a:pt x="421" y="8"/>
                    <a:pt x="428" y="0"/>
                    <a:pt x="437" y="0"/>
                  </a:cubicBezTo>
                  <a:cubicBezTo>
                    <a:pt x="446" y="0"/>
                    <a:pt x="454" y="8"/>
                    <a:pt x="454" y="17"/>
                  </a:cubicBezTo>
                  <a:cubicBezTo>
                    <a:pt x="454" y="26"/>
                    <a:pt x="446" y="33"/>
                    <a:pt x="437" y="33"/>
                  </a:cubicBezTo>
                  <a:cubicBezTo>
                    <a:pt x="432" y="33"/>
                    <a:pt x="428" y="31"/>
                    <a:pt x="425" y="2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9"/>
                    <a:pt x="313" y="101"/>
                    <a:pt x="313" y="103"/>
                  </a:cubicBezTo>
                  <a:cubicBezTo>
                    <a:pt x="313" y="112"/>
                    <a:pt x="306" y="119"/>
                    <a:pt x="297" y="119"/>
                  </a:cubicBezTo>
                  <a:cubicBezTo>
                    <a:pt x="288" y="119"/>
                    <a:pt x="281" y="112"/>
                    <a:pt x="281" y="10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70" y="87"/>
                    <a:pt x="164" y="91"/>
                    <a:pt x="157" y="91"/>
                  </a:cubicBezTo>
                  <a:cubicBezTo>
                    <a:pt x="151" y="91"/>
                    <a:pt x="147" y="88"/>
                    <a:pt x="144" y="84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4"/>
                    <a:pt x="33" y="134"/>
                    <a:pt x="33" y="136"/>
                  </a:cubicBezTo>
                  <a:cubicBezTo>
                    <a:pt x="33" y="145"/>
                    <a:pt x="26" y="152"/>
                    <a:pt x="16" y="152"/>
                  </a:cubicBezTo>
                  <a:cubicBezTo>
                    <a:pt x="7" y="152"/>
                    <a:pt x="0" y="145"/>
                    <a:pt x="0" y="136"/>
                  </a:cubicBezTo>
                  <a:close/>
                </a:path>
              </a:pathLst>
            </a:custGeom>
            <a:solidFill>
              <a:srgbClr val="374656"/>
            </a:solidFill>
            <a:ln w="9525">
              <a:noFill/>
              <a:round/>
            </a:ln>
          </p:spPr>
          <p:txBody>
            <a:bodyPr vert="horz" wrap="square" lIns="121888" tIns="60944" rIns="121888" bIns="60944" numCol="1" anchor="t" anchorCtr="0" compatLnSpc="0">
              <a:noAutofit/>
            </a:bodyPr>
            <a:lstStyle/>
            <a:p>
              <a:pPr lvl="0"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320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5" name="Freeform 228"/>
            <p:cNvSpPr/>
            <p:nvPr/>
          </p:nvSpPr>
          <p:spPr bwMode="auto">
            <a:xfrm>
              <a:off x="2908300" y="2987675"/>
              <a:ext cx="447675" cy="300038"/>
            </a:xfrm>
            <a:custGeom>
              <a:avLst/>
              <a:gdLst>
                <a:gd name="T0" fmla="*/ 568 w 581"/>
                <a:gd name="T1" fmla="*/ 367 h 392"/>
                <a:gd name="T2" fmla="*/ 550 w 581"/>
                <a:gd name="T3" fmla="*/ 367 h 392"/>
                <a:gd name="T4" fmla="*/ 550 w 581"/>
                <a:gd name="T5" fmla="*/ 32 h 392"/>
                <a:gd name="T6" fmla="*/ 518 w 581"/>
                <a:gd name="T7" fmla="*/ 0 h 392"/>
                <a:gd name="T8" fmla="*/ 483 w 581"/>
                <a:gd name="T9" fmla="*/ 0 h 392"/>
                <a:gd name="T10" fmla="*/ 451 w 581"/>
                <a:gd name="T11" fmla="*/ 32 h 392"/>
                <a:gd name="T12" fmla="*/ 451 w 581"/>
                <a:gd name="T13" fmla="*/ 367 h 392"/>
                <a:gd name="T14" fmla="*/ 410 w 581"/>
                <a:gd name="T15" fmla="*/ 367 h 392"/>
                <a:gd name="T16" fmla="*/ 410 w 581"/>
                <a:gd name="T17" fmla="*/ 120 h 392"/>
                <a:gd name="T18" fmla="*/ 379 w 581"/>
                <a:gd name="T19" fmla="*/ 88 h 392"/>
                <a:gd name="T20" fmla="*/ 343 w 581"/>
                <a:gd name="T21" fmla="*/ 88 h 392"/>
                <a:gd name="T22" fmla="*/ 311 w 581"/>
                <a:gd name="T23" fmla="*/ 120 h 392"/>
                <a:gd name="T24" fmla="*/ 311 w 581"/>
                <a:gd name="T25" fmla="*/ 367 h 392"/>
                <a:gd name="T26" fmla="*/ 270 w 581"/>
                <a:gd name="T27" fmla="*/ 367 h 392"/>
                <a:gd name="T28" fmla="*/ 270 w 581"/>
                <a:gd name="T29" fmla="*/ 92 h 392"/>
                <a:gd name="T30" fmla="*/ 239 w 581"/>
                <a:gd name="T31" fmla="*/ 61 h 392"/>
                <a:gd name="T32" fmla="*/ 203 w 581"/>
                <a:gd name="T33" fmla="*/ 61 h 392"/>
                <a:gd name="T34" fmla="*/ 171 w 581"/>
                <a:gd name="T35" fmla="*/ 92 h 392"/>
                <a:gd name="T36" fmla="*/ 171 w 581"/>
                <a:gd name="T37" fmla="*/ 367 h 392"/>
                <a:gd name="T38" fmla="*/ 131 w 581"/>
                <a:gd name="T39" fmla="*/ 367 h 392"/>
                <a:gd name="T40" fmla="*/ 131 w 581"/>
                <a:gd name="T41" fmla="*/ 160 h 392"/>
                <a:gd name="T42" fmla="*/ 99 w 581"/>
                <a:gd name="T43" fmla="*/ 128 h 392"/>
                <a:gd name="T44" fmla="*/ 63 w 581"/>
                <a:gd name="T45" fmla="*/ 128 h 392"/>
                <a:gd name="T46" fmla="*/ 32 w 581"/>
                <a:gd name="T47" fmla="*/ 160 h 392"/>
                <a:gd name="T48" fmla="*/ 32 w 581"/>
                <a:gd name="T49" fmla="*/ 367 h 392"/>
                <a:gd name="T50" fmla="*/ 11 w 581"/>
                <a:gd name="T51" fmla="*/ 367 h 392"/>
                <a:gd name="T52" fmla="*/ 0 w 581"/>
                <a:gd name="T53" fmla="*/ 378 h 392"/>
                <a:gd name="T54" fmla="*/ 0 w 581"/>
                <a:gd name="T55" fmla="*/ 381 h 392"/>
                <a:gd name="T56" fmla="*/ 11 w 581"/>
                <a:gd name="T57" fmla="*/ 392 h 392"/>
                <a:gd name="T58" fmla="*/ 568 w 581"/>
                <a:gd name="T59" fmla="*/ 392 h 392"/>
                <a:gd name="T60" fmla="*/ 581 w 581"/>
                <a:gd name="T61" fmla="*/ 381 h 392"/>
                <a:gd name="T62" fmla="*/ 581 w 581"/>
                <a:gd name="T63" fmla="*/ 378 h 392"/>
                <a:gd name="T64" fmla="*/ 568 w 581"/>
                <a:gd name="T65" fmla="*/ 36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1" h="392">
                  <a:moveTo>
                    <a:pt x="568" y="367"/>
                  </a:moveTo>
                  <a:cubicBezTo>
                    <a:pt x="550" y="367"/>
                    <a:pt x="550" y="367"/>
                    <a:pt x="550" y="367"/>
                  </a:cubicBezTo>
                  <a:cubicBezTo>
                    <a:pt x="550" y="32"/>
                    <a:pt x="550" y="32"/>
                    <a:pt x="550" y="32"/>
                  </a:cubicBezTo>
                  <a:cubicBezTo>
                    <a:pt x="550" y="14"/>
                    <a:pt x="536" y="0"/>
                    <a:pt x="518" y="0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65" y="0"/>
                    <a:pt x="451" y="14"/>
                    <a:pt x="451" y="32"/>
                  </a:cubicBezTo>
                  <a:cubicBezTo>
                    <a:pt x="451" y="367"/>
                    <a:pt x="451" y="367"/>
                    <a:pt x="451" y="367"/>
                  </a:cubicBezTo>
                  <a:cubicBezTo>
                    <a:pt x="410" y="367"/>
                    <a:pt x="410" y="367"/>
                    <a:pt x="410" y="367"/>
                  </a:cubicBezTo>
                  <a:cubicBezTo>
                    <a:pt x="410" y="120"/>
                    <a:pt x="410" y="120"/>
                    <a:pt x="410" y="120"/>
                  </a:cubicBezTo>
                  <a:cubicBezTo>
                    <a:pt x="410" y="102"/>
                    <a:pt x="396" y="88"/>
                    <a:pt x="379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25" y="88"/>
                    <a:pt x="311" y="102"/>
                    <a:pt x="311" y="120"/>
                  </a:cubicBezTo>
                  <a:cubicBezTo>
                    <a:pt x="311" y="367"/>
                    <a:pt x="311" y="367"/>
                    <a:pt x="311" y="367"/>
                  </a:cubicBezTo>
                  <a:cubicBezTo>
                    <a:pt x="270" y="367"/>
                    <a:pt x="270" y="367"/>
                    <a:pt x="270" y="367"/>
                  </a:cubicBezTo>
                  <a:cubicBezTo>
                    <a:pt x="270" y="92"/>
                    <a:pt x="270" y="92"/>
                    <a:pt x="270" y="92"/>
                  </a:cubicBezTo>
                  <a:cubicBezTo>
                    <a:pt x="270" y="75"/>
                    <a:pt x="256" y="61"/>
                    <a:pt x="239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186" y="61"/>
                    <a:pt x="171" y="75"/>
                    <a:pt x="171" y="92"/>
                  </a:cubicBezTo>
                  <a:cubicBezTo>
                    <a:pt x="171" y="367"/>
                    <a:pt x="171" y="367"/>
                    <a:pt x="171" y="367"/>
                  </a:cubicBezTo>
                  <a:cubicBezTo>
                    <a:pt x="131" y="367"/>
                    <a:pt x="131" y="367"/>
                    <a:pt x="131" y="367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43"/>
                    <a:pt x="117" y="128"/>
                    <a:pt x="99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46" y="128"/>
                    <a:pt x="32" y="143"/>
                    <a:pt x="32" y="160"/>
                  </a:cubicBezTo>
                  <a:cubicBezTo>
                    <a:pt x="32" y="367"/>
                    <a:pt x="32" y="367"/>
                    <a:pt x="32" y="367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4" y="367"/>
                    <a:pt x="0" y="372"/>
                    <a:pt x="0" y="378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387"/>
                    <a:pt x="4" y="392"/>
                    <a:pt x="11" y="392"/>
                  </a:cubicBezTo>
                  <a:cubicBezTo>
                    <a:pt x="568" y="392"/>
                    <a:pt x="568" y="392"/>
                    <a:pt x="568" y="392"/>
                  </a:cubicBezTo>
                  <a:cubicBezTo>
                    <a:pt x="575" y="392"/>
                    <a:pt x="581" y="387"/>
                    <a:pt x="581" y="381"/>
                  </a:cubicBezTo>
                  <a:cubicBezTo>
                    <a:pt x="581" y="378"/>
                    <a:pt x="581" y="378"/>
                    <a:pt x="581" y="378"/>
                  </a:cubicBezTo>
                  <a:cubicBezTo>
                    <a:pt x="581" y="372"/>
                    <a:pt x="575" y="367"/>
                    <a:pt x="568" y="367"/>
                  </a:cubicBezTo>
                  <a:close/>
                </a:path>
              </a:pathLst>
            </a:custGeom>
            <a:solidFill>
              <a:srgbClr val="374656"/>
            </a:solidFill>
            <a:ln w="9525">
              <a:noFill/>
              <a:round/>
            </a:ln>
          </p:spPr>
          <p:txBody>
            <a:bodyPr vert="horz" wrap="square" lIns="121888" tIns="60944" rIns="121888" bIns="60944" numCol="1" anchor="t" anchorCtr="0" compatLnSpc="0">
              <a:noAutofit/>
            </a:bodyPr>
            <a:lstStyle/>
            <a:p>
              <a:pPr lvl="0"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320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6" name="Oval 35"/>
          <p:cNvSpPr/>
          <p:nvPr/>
        </p:nvSpPr>
        <p:spPr>
          <a:xfrm>
            <a:off x="6440170" y="3825558"/>
            <a:ext cx="609600" cy="609600"/>
          </a:xfrm>
          <a:prstGeom prst="ellipse">
            <a:avLst/>
          </a:prstGeom>
          <a:noFill/>
          <a:ln>
            <a:solidFill>
              <a:srgbClr val="37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539151" y="3935263"/>
            <a:ext cx="438150" cy="404813"/>
            <a:chOff x="2900363" y="5486400"/>
            <a:chExt cx="438150" cy="404813"/>
          </a:xfrm>
          <a:solidFill>
            <a:schemeClr val="bg1"/>
          </a:solidFill>
        </p:grpSpPr>
        <p:sp>
          <p:nvSpPr>
            <p:cNvPr id="17" name="Freeform 203"/>
            <p:cNvSpPr>
              <a:spLocks noEditPoints="1"/>
            </p:cNvSpPr>
            <p:nvPr/>
          </p:nvSpPr>
          <p:spPr bwMode="auto">
            <a:xfrm>
              <a:off x="3151188" y="5486400"/>
              <a:ext cx="187325" cy="195263"/>
            </a:xfrm>
            <a:custGeom>
              <a:avLst/>
              <a:gdLst>
                <a:gd name="T0" fmla="*/ 240 w 245"/>
                <a:gd name="T1" fmla="*/ 155 h 254"/>
                <a:gd name="T2" fmla="*/ 211 w 245"/>
                <a:gd name="T3" fmla="*/ 137 h 254"/>
                <a:gd name="T4" fmla="*/ 211 w 245"/>
                <a:gd name="T5" fmla="*/ 118 h 254"/>
                <a:gd name="T6" fmla="*/ 207 w 245"/>
                <a:gd name="T7" fmla="*/ 100 h 254"/>
                <a:gd name="T8" fmla="*/ 231 w 245"/>
                <a:gd name="T9" fmla="*/ 76 h 254"/>
                <a:gd name="T10" fmla="*/ 232 w 245"/>
                <a:gd name="T11" fmla="*/ 64 h 254"/>
                <a:gd name="T12" fmla="*/ 217 w 245"/>
                <a:gd name="T13" fmla="*/ 43 h 254"/>
                <a:gd name="T14" fmla="*/ 205 w 245"/>
                <a:gd name="T15" fmla="*/ 40 h 254"/>
                <a:gd name="T16" fmla="*/ 175 w 245"/>
                <a:gd name="T17" fmla="*/ 55 h 254"/>
                <a:gd name="T18" fmla="*/ 141 w 245"/>
                <a:gd name="T19" fmla="*/ 40 h 254"/>
                <a:gd name="T20" fmla="*/ 133 w 245"/>
                <a:gd name="T21" fmla="*/ 7 h 254"/>
                <a:gd name="T22" fmla="*/ 123 w 245"/>
                <a:gd name="T23" fmla="*/ 1 h 254"/>
                <a:gd name="T24" fmla="*/ 96 w 245"/>
                <a:gd name="T25" fmla="*/ 3 h 254"/>
                <a:gd name="T26" fmla="*/ 88 w 245"/>
                <a:gd name="T27" fmla="*/ 12 h 254"/>
                <a:gd name="T28" fmla="*/ 86 w 245"/>
                <a:gd name="T29" fmla="*/ 46 h 254"/>
                <a:gd name="T30" fmla="*/ 57 w 245"/>
                <a:gd name="T31" fmla="*/ 68 h 254"/>
                <a:gd name="T32" fmla="*/ 24 w 245"/>
                <a:gd name="T33" fmla="*/ 59 h 254"/>
                <a:gd name="T34" fmla="*/ 13 w 245"/>
                <a:gd name="T35" fmla="*/ 64 h 254"/>
                <a:gd name="T36" fmla="*/ 2 w 245"/>
                <a:gd name="T37" fmla="*/ 88 h 254"/>
                <a:gd name="T38" fmla="*/ 6 w 245"/>
                <a:gd name="T39" fmla="*/ 99 h 254"/>
                <a:gd name="T40" fmla="*/ 34 w 245"/>
                <a:gd name="T41" fmla="*/ 118 h 254"/>
                <a:gd name="T42" fmla="*/ 34 w 245"/>
                <a:gd name="T43" fmla="*/ 136 h 254"/>
                <a:gd name="T44" fmla="*/ 38 w 245"/>
                <a:gd name="T45" fmla="*/ 155 h 254"/>
                <a:gd name="T46" fmla="*/ 14 w 245"/>
                <a:gd name="T47" fmla="*/ 179 h 254"/>
                <a:gd name="T48" fmla="*/ 13 w 245"/>
                <a:gd name="T49" fmla="*/ 190 h 254"/>
                <a:gd name="T50" fmla="*/ 28 w 245"/>
                <a:gd name="T51" fmla="*/ 212 h 254"/>
                <a:gd name="T52" fmla="*/ 40 w 245"/>
                <a:gd name="T53" fmla="*/ 215 h 254"/>
                <a:gd name="T54" fmla="*/ 70 w 245"/>
                <a:gd name="T55" fmla="*/ 199 h 254"/>
                <a:gd name="T56" fmla="*/ 104 w 245"/>
                <a:gd name="T57" fmla="*/ 214 h 254"/>
                <a:gd name="T58" fmla="*/ 113 w 245"/>
                <a:gd name="T59" fmla="*/ 247 h 254"/>
                <a:gd name="T60" fmla="*/ 122 w 245"/>
                <a:gd name="T61" fmla="*/ 254 h 254"/>
                <a:gd name="T62" fmla="*/ 149 w 245"/>
                <a:gd name="T63" fmla="*/ 251 h 254"/>
                <a:gd name="T64" fmla="*/ 157 w 245"/>
                <a:gd name="T65" fmla="*/ 243 h 254"/>
                <a:gd name="T66" fmla="*/ 159 w 245"/>
                <a:gd name="T67" fmla="*/ 209 h 254"/>
                <a:gd name="T68" fmla="*/ 188 w 245"/>
                <a:gd name="T69" fmla="*/ 187 h 254"/>
                <a:gd name="T70" fmla="*/ 221 w 245"/>
                <a:gd name="T71" fmla="*/ 196 h 254"/>
                <a:gd name="T72" fmla="*/ 232 w 245"/>
                <a:gd name="T73" fmla="*/ 191 h 254"/>
                <a:gd name="T74" fmla="*/ 243 w 245"/>
                <a:gd name="T75" fmla="*/ 167 h 254"/>
                <a:gd name="T76" fmla="*/ 240 w 245"/>
                <a:gd name="T77" fmla="*/ 155 h 254"/>
                <a:gd name="T78" fmla="*/ 127 w 245"/>
                <a:gd name="T79" fmla="*/ 174 h 254"/>
                <a:gd name="T80" fmla="*/ 76 w 245"/>
                <a:gd name="T81" fmla="*/ 132 h 254"/>
                <a:gd name="T82" fmla="*/ 118 w 245"/>
                <a:gd name="T83" fmla="*/ 80 h 254"/>
                <a:gd name="T84" fmla="*/ 170 w 245"/>
                <a:gd name="T85" fmla="*/ 123 h 254"/>
                <a:gd name="T86" fmla="*/ 127 w 245"/>
                <a:gd name="T87" fmla="*/ 17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" h="254">
                  <a:moveTo>
                    <a:pt x="240" y="155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2" y="131"/>
                    <a:pt x="212" y="124"/>
                    <a:pt x="211" y="118"/>
                  </a:cubicBezTo>
                  <a:cubicBezTo>
                    <a:pt x="210" y="112"/>
                    <a:pt x="209" y="106"/>
                    <a:pt x="207" y="100"/>
                  </a:cubicBezTo>
                  <a:cubicBezTo>
                    <a:pt x="231" y="76"/>
                    <a:pt x="231" y="76"/>
                    <a:pt x="231" y="76"/>
                  </a:cubicBezTo>
                  <a:cubicBezTo>
                    <a:pt x="234" y="73"/>
                    <a:pt x="235" y="68"/>
                    <a:pt x="232" y="64"/>
                  </a:cubicBezTo>
                  <a:cubicBezTo>
                    <a:pt x="217" y="43"/>
                    <a:pt x="217" y="43"/>
                    <a:pt x="217" y="43"/>
                  </a:cubicBezTo>
                  <a:cubicBezTo>
                    <a:pt x="214" y="39"/>
                    <a:pt x="209" y="38"/>
                    <a:pt x="205" y="40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65" y="48"/>
                    <a:pt x="154" y="43"/>
                    <a:pt x="141" y="40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2" y="3"/>
                    <a:pt x="127" y="0"/>
                    <a:pt x="123" y="1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2" y="4"/>
                    <a:pt x="89" y="8"/>
                    <a:pt x="88" y="1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75" y="51"/>
                    <a:pt x="65" y="59"/>
                    <a:pt x="57" y="6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0" y="58"/>
                    <a:pt x="15" y="60"/>
                    <a:pt x="13" y="64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92"/>
                    <a:pt x="2" y="97"/>
                    <a:pt x="6" y="99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24"/>
                    <a:pt x="34" y="130"/>
                    <a:pt x="34" y="136"/>
                  </a:cubicBezTo>
                  <a:cubicBezTo>
                    <a:pt x="35" y="143"/>
                    <a:pt x="36" y="149"/>
                    <a:pt x="38" y="155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1" y="182"/>
                    <a:pt x="10" y="187"/>
                    <a:pt x="13" y="190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31" y="215"/>
                    <a:pt x="36" y="217"/>
                    <a:pt x="40" y="215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80" y="206"/>
                    <a:pt x="92" y="212"/>
                    <a:pt x="104" y="214"/>
                  </a:cubicBezTo>
                  <a:cubicBezTo>
                    <a:pt x="113" y="247"/>
                    <a:pt x="113" y="247"/>
                    <a:pt x="113" y="247"/>
                  </a:cubicBezTo>
                  <a:cubicBezTo>
                    <a:pt x="114" y="251"/>
                    <a:pt x="118" y="254"/>
                    <a:pt x="122" y="254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53" y="251"/>
                    <a:pt x="157" y="247"/>
                    <a:pt x="157" y="243"/>
                  </a:cubicBezTo>
                  <a:cubicBezTo>
                    <a:pt x="159" y="209"/>
                    <a:pt x="159" y="209"/>
                    <a:pt x="159" y="209"/>
                  </a:cubicBezTo>
                  <a:cubicBezTo>
                    <a:pt x="170" y="203"/>
                    <a:pt x="180" y="196"/>
                    <a:pt x="188" y="187"/>
                  </a:cubicBezTo>
                  <a:cubicBezTo>
                    <a:pt x="221" y="196"/>
                    <a:pt x="221" y="196"/>
                    <a:pt x="221" y="196"/>
                  </a:cubicBezTo>
                  <a:cubicBezTo>
                    <a:pt x="226" y="197"/>
                    <a:pt x="230" y="195"/>
                    <a:pt x="232" y="191"/>
                  </a:cubicBezTo>
                  <a:cubicBezTo>
                    <a:pt x="243" y="167"/>
                    <a:pt x="243" y="167"/>
                    <a:pt x="243" y="167"/>
                  </a:cubicBezTo>
                  <a:cubicBezTo>
                    <a:pt x="245" y="163"/>
                    <a:pt x="243" y="158"/>
                    <a:pt x="240" y="155"/>
                  </a:cubicBezTo>
                  <a:close/>
                  <a:moveTo>
                    <a:pt x="127" y="174"/>
                  </a:moveTo>
                  <a:cubicBezTo>
                    <a:pt x="102" y="177"/>
                    <a:pt x="78" y="158"/>
                    <a:pt x="76" y="132"/>
                  </a:cubicBezTo>
                  <a:cubicBezTo>
                    <a:pt x="73" y="106"/>
                    <a:pt x="92" y="83"/>
                    <a:pt x="118" y="80"/>
                  </a:cubicBezTo>
                  <a:cubicBezTo>
                    <a:pt x="144" y="78"/>
                    <a:pt x="167" y="97"/>
                    <a:pt x="170" y="123"/>
                  </a:cubicBezTo>
                  <a:cubicBezTo>
                    <a:pt x="172" y="148"/>
                    <a:pt x="153" y="172"/>
                    <a:pt x="127" y="174"/>
                  </a:cubicBezTo>
                  <a:close/>
                </a:path>
              </a:pathLst>
            </a:custGeom>
            <a:solidFill>
              <a:srgbClr val="374656"/>
            </a:solidFill>
            <a:ln w="9525">
              <a:noFill/>
              <a:round/>
            </a:ln>
          </p:spPr>
          <p:txBody>
            <a:bodyPr vert="horz" wrap="square" lIns="121888" tIns="60944" rIns="121888" bIns="60944" numCol="1" anchor="t" anchorCtr="0" compatLnSpc="0">
              <a:noAutofit/>
            </a:bodyPr>
            <a:lstStyle/>
            <a:p>
              <a:pPr lvl="0"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320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9" name="Freeform 204"/>
            <p:cNvSpPr>
              <a:spLocks noEditPoints="1"/>
            </p:cNvSpPr>
            <p:nvPr/>
          </p:nvSpPr>
          <p:spPr bwMode="auto">
            <a:xfrm>
              <a:off x="2900363" y="5572125"/>
              <a:ext cx="317500" cy="319088"/>
            </a:xfrm>
            <a:custGeom>
              <a:avLst/>
              <a:gdLst>
                <a:gd name="T0" fmla="*/ 413 w 414"/>
                <a:gd name="T1" fmla="*/ 171 h 415"/>
                <a:gd name="T2" fmla="*/ 398 w 414"/>
                <a:gd name="T3" fmla="*/ 124 h 415"/>
                <a:gd name="T4" fmla="*/ 385 w 414"/>
                <a:gd name="T5" fmla="*/ 116 h 415"/>
                <a:gd name="T6" fmla="*/ 331 w 414"/>
                <a:gd name="T7" fmla="*/ 125 h 415"/>
                <a:gd name="T8" fmla="*/ 312 w 414"/>
                <a:gd name="T9" fmla="*/ 102 h 415"/>
                <a:gd name="T10" fmla="*/ 332 w 414"/>
                <a:gd name="T11" fmla="*/ 51 h 415"/>
                <a:gd name="T12" fmla="*/ 327 w 414"/>
                <a:gd name="T13" fmla="*/ 36 h 415"/>
                <a:gd name="T14" fmla="*/ 283 w 414"/>
                <a:gd name="T15" fmla="*/ 13 h 415"/>
                <a:gd name="T16" fmla="*/ 268 w 414"/>
                <a:gd name="T17" fmla="*/ 17 h 415"/>
                <a:gd name="T18" fmla="*/ 236 w 414"/>
                <a:gd name="T19" fmla="*/ 62 h 415"/>
                <a:gd name="T20" fmla="*/ 207 w 414"/>
                <a:gd name="T21" fmla="*/ 59 h 415"/>
                <a:gd name="T22" fmla="*/ 184 w 414"/>
                <a:gd name="T23" fmla="*/ 8 h 415"/>
                <a:gd name="T24" fmla="*/ 171 w 414"/>
                <a:gd name="T25" fmla="*/ 2 h 415"/>
                <a:gd name="T26" fmla="*/ 124 w 414"/>
                <a:gd name="T27" fmla="*/ 16 h 415"/>
                <a:gd name="T28" fmla="*/ 116 w 414"/>
                <a:gd name="T29" fmla="*/ 29 h 415"/>
                <a:gd name="T30" fmla="*/ 125 w 414"/>
                <a:gd name="T31" fmla="*/ 84 h 415"/>
                <a:gd name="T32" fmla="*/ 102 w 414"/>
                <a:gd name="T33" fmla="*/ 102 h 415"/>
                <a:gd name="T34" fmla="*/ 50 w 414"/>
                <a:gd name="T35" fmla="*/ 83 h 415"/>
                <a:gd name="T36" fmla="*/ 36 w 414"/>
                <a:gd name="T37" fmla="*/ 88 h 415"/>
                <a:gd name="T38" fmla="*/ 13 w 414"/>
                <a:gd name="T39" fmla="*/ 131 h 415"/>
                <a:gd name="T40" fmla="*/ 16 w 414"/>
                <a:gd name="T41" fmla="*/ 146 h 415"/>
                <a:gd name="T42" fmla="*/ 61 w 414"/>
                <a:gd name="T43" fmla="*/ 178 h 415"/>
                <a:gd name="T44" fmla="*/ 58 w 414"/>
                <a:gd name="T45" fmla="*/ 208 h 415"/>
                <a:gd name="T46" fmla="*/ 8 w 414"/>
                <a:gd name="T47" fmla="*/ 230 h 415"/>
                <a:gd name="T48" fmla="*/ 2 w 414"/>
                <a:gd name="T49" fmla="*/ 244 h 415"/>
                <a:gd name="T50" fmla="*/ 16 w 414"/>
                <a:gd name="T51" fmla="*/ 291 h 415"/>
                <a:gd name="T52" fmla="*/ 29 w 414"/>
                <a:gd name="T53" fmla="*/ 299 h 415"/>
                <a:gd name="T54" fmla="*/ 83 w 414"/>
                <a:gd name="T55" fmla="*/ 290 h 415"/>
                <a:gd name="T56" fmla="*/ 102 w 414"/>
                <a:gd name="T57" fmla="*/ 313 h 415"/>
                <a:gd name="T58" fmla="*/ 82 w 414"/>
                <a:gd name="T59" fmla="*/ 364 h 415"/>
                <a:gd name="T60" fmla="*/ 88 w 414"/>
                <a:gd name="T61" fmla="*/ 379 h 415"/>
                <a:gd name="T62" fmla="*/ 131 w 414"/>
                <a:gd name="T63" fmla="*/ 402 h 415"/>
                <a:gd name="T64" fmla="*/ 146 w 414"/>
                <a:gd name="T65" fmla="*/ 398 h 415"/>
                <a:gd name="T66" fmla="*/ 178 w 414"/>
                <a:gd name="T67" fmla="*/ 353 h 415"/>
                <a:gd name="T68" fmla="*/ 207 w 414"/>
                <a:gd name="T69" fmla="*/ 356 h 415"/>
                <a:gd name="T70" fmla="*/ 230 w 414"/>
                <a:gd name="T71" fmla="*/ 407 h 415"/>
                <a:gd name="T72" fmla="*/ 244 w 414"/>
                <a:gd name="T73" fmla="*/ 413 h 415"/>
                <a:gd name="T74" fmla="*/ 291 w 414"/>
                <a:gd name="T75" fmla="*/ 399 h 415"/>
                <a:gd name="T76" fmla="*/ 299 w 414"/>
                <a:gd name="T77" fmla="*/ 386 h 415"/>
                <a:gd name="T78" fmla="*/ 290 w 414"/>
                <a:gd name="T79" fmla="*/ 331 h 415"/>
                <a:gd name="T80" fmla="*/ 312 w 414"/>
                <a:gd name="T81" fmla="*/ 312 h 415"/>
                <a:gd name="T82" fmla="*/ 364 w 414"/>
                <a:gd name="T83" fmla="*/ 332 h 415"/>
                <a:gd name="T84" fmla="*/ 378 w 414"/>
                <a:gd name="T85" fmla="*/ 327 h 415"/>
                <a:gd name="T86" fmla="*/ 401 w 414"/>
                <a:gd name="T87" fmla="*/ 284 h 415"/>
                <a:gd name="T88" fmla="*/ 398 w 414"/>
                <a:gd name="T89" fmla="*/ 269 h 415"/>
                <a:gd name="T90" fmla="*/ 353 w 414"/>
                <a:gd name="T91" fmla="*/ 237 h 415"/>
                <a:gd name="T92" fmla="*/ 356 w 414"/>
                <a:gd name="T93" fmla="*/ 207 h 415"/>
                <a:gd name="T94" fmla="*/ 406 w 414"/>
                <a:gd name="T95" fmla="*/ 185 h 415"/>
                <a:gd name="T96" fmla="*/ 413 w 414"/>
                <a:gd name="T97" fmla="*/ 171 h 415"/>
                <a:gd name="T98" fmla="*/ 233 w 414"/>
                <a:gd name="T99" fmla="*/ 293 h 415"/>
                <a:gd name="T100" fmla="*/ 122 w 414"/>
                <a:gd name="T101" fmla="*/ 233 h 415"/>
                <a:gd name="T102" fmla="*/ 181 w 414"/>
                <a:gd name="T103" fmla="*/ 122 h 415"/>
                <a:gd name="T104" fmla="*/ 293 w 414"/>
                <a:gd name="T105" fmla="*/ 182 h 415"/>
                <a:gd name="T106" fmla="*/ 233 w 414"/>
                <a:gd name="T107" fmla="*/ 293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15">
                  <a:moveTo>
                    <a:pt x="413" y="171"/>
                  </a:moveTo>
                  <a:cubicBezTo>
                    <a:pt x="398" y="124"/>
                    <a:pt x="398" y="124"/>
                    <a:pt x="398" y="124"/>
                  </a:cubicBezTo>
                  <a:cubicBezTo>
                    <a:pt x="397" y="119"/>
                    <a:pt x="391" y="115"/>
                    <a:pt x="385" y="116"/>
                  </a:cubicBezTo>
                  <a:cubicBezTo>
                    <a:pt x="331" y="125"/>
                    <a:pt x="331" y="125"/>
                    <a:pt x="331" y="125"/>
                  </a:cubicBezTo>
                  <a:cubicBezTo>
                    <a:pt x="325" y="117"/>
                    <a:pt x="319" y="109"/>
                    <a:pt x="312" y="102"/>
                  </a:cubicBezTo>
                  <a:cubicBezTo>
                    <a:pt x="332" y="51"/>
                    <a:pt x="332" y="51"/>
                    <a:pt x="332" y="51"/>
                  </a:cubicBezTo>
                  <a:cubicBezTo>
                    <a:pt x="334" y="45"/>
                    <a:pt x="332" y="39"/>
                    <a:pt x="327" y="36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78" y="10"/>
                    <a:pt x="272" y="12"/>
                    <a:pt x="268" y="17"/>
                  </a:cubicBezTo>
                  <a:cubicBezTo>
                    <a:pt x="236" y="62"/>
                    <a:pt x="236" y="62"/>
                    <a:pt x="236" y="62"/>
                  </a:cubicBezTo>
                  <a:cubicBezTo>
                    <a:pt x="227" y="60"/>
                    <a:pt x="217" y="59"/>
                    <a:pt x="207" y="59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2" y="3"/>
                    <a:pt x="176" y="0"/>
                    <a:pt x="171" y="2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18" y="18"/>
                    <a:pt x="115" y="24"/>
                    <a:pt x="116" y="29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16" y="89"/>
                    <a:pt x="109" y="95"/>
                    <a:pt x="102" y="102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5" y="81"/>
                    <a:pt x="39" y="83"/>
                    <a:pt x="36" y="88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0" y="136"/>
                    <a:pt x="12" y="143"/>
                    <a:pt x="16" y="146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59" y="188"/>
                    <a:pt x="58" y="198"/>
                    <a:pt x="58" y="208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3" y="232"/>
                    <a:pt x="0" y="239"/>
                    <a:pt x="2" y="244"/>
                  </a:cubicBezTo>
                  <a:cubicBezTo>
                    <a:pt x="16" y="291"/>
                    <a:pt x="16" y="291"/>
                    <a:pt x="16" y="291"/>
                  </a:cubicBezTo>
                  <a:cubicBezTo>
                    <a:pt x="18" y="296"/>
                    <a:pt x="23" y="300"/>
                    <a:pt x="29" y="299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9" y="298"/>
                    <a:pt x="95" y="306"/>
                    <a:pt x="102" y="313"/>
                  </a:cubicBezTo>
                  <a:cubicBezTo>
                    <a:pt x="82" y="364"/>
                    <a:pt x="82" y="364"/>
                    <a:pt x="82" y="364"/>
                  </a:cubicBezTo>
                  <a:cubicBezTo>
                    <a:pt x="80" y="370"/>
                    <a:pt x="83" y="376"/>
                    <a:pt x="88" y="379"/>
                  </a:cubicBezTo>
                  <a:cubicBezTo>
                    <a:pt x="131" y="402"/>
                    <a:pt x="131" y="402"/>
                    <a:pt x="131" y="402"/>
                  </a:cubicBezTo>
                  <a:cubicBezTo>
                    <a:pt x="136" y="404"/>
                    <a:pt x="143" y="403"/>
                    <a:pt x="146" y="398"/>
                  </a:cubicBezTo>
                  <a:cubicBezTo>
                    <a:pt x="178" y="353"/>
                    <a:pt x="178" y="353"/>
                    <a:pt x="178" y="353"/>
                  </a:cubicBezTo>
                  <a:cubicBezTo>
                    <a:pt x="187" y="355"/>
                    <a:pt x="197" y="356"/>
                    <a:pt x="207" y="356"/>
                  </a:cubicBezTo>
                  <a:cubicBezTo>
                    <a:pt x="230" y="407"/>
                    <a:pt x="230" y="407"/>
                    <a:pt x="230" y="407"/>
                  </a:cubicBezTo>
                  <a:cubicBezTo>
                    <a:pt x="232" y="412"/>
                    <a:pt x="238" y="415"/>
                    <a:pt x="244" y="413"/>
                  </a:cubicBezTo>
                  <a:cubicBezTo>
                    <a:pt x="291" y="399"/>
                    <a:pt x="291" y="399"/>
                    <a:pt x="291" y="399"/>
                  </a:cubicBezTo>
                  <a:cubicBezTo>
                    <a:pt x="296" y="397"/>
                    <a:pt x="300" y="391"/>
                    <a:pt x="299" y="386"/>
                  </a:cubicBezTo>
                  <a:cubicBezTo>
                    <a:pt x="290" y="331"/>
                    <a:pt x="290" y="331"/>
                    <a:pt x="290" y="331"/>
                  </a:cubicBezTo>
                  <a:cubicBezTo>
                    <a:pt x="298" y="326"/>
                    <a:pt x="306" y="319"/>
                    <a:pt x="312" y="312"/>
                  </a:cubicBezTo>
                  <a:cubicBezTo>
                    <a:pt x="364" y="332"/>
                    <a:pt x="364" y="332"/>
                    <a:pt x="364" y="332"/>
                  </a:cubicBezTo>
                  <a:cubicBezTo>
                    <a:pt x="369" y="334"/>
                    <a:pt x="376" y="332"/>
                    <a:pt x="378" y="327"/>
                  </a:cubicBezTo>
                  <a:cubicBezTo>
                    <a:pt x="401" y="284"/>
                    <a:pt x="401" y="284"/>
                    <a:pt x="401" y="284"/>
                  </a:cubicBezTo>
                  <a:cubicBezTo>
                    <a:pt x="404" y="279"/>
                    <a:pt x="403" y="272"/>
                    <a:pt x="398" y="269"/>
                  </a:cubicBezTo>
                  <a:cubicBezTo>
                    <a:pt x="353" y="237"/>
                    <a:pt x="353" y="237"/>
                    <a:pt x="353" y="237"/>
                  </a:cubicBezTo>
                  <a:cubicBezTo>
                    <a:pt x="355" y="227"/>
                    <a:pt x="356" y="217"/>
                    <a:pt x="356" y="207"/>
                  </a:cubicBezTo>
                  <a:cubicBezTo>
                    <a:pt x="406" y="185"/>
                    <a:pt x="406" y="185"/>
                    <a:pt x="406" y="185"/>
                  </a:cubicBezTo>
                  <a:cubicBezTo>
                    <a:pt x="411" y="182"/>
                    <a:pt x="414" y="176"/>
                    <a:pt x="413" y="171"/>
                  </a:cubicBezTo>
                  <a:close/>
                  <a:moveTo>
                    <a:pt x="233" y="293"/>
                  </a:moveTo>
                  <a:cubicBezTo>
                    <a:pt x="186" y="307"/>
                    <a:pt x="136" y="280"/>
                    <a:pt x="122" y="233"/>
                  </a:cubicBezTo>
                  <a:cubicBezTo>
                    <a:pt x="108" y="186"/>
                    <a:pt x="134" y="136"/>
                    <a:pt x="181" y="122"/>
                  </a:cubicBezTo>
                  <a:cubicBezTo>
                    <a:pt x="228" y="108"/>
                    <a:pt x="278" y="134"/>
                    <a:pt x="293" y="182"/>
                  </a:cubicBezTo>
                  <a:cubicBezTo>
                    <a:pt x="307" y="229"/>
                    <a:pt x="280" y="278"/>
                    <a:pt x="233" y="293"/>
                  </a:cubicBezTo>
                  <a:close/>
                </a:path>
              </a:pathLst>
            </a:custGeom>
            <a:solidFill>
              <a:srgbClr val="374656"/>
            </a:solidFill>
            <a:ln w="9525">
              <a:noFill/>
              <a:round/>
            </a:ln>
          </p:spPr>
          <p:txBody>
            <a:bodyPr vert="horz" wrap="square" lIns="121888" tIns="60944" rIns="121888" bIns="60944" numCol="1" anchor="t" anchorCtr="0" compatLnSpc="0">
              <a:noAutofit/>
            </a:bodyPr>
            <a:lstStyle/>
            <a:p>
              <a:pPr lvl="0"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320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2" name="矩形 33"/>
          <p:cNvSpPr/>
          <p:nvPr/>
        </p:nvSpPr>
        <p:spPr>
          <a:xfrm>
            <a:off x="7291388" y="3858895"/>
            <a:ext cx="3490912" cy="51625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Logistic regression, random forest, and gradient boosting tree</a:t>
            </a:r>
            <a:endParaRPr lang="en-US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69" name="组合 8"/>
          <p:cNvGrpSpPr/>
          <p:nvPr/>
        </p:nvGrpSpPr>
        <p:grpSpPr>
          <a:xfrm>
            <a:off x="0" y="-217487"/>
            <a:ext cx="12192000" cy="611187"/>
            <a:chOff x="0" y="-217714"/>
            <a:chExt cx="12192000" cy="611414"/>
          </a:xfrm>
        </p:grpSpPr>
        <p:sp>
          <p:nvSpPr>
            <p:cNvPr id="7170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1" name="圆角矩形 64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2" name="组合 65"/>
          <p:cNvGrpSpPr/>
          <p:nvPr/>
        </p:nvGrpSpPr>
        <p:grpSpPr>
          <a:xfrm rot="10800000">
            <a:off x="0" y="6464300"/>
            <a:ext cx="12192000" cy="611188"/>
            <a:chOff x="0" y="-217714"/>
            <a:chExt cx="12192000" cy="611414"/>
          </a:xfrm>
        </p:grpSpPr>
        <p:sp>
          <p:nvSpPr>
            <p:cNvPr id="7173" name="圆角矩形 66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4" name="圆角矩形 67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20" name="文本框 13"/>
          <p:cNvSpPr txBox="1"/>
          <p:nvPr/>
        </p:nvSpPr>
        <p:spPr>
          <a:xfrm>
            <a:off x="100330" y="466725"/>
            <a:ext cx="100437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EDA and Data Preprocessing</a:t>
            </a:r>
            <a:endParaRPr lang="en-US" altLang="zh-CN" sz="3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97180" y="1379220"/>
            <a:ext cx="37820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description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historical 2007-2018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2260701 loans 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150 associated features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latest note data by api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/>
              <a:t>Feature Selection</a:t>
            </a:r>
            <a:endParaRPr 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field match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missing data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highly correlated features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zipcode and text features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/>
              <a:t>Feature Engineering</a:t>
            </a:r>
            <a:endParaRPr 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label encoding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one-hot-encoding</a:t>
            </a:r>
            <a:endParaRPr lang="en-US" sz="1800"/>
          </a:p>
        </p:txBody>
      </p:sp>
      <p:pic>
        <p:nvPicPr>
          <p:cNvPr id="3" name="Picture 2" descr="interest_r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015" y="3609975"/>
            <a:ext cx="6958330" cy="272732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 rot="16200000">
            <a:off x="5986145" y="1530350"/>
            <a:ext cx="2322195" cy="420370"/>
          </a:xfrm>
          <a:prstGeom prst="rect">
            <a:avLst/>
          </a:prstGeom>
          <a:solidFill>
            <a:srgbClr val="37465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Overflow="overflow" horzOverflow="overflow" vert="horz" wrap="square" lIns="76200" tIns="609442" rIns="76201" bIns="609441" numCol="1" spcCol="1270" rtlCol="0" fromWordArt="0" anchor="ctr" anchorCtr="0" forceAA="0" compatLnSpc="1">
            <a:noAutofit/>
          </a:bodyPr>
          <a:lstStyle/>
          <a:p>
            <a:pPr lvl="0" algn="l" defTabSz="533400" fontAlgn="auto">
              <a:lnSpc>
                <a:spcPct val="90000"/>
              </a:lnSpc>
              <a:spcAft>
                <a:spcPct val="35000"/>
              </a:spcAft>
              <a:buClrTx/>
              <a:buSzTx/>
              <a:defRPr/>
            </a:pPr>
            <a:r>
              <a:rPr lang="en-US" sz="18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Correlation heatmap</a:t>
            </a:r>
            <a:endParaRPr lang="en-US" sz="18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5319395" y="3114675"/>
            <a:ext cx="1369695" cy="368300"/>
          </a:xfrm>
          <a:prstGeom prst="rect">
            <a:avLst/>
          </a:prstGeom>
          <a:solidFill>
            <a:srgbClr val="51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400" b="1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I</a:t>
            </a:r>
            <a:r>
              <a:rPr lang="en-US" sz="1400" b="1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nterest Rate</a:t>
            </a:r>
            <a:endParaRPr lang="en-US" sz="1400" b="1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745" y="466725"/>
            <a:ext cx="4505325" cy="3016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69" name="组合 8"/>
          <p:cNvGrpSpPr/>
          <p:nvPr/>
        </p:nvGrpSpPr>
        <p:grpSpPr>
          <a:xfrm>
            <a:off x="0" y="-217487"/>
            <a:ext cx="12192000" cy="611187"/>
            <a:chOff x="0" y="-217714"/>
            <a:chExt cx="12192000" cy="611414"/>
          </a:xfrm>
        </p:grpSpPr>
        <p:sp>
          <p:nvSpPr>
            <p:cNvPr id="7170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1" name="圆角矩形 64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2" name="组合 65"/>
          <p:cNvGrpSpPr/>
          <p:nvPr/>
        </p:nvGrpSpPr>
        <p:grpSpPr>
          <a:xfrm rot="10800000">
            <a:off x="0" y="6464300"/>
            <a:ext cx="12192000" cy="611188"/>
            <a:chOff x="0" y="-217714"/>
            <a:chExt cx="12192000" cy="611414"/>
          </a:xfrm>
        </p:grpSpPr>
        <p:sp>
          <p:nvSpPr>
            <p:cNvPr id="7173" name="圆角矩形 66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4" name="圆角矩形 67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20" name="文本框 13"/>
          <p:cNvSpPr txBox="1"/>
          <p:nvPr/>
        </p:nvSpPr>
        <p:spPr>
          <a:xfrm>
            <a:off x="100330" y="466725"/>
            <a:ext cx="100437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Training and Evaluation</a:t>
            </a:r>
            <a:endParaRPr lang="en-US" altLang="zh-CN" sz="3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7180" y="1379220"/>
            <a:ext cx="3473450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Train/Test data split</a:t>
            </a:r>
            <a:endParaRPr 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train: test at 8:2</a:t>
            </a:r>
            <a:endParaRPr lang="en-US" sz="1800"/>
          </a:p>
          <a:p>
            <a:pPr lvl="1">
              <a:buFont typeface="Arial" panose="020B0604020202020204" pitchFamily="34" charset="0"/>
            </a:pPr>
            <a:endParaRPr lang="en-US" sz="180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80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80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80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/>
              <a:t>Model Selection</a:t>
            </a:r>
            <a:endParaRPr 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Logistic regression</a:t>
            </a:r>
            <a:endParaRPr lang="en-US" sz="180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800"/>
              <a:t>Recursive Feature Elimination 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Random forest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Gradient boost tree</a:t>
            </a:r>
            <a:endParaRPr lang="en-US" sz="180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800"/>
              <a:t>feature importance</a:t>
            </a:r>
            <a:endParaRPr lang="en-US" sz="1800"/>
          </a:p>
        </p:txBody>
      </p:sp>
      <p:pic>
        <p:nvPicPr>
          <p:cNvPr id="4" name="Picture 3" descr="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6350" y="1205230"/>
            <a:ext cx="5655310" cy="30226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691755" y="4396740"/>
            <a:ext cx="4185920" cy="1476375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52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In training dataset, GBT has the significantly higher AUC score than the other two. However, the GBT score is only slightly higher in test, indicating that the model is likely overfitting. </a:t>
            </a:r>
            <a:endParaRPr lang="en-US"/>
          </a:p>
        </p:txBody>
      </p:sp>
      <p:pic>
        <p:nvPicPr>
          <p:cNvPr id="7" name="Picture 6" descr="featur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85" y="2648585"/>
            <a:ext cx="1902460" cy="285813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4185920" y="2308860"/>
            <a:ext cx="1525905" cy="368300"/>
          </a:xfrm>
          <a:prstGeom prst="rect">
            <a:avLst/>
          </a:prstGeom>
          <a:solidFill>
            <a:srgbClr val="37465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Overflow="overflow" horzOverflow="overflow" vert="horz" wrap="square" lIns="76200" tIns="609442" rIns="76201" bIns="609441" numCol="1" spcCol="1270" rtlCol="0" fromWordArt="0" anchor="ctr" anchorCtr="0" forceAA="0" compatLnSpc="1">
            <a:noAutofit/>
          </a:bodyPr>
          <a:lstStyle/>
          <a:p>
            <a:pPr lvl="0" algn="l" defTabSz="533400" fontAlgn="auto">
              <a:lnSpc>
                <a:spcPct val="90000"/>
              </a:lnSpc>
              <a:spcAft>
                <a:spcPct val="35000"/>
              </a:spcAft>
              <a:buClrTx/>
              <a:buSzTx/>
              <a:defRPr/>
            </a:pPr>
            <a:r>
              <a:rPr lang="en-US" sz="18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Top factors</a:t>
            </a:r>
            <a:endParaRPr lang="en-US" sz="18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8312150" y="743585"/>
            <a:ext cx="2696210" cy="368300"/>
          </a:xfrm>
          <a:prstGeom prst="rect">
            <a:avLst/>
          </a:prstGeom>
          <a:solidFill>
            <a:srgbClr val="51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b="1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Model Performance</a:t>
            </a:r>
            <a:endParaRPr lang="en-US" sz="1800" b="1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69" name="组合 8"/>
          <p:cNvGrpSpPr/>
          <p:nvPr/>
        </p:nvGrpSpPr>
        <p:grpSpPr>
          <a:xfrm>
            <a:off x="0" y="-217487"/>
            <a:ext cx="12192000" cy="611187"/>
            <a:chOff x="0" y="-217714"/>
            <a:chExt cx="12192000" cy="611414"/>
          </a:xfrm>
        </p:grpSpPr>
        <p:sp>
          <p:nvSpPr>
            <p:cNvPr id="7170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1" name="圆角矩形 64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2" name="组合 65"/>
          <p:cNvGrpSpPr/>
          <p:nvPr/>
        </p:nvGrpSpPr>
        <p:grpSpPr>
          <a:xfrm rot="10800000">
            <a:off x="0" y="6464300"/>
            <a:ext cx="12192000" cy="611188"/>
            <a:chOff x="0" y="-217714"/>
            <a:chExt cx="12192000" cy="611414"/>
          </a:xfrm>
        </p:grpSpPr>
        <p:sp>
          <p:nvSpPr>
            <p:cNvPr id="7173" name="圆角矩形 66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4" name="圆角矩形 67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20" name="文本框 13"/>
          <p:cNvSpPr txBox="1"/>
          <p:nvPr/>
        </p:nvSpPr>
        <p:spPr>
          <a:xfrm>
            <a:off x="100330" y="466725"/>
            <a:ext cx="100437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 and Future Work</a:t>
            </a:r>
            <a:endParaRPr lang="en-US" altLang="zh-CN" sz="3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97180" y="1379220"/>
            <a:ext cx="10050145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current model was able to predict the default loan at an AUC score around 0.72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top 5 factors:</a:t>
            </a:r>
            <a:endParaRPr 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credit score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months since the oldest revolving account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months since the oldest installment account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borrower's installment to debt ratio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and borrower's annual income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Relate the zipcode feature to more meaningful information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NLP analysis for text feature 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Fine tune the model 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Use FLASK to create an online tool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1527</Words>
  <Application>WPS Presentation</Application>
  <PresentationFormat/>
  <Paragraphs>80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google1596857409</cp:lastModifiedBy>
  <cp:revision>20</cp:revision>
  <dcterms:created xsi:type="dcterms:W3CDTF">2015-06-23T01:18:00Z</dcterms:created>
  <dcterms:modified xsi:type="dcterms:W3CDTF">2020-08-12T15:43:36Z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