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AN" initials="P" lastIdx="1" clrIdx="0">
    <p:extLst>
      <p:ext uri="{19B8F6BF-5375-455C-9EA6-DF929625EA0E}">
        <p15:presenceInfo xmlns:p15="http://schemas.microsoft.com/office/powerpoint/2012/main" userId="46080a7ca5065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3jNkZ-5s-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7669EA-EDF5-AF92-9A01-7A016413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59" y="1034893"/>
            <a:ext cx="9144000" cy="15672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2-Folded Architecture for IIR Filter</a:t>
            </a:r>
            <a:br>
              <a:rPr lang="en-US" sz="3100" dirty="0"/>
            </a:br>
            <a:endParaRPr lang="en-IN" sz="31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CCD6B-AB56-268A-356E-EC01E5DE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49" y="3048564"/>
            <a:ext cx="2026291" cy="1839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7BEF-C91D-322F-00D7-833424F8B2BD}"/>
              </a:ext>
            </a:extLst>
          </p:cNvPr>
          <p:cNvSpPr txBox="1"/>
          <p:nvPr/>
        </p:nvSpPr>
        <p:spPr>
          <a:xfrm>
            <a:off x="4291263" y="5023970"/>
            <a:ext cx="360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EE516: VLSI DSP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3FC35-126A-7027-23C5-ADB6327018D5}"/>
              </a:ext>
            </a:extLst>
          </p:cNvPr>
          <p:cNvSpPr txBox="1"/>
          <p:nvPr/>
        </p:nvSpPr>
        <p:spPr>
          <a:xfrm>
            <a:off x="4768280" y="5725831"/>
            <a:ext cx="380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May, 2022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52AA4-26D4-E03B-4D82-D4BEA7200DFF}"/>
              </a:ext>
            </a:extLst>
          </p:cNvPr>
          <p:cNvSpPr txBox="1"/>
          <p:nvPr/>
        </p:nvSpPr>
        <p:spPr>
          <a:xfrm>
            <a:off x="8108311" y="3728100"/>
            <a:ext cx="3933615" cy="164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Under Guidance of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 Prof. Shaik Rafi Ahamad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EEE Dept. IIT Guwahati</a:t>
            </a:r>
            <a:endParaRPr lang="en-IN" sz="1600" b="1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EE8E7-B9C2-DEE2-F49C-D0363E0D3F85}"/>
              </a:ext>
            </a:extLst>
          </p:cNvPr>
          <p:cNvSpPr txBox="1"/>
          <p:nvPr/>
        </p:nvSpPr>
        <p:spPr>
          <a:xfrm>
            <a:off x="394432" y="3744812"/>
            <a:ext cx="268044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Name: Pawan Kumar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Roll No.: 214102412 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C4176-E857-7B4F-7C5A-F80CFE820244}"/>
              </a:ext>
            </a:extLst>
          </p:cNvPr>
          <p:cNvSpPr txBox="1"/>
          <p:nvPr/>
        </p:nvSpPr>
        <p:spPr>
          <a:xfrm>
            <a:off x="2958353" y="2366682"/>
            <a:ext cx="567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Y[n] = a*Y[n-3] + b*Y[n-5] + X[n]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563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2974B-80D6-1803-5DBD-F06F0E3DE273}"/>
              </a:ext>
            </a:extLst>
          </p:cNvPr>
          <p:cNvSpPr txBox="1"/>
          <p:nvPr/>
        </p:nvSpPr>
        <p:spPr>
          <a:xfrm>
            <a:off x="1237130" y="609600"/>
            <a:ext cx="8857129" cy="371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successfully implemented 2 folded architecture of IIR filter.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requires 1 adder , 1multiplier , 4 mux and 9 Delay module to implement this architecture and in simple IIR filter conventional we need 2 adder and 2 multiplier with 5 delay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Area and power requirement of folded is half of the conventional IIR filter which is achieved by reducing functional unit.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22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984F-2056-8F9F-7276-2195586DFC32}"/>
              </a:ext>
            </a:extLst>
          </p:cNvPr>
          <p:cNvSpPr txBox="1"/>
          <p:nvPr/>
        </p:nvSpPr>
        <p:spPr>
          <a:xfrm>
            <a:off x="842682" y="555812"/>
            <a:ext cx="790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References: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2A835-542E-ABDA-5F0B-6B2E1A3FC386}"/>
              </a:ext>
            </a:extLst>
          </p:cNvPr>
          <p:cNvSpPr txBox="1"/>
          <p:nvPr/>
        </p:nvSpPr>
        <p:spPr>
          <a:xfrm>
            <a:off x="923364" y="1515035"/>
            <a:ext cx="949362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1.</a:t>
            </a:r>
            <a:r>
              <a:rPr lang="en-US" dirty="0"/>
              <a:t>   VLSI digital signal processing systems by Keshab k. </a:t>
            </a:r>
            <a:r>
              <a:rPr lang="en-US" dirty="0" err="1"/>
              <a:t>Parhi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2.  </a:t>
            </a:r>
            <a:r>
              <a:rPr lang="en-IN" dirty="0"/>
              <a:t> System design through Verilog </a:t>
            </a:r>
            <a:r>
              <a:rPr lang="en-IN" dirty="0" err="1"/>
              <a:t>nptel</a:t>
            </a:r>
            <a:r>
              <a:rPr lang="en-IN" dirty="0"/>
              <a:t> video by Prof. S. R. Ahamad (IIT Guwahati)	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>
                <a:hlinkClick r:id="rId2"/>
              </a:rPr>
              <a:t>https://www.youtube.com/watch?v=w3jNkZ-5s-</a:t>
            </a:r>
            <a:r>
              <a:rPr lang="en-IN" dirty="0"/>
              <a:t>	</a:t>
            </a:r>
            <a:r>
              <a:rPr lang="en-IN" dirty="0" err="1"/>
              <a:t>U&amp;list</a:t>
            </a:r>
            <a:r>
              <a:rPr lang="en-IN" dirty="0"/>
              <a:t>=PLwdnzlV3ogoVGq4TIpX4NH6QEFYiAnyvA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3.    </a:t>
            </a:r>
            <a:r>
              <a:rPr lang="en-US" dirty="0"/>
              <a:t>For making block diagrams : </a:t>
            </a:r>
            <a:r>
              <a:rPr lang="en-US" b="1" dirty="0"/>
              <a:t>online.visual-paradigm.com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6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1AFA1-3C32-407E-1F5B-34C772A6DB79}"/>
              </a:ext>
            </a:extLst>
          </p:cNvPr>
          <p:cNvSpPr txBox="1"/>
          <p:nvPr/>
        </p:nvSpPr>
        <p:spPr>
          <a:xfrm>
            <a:off x="2447364" y="2034989"/>
            <a:ext cx="6741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0487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46670-5233-84F0-E4B6-626EBFB364CD}"/>
              </a:ext>
            </a:extLst>
          </p:cNvPr>
          <p:cNvSpPr txBox="1"/>
          <p:nvPr/>
        </p:nvSpPr>
        <p:spPr>
          <a:xfrm>
            <a:off x="1174375" y="495257"/>
            <a:ext cx="112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Basic Steps for Folding Transformation: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3C3F3A-3168-993B-94AC-72FE7F2CF9BB}"/>
                  </a:ext>
                </a:extLst>
              </p:cNvPr>
              <p:cNvSpPr txBox="1"/>
              <p:nvPr/>
            </p:nvSpPr>
            <p:spPr>
              <a:xfrm>
                <a:off x="1636057" y="1138869"/>
                <a:ext cx="10363200" cy="4795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b="1" dirty="0"/>
                  <a:t> Find Folding equation using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       D</a:t>
                </a:r>
                <a:r>
                  <a:rPr lang="en-IN" dirty="0"/>
                  <a:t>F(U     V) = N*W(e)+ v – u + Pu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	</a:t>
                </a:r>
                <a:r>
                  <a:rPr lang="en-IN" sz="1600" dirty="0"/>
                  <a:t>Where N= Folding factor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		     v = Switching instance of node V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		     u = Switching instance of node U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		   Pu = Propagation delay of U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		   W(e)= Path delay between V and U</a:t>
                </a:r>
              </a:p>
              <a:p>
                <a:pPr>
                  <a:lnSpc>
                    <a:spcPct val="150000"/>
                  </a:lnSpc>
                </a:pPr>
                <a:endParaRPr lang="en-IN" sz="1600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US" b="1" dirty="0"/>
                  <a:t>If D</a:t>
                </a:r>
                <a:r>
                  <a:rPr lang="en-IN" b="1" dirty="0"/>
                  <a:t>F(U     V) &lt; 0   </a:t>
                </a:r>
                <a:r>
                  <a:rPr lang="en-IN" dirty="0"/>
                  <a:t>: Folding Transformation failed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Then apply retiming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r(U)-r(V) ≤ Floor Function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IN" dirty="0"/>
                          <m:t>F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U</m:t>
                        </m:r>
                        <m:r>
                          <m:rPr>
                            <m:nor/>
                          </m:rPr>
                          <a:rPr lang="en-IN" dirty="0"/>
                          <m:t>     </m:t>
                        </m:r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3C3F3A-3168-993B-94AC-72FE7F2C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7" y="1138869"/>
                <a:ext cx="10363200" cy="4795415"/>
              </a:xfrm>
              <a:prstGeom prst="rect">
                <a:avLst/>
              </a:prstGeo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A15283-0766-D4E3-7493-3D2E59C4C331}"/>
              </a:ext>
            </a:extLst>
          </p:cNvPr>
          <p:cNvCxnSpPr/>
          <p:nvPr/>
        </p:nvCxnSpPr>
        <p:spPr>
          <a:xfrm>
            <a:off x="3316941" y="1963271"/>
            <a:ext cx="259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5F5386-E8A7-59B2-E5D7-8269D87277EE}"/>
              </a:ext>
            </a:extLst>
          </p:cNvPr>
          <p:cNvCxnSpPr/>
          <p:nvPr/>
        </p:nvCxnSpPr>
        <p:spPr>
          <a:xfrm>
            <a:off x="2817159" y="4598895"/>
            <a:ext cx="259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A18567-8F47-53CF-A2DA-43B06D7D167D}"/>
              </a:ext>
            </a:extLst>
          </p:cNvPr>
          <p:cNvCxnSpPr/>
          <p:nvPr/>
        </p:nvCxnSpPr>
        <p:spPr>
          <a:xfrm>
            <a:off x="5757584" y="5473398"/>
            <a:ext cx="259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40040-9F29-18F8-2B14-4CC3D3281365}"/>
              </a:ext>
            </a:extLst>
          </p:cNvPr>
          <p:cNvSpPr txBox="1"/>
          <p:nvPr/>
        </p:nvSpPr>
        <p:spPr>
          <a:xfrm>
            <a:off x="1506071" y="5215029"/>
            <a:ext cx="1013011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1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E2301-C987-3230-261B-99B6D0936AB4}"/>
              </a:ext>
            </a:extLst>
          </p:cNvPr>
          <p:cNvSpPr txBox="1"/>
          <p:nvPr/>
        </p:nvSpPr>
        <p:spPr>
          <a:xfrm>
            <a:off x="1346946" y="2636247"/>
            <a:ext cx="11098306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4.  Find Retiming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	   r(</a:t>
            </a:r>
            <a:r>
              <a:rPr lang="en-US" dirty="0" err="1"/>
              <a:t>i</a:t>
            </a:r>
            <a:r>
              <a:rPr lang="en-US" dirty="0"/>
              <a:t>) = Shortest path from extra node (n+1) to </a:t>
            </a:r>
            <a:r>
              <a:rPr lang="en-US" dirty="0" err="1"/>
              <a:t>i-th</a:t>
            </a:r>
            <a:r>
              <a:rPr lang="en-US" dirty="0"/>
              <a:t> node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5.  Find new Delays for edges</a:t>
            </a:r>
          </a:p>
          <a:p>
            <a:pPr>
              <a:lnSpc>
                <a:spcPct val="150000"/>
              </a:lnSpc>
            </a:pPr>
            <a:r>
              <a:rPr lang="en-US" dirty="0"/>
              <a:t>	  </a:t>
            </a:r>
            <a:r>
              <a:rPr lang="en-IN" dirty="0"/>
              <a:t> </a:t>
            </a:r>
            <a:r>
              <a:rPr lang="en-IN" dirty="0" err="1"/>
              <a:t>Wr</a:t>
            </a:r>
            <a:r>
              <a:rPr lang="en-IN" dirty="0"/>
              <a:t>(e)= W(e)+ r(V ) - r(U)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b="1" dirty="0"/>
              <a:t>6.  Calculate new folding equation</a:t>
            </a:r>
          </a:p>
          <a:p>
            <a:pPr>
              <a:lnSpc>
                <a:spcPct val="150000"/>
              </a:lnSpc>
            </a:pPr>
            <a:r>
              <a:rPr lang="en-US" dirty="0"/>
              <a:t>	  D</a:t>
            </a:r>
            <a:r>
              <a:rPr lang="en-IN" dirty="0"/>
              <a:t>F’(U     V) = N*</a:t>
            </a:r>
            <a:r>
              <a:rPr lang="en-IN" dirty="0" err="1"/>
              <a:t>Wr</a:t>
            </a:r>
            <a:r>
              <a:rPr lang="en-IN" dirty="0"/>
              <a:t>(e)+ v – u + Pu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4742B9-7EFF-27CA-B0C6-2BB919AAFC25}"/>
              </a:ext>
            </a:extLst>
          </p:cNvPr>
          <p:cNvCxnSpPr>
            <a:cxnSpLocks/>
          </p:cNvCxnSpPr>
          <p:nvPr/>
        </p:nvCxnSpPr>
        <p:spPr>
          <a:xfrm>
            <a:off x="2680446" y="5760714"/>
            <a:ext cx="22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447B39-064D-CEC4-196C-122DDE51F436}"/>
              </a:ext>
            </a:extLst>
          </p:cNvPr>
          <p:cNvSpPr txBox="1"/>
          <p:nvPr/>
        </p:nvSpPr>
        <p:spPr>
          <a:xfrm>
            <a:off x="1305485" y="686389"/>
            <a:ext cx="10065124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Find Constrain graph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IN" dirty="0"/>
              <a:t> r(</a:t>
            </a:r>
            <a:r>
              <a:rPr lang="en-IN" dirty="0" err="1"/>
              <a:t>i</a:t>
            </a:r>
            <a:r>
              <a:rPr lang="en-IN" dirty="0"/>
              <a:t>) - r(j) ≤  k  ; means edge from node j to node </a:t>
            </a:r>
            <a:r>
              <a:rPr lang="en-IN" dirty="0" err="1"/>
              <a:t>i</a:t>
            </a:r>
            <a:r>
              <a:rPr lang="en-IN" dirty="0"/>
              <a:t> with K delay</a:t>
            </a:r>
          </a:p>
          <a:p>
            <a:pPr>
              <a:lnSpc>
                <a:spcPct val="150000"/>
              </a:lnSpc>
            </a:pPr>
            <a:r>
              <a:rPr lang="en-IN" dirty="0"/>
              <a:t>	And extra edges are from extra node(n+1) to each node with 0 delay, n is total no. 	of   	nodes</a:t>
            </a:r>
          </a:p>
        </p:txBody>
      </p:sp>
    </p:spTree>
    <p:extLst>
      <p:ext uri="{BB962C8B-B14F-4D97-AF65-F5344CB8AC3E}">
        <p14:creationId xmlns:p14="http://schemas.microsoft.com/office/powerpoint/2010/main" val="39272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5FA2B-5237-3FE0-F9A7-344CDB0E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71" y="1306547"/>
            <a:ext cx="4478430" cy="3376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4E7F5-1FCF-0D47-5AD6-2279630FDB87}"/>
              </a:ext>
            </a:extLst>
          </p:cNvPr>
          <p:cNvSpPr txBox="1"/>
          <p:nvPr/>
        </p:nvSpPr>
        <p:spPr>
          <a:xfrm>
            <a:off x="751074" y="151506"/>
            <a:ext cx="10802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Block diagram of given equation:  </a:t>
            </a:r>
            <a:r>
              <a:rPr lang="en-US" dirty="0"/>
              <a:t>Y[n] = a*Y[n-3] + b*Y[n-5] + X[n]</a:t>
            </a:r>
            <a:endParaRPr lang="en-IN" dirty="0"/>
          </a:p>
          <a:p>
            <a:endParaRPr lang="en-IN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020856-F982-F5BE-4E14-F571C5C2ADEF}"/>
              </a:ext>
            </a:extLst>
          </p:cNvPr>
          <p:cNvCxnSpPr>
            <a:cxnSpLocks/>
          </p:cNvCxnSpPr>
          <p:nvPr/>
        </p:nvCxnSpPr>
        <p:spPr>
          <a:xfrm>
            <a:off x="9045388" y="941294"/>
            <a:ext cx="606098" cy="36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B1FE959D-D974-1064-EE4B-82643E5EF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692678"/>
                  </p:ext>
                </p:extLst>
              </p:nvPr>
            </p:nvGraphicFramePr>
            <p:xfrm>
              <a:off x="165802" y="1123920"/>
              <a:ext cx="6977528" cy="453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9430">
                      <a:extLst>
                        <a:ext uri="{9D8B030D-6E8A-4147-A177-3AD203B41FA5}">
                          <a16:colId xmlns:a16="http://schemas.microsoft.com/office/drawing/2014/main" val="224936992"/>
                        </a:ext>
                      </a:extLst>
                    </a:gridCol>
                    <a:gridCol w="2985247">
                      <a:extLst>
                        <a:ext uri="{9D8B030D-6E8A-4147-A177-3AD203B41FA5}">
                          <a16:colId xmlns:a16="http://schemas.microsoft.com/office/drawing/2014/main" val="2947324931"/>
                        </a:ext>
                      </a:extLst>
                    </a:gridCol>
                    <a:gridCol w="2192851">
                      <a:extLst>
                        <a:ext uri="{9D8B030D-6E8A-4147-A177-3AD203B41FA5}">
                          <a16:colId xmlns:a16="http://schemas.microsoft.com/office/drawing/2014/main" val="1982470602"/>
                        </a:ext>
                      </a:extLst>
                    </a:gridCol>
                  </a:tblGrid>
                  <a:tr h="12879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</a:t>
                          </a:r>
                        </a:p>
                        <a:p>
                          <a:r>
                            <a:rPr lang="en-US" dirty="0"/>
                            <a:t>      Edge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Folding equation</a:t>
                          </a:r>
                        </a:p>
                        <a:p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D</a:t>
                          </a:r>
                          <a:r>
                            <a:rPr lang="en-IN" sz="1400" dirty="0"/>
                            <a:t>F(U     V) = N*W(e)+ v – u + Pu</a:t>
                          </a: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Retiming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dirty="0"/>
                            <a:t>r(U)-r(V) ≤ Floor Function of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D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U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IN" sz="1400" dirty="0"/>
                                    <m:t>N</m:t>
                                  </m:r>
                                </m:den>
                              </m:f>
                            </m:oMath>
                          </a14:m>
                          <a:endParaRPr lang="en-IN" sz="14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993130"/>
                      </a:ext>
                    </a:extLst>
                  </a:tr>
                  <a:tr h="6720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2x3+0-1-1 =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r(1)-r(3) </a:t>
                          </a:r>
                          <a:r>
                            <a:rPr lang="en-IN" dirty="0"/>
                            <a:t>≤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9496128"/>
                      </a:ext>
                    </a:extLst>
                  </a:tr>
                  <a:tr h="60094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2x5+1-1-1 = 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r(1)-r(4) </a:t>
                          </a:r>
                          <a:r>
                            <a:rPr lang="en-IN" dirty="0"/>
                            <a:t>≤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57884"/>
                      </a:ext>
                    </a:extLst>
                  </a:tr>
                  <a:tr h="64545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2x0+0-0-2 = 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r(3)-r(2) </a:t>
                          </a:r>
                          <a:r>
                            <a:rPr lang="en-IN" dirty="0"/>
                            <a:t>≤ 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64461"/>
                      </a:ext>
                    </a:extLst>
                  </a:tr>
                  <a:tr h="627152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2x0+0-1-2 = -3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r(4)-r(2) </a:t>
                          </a:r>
                          <a:r>
                            <a:rPr lang="en-IN" dirty="0"/>
                            <a:t>≤ 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024377"/>
                      </a:ext>
                    </a:extLst>
                  </a:tr>
                  <a:tr h="699247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2x0+1-0-1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r(2)-r(1) </a:t>
                          </a:r>
                          <a:r>
                            <a:rPr lang="en-IN" dirty="0"/>
                            <a:t>≤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46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B1FE959D-D974-1064-EE4B-82643E5EF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692678"/>
                  </p:ext>
                </p:extLst>
              </p:nvPr>
            </p:nvGraphicFramePr>
            <p:xfrm>
              <a:off x="165802" y="1123920"/>
              <a:ext cx="6977528" cy="453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9430">
                      <a:extLst>
                        <a:ext uri="{9D8B030D-6E8A-4147-A177-3AD203B41FA5}">
                          <a16:colId xmlns:a16="http://schemas.microsoft.com/office/drawing/2014/main" val="224936992"/>
                        </a:ext>
                      </a:extLst>
                    </a:gridCol>
                    <a:gridCol w="2985247">
                      <a:extLst>
                        <a:ext uri="{9D8B030D-6E8A-4147-A177-3AD203B41FA5}">
                          <a16:colId xmlns:a16="http://schemas.microsoft.com/office/drawing/2014/main" val="2947324931"/>
                        </a:ext>
                      </a:extLst>
                    </a:gridCol>
                    <a:gridCol w="2192851">
                      <a:extLst>
                        <a:ext uri="{9D8B030D-6E8A-4147-A177-3AD203B41FA5}">
                          <a16:colId xmlns:a16="http://schemas.microsoft.com/office/drawing/2014/main" val="1982470602"/>
                        </a:ext>
                      </a:extLst>
                    </a:gridCol>
                  </a:tblGrid>
                  <a:tr h="12879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</a:t>
                          </a:r>
                        </a:p>
                        <a:p>
                          <a:r>
                            <a:rPr lang="en-US" dirty="0"/>
                            <a:t>      Edge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Folding equation</a:t>
                          </a:r>
                        </a:p>
                        <a:p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D</a:t>
                          </a:r>
                          <a:r>
                            <a:rPr lang="en-IN" sz="1400" dirty="0"/>
                            <a:t>F(U     V) = N*W(e)+ v – u + Pu</a:t>
                          </a: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333" t="-2370" r="-1111" b="-254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93130"/>
                      </a:ext>
                    </a:extLst>
                  </a:tr>
                  <a:tr h="6720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2x3+0-1-1 =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r(1)-r(3) </a:t>
                          </a:r>
                          <a:r>
                            <a:rPr lang="en-IN" dirty="0"/>
                            <a:t>≤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9496128"/>
                      </a:ext>
                    </a:extLst>
                  </a:tr>
                  <a:tr h="60094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2x5+1-1-1 = 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r(1)-r(4) </a:t>
                          </a:r>
                          <a:r>
                            <a:rPr lang="en-IN" dirty="0"/>
                            <a:t>≤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57884"/>
                      </a:ext>
                    </a:extLst>
                  </a:tr>
                  <a:tr h="64545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2x0+0-0-2 = 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r(3)-r(2) </a:t>
                          </a:r>
                          <a:r>
                            <a:rPr lang="en-IN" dirty="0"/>
                            <a:t>≤ 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64461"/>
                      </a:ext>
                    </a:extLst>
                  </a:tr>
                  <a:tr h="627152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2x0+0-1-2 = -3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r(4)-r(2) </a:t>
                          </a:r>
                          <a:r>
                            <a:rPr lang="en-IN" dirty="0"/>
                            <a:t>≤ 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024377"/>
                      </a:ext>
                    </a:extLst>
                  </a:tr>
                  <a:tr h="699247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 = 2x0+1-0-1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r(2)-r(1) </a:t>
                          </a:r>
                          <a:r>
                            <a:rPr lang="en-IN" dirty="0"/>
                            <a:t>≤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46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DAC5C36-4BA5-FC0F-1D48-85709A700975}"/>
              </a:ext>
            </a:extLst>
          </p:cNvPr>
          <p:cNvSpPr/>
          <p:nvPr/>
        </p:nvSpPr>
        <p:spPr>
          <a:xfrm>
            <a:off x="411255" y="2520050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BFA63E-C303-646F-E363-12D68ECB14DD}"/>
              </a:ext>
            </a:extLst>
          </p:cNvPr>
          <p:cNvSpPr/>
          <p:nvPr/>
        </p:nvSpPr>
        <p:spPr>
          <a:xfrm>
            <a:off x="1472172" y="2520050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6572F-2D05-305F-B323-B80B7CFEB2B4}"/>
              </a:ext>
            </a:extLst>
          </p:cNvPr>
          <p:cNvCxnSpPr>
            <a:cxnSpLocks/>
          </p:cNvCxnSpPr>
          <p:nvPr/>
        </p:nvCxnSpPr>
        <p:spPr>
          <a:xfrm>
            <a:off x="694204" y="2698376"/>
            <a:ext cx="77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D33A04-59B7-1555-DC47-CCBCE4AEF711}"/>
              </a:ext>
            </a:extLst>
          </p:cNvPr>
          <p:cNvSpPr txBox="1"/>
          <p:nvPr/>
        </p:nvSpPr>
        <p:spPr>
          <a:xfrm>
            <a:off x="831894" y="2452613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3D</a:t>
            </a:r>
            <a:endParaRPr lang="en-IN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B506DF-0B41-B657-3AA9-3600F9278B63}"/>
              </a:ext>
            </a:extLst>
          </p:cNvPr>
          <p:cNvSpPr/>
          <p:nvPr/>
        </p:nvSpPr>
        <p:spPr>
          <a:xfrm>
            <a:off x="411253" y="450597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43AAD7-CB8D-D859-BA6F-36B30918D727}"/>
              </a:ext>
            </a:extLst>
          </p:cNvPr>
          <p:cNvSpPr/>
          <p:nvPr/>
        </p:nvSpPr>
        <p:spPr>
          <a:xfrm>
            <a:off x="433106" y="3237225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7539F-330F-068E-50E1-31B98D03C823}"/>
              </a:ext>
            </a:extLst>
          </p:cNvPr>
          <p:cNvSpPr/>
          <p:nvPr/>
        </p:nvSpPr>
        <p:spPr>
          <a:xfrm>
            <a:off x="445573" y="3862090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B8301D-EDFA-D056-1FCF-2F60F7F430CE}"/>
              </a:ext>
            </a:extLst>
          </p:cNvPr>
          <p:cNvSpPr/>
          <p:nvPr/>
        </p:nvSpPr>
        <p:spPr>
          <a:xfrm>
            <a:off x="411254" y="5072325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B2023-D0AE-E411-C3ED-A64276298118}"/>
              </a:ext>
            </a:extLst>
          </p:cNvPr>
          <p:cNvSpPr txBox="1"/>
          <p:nvPr/>
        </p:nvSpPr>
        <p:spPr>
          <a:xfrm>
            <a:off x="857430" y="313710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5D</a:t>
            </a:r>
            <a:endParaRPr lang="en-IN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AFB700-9E38-3CB6-DC94-A83089CC36F0}"/>
              </a:ext>
            </a:extLst>
          </p:cNvPr>
          <p:cNvSpPr/>
          <p:nvPr/>
        </p:nvSpPr>
        <p:spPr>
          <a:xfrm>
            <a:off x="1453958" y="3184347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F86246-21D0-5206-57E4-D52E7FA28232}"/>
              </a:ext>
            </a:extLst>
          </p:cNvPr>
          <p:cNvSpPr/>
          <p:nvPr/>
        </p:nvSpPr>
        <p:spPr>
          <a:xfrm>
            <a:off x="1453122" y="3834870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F84F3-A30B-06D7-C1D9-EFF140BDA43D}"/>
              </a:ext>
            </a:extLst>
          </p:cNvPr>
          <p:cNvSpPr/>
          <p:nvPr/>
        </p:nvSpPr>
        <p:spPr>
          <a:xfrm>
            <a:off x="1470632" y="4461470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6CBD56-4DE2-C8FA-5276-E5A07BAEA2E7}"/>
              </a:ext>
            </a:extLst>
          </p:cNvPr>
          <p:cNvSpPr/>
          <p:nvPr/>
        </p:nvSpPr>
        <p:spPr>
          <a:xfrm>
            <a:off x="1427770" y="502533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6567A-5F68-2FE1-07DB-E8BC58945412}"/>
              </a:ext>
            </a:extLst>
          </p:cNvPr>
          <p:cNvSpPr txBox="1"/>
          <p:nvPr/>
        </p:nvSpPr>
        <p:spPr>
          <a:xfrm>
            <a:off x="841142" y="498502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4A25C9-9859-607A-4366-2B72023C8FA1}"/>
              </a:ext>
            </a:extLst>
          </p:cNvPr>
          <p:cNvCxnSpPr>
            <a:cxnSpLocks/>
          </p:cNvCxnSpPr>
          <p:nvPr/>
        </p:nvCxnSpPr>
        <p:spPr>
          <a:xfrm>
            <a:off x="781890" y="3415538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8ED65A-DE66-02CB-A54E-3223ADE02F28}"/>
              </a:ext>
            </a:extLst>
          </p:cNvPr>
          <p:cNvCxnSpPr>
            <a:cxnSpLocks/>
          </p:cNvCxnSpPr>
          <p:nvPr/>
        </p:nvCxnSpPr>
        <p:spPr>
          <a:xfrm>
            <a:off x="781890" y="4652846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7BBEA2-A1B2-7FE8-85D2-780F0467C918}"/>
              </a:ext>
            </a:extLst>
          </p:cNvPr>
          <p:cNvCxnSpPr>
            <a:cxnSpLocks/>
          </p:cNvCxnSpPr>
          <p:nvPr/>
        </p:nvCxnSpPr>
        <p:spPr>
          <a:xfrm>
            <a:off x="716055" y="4045377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81511C-C844-F976-311F-B6F253AF72DF}"/>
              </a:ext>
            </a:extLst>
          </p:cNvPr>
          <p:cNvCxnSpPr>
            <a:cxnSpLocks/>
          </p:cNvCxnSpPr>
          <p:nvPr/>
        </p:nvCxnSpPr>
        <p:spPr>
          <a:xfrm>
            <a:off x="751074" y="5230140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82FCBC-2B9D-F077-85BD-7F52039ED620}"/>
              </a:ext>
            </a:extLst>
          </p:cNvPr>
          <p:cNvCxnSpPr>
            <a:cxnSpLocks/>
          </p:cNvCxnSpPr>
          <p:nvPr/>
        </p:nvCxnSpPr>
        <p:spPr>
          <a:xfrm>
            <a:off x="2465293" y="1843138"/>
            <a:ext cx="22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935F8B-F512-919B-B133-3AA973DD55E9}"/>
              </a:ext>
            </a:extLst>
          </p:cNvPr>
          <p:cNvCxnSpPr>
            <a:cxnSpLocks/>
          </p:cNvCxnSpPr>
          <p:nvPr/>
        </p:nvCxnSpPr>
        <p:spPr>
          <a:xfrm>
            <a:off x="6490446" y="1735561"/>
            <a:ext cx="22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BB896C-04E9-FDBF-F06B-C95A475625A7}"/>
              </a:ext>
            </a:extLst>
          </p:cNvPr>
          <p:cNvSpPr txBox="1"/>
          <p:nvPr/>
        </p:nvSpPr>
        <p:spPr>
          <a:xfrm>
            <a:off x="857430" y="441070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BACBA7-90B4-1F11-3B00-DA4507B9A616}"/>
              </a:ext>
            </a:extLst>
          </p:cNvPr>
          <p:cNvSpPr txBox="1"/>
          <p:nvPr/>
        </p:nvSpPr>
        <p:spPr>
          <a:xfrm>
            <a:off x="815925" y="3789229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9575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D2895-3A65-E08A-8F1A-8116B20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91" y="1346437"/>
            <a:ext cx="4513062" cy="366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16E6C-A1A3-6CDF-34B3-C4D68D34563E}"/>
              </a:ext>
            </a:extLst>
          </p:cNvPr>
          <p:cNvSpPr txBox="1"/>
          <p:nvPr/>
        </p:nvSpPr>
        <p:spPr>
          <a:xfrm>
            <a:off x="7864568" y="977105"/>
            <a:ext cx="565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Graph: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29412-7894-763C-0371-E49B4DF0EBB9}"/>
              </a:ext>
            </a:extLst>
          </p:cNvPr>
          <p:cNvSpPr txBox="1"/>
          <p:nvPr/>
        </p:nvSpPr>
        <p:spPr>
          <a:xfrm>
            <a:off x="499501" y="70857"/>
            <a:ext cx="7365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</a:t>
            </a:r>
            <a:r>
              <a:rPr lang="en-US" dirty="0" err="1"/>
              <a:t>i</a:t>
            </a:r>
            <a:r>
              <a:rPr lang="en-US" dirty="0"/>
              <a:t>) = Shortest path from extra node (n+1) to </a:t>
            </a:r>
            <a:r>
              <a:rPr lang="en-US" dirty="0" err="1"/>
              <a:t>i-th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r(1) = 0      ;  5 to 1</a:t>
            </a:r>
          </a:p>
          <a:p>
            <a:r>
              <a:rPr lang="en-US" dirty="0"/>
              <a:t>r(2) = 0      ;  5 to 2</a:t>
            </a:r>
          </a:p>
          <a:p>
            <a:r>
              <a:rPr lang="en-US" dirty="0"/>
              <a:t>r(3) = -1     ;  5 to 2 &amp; 2 to 3</a:t>
            </a:r>
          </a:p>
          <a:p>
            <a:r>
              <a:rPr lang="en-US" dirty="0"/>
              <a:t>r(4) = -2     ;  5 to 2 &amp; 2 to 4</a:t>
            </a:r>
          </a:p>
          <a:p>
            <a:endParaRPr lang="en-US" dirty="0"/>
          </a:p>
          <a:p>
            <a:endParaRPr lang="en-US" dirty="0"/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    </a:t>
            </a:r>
            <a:endParaRPr lang="en-IN" dirty="0"/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C24A6A3E-B360-7B00-8128-CB3A941C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0119"/>
              </p:ext>
            </p:extLst>
          </p:nvPr>
        </p:nvGraphicFramePr>
        <p:xfrm>
          <a:off x="320564" y="1952339"/>
          <a:ext cx="5891977" cy="42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5">
                  <a:extLst>
                    <a:ext uri="{9D8B030D-6E8A-4147-A177-3AD203B41FA5}">
                      <a16:colId xmlns:a16="http://schemas.microsoft.com/office/drawing/2014/main" val="123602652"/>
                    </a:ext>
                  </a:extLst>
                </a:gridCol>
                <a:gridCol w="4058222">
                  <a:extLst>
                    <a:ext uri="{9D8B030D-6E8A-4147-A177-3AD203B41FA5}">
                      <a16:colId xmlns:a16="http://schemas.microsoft.com/office/drawing/2014/main" val="505226583"/>
                    </a:ext>
                  </a:extLst>
                </a:gridCol>
              </a:tblGrid>
              <a:tr h="39041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Edge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New path delay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W(e)+ r(V ) - r(U)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1337"/>
                  </a:ext>
                </a:extLst>
              </a:tr>
              <a:tr h="6236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3+ (-1) – 0=2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5841"/>
                  </a:ext>
                </a:extLst>
              </a:tr>
              <a:tr h="6236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5+ (-2) – 0=3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88521"/>
                  </a:ext>
                </a:extLst>
              </a:tr>
              <a:tr h="6236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0+ 0 – (-1)=1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1037"/>
                  </a:ext>
                </a:extLst>
              </a:tr>
              <a:tr h="4815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0+ 0 – (-2)=2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30105"/>
                  </a:ext>
                </a:extLst>
              </a:tr>
              <a:tr h="6236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Wr</a:t>
                      </a:r>
                      <a:r>
                        <a:rPr lang="en-IN" sz="1600" dirty="0"/>
                        <a:t>(e)= 0+ 0 – 0=0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11777"/>
                  </a:ext>
                </a:extLst>
              </a:tr>
            </a:tbl>
          </a:graphicData>
        </a:graphic>
      </p:graphicFrame>
      <p:sp>
        <p:nvSpPr>
          <p:cNvPr id="85" name="Oval 84">
            <a:extLst>
              <a:ext uri="{FF2B5EF4-FFF2-40B4-BE49-F238E27FC236}">
                <a16:creationId xmlns:a16="http://schemas.microsoft.com/office/drawing/2014/main" id="{6573B867-1015-A146-16D0-5EC16F38CD78}"/>
              </a:ext>
            </a:extLst>
          </p:cNvPr>
          <p:cNvSpPr/>
          <p:nvPr/>
        </p:nvSpPr>
        <p:spPr>
          <a:xfrm>
            <a:off x="436202" y="5640725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F6B9B8-AEFE-0C42-4382-6E84E5D5834A}"/>
              </a:ext>
            </a:extLst>
          </p:cNvPr>
          <p:cNvSpPr/>
          <p:nvPr/>
        </p:nvSpPr>
        <p:spPr>
          <a:xfrm>
            <a:off x="436201" y="3191723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1BAF396-37BF-1B1F-E313-4280FDCCC8E6}"/>
              </a:ext>
            </a:extLst>
          </p:cNvPr>
          <p:cNvSpPr/>
          <p:nvPr/>
        </p:nvSpPr>
        <p:spPr>
          <a:xfrm>
            <a:off x="1531537" y="3178291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6FC09E3-4529-5D7B-1002-369D0ED05319}"/>
              </a:ext>
            </a:extLst>
          </p:cNvPr>
          <p:cNvCxnSpPr>
            <a:cxnSpLocks/>
          </p:cNvCxnSpPr>
          <p:nvPr/>
        </p:nvCxnSpPr>
        <p:spPr>
          <a:xfrm>
            <a:off x="719150" y="3357086"/>
            <a:ext cx="77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96CAE01-B423-F718-6AB0-E16FB3704385}"/>
              </a:ext>
            </a:extLst>
          </p:cNvPr>
          <p:cNvSpPr txBox="1"/>
          <p:nvPr/>
        </p:nvSpPr>
        <p:spPr>
          <a:xfrm>
            <a:off x="803024" y="3119811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3D</a:t>
            </a:r>
            <a:endParaRPr lang="en-IN" sz="14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DC9AC3-E47E-8A0E-9DF7-9362BEE2E681}"/>
              </a:ext>
            </a:extLst>
          </p:cNvPr>
          <p:cNvSpPr/>
          <p:nvPr/>
        </p:nvSpPr>
        <p:spPr>
          <a:xfrm>
            <a:off x="436201" y="507437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92206-F199-8EEA-DA59-6C205D4A523D}"/>
              </a:ext>
            </a:extLst>
          </p:cNvPr>
          <p:cNvSpPr/>
          <p:nvPr/>
        </p:nvSpPr>
        <p:spPr>
          <a:xfrm>
            <a:off x="458054" y="3805625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5E9DDF-DEC0-483D-C509-58F6E47B9389}"/>
              </a:ext>
            </a:extLst>
          </p:cNvPr>
          <p:cNvSpPr/>
          <p:nvPr/>
        </p:nvSpPr>
        <p:spPr>
          <a:xfrm>
            <a:off x="470521" y="4430490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3858297-FE4B-2452-84F5-1B176F1EA37B}"/>
              </a:ext>
            </a:extLst>
          </p:cNvPr>
          <p:cNvSpPr/>
          <p:nvPr/>
        </p:nvSpPr>
        <p:spPr>
          <a:xfrm>
            <a:off x="436202" y="5640725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0043C1-90EC-AD5B-11BA-E46207277876}"/>
              </a:ext>
            </a:extLst>
          </p:cNvPr>
          <p:cNvSpPr txBox="1"/>
          <p:nvPr/>
        </p:nvSpPr>
        <p:spPr>
          <a:xfrm>
            <a:off x="882378" y="370550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5D</a:t>
            </a:r>
            <a:endParaRPr lang="en-IN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D9AA8E5-43C9-77F8-EAF4-FB44C3E80F47}"/>
              </a:ext>
            </a:extLst>
          </p:cNvPr>
          <p:cNvSpPr/>
          <p:nvPr/>
        </p:nvSpPr>
        <p:spPr>
          <a:xfrm>
            <a:off x="1478906" y="3752747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2D15CF2-97D4-5D1C-8ADF-10D1CBFB9F6E}"/>
              </a:ext>
            </a:extLst>
          </p:cNvPr>
          <p:cNvSpPr/>
          <p:nvPr/>
        </p:nvSpPr>
        <p:spPr>
          <a:xfrm>
            <a:off x="1478070" y="4403270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477B8AD-EDA3-1D33-2F71-83EC1AA1D398}"/>
              </a:ext>
            </a:extLst>
          </p:cNvPr>
          <p:cNvSpPr/>
          <p:nvPr/>
        </p:nvSpPr>
        <p:spPr>
          <a:xfrm>
            <a:off x="1495580" y="5029870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8FB641-3CFE-ECC5-AB0F-12F9D30BA600}"/>
              </a:ext>
            </a:extLst>
          </p:cNvPr>
          <p:cNvSpPr/>
          <p:nvPr/>
        </p:nvSpPr>
        <p:spPr>
          <a:xfrm>
            <a:off x="1452718" y="559373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02529D-AC49-FD25-F01D-92BA5FEC4A9B}"/>
              </a:ext>
            </a:extLst>
          </p:cNvPr>
          <p:cNvSpPr txBox="1"/>
          <p:nvPr/>
        </p:nvSpPr>
        <p:spPr>
          <a:xfrm>
            <a:off x="866090" y="555342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5251223-2959-E838-AD51-70F7CC23A067}"/>
              </a:ext>
            </a:extLst>
          </p:cNvPr>
          <p:cNvCxnSpPr>
            <a:cxnSpLocks/>
          </p:cNvCxnSpPr>
          <p:nvPr/>
        </p:nvCxnSpPr>
        <p:spPr>
          <a:xfrm>
            <a:off x="806838" y="3983938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6A986C-FD9D-CB6F-ED18-94075B921AF2}"/>
              </a:ext>
            </a:extLst>
          </p:cNvPr>
          <p:cNvCxnSpPr>
            <a:cxnSpLocks/>
          </p:cNvCxnSpPr>
          <p:nvPr/>
        </p:nvCxnSpPr>
        <p:spPr>
          <a:xfrm>
            <a:off x="806838" y="5221246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C00384-3F2E-2FDC-076E-19E1F191E129}"/>
              </a:ext>
            </a:extLst>
          </p:cNvPr>
          <p:cNvCxnSpPr>
            <a:cxnSpLocks/>
          </p:cNvCxnSpPr>
          <p:nvPr/>
        </p:nvCxnSpPr>
        <p:spPr>
          <a:xfrm>
            <a:off x="741003" y="4613777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F8A36-3673-3066-8704-6AA5E7A5F458}"/>
              </a:ext>
            </a:extLst>
          </p:cNvPr>
          <p:cNvCxnSpPr>
            <a:cxnSpLocks/>
          </p:cNvCxnSpPr>
          <p:nvPr/>
        </p:nvCxnSpPr>
        <p:spPr>
          <a:xfrm>
            <a:off x="776022" y="5798540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86792CC-6343-53F7-4B86-A0104EBDEB83}"/>
              </a:ext>
            </a:extLst>
          </p:cNvPr>
          <p:cNvSpPr txBox="1"/>
          <p:nvPr/>
        </p:nvSpPr>
        <p:spPr>
          <a:xfrm>
            <a:off x="882378" y="4979108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8C1305-8E07-6CE2-D112-AD4D951A6CE1}"/>
              </a:ext>
            </a:extLst>
          </p:cNvPr>
          <p:cNvSpPr txBox="1"/>
          <p:nvPr/>
        </p:nvSpPr>
        <p:spPr>
          <a:xfrm>
            <a:off x="840873" y="4357629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5152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AB44D-9DBE-CBA2-0D22-EBF319CB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69" y="1848342"/>
            <a:ext cx="5342829" cy="364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7568A-D40E-23AF-45C7-B024E11B3BB9}"/>
              </a:ext>
            </a:extLst>
          </p:cNvPr>
          <p:cNvSpPr txBox="1"/>
          <p:nvPr/>
        </p:nvSpPr>
        <p:spPr>
          <a:xfrm>
            <a:off x="7817223" y="1454062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Retimed Version of the graph</a:t>
            </a:r>
            <a:endParaRPr lang="en-IN" dirty="0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230B659-6E1D-61B9-FC04-0CA5C275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58628"/>
              </p:ext>
            </p:extLst>
          </p:nvPr>
        </p:nvGraphicFramePr>
        <p:xfrm>
          <a:off x="385483" y="1328942"/>
          <a:ext cx="5710517" cy="450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13">
                  <a:extLst>
                    <a:ext uri="{9D8B030D-6E8A-4147-A177-3AD203B41FA5}">
                      <a16:colId xmlns:a16="http://schemas.microsoft.com/office/drawing/2014/main" val="1858856897"/>
                    </a:ext>
                  </a:extLst>
                </a:gridCol>
                <a:gridCol w="3867304">
                  <a:extLst>
                    <a:ext uri="{9D8B030D-6E8A-4147-A177-3AD203B41FA5}">
                      <a16:colId xmlns:a16="http://schemas.microsoft.com/office/drawing/2014/main" val="2689758929"/>
                    </a:ext>
                  </a:extLst>
                </a:gridCol>
              </a:tblGrid>
              <a:tr h="13447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Folding equation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</a:t>
                      </a:r>
                      <a:r>
                        <a:rPr lang="en-IN" sz="1800" dirty="0"/>
                        <a:t>F’(U     V) = N*</a:t>
                      </a:r>
                      <a:r>
                        <a:rPr lang="en-IN" sz="1800" dirty="0" err="1"/>
                        <a:t>Wr</a:t>
                      </a:r>
                      <a:r>
                        <a:rPr lang="en-IN" sz="1800" dirty="0"/>
                        <a:t>(e)+ v – u + Pu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4582"/>
                  </a:ext>
                </a:extLst>
              </a:tr>
              <a:tr h="5990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DF’=2x2+0-1-1=2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05108"/>
                  </a:ext>
                </a:extLst>
              </a:tr>
              <a:tr h="5990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DF’=2x3+1-1-1=5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2054"/>
                  </a:ext>
                </a:extLst>
              </a:tr>
              <a:tr h="5990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DF’=2x1+0-0-2=0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97508"/>
                  </a:ext>
                </a:extLst>
              </a:tr>
              <a:tr h="5990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DF’=2x2+0-1-2=1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18370"/>
                  </a:ext>
                </a:extLst>
              </a:tr>
              <a:tr h="5990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DF’=2x0+1-0-1=0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50033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D77DA30C-E0AD-DA02-8CD1-391426B536BF}"/>
              </a:ext>
            </a:extLst>
          </p:cNvPr>
          <p:cNvSpPr/>
          <p:nvPr/>
        </p:nvSpPr>
        <p:spPr>
          <a:xfrm>
            <a:off x="733984" y="271596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ECA403-2D24-C130-5001-F375BC67DD12}"/>
              </a:ext>
            </a:extLst>
          </p:cNvPr>
          <p:cNvSpPr/>
          <p:nvPr/>
        </p:nvSpPr>
        <p:spPr>
          <a:xfrm>
            <a:off x="1794901" y="271596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6C66CD-EA11-CD30-847C-8E1AE6140CC2}"/>
              </a:ext>
            </a:extLst>
          </p:cNvPr>
          <p:cNvCxnSpPr>
            <a:cxnSpLocks/>
          </p:cNvCxnSpPr>
          <p:nvPr/>
        </p:nvCxnSpPr>
        <p:spPr>
          <a:xfrm>
            <a:off x="1016933" y="2894288"/>
            <a:ext cx="77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092374-D407-543B-5BB3-4D36C73B5017}"/>
              </a:ext>
            </a:extLst>
          </p:cNvPr>
          <p:cNvSpPr txBox="1"/>
          <p:nvPr/>
        </p:nvSpPr>
        <p:spPr>
          <a:xfrm>
            <a:off x="1154623" y="2648525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</a:t>
            </a:r>
            <a:endParaRPr lang="en-IN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B2EFCC-7827-32CD-C6C3-CA89B2D7D1B8}"/>
              </a:ext>
            </a:extLst>
          </p:cNvPr>
          <p:cNvSpPr/>
          <p:nvPr/>
        </p:nvSpPr>
        <p:spPr>
          <a:xfrm>
            <a:off x="733982" y="4701884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5DEEFE-1665-D8B9-9141-FFBCBAD47537}"/>
              </a:ext>
            </a:extLst>
          </p:cNvPr>
          <p:cNvSpPr/>
          <p:nvPr/>
        </p:nvSpPr>
        <p:spPr>
          <a:xfrm>
            <a:off x="755835" y="3433137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36F7CC-A22E-D200-4278-1D087F643BB5}"/>
              </a:ext>
            </a:extLst>
          </p:cNvPr>
          <p:cNvSpPr/>
          <p:nvPr/>
        </p:nvSpPr>
        <p:spPr>
          <a:xfrm>
            <a:off x="768302" y="4058002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B59E89-5811-F4B7-88B4-DBF41F8C033B}"/>
              </a:ext>
            </a:extLst>
          </p:cNvPr>
          <p:cNvSpPr/>
          <p:nvPr/>
        </p:nvSpPr>
        <p:spPr>
          <a:xfrm>
            <a:off x="733983" y="5268237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3E692-0BB6-3DCE-EC21-21B38E529051}"/>
              </a:ext>
            </a:extLst>
          </p:cNvPr>
          <p:cNvSpPr txBox="1"/>
          <p:nvPr/>
        </p:nvSpPr>
        <p:spPr>
          <a:xfrm>
            <a:off x="1180159" y="3333020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3D</a:t>
            </a:r>
            <a:endParaRPr lang="en-IN" sz="1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A6B812-767D-7C94-2246-0C70B888CEC7}"/>
              </a:ext>
            </a:extLst>
          </p:cNvPr>
          <p:cNvSpPr/>
          <p:nvPr/>
        </p:nvSpPr>
        <p:spPr>
          <a:xfrm>
            <a:off x="1776687" y="3380259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C45D5A-D52C-24CE-28CA-E2ACA334141B}"/>
              </a:ext>
            </a:extLst>
          </p:cNvPr>
          <p:cNvSpPr/>
          <p:nvPr/>
        </p:nvSpPr>
        <p:spPr>
          <a:xfrm>
            <a:off x="1775851" y="4030782"/>
            <a:ext cx="270482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CA1AA1-E0EE-EB58-121E-548DA6876544}"/>
              </a:ext>
            </a:extLst>
          </p:cNvPr>
          <p:cNvSpPr/>
          <p:nvPr/>
        </p:nvSpPr>
        <p:spPr>
          <a:xfrm>
            <a:off x="1793361" y="4657382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539029-1EE6-7668-0B98-8D5385BEB85D}"/>
              </a:ext>
            </a:extLst>
          </p:cNvPr>
          <p:cNvSpPr/>
          <p:nvPr/>
        </p:nvSpPr>
        <p:spPr>
          <a:xfrm>
            <a:off x="1750499" y="5221244"/>
            <a:ext cx="282949" cy="330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A88A7-3BCF-907D-4F8B-91AC522A4E1A}"/>
              </a:ext>
            </a:extLst>
          </p:cNvPr>
          <p:cNvSpPr txBox="1"/>
          <p:nvPr/>
        </p:nvSpPr>
        <p:spPr>
          <a:xfrm>
            <a:off x="1163871" y="5180940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0D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59D1D7-2C05-6E3C-2433-1D49E8B07EDE}"/>
              </a:ext>
            </a:extLst>
          </p:cNvPr>
          <p:cNvCxnSpPr>
            <a:cxnSpLocks/>
          </p:cNvCxnSpPr>
          <p:nvPr/>
        </p:nvCxnSpPr>
        <p:spPr>
          <a:xfrm>
            <a:off x="1104619" y="3611450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1840E-0BA4-4665-F42D-30F329D1A1D2}"/>
              </a:ext>
            </a:extLst>
          </p:cNvPr>
          <p:cNvCxnSpPr>
            <a:cxnSpLocks/>
          </p:cNvCxnSpPr>
          <p:nvPr/>
        </p:nvCxnSpPr>
        <p:spPr>
          <a:xfrm>
            <a:off x="1104619" y="4848758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5F084B-EBCC-3AD0-575B-91B2A91BBCB1}"/>
              </a:ext>
            </a:extLst>
          </p:cNvPr>
          <p:cNvCxnSpPr>
            <a:cxnSpLocks/>
          </p:cNvCxnSpPr>
          <p:nvPr/>
        </p:nvCxnSpPr>
        <p:spPr>
          <a:xfrm>
            <a:off x="1038784" y="4241289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09A518-D5DC-3E62-CFD8-29CF44C0E8A4}"/>
              </a:ext>
            </a:extLst>
          </p:cNvPr>
          <p:cNvCxnSpPr>
            <a:cxnSpLocks/>
          </p:cNvCxnSpPr>
          <p:nvPr/>
        </p:nvCxnSpPr>
        <p:spPr>
          <a:xfrm>
            <a:off x="1073803" y="5426052"/>
            <a:ext cx="6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C723CC-7327-CBE1-D55B-6F9FB8BE70E1}"/>
              </a:ext>
            </a:extLst>
          </p:cNvPr>
          <p:cNvSpPr txBox="1"/>
          <p:nvPr/>
        </p:nvSpPr>
        <p:spPr>
          <a:xfrm>
            <a:off x="1180159" y="4606620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A8F08B-34A6-5024-07F8-4B5B63263229}"/>
              </a:ext>
            </a:extLst>
          </p:cNvPr>
          <p:cNvSpPr txBox="1"/>
          <p:nvPr/>
        </p:nvSpPr>
        <p:spPr>
          <a:xfrm>
            <a:off x="1138654" y="3985141"/>
            <a:ext cx="9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1D</a:t>
            </a:r>
            <a:endParaRPr lang="en-IN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CB6B5-22F8-6D93-1627-67055B7841B8}"/>
              </a:ext>
            </a:extLst>
          </p:cNvPr>
          <p:cNvCxnSpPr>
            <a:cxnSpLocks/>
          </p:cNvCxnSpPr>
          <p:nvPr/>
        </p:nvCxnSpPr>
        <p:spPr>
          <a:xfrm>
            <a:off x="2967316" y="2067255"/>
            <a:ext cx="22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EE6DC-B70D-9AF5-AFBE-BE15526566B1}"/>
              </a:ext>
            </a:extLst>
          </p:cNvPr>
          <p:cNvSpPr txBox="1"/>
          <p:nvPr/>
        </p:nvSpPr>
        <p:spPr>
          <a:xfrm>
            <a:off x="833718" y="394447"/>
            <a:ext cx="9610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Final 2- Folded  Architecture of IIR Filter ; Y[n] = a*Y[n-3] + b*Y[n-5] + X[n]</a:t>
            </a:r>
            <a:endParaRPr lang="en-IN" sz="2000" b="1" dirty="0"/>
          </a:p>
          <a:p>
            <a:r>
              <a:rPr lang="en-US" sz="2000" b="1" dirty="0"/>
              <a:t>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359F2-F2F1-6802-3E57-C2FD8DD9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102334"/>
            <a:ext cx="11053482" cy="49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69346-2BA2-A18F-F985-B9B96CDEC34D}"/>
              </a:ext>
            </a:extLst>
          </p:cNvPr>
          <p:cNvSpPr txBox="1"/>
          <p:nvPr/>
        </p:nvSpPr>
        <p:spPr>
          <a:xfrm>
            <a:off x="726141" y="209781"/>
            <a:ext cx="89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waveform of Implemented Verilog code: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79390-E37B-41D6-B19E-DDC640B9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829313"/>
            <a:ext cx="11752730" cy="58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2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75DA2-7055-ACC9-3688-84C80E33F971}"/>
              </a:ext>
            </a:extLst>
          </p:cNvPr>
          <p:cNvSpPr txBox="1"/>
          <p:nvPr/>
        </p:nvSpPr>
        <p:spPr>
          <a:xfrm>
            <a:off x="313765" y="331694"/>
            <a:ext cx="1040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module: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99DAB-13BD-5FFA-17C9-2C445DAD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4" y="804496"/>
            <a:ext cx="1176501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172</TotalTime>
  <Words>878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Gallery</vt:lpstr>
      <vt:lpstr>2-Folded Architecture for IIR Filter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2-Folded Architecture Of IIR Filter </dc:title>
  <dc:creator>PAWAN</dc:creator>
  <cp:lastModifiedBy>PAWAN</cp:lastModifiedBy>
  <cp:revision>31</cp:revision>
  <dcterms:created xsi:type="dcterms:W3CDTF">2022-05-12T19:08:15Z</dcterms:created>
  <dcterms:modified xsi:type="dcterms:W3CDTF">2022-05-14T04:34:18Z</dcterms:modified>
</cp:coreProperties>
</file>