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04" r:id="rId2"/>
  </p:sldMasterIdLst>
  <p:notesMasterIdLst>
    <p:notesMasterId r:id="rId19"/>
  </p:notesMasterIdLst>
  <p:handoutMasterIdLst>
    <p:handoutMasterId r:id="rId20"/>
  </p:handoutMasterIdLst>
  <p:sldIdLst>
    <p:sldId id="480" r:id="rId3"/>
    <p:sldId id="601" r:id="rId4"/>
    <p:sldId id="624" r:id="rId5"/>
    <p:sldId id="625" r:id="rId6"/>
    <p:sldId id="626" r:id="rId7"/>
    <p:sldId id="627" r:id="rId8"/>
    <p:sldId id="629" r:id="rId9"/>
    <p:sldId id="630" r:id="rId10"/>
    <p:sldId id="628" r:id="rId11"/>
    <p:sldId id="631" r:id="rId12"/>
    <p:sldId id="632" r:id="rId13"/>
    <p:sldId id="633" r:id="rId14"/>
    <p:sldId id="634" r:id="rId15"/>
    <p:sldId id="635" r:id="rId16"/>
    <p:sldId id="636" r:id="rId17"/>
    <p:sldId id="602" r:id="rId18"/>
  </p:sldIdLst>
  <p:sldSz cx="9144000" cy="6858000" type="screen4x3"/>
  <p:notesSz cx="7010400" cy="916305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section pages" id="{65558D70-602D-FE46-9C51-42725D8C4C94}">
          <p14:sldIdLst>
            <p14:sldId id="480"/>
            <p14:sldId id="601"/>
            <p14:sldId id="624"/>
            <p14:sldId id="625"/>
            <p14:sldId id="626"/>
            <p14:sldId id="627"/>
            <p14:sldId id="629"/>
            <p14:sldId id="630"/>
            <p14:sldId id="628"/>
            <p14:sldId id="631"/>
            <p14:sldId id="632"/>
            <p14:sldId id="633"/>
            <p14:sldId id="634"/>
            <p14:sldId id="635"/>
            <p14:sldId id="636"/>
            <p14:sldId id="60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C63F"/>
    <a:srgbClr val="C3B7B1"/>
    <a:srgbClr val="F2FF8B"/>
    <a:srgbClr val="999E6F"/>
    <a:srgbClr val="C3D7A4"/>
    <a:srgbClr val="005789"/>
    <a:srgbClr val="005CAB"/>
    <a:srgbClr val="ADCDEC"/>
    <a:srgbClr val="F37021"/>
    <a:srgbClr val="1F3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1" autoAdjust="0"/>
    <p:restoredTop sz="83488" autoAdjust="0"/>
  </p:normalViewPr>
  <p:slideViewPr>
    <p:cSldViewPr>
      <p:cViewPr varScale="1">
        <p:scale>
          <a:sx n="92" d="100"/>
          <a:sy n="92" d="100"/>
        </p:scale>
        <p:origin x="-1506" y="-54"/>
      </p:cViewPr>
      <p:guideLst>
        <p:guide orient="horz" pos="1265"/>
        <p:guide pos="1756"/>
      </p:guideLst>
    </p:cSldViewPr>
  </p:slideViewPr>
  <p:outlineViewPr>
    <p:cViewPr>
      <p:scale>
        <a:sx n="50" d="100"/>
        <a:sy n="50" d="100"/>
      </p:scale>
      <p:origin x="0" y="146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3234" y="-120"/>
      </p:cViewPr>
      <p:guideLst>
        <p:guide orient="horz" pos="2886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64AD-05EA-48DF-8D3C-8C95E1A0EB61}" type="datetimeFigureOut">
              <a:rPr lang="en-US" smtClean="0"/>
              <a:t>11/17/2014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50D77-BE29-4F6E-9E97-D5DE771DD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71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F727-A02B-4696-AF70-5E10A4107E37}" type="datetimeFigureOut">
              <a:rPr lang="en-US" smtClean="0"/>
              <a:t>11/17/2014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7388"/>
            <a:ext cx="4581525" cy="3435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52449"/>
            <a:ext cx="5608320" cy="41233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7AFB2-63FE-4D27-8529-EF9C55DBAE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4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81000"/>
            <a:ext cx="228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338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client logo placeholder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3186991"/>
            <a:ext cx="7239001" cy="730969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6000" b="0" cap="none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Deck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3930136"/>
            <a:ext cx="7239000" cy="241643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240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066800" y="4572000"/>
            <a:ext cx="7239000" cy="1219200"/>
          </a:xfrm>
        </p:spPr>
        <p:txBody>
          <a:bodyPr lIns="91440" rIns="91440"/>
          <a:lstStyle>
            <a:lvl1pPr>
              <a:spcBef>
                <a:spcPts val="0"/>
              </a:spcBef>
              <a:spcAft>
                <a:spcPts val="0"/>
              </a:spcAft>
              <a:buNone/>
              <a:defRPr baseline="0"/>
            </a:lvl1pPr>
          </a:lstStyle>
          <a:p>
            <a:pPr>
              <a:lnSpc>
                <a:spcPct val="100000"/>
              </a:lnSpc>
            </a:pPr>
            <a:r>
              <a:rPr lang="en-US" dirty="0" smtClean="0"/>
              <a:t>Project/Presenter/Date goes here (on separate lines)</a:t>
            </a:r>
          </a:p>
        </p:txBody>
      </p:sp>
    </p:spTree>
    <p:extLst>
      <p:ext uri="{BB962C8B-B14F-4D97-AF65-F5344CB8AC3E}">
        <p14:creationId xmlns:p14="http://schemas.microsoft.com/office/powerpoint/2010/main" val="26069029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3186991"/>
            <a:ext cx="7239001" cy="730969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6000" b="0" cap="none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Deck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3930136"/>
            <a:ext cx="7239000" cy="241643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240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066800" y="4572000"/>
            <a:ext cx="7239000" cy="1219200"/>
          </a:xfrm>
        </p:spPr>
        <p:txBody>
          <a:bodyPr lIns="91440" rIns="91440"/>
          <a:lstStyle>
            <a:lvl1pPr>
              <a:spcBef>
                <a:spcPts val="0"/>
              </a:spcBef>
              <a:spcAft>
                <a:spcPts val="0"/>
              </a:spcAft>
              <a:buNone/>
              <a:defRPr baseline="0"/>
            </a:lvl1pPr>
          </a:lstStyle>
          <a:p>
            <a:pPr>
              <a:lnSpc>
                <a:spcPct val="100000"/>
              </a:lnSpc>
            </a:pPr>
            <a:r>
              <a:rPr lang="en-US" dirty="0" smtClean="0"/>
              <a:t>Project/Presenter/Date goes here (on separate lines)</a:t>
            </a:r>
          </a:p>
        </p:txBody>
      </p:sp>
    </p:spTree>
    <p:extLst>
      <p:ext uri="{BB962C8B-B14F-4D97-AF65-F5344CB8AC3E}">
        <p14:creationId xmlns:p14="http://schemas.microsoft.com/office/powerpoint/2010/main" val="24822426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457200"/>
            <a:ext cx="7541420" cy="5249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Agenda title goes 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0" y="12192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44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2285468" y="12192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46" name="Text Placeholder 8"/>
          <p:cNvSpPr>
            <a:spLocks noGrp="1"/>
          </p:cNvSpPr>
          <p:nvPr>
            <p:ph type="body" sz="quarter" idx="27" hasCustomPrompt="1"/>
          </p:nvPr>
        </p:nvSpPr>
        <p:spPr>
          <a:xfrm>
            <a:off x="4342868" y="12192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1143000" y="13716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54" name="Text Placeholder 18"/>
          <p:cNvSpPr>
            <a:spLocks noGrp="1"/>
          </p:cNvSpPr>
          <p:nvPr>
            <p:ph type="body" sz="quarter" idx="30" hasCustomPrompt="1"/>
          </p:nvPr>
        </p:nvSpPr>
        <p:spPr>
          <a:xfrm>
            <a:off x="3276600" y="13716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55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5334000" y="13716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56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152400" y="24384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60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2285468" y="24384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61" name="Text Placeholder 8"/>
          <p:cNvSpPr>
            <a:spLocks noGrp="1"/>
          </p:cNvSpPr>
          <p:nvPr>
            <p:ph type="body" sz="quarter" idx="34" hasCustomPrompt="1"/>
          </p:nvPr>
        </p:nvSpPr>
        <p:spPr>
          <a:xfrm>
            <a:off x="4342868" y="24384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62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1143000" y="25908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63" name="Text Placeholder 18"/>
          <p:cNvSpPr>
            <a:spLocks noGrp="1"/>
          </p:cNvSpPr>
          <p:nvPr>
            <p:ph type="body" sz="quarter" idx="36" hasCustomPrompt="1"/>
          </p:nvPr>
        </p:nvSpPr>
        <p:spPr>
          <a:xfrm>
            <a:off x="3276600" y="25908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64" name="Text Placeholder 18"/>
          <p:cNvSpPr>
            <a:spLocks noGrp="1"/>
          </p:cNvSpPr>
          <p:nvPr>
            <p:ph type="body" sz="quarter" idx="37" hasCustomPrompt="1"/>
          </p:nvPr>
        </p:nvSpPr>
        <p:spPr>
          <a:xfrm>
            <a:off x="5334000" y="25908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65" name="Text Placeholder 8"/>
          <p:cNvSpPr>
            <a:spLocks noGrp="1"/>
          </p:cNvSpPr>
          <p:nvPr>
            <p:ph type="body" sz="quarter" idx="38" hasCustomPrompt="1"/>
          </p:nvPr>
        </p:nvSpPr>
        <p:spPr>
          <a:xfrm>
            <a:off x="152400" y="36576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6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2285468" y="36576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70" name="Text Placeholder 8"/>
          <p:cNvSpPr>
            <a:spLocks noGrp="1"/>
          </p:cNvSpPr>
          <p:nvPr>
            <p:ph type="body" sz="quarter" idx="40" hasCustomPrompt="1"/>
          </p:nvPr>
        </p:nvSpPr>
        <p:spPr>
          <a:xfrm>
            <a:off x="4342868" y="36576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71" name="Text Placeholder 18"/>
          <p:cNvSpPr>
            <a:spLocks noGrp="1"/>
          </p:cNvSpPr>
          <p:nvPr>
            <p:ph type="body" sz="quarter" idx="41" hasCustomPrompt="1"/>
          </p:nvPr>
        </p:nvSpPr>
        <p:spPr>
          <a:xfrm>
            <a:off x="1143000" y="38100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72" name="Text Placeholder 18"/>
          <p:cNvSpPr>
            <a:spLocks noGrp="1"/>
          </p:cNvSpPr>
          <p:nvPr>
            <p:ph type="body" sz="quarter" idx="42" hasCustomPrompt="1"/>
          </p:nvPr>
        </p:nvSpPr>
        <p:spPr>
          <a:xfrm>
            <a:off x="3276600" y="38100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73" name="Text Placeholder 18"/>
          <p:cNvSpPr>
            <a:spLocks noGrp="1"/>
          </p:cNvSpPr>
          <p:nvPr>
            <p:ph type="body" sz="quarter" idx="43" hasCustomPrompt="1"/>
          </p:nvPr>
        </p:nvSpPr>
        <p:spPr>
          <a:xfrm>
            <a:off x="5334000" y="38100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44" hasCustomPrompt="1"/>
          </p:nvPr>
        </p:nvSpPr>
        <p:spPr>
          <a:xfrm>
            <a:off x="152400" y="49530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45" hasCustomPrompt="1"/>
          </p:nvPr>
        </p:nvSpPr>
        <p:spPr>
          <a:xfrm>
            <a:off x="2285468" y="49530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46" hasCustomPrompt="1"/>
          </p:nvPr>
        </p:nvSpPr>
        <p:spPr>
          <a:xfrm>
            <a:off x="4342868" y="49530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7" hasCustomPrompt="1"/>
          </p:nvPr>
        </p:nvSpPr>
        <p:spPr>
          <a:xfrm>
            <a:off x="1143000" y="51054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48" hasCustomPrompt="1"/>
          </p:nvPr>
        </p:nvSpPr>
        <p:spPr>
          <a:xfrm>
            <a:off x="3276600" y="51054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49" hasCustomPrompt="1"/>
          </p:nvPr>
        </p:nvSpPr>
        <p:spPr>
          <a:xfrm>
            <a:off x="5334000" y="51054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</p:spTree>
    <p:extLst>
      <p:ext uri="{BB962C8B-B14F-4D97-AF65-F5344CB8AC3E}">
        <p14:creationId xmlns:p14="http://schemas.microsoft.com/office/powerpoint/2010/main" val="39189127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3454495"/>
            <a:ext cx="3810000" cy="854080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3600" b="0" cap="none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4377075"/>
            <a:ext cx="3810000" cy="194925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1600" b="0" i="0">
                <a:solidFill>
                  <a:srgbClr val="2D2D2A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5334000" y="457200"/>
            <a:ext cx="3505200" cy="3810000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1200"/>
              </a:spcBef>
              <a:defRPr sz="1800" i="0" baseline="0">
                <a:solidFill>
                  <a:srgbClr val="2D2D2A"/>
                </a:solidFill>
                <a:latin typeface="Calibri"/>
                <a:cs typeface="Calibri"/>
              </a:defRPr>
            </a:lvl1pPr>
            <a:lvl2pPr marL="0" indent="4763">
              <a:lnSpc>
                <a:spcPct val="100000"/>
              </a:lnSpc>
              <a:spcBef>
                <a:spcPts val="600"/>
              </a:spcBef>
              <a:tabLst/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2pPr>
            <a:lvl3pPr marL="0" indent="1588">
              <a:lnSpc>
                <a:spcPct val="100000"/>
              </a:lnSpc>
              <a:spcBef>
                <a:spcPts val="600"/>
              </a:spcBef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3pPr>
            <a:lvl4pPr marL="0" indent="4763">
              <a:lnSpc>
                <a:spcPct val="100000"/>
              </a:lnSpc>
              <a:spcBef>
                <a:spcPts val="600"/>
              </a:spcBef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1588">
              <a:lnSpc>
                <a:spcPct val="100000"/>
              </a:lnSpc>
              <a:spcBef>
                <a:spcPts val="600"/>
              </a:spcBef>
              <a:tabLst/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Add a description or a list of all sections in the deck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181600" y="0"/>
            <a:ext cx="0" cy="4267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9579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/o sidebar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3108323"/>
            <a:ext cx="3810000" cy="854080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3600" b="0" cap="none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4038600"/>
            <a:ext cx="3810000" cy="194925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1600" b="0" i="0">
                <a:solidFill>
                  <a:srgbClr val="2D2D2A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943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-952500" y="2959100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5328651" y="914400"/>
            <a:ext cx="2449497" cy="2746756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700" baseline="0" dirty="0" smtClean="0">
                <a:solidFill>
                  <a:schemeClr val="tx1"/>
                </a:solidFill>
                <a:latin typeface="Calibri"/>
                <a:cs typeface="Calibri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Add contact info, etc.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2548581"/>
            <a:ext cx="3962400" cy="1238843"/>
          </a:xfrm>
        </p:spPr>
        <p:txBody>
          <a:bodyPr anchor="b" anchorCtr="0"/>
          <a:lstStyle>
            <a:lvl1pPr marL="0" algn="l" defTabSz="914400" rtl="0" eaLnBrk="1" latinLnBrk="0" hangingPunct="1">
              <a:lnSpc>
                <a:spcPct val="70000"/>
              </a:lnSpc>
              <a:buNone/>
              <a:defRPr lang="en-US" sz="6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 smtClean="0"/>
              <a:t>Thank-you text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198532" y="0"/>
            <a:ext cx="0" cy="3733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5181600" y="6119336"/>
            <a:ext cx="3886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endParaRPr lang="en-US" sz="700" b="0" i="0" dirty="0" smtClean="0">
              <a:solidFill>
                <a:srgbClr val="7F7F7F"/>
              </a:solidFill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spc="0" baseline="0" dirty="0" smtClean="0">
                <a:solidFill>
                  <a:srgbClr val="7F7F7F"/>
                </a:solidFill>
                <a:latin typeface="Calibri"/>
                <a:ea typeface="+mn-ea"/>
                <a:cs typeface="Calibri"/>
              </a:rPr>
              <a:t>© 2014 Virtusa Corporation. </a:t>
            </a:r>
            <a:r>
              <a:rPr lang="en-US" sz="700" b="0" i="0" dirty="0" smtClean="0">
                <a:solidFill>
                  <a:srgbClr val="7F7F7F"/>
                </a:solidFill>
                <a:latin typeface="Calibri"/>
                <a:cs typeface="Calibri"/>
              </a:rPr>
              <a:t>All rights reserved. Virtusa and all other related logos are either registered trademarks or trademarks of Virtusa Corporation in the United States, the European Union, and/or India. All other company and service names are the property of their respective holders and may be registered trademarks or trademarks in the United States and/or other countries.</a:t>
            </a:r>
          </a:p>
          <a:p>
            <a:pPr algn="l">
              <a:defRPr/>
            </a:pPr>
            <a:endParaRPr lang="en-US" sz="700" b="0" i="0" dirty="0">
              <a:solidFill>
                <a:srgbClr val="7F7F7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34044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w/o sidebar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-952500" y="2959100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2548581"/>
            <a:ext cx="3962400" cy="1238843"/>
          </a:xfrm>
        </p:spPr>
        <p:txBody>
          <a:bodyPr anchor="b" anchorCtr="0"/>
          <a:lstStyle>
            <a:lvl1pPr marL="0" algn="l" defTabSz="914400" rtl="0" eaLnBrk="1" latinLnBrk="0" hangingPunct="1">
              <a:lnSpc>
                <a:spcPct val="70000"/>
              </a:lnSpc>
              <a:buNone/>
              <a:defRPr lang="en-US" sz="6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 smtClean="0"/>
              <a:t>Thank-you text goes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181600" y="6119336"/>
            <a:ext cx="3886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endParaRPr lang="en-US" sz="700" b="0" i="0" dirty="0" smtClean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spc="0" baseline="0" dirty="0" smtClean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© 2014 Virtusa Corporation. </a:t>
            </a:r>
            <a:r>
              <a:rPr lang="en-US" sz="700" b="0" i="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All rights reserved. Virtusa and all other related logos are either registered trademarks or trademarks of Virtusa Corporation in the United States, the European Union, and/or India. All other company and service names are the property of their respective holders and may be registered trademarks or trademarks in the United States and/or other countries.</a:t>
            </a:r>
          </a:p>
          <a:p>
            <a:pPr algn="l">
              <a:defRPr/>
            </a:pPr>
            <a:endParaRPr lang="en-US" sz="700" b="0" i="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18492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81000"/>
            <a:ext cx="228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71600"/>
            <a:ext cx="5257269" cy="707886"/>
          </a:xfrm>
          <a:solidFill>
            <a:srgbClr val="F37021"/>
          </a:solidFill>
          <a:ln>
            <a:noFill/>
          </a:ln>
        </p:spPr>
        <p:txBody>
          <a:bodyPr lIns="182880" tIns="182880" rIns="182880" bIns="182880">
            <a:spAutoFit/>
          </a:bodyPr>
          <a:lstStyle>
            <a:lvl1pPr>
              <a:defRPr sz="2400" b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52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91440" rIns="91440"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079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sp>
        <p:nvSpPr>
          <p:cNvPr id="15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227220" cy="48752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91113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91440" rIns="91440"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grpSp>
        <p:nvGrpSpPr>
          <p:cNvPr id="303" name="Group 302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304" name="Group 303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413" name="Straight Connector 41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Group 41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6" name="Straight Connector 4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6" name="Group 41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4" name="Straight Connector 4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2" name="Straight Connector 4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41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0" name="Straight Connector 4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9" name="Group 41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8" name="Straight Connector 4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Group 41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6" name="Straight Connector 4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42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4" name="Straight Connector 4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Group 42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2" name="Straight Connector 4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42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0" name="Straight Connector 4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oup 42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8" name="Straight Connector 4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6" name="Straight Connector 4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304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78" name="Straight Connector 37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1" name="Straight Connector 4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9" name="Straight Connector 4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7" name="Straight Connector 4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5" name="Straight Connector 4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3" name="Straight Connector 4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1" name="Straight Connector 4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9" name="Straight Connector 3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7" name="Straight Connector 3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5" name="Straight Connector 3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3" name="Straight Connector 3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1" name="Straight Connector 3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43" name="Straight Connector 34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6" name="Straight Connector 3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oup 34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4" name="Straight Connector 3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" name="Group 34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2" name="Straight Connector 3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0" name="Straight Connector 3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8" name="Straight Connector 3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6" name="Straight Connector 3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4" name="Straight Connector 3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2" name="Straight Connector 3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0" name="Straight Connector 3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8" name="Straight Connector 3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6" name="Straight Connector 3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Connector 35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308" name="Straight Connector 30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Group 30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1" name="Straight Connector 3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9" name="Straight Connector 3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7" name="Straight Connector 3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5" name="Straight Connector 3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3" name="Straight Connector 3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1" name="Straight Connector 3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9" name="Straight Connector 3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7" name="Straight Connector 3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5" name="Straight Connector 3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3" name="Straight Connector 3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1" name="Straight Connector 3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>
                <a:solidFill>
                  <a:srgbClr val="64645D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48200" y="1676400"/>
            <a:ext cx="403622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57200" y="1676400"/>
            <a:ext cx="40386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41167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28600"/>
            <a:ext cx="2286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800"/>
            <a:ext cx="2667000" cy="533400"/>
          </a:xfrm>
        </p:spPr>
        <p:txBody>
          <a:bodyPr lIns="0" rIns="0" anchor="t" anchorCtr="0"/>
          <a:lstStyle>
            <a:lvl1pPr algn="l">
              <a:defRPr sz="2400" baseline="0"/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76600" y="457200"/>
            <a:ext cx="5410200" cy="0"/>
          </a:xfrm>
          <a:prstGeom prst="line">
            <a:avLst/>
          </a:prstGeom>
          <a:ln w="12700" cmpd="sng">
            <a:solidFill>
              <a:srgbClr val="F37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57200" y="457200"/>
            <a:ext cx="2667000" cy="0"/>
          </a:xfrm>
          <a:prstGeom prst="line">
            <a:avLst/>
          </a:prstGeom>
          <a:ln w="28575" cmpd="sng">
            <a:solidFill>
              <a:srgbClr val="F37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76600" y="685800"/>
            <a:ext cx="5407820" cy="57134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81000" y="1752601"/>
            <a:ext cx="2743200" cy="464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>
            <a:noAutofit/>
          </a:bodyPr>
          <a:lstStyle>
            <a:lvl1pPr>
              <a:lnSpc>
                <a:spcPct val="100000"/>
              </a:lnSpc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>
              <a:lnSpc>
                <a:spcPct val="100000"/>
              </a:lnSpc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>
              <a:lnSpc>
                <a:spcPct val="100000"/>
              </a:lnSpc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>
              <a:lnSpc>
                <a:spcPct val="100000"/>
              </a:lnSpc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33894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91440" rIns="91440"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>
                <a:solidFill>
                  <a:srgbClr val="64645D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0" y="1676400"/>
            <a:ext cx="525542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  <p:sp>
        <p:nvSpPr>
          <p:cNvPr id="15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81000" y="1676400"/>
            <a:ext cx="2743200" cy="47244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>
            <a:noAutofit/>
          </a:bodyPr>
          <a:lstStyle>
            <a:lvl1pPr>
              <a:lnSpc>
                <a:spcPct val="100000"/>
              </a:lnSpc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>
              <a:lnSpc>
                <a:spcPct val="100000"/>
              </a:lnSpc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>
              <a:lnSpc>
                <a:spcPct val="100000"/>
              </a:lnSpc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>
              <a:lnSpc>
                <a:spcPct val="100000"/>
              </a:lnSpc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06123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91440" rIns="91440"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7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>
                <a:solidFill>
                  <a:srgbClr val="64645D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15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57200" y="1676400"/>
            <a:ext cx="52578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  <p:sp>
        <p:nvSpPr>
          <p:cNvPr id="15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5943600" y="1676400"/>
            <a:ext cx="2743200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>
            <a:noAutofit/>
          </a:bodyPr>
          <a:lstStyle>
            <a:lvl1pPr>
              <a:lnSpc>
                <a:spcPct val="100000"/>
              </a:lnSpc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>
              <a:lnSpc>
                <a:spcPct val="100000"/>
              </a:lnSpc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>
              <a:lnSpc>
                <a:spcPct val="100000"/>
              </a:lnSpc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>
              <a:lnSpc>
                <a:spcPct val="100000"/>
              </a:lnSpc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26766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91440" rIns="91440"/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 baseline="0">
                <a:solidFill>
                  <a:srgbClr val="64645D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14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0" y="1676400"/>
            <a:ext cx="25908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4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57200" y="1676400"/>
            <a:ext cx="26670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52800" y="1676400"/>
            <a:ext cx="25146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453886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91440" rIns="91440"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grpSp>
        <p:nvGrpSpPr>
          <p:cNvPr id="303" name="Group 302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304" name="Group 303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413" name="Straight Connector 41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Group 41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6" name="Straight Connector 4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6" name="Group 41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4" name="Straight Connector 4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2" name="Straight Connector 4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41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0" name="Straight Connector 4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9" name="Group 41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8" name="Straight Connector 4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Group 41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6" name="Straight Connector 4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42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4" name="Straight Connector 4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Group 42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2" name="Straight Connector 4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42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0" name="Straight Connector 4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oup 42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8" name="Straight Connector 4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6" name="Straight Connector 4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304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78" name="Straight Connector 37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1" name="Straight Connector 4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9" name="Straight Connector 4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7" name="Straight Connector 4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5" name="Straight Connector 4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3" name="Straight Connector 4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1" name="Straight Connector 4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9" name="Straight Connector 3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7" name="Straight Connector 3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5" name="Straight Connector 3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3" name="Straight Connector 3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1" name="Straight Connector 3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43" name="Straight Connector 34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6" name="Straight Connector 3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oup 34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4" name="Straight Connector 3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" name="Group 34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2" name="Straight Connector 3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0" name="Straight Connector 3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8" name="Straight Connector 3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6" name="Straight Connector 3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4" name="Straight Connector 3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2" name="Straight Connector 3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0" name="Straight Connector 3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8" name="Straight Connector 3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6" name="Straight Connector 3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Connector 35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308" name="Straight Connector 30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Group 30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1" name="Straight Connector 3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9" name="Straight Connector 3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7" name="Straight Connector 3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5" name="Straight Connector 3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3" name="Straight Connector 3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1" name="Straight Connector 3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9" name="Straight Connector 3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7" name="Straight Connector 3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5" name="Straight Connector 3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3" name="Straight Connector 3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1" name="Straight Connector 3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>
                <a:solidFill>
                  <a:srgbClr val="64645D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48200" y="1676401"/>
            <a:ext cx="4036220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57200" y="1676401"/>
            <a:ext cx="4038600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48200" y="3810000"/>
            <a:ext cx="4036220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57200" y="3810000"/>
            <a:ext cx="4038600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84588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3" name="Straight Connector 15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1" name="Straight Connector 15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9" name="Straight Connector 14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7" name="Straight Connector 14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5" name="Straight Connector 14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3" name="Straight Connector 14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1" name="Straight Connector 1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128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9" name="Straight Connector 1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129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7" name="Straight Connector 1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5" name="Straight Connector 1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3" name="Straight Connector 1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11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85" name="Straight Connector 84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8" name="Straight Connector 11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6" name="Straight Connector 11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4" name="Straight Connector 11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2" name="Straight Connector 1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0" name="Straight Connector 1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8" name="Straight Connector 1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6" name="Straight Connector 1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4" name="Straight Connector 1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2" name="Straight Connector 1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0" name="Straight Connector 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8" name="Straight Connector 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Straight Connector 96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50" name="Straight Connector 49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3" name="Straight Connector 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1" name="Straight Connector 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9" name="Straight Connector 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7" name="Straight Connector 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5" name="Straight Connector 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3" name="Straight Connector 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1" name="Straight Connector 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9" name="Straight Connector 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7" name="Straight Connector 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5" name="Straight Connector 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3" name="Straight Connector 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61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" name="Straight Connector 14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8" name="Straight Connector 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6" name="Straight Connector 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" name="Straight Connector 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" name="Straight Connector 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731" y="466597"/>
            <a:ext cx="8229069" cy="52499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8744894" y="6708162"/>
            <a:ext cx="393462" cy="1385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fld id="{567A4CEE-210B-4A43-8E57-98E37E0AC15F}" type="slidenum">
              <a:rPr lang="en-US" sz="800" spc="0" baseline="0" smtClean="0">
                <a:solidFill>
                  <a:srgbClr val="2D2D2A"/>
                </a:solidFill>
                <a:latin typeface="+mj-lt"/>
              </a:rPr>
              <a:pPr algn="l"/>
              <a:t>‹#›</a:t>
            </a:fld>
            <a:endParaRPr lang="en-US" sz="800" spc="0" baseline="0" dirty="0">
              <a:solidFill>
                <a:srgbClr val="2D2D2A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75506" y="6708161"/>
            <a:ext cx="4328558" cy="1385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endParaRPr lang="en-US" sz="8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" name="Picture 3" descr="virtusa logo without tag line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41680"/>
            <a:ext cx="381000" cy="950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24296"/>
            <a:ext cx="152400" cy="6096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662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2" r:id="rId2"/>
    <p:sldLayoutId id="2147483650" r:id="rId3"/>
    <p:sldLayoutId id="2147483663" r:id="rId4"/>
    <p:sldLayoutId id="2147483753" r:id="rId5"/>
    <p:sldLayoutId id="2147483668" r:id="rId6"/>
    <p:sldLayoutId id="2147483669" r:id="rId7"/>
    <p:sldLayoutId id="2147483660" r:id="rId8"/>
    <p:sldLayoutId id="2147483754" r:id="rId9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 cap="none" spc="-100" baseline="0">
          <a:solidFill>
            <a:schemeClr val="tx1">
              <a:lumMod val="75000"/>
              <a:lumOff val="25000"/>
            </a:schemeClr>
          </a:solidFill>
          <a:latin typeface="Calibri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600" b="1" i="0" kern="1200">
          <a:solidFill>
            <a:srgbClr val="F37021"/>
          </a:solidFill>
          <a:latin typeface="Calibri"/>
          <a:ea typeface="+mn-ea"/>
          <a:cs typeface="Calibri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600" b="1" i="0" kern="1200">
          <a:solidFill>
            <a:srgbClr val="2D2D2A"/>
          </a:solidFill>
          <a:latin typeface="Calibri"/>
          <a:ea typeface="+mn-ea"/>
          <a:cs typeface="Calibri"/>
        </a:defRPr>
      </a:lvl2pPr>
      <a:lvl3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200" b="0" i="0" kern="1200">
          <a:solidFill>
            <a:schemeClr val="tx1"/>
          </a:solidFill>
          <a:latin typeface="Calibri"/>
          <a:ea typeface="+mn-ea"/>
          <a:cs typeface="Calibri"/>
        </a:defRPr>
      </a:lvl3pPr>
      <a:lvl4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400" b="1" i="0" kern="1200" cap="all">
          <a:solidFill>
            <a:schemeClr val="tx1"/>
          </a:solidFill>
          <a:latin typeface="Calibri"/>
          <a:ea typeface="+mn-ea"/>
          <a:cs typeface="Calibri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400" b="1" i="0" kern="1200">
          <a:solidFill>
            <a:srgbClr val="7F7F7F"/>
          </a:solidFill>
          <a:latin typeface="Calibri"/>
          <a:ea typeface="+mn-ea"/>
          <a:cs typeface="Calibri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400" b="0" i="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9000">
              <a:schemeClr val="accent4">
                <a:lumMod val="90000"/>
              </a:schemeClr>
            </a:gs>
            <a:gs pos="100000">
              <a:schemeClr val="bg1"/>
            </a:gs>
            <a:gs pos="59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4" name="Straight Connector 1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2" name="Straight Connector 1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0" name="Straight Connector 1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8" name="Straight Connector 1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6" name="Straight Connector 1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4" name="Straight Connector 1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12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2" name="Straight Connector 1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12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0" name="Straight Connector 1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8" name="Straight Connector 1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6" name="Straight Connector 1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4" name="Straight Connector 1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12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86" name="Straight Connector 8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oup 8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9" name="Straight Connector 1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7" name="Straight Connector 1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5" name="Straight Connector 1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3" name="Straight Connector 1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1" name="Straight Connector 1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9" name="Straight Connector 1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7" name="Straight Connector 1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5" name="Straight Connector 1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3" name="Straight Connector 1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1" name="Straight Connector 1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9" name="Straight Connector 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51" name="Straight Connector 5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 5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4" name="Straight Connector 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2" name="Straight Connector 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0" name="Straight Connector 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8" name="Straight Connector 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6" name="Straight Connector 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4" name="Straight Connector 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2" name="Straight Connector 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0" name="Straight Connector 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8" name="Straight Connector 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6" name="Straight Connector 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4" name="Straight Connector 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Straight Connector 6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" name="Straight Connector 1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9" name="Straight Connector 4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7" name="Straight Connector 4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5" name="Straight Connector 4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" name="Straight Connector 4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1" name="Straight Connector 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541420" cy="524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16100"/>
            <a:ext cx="7541420" cy="45831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8140938" y="67194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2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2379" y="6719449"/>
            <a:ext cx="4328558" cy="1385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bg2"/>
                </a:solidFill>
                <a:latin typeface="+mj-lt"/>
              </a:rPr>
              <a:t>© 2014 Virtusa Corporation. All rights reserved</a:t>
            </a:r>
            <a:endParaRPr lang="en-US" sz="800" spc="0" baseline="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4" name="Picture 3" descr="virtusa logo without tag lin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27071"/>
            <a:ext cx="381000" cy="950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1143000" y="6836352"/>
            <a:ext cx="1295400" cy="0"/>
          </a:xfrm>
          <a:prstGeom prst="line">
            <a:avLst/>
          </a:prstGeom>
          <a:ln w="57150" cmpd="sng">
            <a:solidFill>
              <a:srgbClr val="F37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4" name="Picture 223" descr="Virtusa logo with tagline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56" y="6324600"/>
            <a:ext cx="1260689" cy="4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1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32" r:id="rId2"/>
    <p:sldLayoutId id="2147483737" r:id="rId3"/>
    <p:sldLayoutId id="2147483733" r:id="rId4"/>
    <p:sldLayoutId id="2147483750" r:id="rId5"/>
    <p:sldLayoutId id="2147483734" r:id="rId6"/>
    <p:sldLayoutId id="2147483751" r:id="rId7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none" baseline="0">
          <a:solidFill>
            <a:schemeClr val="tx1">
              <a:lumMod val="75000"/>
              <a:lumOff val="25000"/>
            </a:schemeClr>
          </a:solidFill>
          <a:latin typeface="Calibri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Calibri" panose="020F0502020204030204" pitchFamily="34" charset="0"/>
        <a:buChar char="​"/>
        <a:defRPr sz="1500" i="0" kern="1200">
          <a:solidFill>
            <a:srgbClr val="2D2D2A"/>
          </a:solidFill>
          <a:latin typeface="Calibri"/>
          <a:ea typeface="+mn-ea"/>
          <a:cs typeface="Calibri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​"/>
        <a:defRPr sz="1500" i="0" kern="1200">
          <a:solidFill>
            <a:schemeClr val="tx2"/>
          </a:solidFill>
          <a:latin typeface="Calibri"/>
          <a:ea typeface="+mn-ea"/>
          <a:cs typeface="Calibri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​"/>
        <a:defRPr sz="1100" i="0" kern="1200">
          <a:solidFill>
            <a:schemeClr val="tx2"/>
          </a:solidFill>
          <a:latin typeface="Calibri"/>
          <a:ea typeface="+mn-ea"/>
          <a:cs typeface="Calibri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buFont typeface="Calibri" panose="020F0502020204030204" pitchFamily="34" charset="0"/>
        <a:buChar char="​"/>
        <a:defRPr sz="1100" i="0" kern="1200">
          <a:solidFill>
            <a:schemeClr val="accent5"/>
          </a:solidFill>
          <a:latin typeface="Calibri"/>
          <a:ea typeface="+mn-ea"/>
          <a:cs typeface="Calibri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 typeface="Calibri" panose="020F0502020204030204" pitchFamily="34" charset="0"/>
        <a:buChar char="​"/>
        <a:defRPr sz="700" i="0" kern="1200">
          <a:solidFill>
            <a:schemeClr val="tx2"/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66800" y="3220397"/>
            <a:ext cx="7239001" cy="697563"/>
          </a:xfrm>
        </p:spPr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66800" y="3930136"/>
            <a:ext cx="7239000" cy="337144"/>
          </a:xfrm>
        </p:spPr>
        <p:txBody>
          <a:bodyPr/>
          <a:lstStyle/>
          <a:p>
            <a:r>
              <a:rPr lang="en-US" sz="2800" dirty="0" smtClean="0"/>
              <a:t>Fundamentals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n-NO" dirty="0"/>
              <a:t>Sarat Kumar K</a:t>
            </a:r>
          </a:p>
          <a:p>
            <a:pPr>
              <a:lnSpc>
                <a:spcPct val="100000"/>
              </a:lnSpc>
            </a:pPr>
            <a:r>
              <a:rPr lang="nn-NO" dirty="0"/>
              <a:t>Nov 17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036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Delegation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Event Binding Unbinding and Delegating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Delegating </a:t>
            </a:r>
            <a:r>
              <a:rPr lang="en-US" sz="1800" dirty="0"/>
              <a:t>the event</a:t>
            </a:r>
          </a:p>
          <a:p>
            <a:r>
              <a:rPr lang="en-US" sz="1800" dirty="0">
                <a:solidFill>
                  <a:srgbClr val="8DC63F"/>
                </a:solidFill>
              </a:rPr>
              <a:t>$(selector).on(‘</a:t>
            </a:r>
            <a:r>
              <a:rPr lang="en-US" sz="1800" dirty="0" err="1">
                <a:solidFill>
                  <a:srgbClr val="8DC63F"/>
                </a:solidFill>
              </a:rPr>
              <a:t>eventName</a:t>
            </a:r>
            <a:r>
              <a:rPr lang="en-US" sz="1800" dirty="0">
                <a:solidFill>
                  <a:srgbClr val="8DC63F"/>
                </a:solidFill>
              </a:rPr>
              <a:t>’, ‘selector’, handler);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dirty="0" smtClean="0"/>
              <a:t>Triggering </a:t>
            </a:r>
            <a:r>
              <a:rPr lang="en-US" dirty="0"/>
              <a:t>the event from script</a:t>
            </a:r>
          </a:p>
          <a:p>
            <a:r>
              <a:rPr lang="en-US" sz="1800" dirty="0">
                <a:solidFill>
                  <a:srgbClr val="8DC63F"/>
                </a:solidFill>
              </a:rPr>
              <a:t>$(selector).trigger(‘</a:t>
            </a:r>
            <a:r>
              <a:rPr lang="en-US" sz="1800" dirty="0" err="1">
                <a:solidFill>
                  <a:srgbClr val="8DC63F"/>
                </a:solidFill>
              </a:rPr>
              <a:t>eventName</a:t>
            </a:r>
            <a:r>
              <a:rPr lang="en-US" sz="1800" dirty="0">
                <a:solidFill>
                  <a:srgbClr val="8DC63F"/>
                </a:solidFill>
              </a:rPr>
              <a:t>’);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07772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Event Binding Unbinding and Delegating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Listening </a:t>
            </a:r>
            <a:r>
              <a:rPr lang="en-US" dirty="0"/>
              <a:t>for Custom Event</a:t>
            </a:r>
          </a:p>
          <a:p>
            <a:r>
              <a:rPr lang="en-US" sz="1800" dirty="0">
                <a:solidFill>
                  <a:srgbClr val="8DC63F"/>
                </a:solidFill>
              </a:rPr>
              <a:t>$(selector).on(‘</a:t>
            </a:r>
            <a:r>
              <a:rPr lang="en-US" sz="1800" dirty="0" err="1">
                <a:solidFill>
                  <a:srgbClr val="8DC63F"/>
                </a:solidFill>
              </a:rPr>
              <a:t>customeEventName</a:t>
            </a:r>
            <a:r>
              <a:rPr lang="en-US" sz="1800" dirty="0">
                <a:solidFill>
                  <a:srgbClr val="8DC63F"/>
                </a:solidFill>
              </a:rPr>
              <a:t>’,handler)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Firing the Custom Event</a:t>
            </a:r>
          </a:p>
          <a:p>
            <a:r>
              <a:rPr lang="en-US" sz="1800" dirty="0">
                <a:solidFill>
                  <a:srgbClr val="8DC63F"/>
                </a:solidFill>
              </a:rPr>
              <a:t>$(selector).trigger(‘</a:t>
            </a:r>
            <a:r>
              <a:rPr lang="en-US" sz="1800" dirty="0" err="1">
                <a:solidFill>
                  <a:srgbClr val="8DC63F"/>
                </a:solidFill>
              </a:rPr>
              <a:t>customeEventName</a:t>
            </a:r>
            <a:r>
              <a:rPr lang="en-US" sz="1800" dirty="0">
                <a:solidFill>
                  <a:srgbClr val="8DC63F"/>
                </a:solidFill>
              </a:rPr>
              <a:t>’,</a:t>
            </a:r>
            <a:r>
              <a:rPr lang="en-US" sz="1800" dirty="0" err="1">
                <a:solidFill>
                  <a:srgbClr val="8DC63F"/>
                </a:solidFill>
              </a:rPr>
              <a:t>messageObject</a:t>
            </a:r>
            <a:r>
              <a:rPr lang="en-US" sz="1800" dirty="0">
                <a:solidFill>
                  <a:srgbClr val="8DC63F"/>
                </a:solidFill>
              </a:rPr>
              <a:t>)</a:t>
            </a:r>
          </a:p>
          <a:p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615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 smtClean="0">
              <a:solidFill>
                <a:schemeClr val="tx2"/>
              </a:solidFill>
            </a:endParaRPr>
          </a:p>
          <a:p>
            <a:endParaRPr lang="en-US" b="0" dirty="0">
              <a:solidFill>
                <a:schemeClr val="tx2"/>
              </a:solidFill>
            </a:endParaRPr>
          </a:p>
          <a:p>
            <a:r>
              <a:rPr lang="en-US" dirty="0"/>
              <a:t>	</a:t>
            </a:r>
            <a:r>
              <a:rPr lang="en-US" b="0" dirty="0">
                <a:solidFill>
                  <a:schemeClr val="tx2"/>
                </a:solidFill>
              </a:rPr>
              <a:t>.after(), .before(), </a:t>
            </a:r>
            <a:r>
              <a:rPr lang="en-US" b="0" dirty="0" err="1">
                <a:solidFill>
                  <a:schemeClr val="tx2"/>
                </a:solidFill>
              </a:rPr>
              <a:t>appendTo</a:t>
            </a:r>
            <a:r>
              <a:rPr lang="en-US" b="0" dirty="0">
                <a:solidFill>
                  <a:schemeClr val="tx2"/>
                </a:solidFill>
              </a:rPr>
              <a:t>(), </a:t>
            </a:r>
            <a:r>
              <a:rPr lang="en-US" b="0" dirty="0" err="1">
                <a:solidFill>
                  <a:schemeClr val="tx2"/>
                </a:solidFill>
              </a:rPr>
              <a:t>prependTo</a:t>
            </a:r>
            <a:r>
              <a:rPr lang="en-US" b="0" dirty="0">
                <a:solidFill>
                  <a:schemeClr val="tx2"/>
                </a:solidFill>
              </a:rPr>
              <a:t>(),</a:t>
            </a:r>
          </a:p>
          <a:p>
            <a:r>
              <a:rPr lang="en-US" b="0" dirty="0">
                <a:solidFill>
                  <a:schemeClr val="tx2"/>
                </a:solidFill>
              </a:rPr>
              <a:t>	.</a:t>
            </a:r>
            <a:r>
              <a:rPr lang="en-US" b="0" dirty="0" err="1">
                <a:solidFill>
                  <a:schemeClr val="tx2"/>
                </a:solidFill>
              </a:rPr>
              <a:t>val</a:t>
            </a:r>
            <a:r>
              <a:rPr lang="en-US" b="0" dirty="0">
                <a:solidFill>
                  <a:schemeClr val="tx2"/>
                </a:solidFill>
              </a:rPr>
              <a:t>(), .</a:t>
            </a:r>
            <a:r>
              <a:rPr lang="en-US" b="0" dirty="0" err="1">
                <a:solidFill>
                  <a:schemeClr val="tx2"/>
                </a:solidFill>
              </a:rPr>
              <a:t>attr</a:t>
            </a:r>
            <a:r>
              <a:rPr lang="en-US" b="0" dirty="0">
                <a:solidFill>
                  <a:schemeClr val="tx2"/>
                </a:solidFill>
              </a:rPr>
              <a:t>(), </a:t>
            </a:r>
            <a:r>
              <a:rPr lang="en-US" b="0" dirty="0" err="1">
                <a:solidFill>
                  <a:schemeClr val="tx2"/>
                </a:solidFill>
              </a:rPr>
              <a:t>addAttr</a:t>
            </a:r>
            <a:r>
              <a:rPr lang="en-US" b="0" dirty="0">
                <a:solidFill>
                  <a:schemeClr val="tx2"/>
                </a:solidFill>
              </a:rPr>
              <a:t>(), </a:t>
            </a:r>
            <a:r>
              <a:rPr lang="en-US" b="0" dirty="0" err="1">
                <a:solidFill>
                  <a:schemeClr val="tx2"/>
                </a:solidFill>
              </a:rPr>
              <a:t>removeAttr</a:t>
            </a:r>
            <a:r>
              <a:rPr lang="en-US" b="0" dirty="0">
                <a:solidFill>
                  <a:schemeClr val="tx2"/>
                </a:solidFill>
              </a:rPr>
              <a:t>(), </a:t>
            </a:r>
          </a:p>
          <a:p>
            <a:r>
              <a:rPr lang="en-US" b="0" dirty="0">
                <a:solidFill>
                  <a:schemeClr val="tx2"/>
                </a:solidFill>
              </a:rPr>
              <a:t>	.clone(), .</a:t>
            </a:r>
            <a:r>
              <a:rPr lang="en-US" b="0" dirty="0" err="1">
                <a:solidFill>
                  <a:schemeClr val="tx2"/>
                </a:solidFill>
              </a:rPr>
              <a:t>css</a:t>
            </a:r>
            <a:r>
              <a:rPr lang="en-US" b="0" dirty="0">
                <a:solidFill>
                  <a:schemeClr val="tx2"/>
                </a:solidFill>
              </a:rPr>
              <a:t>(), .empty(), .remove(), </a:t>
            </a:r>
          </a:p>
          <a:p>
            <a:r>
              <a:rPr lang="en-US" b="0" dirty="0">
                <a:solidFill>
                  <a:schemeClr val="tx2"/>
                </a:solidFill>
              </a:rPr>
              <a:t>	.detach(), .prop(), .</a:t>
            </a:r>
            <a:r>
              <a:rPr lang="en-US" b="0" dirty="0" err="1">
                <a:solidFill>
                  <a:schemeClr val="tx2"/>
                </a:solidFill>
              </a:rPr>
              <a:t>addClass</a:t>
            </a:r>
            <a:r>
              <a:rPr lang="en-US" b="0" dirty="0">
                <a:solidFill>
                  <a:schemeClr val="tx2"/>
                </a:solidFill>
              </a:rPr>
              <a:t>(), .</a:t>
            </a:r>
            <a:r>
              <a:rPr lang="en-US" b="0" dirty="0" err="1">
                <a:solidFill>
                  <a:schemeClr val="tx2"/>
                </a:solidFill>
              </a:rPr>
              <a:t>removeClass</a:t>
            </a:r>
            <a:r>
              <a:rPr lang="en-US" b="0" dirty="0">
                <a:solidFill>
                  <a:schemeClr val="tx2"/>
                </a:solidFill>
              </a:rPr>
              <a:t>(), </a:t>
            </a:r>
          </a:p>
          <a:p>
            <a:r>
              <a:rPr lang="en-US" b="0" dirty="0">
                <a:solidFill>
                  <a:schemeClr val="tx2"/>
                </a:solidFill>
              </a:rPr>
              <a:t>	.</a:t>
            </a:r>
            <a:r>
              <a:rPr lang="en-US" b="0" dirty="0" err="1">
                <a:solidFill>
                  <a:schemeClr val="tx2"/>
                </a:solidFill>
              </a:rPr>
              <a:t>hasClass</a:t>
            </a:r>
            <a:r>
              <a:rPr lang="en-US" b="0" dirty="0">
                <a:solidFill>
                  <a:schemeClr val="tx2"/>
                </a:solidFill>
              </a:rPr>
              <a:t>(), .</a:t>
            </a:r>
            <a:r>
              <a:rPr lang="en-US" b="0" dirty="0" err="1">
                <a:solidFill>
                  <a:schemeClr val="tx2"/>
                </a:solidFill>
              </a:rPr>
              <a:t>toggleClass</a:t>
            </a:r>
            <a:r>
              <a:rPr lang="en-US" b="0" dirty="0">
                <a:solidFill>
                  <a:schemeClr val="tx2"/>
                </a:solidFill>
              </a:rPr>
              <a:t>(), .text(), .html(), </a:t>
            </a:r>
          </a:p>
          <a:p>
            <a:r>
              <a:rPr lang="en-US" b="0" dirty="0">
                <a:solidFill>
                  <a:schemeClr val="tx2"/>
                </a:solidFill>
              </a:rPr>
              <a:t>	.position(), .offset(), .</a:t>
            </a:r>
            <a:r>
              <a:rPr lang="en-US" b="0" dirty="0" err="1">
                <a:solidFill>
                  <a:schemeClr val="tx2"/>
                </a:solidFill>
              </a:rPr>
              <a:t>scroolTop</a:t>
            </a:r>
            <a:r>
              <a:rPr lang="en-US" b="0" dirty="0">
                <a:solidFill>
                  <a:schemeClr val="tx2"/>
                </a:solidFill>
              </a:rPr>
              <a:t>(), .wrap(),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DOM </a:t>
            </a:r>
            <a:r>
              <a:rPr lang="en-US" dirty="0"/>
              <a:t>Manipulation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161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and </a:t>
            </a:r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Effects</a:t>
            </a:r>
          </a:p>
          <a:p>
            <a:r>
              <a:rPr lang="en-US" sz="1800" dirty="0" smtClean="0">
                <a:solidFill>
                  <a:srgbClr val="8DC63F"/>
                </a:solidFill>
              </a:rPr>
              <a:t>.</a:t>
            </a:r>
            <a:r>
              <a:rPr lang="en-US" sz="1800" dirty="0">
                <a:solidFill>
                  <a:srgbClr val="8DC63F"/>
                </a:solidFill>
              </a:rPr>
              <a:t>effect(</a:t>
            </a:r>
            <a:r>
              <a:rPr lang="en-US" sz="1800" dirty="0" err="1">
                <a:solidFill>
                  <a:srgbClr val="8DC63F"/>
                </a:solidFill>
              </a:rPr>
              <a:t>time,callback</a:t>
            </a:r>
            <a:r>
              <a:rPr lang="en-US" sz="1800" dirty="0">
                <a:solidFill>
                  <a:srgbClr val="8DC63F"/>
                </a:solidFill>
              </a:rPr>
              <a:t>)</a:t>
            </a:r>
          </a:p>
          <a:p>
            <a:endParaRPr lang="en-US" b="0" dirty="0">
              <a:solidFill>
                <a:schemeClr val="tx2"/>
              </a:solidFill>
            </a:endParaRPr>
          </a:p>
          <a:p>
            <a:r>
              <a:rPr lang="en-US" b="0" dirty="0" smtClean="0">
                <a:solidFill>
                  <a:schemeClr val="tx2"/>
                </a:solidFill>
              </a:rPr>
              <a:t>	.</a:t>
            </a:r>
            <a:r>
              <a:rPr lang="en-US" b="0" dirty="0">
                <a:solidFill>
                  <a:schemeClr val="tx2"/>
                </a:solidFill>
              </a:rPr>
              <a:t>show(), hide(), .toggle(), .</a:t>
            </a:r>
            <a:r>
              <a:rPr lang="en-US" b="0" dirty="0" err="1">
                <a:solidFill>
                  <a:schemeClr val="tx2"/>
                </a:solidFill>
              </a:rPr>
              <a:t>slideDown</a:t>
            </a:r>
            <a:r>
              <a:rPr lang="en-US" b="0" dirty="0">
                <a:solidFill>
                  <a:schemeClr val="tx2"/>
                </a:solidFill>
              </a:rPr>
              <a:t>(), .</a:t>
            </a:r>
            <a:r>
              <a:rPr lang="en-US" b="0" dirty="0" err="1">
                <a:solidFill>
                  <a:schemeClr val="tx2"/>
                </a:solidFill>
              </a:rPr>
              <a:t>slideUp</a:t>
            </a:r>
            <a:r>
              <a:rPr lang="en-US" b="0" dirty="0">
                <a:solidFill>
                  <a:schemeClr val="tx2"/>
                </a:solidFill>
              </a:rPr>
              <a:t>(), .</a:t>
            </a:r>
            <a:r>
              <a:rPr lang="en-US" b="0" dirty="0" err="1">
                <a:solidFill>
                  <a:schemeClr val="tx2"/>
                </a:solidFill>
              </a:rPr>
              <a:t>slideToggle</a:t>
            </a:r>
            <a:r>
              <a:rPr lang="en-US" b="0" dirty="0">
                <a:solidFill>
                  <a:schemeClr val="tx2"/>
                </a:solidFill>
              </a:rPr>
              <a:t>(), </a:t>
            </a:r>
          </a:p>
          <a:p>
            <a:r>
              <a:rPr lang="en-US" b="0" dirty="0" smtClean="0">
                <a:solidFill>
                  <a:schemeClr val="tx2"/>
                </a:solidFill>
              </a:rPr>
              <a:t>	.</a:t>
            </a:r>
            <a:r>
              <a:rPr lang="en-US" b="0" dirty="0" err="1">
                <a:solidFill>
                  <a:schemeClr val="tx2"/>
                </a:solidFill>
              </a:rPr>
              <a:t>fadeIn</a:t>
            </a:r>
            <a:r>
              <a:rPr lang="en-US" b="0" dirty="0">
                <a:solidFill>
                  <a:schemeClr val="tx2"/>
                </a:solidFill>
              </a:rPr>
              <a:t>(), .</a:t>
            </a:r>
            <a:r>
              <a:rPr lang="en-US" b="0" dirty="0" err="1">
                <a:solidFill>
                  <a:schemeClr val="tx2"/>
                </a:solidFill>
              </a:rPr>
              <a:t>fadeOut</a:t>
            </a:r>
            <a:r>
              <a:rPr lang="en-US" b="0" dirty="0">
                <a:solidFill>
                  <a:schemeClr val="tx2"/>
                </a:solidFill>
              </a:rPr>
              <a:t>(), .</a:t>
            </a:r>
            <a:r>
              <a:rPr lang="en-US" b="0" dirty="0" err="1">
                <a:solidFill>
                  <a:schemeClr val="tx2"/>
                </a:solidFill>
              </a:rPr>
              <a:t>fadeTo</a:t>
            </a:r>
            <a:r>
              <a:rPr lang="en-US" b="0" dirty="0">
                <a:solidFill>
                  <a:schemeClr val="tx2"/>
                </a:solidFill>
              </a:rPr>
              <a:t>(time, 0to1), .</a:t>
            </a:r>
            <a:r>
              <a:rPr lang="en-US" b="0" dirty="0" err="1">
                <a:solidFill>
                  <a:schemeClr val="tx2"/>
                </a:solidFill>
              </a:rPr>
              <a:t>fadeToggle</a:t>
            </a:r>
            <a:r>
              <a:rPr lang="en-US" b="0" dirty="0">
                <a:solidFill>
                  <a:schemeClr val="tx2"/>
                </a:solidFill>
              </a:rPr>
              <a:t>(), .stop(),</a:t>
            </a:r>
          </a:p>
          <a:p>
            <a:r>
              <a:rPr lang="en-US" b="0" dirty="0">
                <a:solidFill>
                  <a:schemeClr val="tx2"/>
                </a:solidFill>
              </a:rPr>
              <a:t> </a:t>
            </a:r>
            <a:endParaRPr lang="en-US" b="0" dirty="0" smtClean="0">
              <a:solidFill>
                <a:schemeClr val="tx2"/>
              </a:solidFill>
            </a:endParaRPr>
          </a:p>
          <a:p>
            <a:r>
              <a:rPr lang="en-US" sz="1800" dirty="0"/>
              <a:t>Animate</a:t>
            </a:r>
          </a:p>
          <a:p>
            <a:pPr lvl="1"/>
            <a:r>
              <a:rPr lang="en-US" b="0" dirty="0" smtClean="0">
                <a:solidFill>
                  <a:schemeClr val="tx2"/>
                </a:solidFill>
              </a:rPr>
              <a:t>	.</a:t>
            </a:r>
            <a:r>
              <a:rPr lang="en-US" b="0" dirty="0">
                <a:solidFill>
                  <a:schemeClr val="tx2"/>
                </a:solidFill>
              </a:rPr>
              <a:t>animate(props, duration, callback)</a:t>
            </a:r>
          </a:p>
          <a:p>
            <a:pPr lvl="1"/>
            <a:r>
              <a:rPr lang="en-US" b="0" dirty="0" smtClean="0">
                <a:solidFill>
                  <a:schemeClr val="tx2"/>
                </a:solidFill>
              </a:rPr>
              <a:t>	.</a:t>
            </a:r>
            <a:r>
              <a:rPr lang="en-US" b="0" dirty="0">
                <a:solidFill>
                  <a:schemeClr val="tx2"/>
                </a:solidFill>
              </a:rPr>
              <a:t>animate(props, duration, easing, callback)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75138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 smtClean="0"/>
              <a:t>JQuery 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GET</a:t>
            </a:r>
            <a:r>
              <a:rPr lang="en-US" sz="1800" dirty="0" smtClean="0">
                <a:solidFill>
                  <a:srgbClr val="8DC63F"/>
                </a:solidFill>
              </a:rPr>
              <a:t>	</a:t>
            </a:r>
            <a:endParaRPr lang="en-US" sz="1800" dirty="0">
              <a:solidFill>
                <a:srgbClr val="8DC63F"/>
              </a:solidFill>
            </a:endParaRPr>
          </a:p>
          <a:p>
            <a:r>
              <a:rPr lang="en-US" b="0" dirty="0" smtClean="0">
                <a:solidFill>
                  <a:schemeClr val="tx2"/>
                </a:solidFill>
              </a:rPr>
              <a:t>$.</a:t>
            </a:r>
            <a:r>
              <a:rPr lang="en-US" b="0" dirty="0">
                <a:solidFill>
                  <a:schemeClr val="tx2"/>
                </a:solidFill>
              </a:rPr>
              <a:t>get(</a:t>
            </a:r>
            <a:r>
              <a:rPr lang="en-US" b="0" dirty="0" err="1">
                <a:solidFill>
                  <a:schemeClr val="tx2"/>
                </a:solidFill>
              </a:rPr>
              <a:t>URL,data,function</a:t>
            </a:r>
            <a:r>
              <a:rPr lang="en-US" b="0" dirty="0">
                <a:solidFill>
                  <a:schemeClr val="tx2"/>
                </a:solidFill>
              </a:rPr>
              <a:t>(</a:t>
            </a:r>
            <a:r>
              <a:rPr lang="en-US" b="0" dirty="0" err="1">
                <a:solidFill>
                  <a:schemeClr val="tx2"/>
                </a:solidFill>
              </a:rPr>
              <a:t>data,status,xhr</a:t>
            </a:r>
            <a:r>
              <a:rPr lang="en-US" b="0" dirty="0">
                <a:solidFill>
                  <a:schemeClr val="tx2"/>
                </a:solidFill>
              </a:rPr>
              <a:t>),</a:t>
            </a:r>
            <a:r>
              <a:rPr lang="en-US" b="0" dirty="0" err="1">
                <a:solidFill>
                  <a:schemeClr val="tx2"/>
                </a:solidFill>
              </a:rPr>
              <a:t>dataType</a:t>
            </a:r>
            <a:r>
              <a:rPr lang="en-US" b="0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sz="1800" dirty="0"/>
              <a:t>Post</a:t>
            </a:r>
          </a:p>
          <a:p>
            <a:r>
              <a:rPr lang="en-US" b="0" dirty="0">
                <a:solidFill>
                  <a:schemeClr val="tx2"/>
                </a:solidFill>
              </a:rPr>
              <a:t>$.post(</a:t>
            </a:r>
            <a:r>
              <a:rPr lang="en-US" b="0" dirty="0" err="1">
                <a:solidFill>
                  <a:schemeClr val="tx2"/>
                </a:solidFill>
              </a:rPr>
              <a:t>URL,data,function</a:t>
            </a:r>
            <a:r>
              <a:rPr lang="en-US" b="0" dirty="0">
                <a:solidFill>
                  <a:schemeClr val="tx2"/>
                </a:solidFill>
              </a:rPr>
              <a:t>(</a:t>
            </a:r>
            <a:r>
              <a:rPr lang="en-US" b="0" dirty="0" err="1">
                <a:solidFill>
                  <a:schemeClr val="tx2"/>
                </a:solidFill>
              </a:rPr>
              <a:t>data,status,xhr</a:t>
            </a:r>
            <a:r>
              <a:rPr lang="en-US" b="0" dirty="0">
                <a:solidFill>
                  <a:schemeClr val="tx2"/>
                </a:solidFill>
              </a:rPr>
              <a:t>),</a:t>
            </a:r>
            <a:r>
              <a:rPr lang="en-US" b="0" dirty="0" err="1">
                <a:solidFill>
                  <a:schemeClr val="tx2"/>
                </a:solidFill>
              </a:rPr>
              <a:t>dataType</a:t>
            </a:r>
            <a:r>
              <a:rPr lang="en-US" b="0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sz="1800" dirty="0"/>
              <a:t>Load</a:t>
            </a:r>
          </a:p>
          <a:p>
            <a:r>
              <a:rPr lang="en-US" b="0" dirty="0">
                <a:solidFill>
                  <a:schemeClr val="tx2"/>
                </a:solidFill>
              </a:rPr>
              <a:t>$(selector).load(</a:t>
            </a:r>
            <a:r>
              <a:rPr lang="en-US" b="0" dirty="0" err="1">
                <a:solidFill>
                  <a:schemeClr val="tx2"/>
                </a:solidFill>
              </a:rPr>
              <a:t>url,data,function</a:t>
            </a:r>
            <a:r>
              <a:rPr lang="en-US" b="0" dirty="0">
                <a:solidFill>
                  <a:schemeClr val="tx2"/>
                </a:solidFill>
              </a:rPr>
              <a:t>(</a:t>
            </a:r>
            <a:r>
              <a:rPr lang="en-US" b="0" dirty="0" err="1">
                <a:solidFill>
                  <a:schemeClr val="tx2"/>
                </a:solidFill>
              </a:rPr>
              <a:t>response,status,xhr</a:t>
            </a:r>
            <a:r>
              <a:rPr lang="en-US" b="0" dirty="0" smtClean="0">
                <a:solidFill>
                  <a:schemeClr val="tx2"/>
                </a:solidFill>
              </a:rPr>
              <a:t>))</a:t>
            </a:r>
            <a:r>
              <a:rPr lang="en-US" b="0" dirty="0">
                <a:solidFill>
                  <a:schemeClr val="tx2"/>
                </a:solidFill>
              </a:rPr>
              <a:t> </a:t>
            </a:r>
            <a:endParaRPr lang="en-US" b="0" dirty="0" smtClean="0">
              <a:solidFill>
                <a:schemeClr val="tx2"/>
              </a:solidFill>
            </a:endParaRPr>
          </a:p>
          <a:p>
            <a:endParaRPr lang="en-US" b="0" dirty="0">
              <a:solidFill>
                <a:schemeClr val="tx2"/>
              </a:solidFill>
            </a:endParaRPr>
          </a:p>
          <a:p>
            <a:r>
              <a:rPr lang="en-US" sz="1800" dirty="0"/>
              <a:t>AJAX</a:t>
            </a:r>
          </a:p>
          <a:p>
            <a:r>
              <a:rPr lang="en-US" sz="1800" dirty="0">
                <a:solidFill>
                  <a:srgbClr val="8DC63F"/>
                </a:solidFill>
              </a:rPr>
              <a:t>$.</a:t>
            </a:r>
            <a:r>
              <a:rPr lang="en-US" sz="1800" dirty="0" err="1">
                <a:solidFill>
                  <a:srgbClr val="8DC63F"/>
                </a:solidFill>
              </a:rPr>
              <a:t>ajax</a:t>
            </a:r>
            <a:r>
              <a:rPr lang="en-US" sz="1800" dirty="0">
                <a:solidFill>
                  <a:srgbClr val="8DC63F"/>
                </a:solidFill>
              </a:rPr>
              <a:t>(</a:t>
            </a:r>
            <a:r>
              <a:rPr lang="en-US" sz="1800" dirty="0" err="1">
                <a:solidFill>
                  <a:srgbClr val="8DC63F"/>
                </a:solidFill>
              </a:rPr>
              <a:t>settints</a:t>
            </a:r>
            <a:r>
              <a:rPr lang="en-US" sz="1800" dirty="0">
                <a:solidFill>
                  <a:srgbClr val="8DC63F"/>
                </a:solidFill>
              </a:rPr>
              <a:t>) </a:t>
            </a:r>
          </a:p>
          <a:p>
            <a:endParaRPr lang="en-US" b="0" dirty="0">
              <a:solidFill>
                <a:schemeClr val="tx2"/>
              </a:solidFill>
            </a:endParaRPr>
          </a:p>
          <a:p>
            <a:r>
              <a:rPr lang="en-US" b="0" dirty="0" err="1">
                <a:solidFill>
                  <a:schemeClr val="tx2"/>
                </a:solidFill>
              </a:rPr>
              <a:t>url</a:t>
            </a:r>
            <a:r>
              <a:rPr lang="en-US" b="0" dirty="0">
                <a:solidFill>
                  <a:schemeClr val="tx2"/>
                </a:solidFill>
              </a:rPr>
              <a:t>, type, data, success(</a:t>
            </a:r>
            <a:r>
              <a:rPr lang="en-US" b="0" dirty="0" err="1">
                <a:solidFill>
                  <a:schemeClr val="tx2"/>
                </a:solidFill>
              </a:rPr>
              <a:t>result,status,xhr</a:t>
            </a:r>
            <a:r>
              <a:rPr lang="en-US" b="0" dirty="0">
                <a:solidFill>
                  <a:schemeClr val="tx2"/>
                </a:solidFill>
              </a:rPr>
              <a:t>), error(</a:t>
            </a:r>
            <a:r>
              <a:rPr lang="en-US" b="0" dirty="0" err="1">
                <a:solidFill>
                  <a:schemeClr val="tx2"/>
                </a:solidFill>
              </a:rPr>
              <a:t>xhr,status,error</a:t>
            </a:r>
            <a:r>
              <a:rPr lang="en-US" b="0" dirty="0" smtClean="0">
                <a:solidFill>
                  <a:schemeClr val="tx2"/>
                </a:solidFill>
              </a:rPr>
              <a:t>)</a:t>
            </a:r>
          </a:p>
          <a:p>
            <a:endParaRPr lang="en-US" b="0" dirty="0">
              <a:solidFill>
                <a:schemeClr val="tx2"/>
              </a:solidFill>
            </a:endParaRPr>
          </a:p>
          <a:p>
            <a:r>
              <a:rPr lang="en-US" b="0" dirty="0">
                <a:solidFill>
                  <a:schemeClr val="tx2"/>
                </a:solidFill>
              </a:rPr>
              <a:t>text=$(</a:t>
            </a:r>
            <a:r>
              <a:rPr lang="en-US" b="0" dirty="0" err="1">
                <a:solidFill>
                  <a:schemeClr val="tx2"/>
                </a:solidFill>
              </a:rPr>
              <a:t>fromselector</a:t>
            </a:r>
            <a:r>
              <a:rPr lang="en-US" b="0" dirty="0">
                <a:solidFill>
                  <a:schemeClr val="tx2"/>
                </a:solidFill>
              </a:rPr>
              <a:t>).serialize() </a:t>
            </a:r>
          </a:p>
          <a:p>
            <a:r>
              <a:rPr lang="en-US" b="0" dirty="0">
                <a:solidFill>
                  <a:schemeClr val="tx2"/>
                </a:solidFill>
              </a:rPr>
              <a:t> </a:t>
            </a:r>
            <a:endParaRPr lang="en-US" b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776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>
              <a:solidFill>
                <a:schemeClr val="tx2"/>
              </a:solidFill>
            </a:endParaRPr>
          </a:p>
          <a:p>
            <a:endParaRPr lang="en-US" b="0" dirty="0" smtClean="0">
              <a:solidFill>
                <a:schemeClr val="tx2"/>
              </a:solidFill>
            </a:endParaRPr>
          </a:p>
          <a:p>
            <a:r>
              <a:rPr lang="en-US" b="0" dirty="0">
                <a:solidFill>
                  <a:schemeClr val="tx2"/>
                </a:solidFill>
              </a:rPr>
              <a:t>	$.extend(target,object1, object2)</a:t>
            </a:r>
          </a:p>
          <a:p>
            <a:r>
              <a:rPr lang="en-US" b="0" dirty="0">
                <a:solidFill>
                  <a:schemeClr val="tx2"/>
                </a:solidFill>
              </a:rPr>
              <a:t>	$.each()</a:t>
            </a:r>
          </a:p>
          <a:p>
            <a:r>
              <a:rPr lang="en-US" b="0" dirty="0">
                <a:solidFill>
                  <a:schemeClr val="tx2"/>
                </a:solidFill>
              </a:rPr>
              <a:t>	$.</a:t>
            </a:r>
            <a:r>
              <a:rPr lang="en-US" b="0" dirty="0" err="1">
                <a:solidFill>
                  <a:schemeClr val="tx2"/>
                </a:solidFill>
              </a:rPr>
              <a:t>fn.extend</a:t>
            </a:r>
            <a:r>
              <a:rPr lang="en-US" b="0" dirty="0">
                <a:solidFill>
                  <a:schemeClr val="tx2"/>
                </a:solidFill>
              </a:rPr>
              <a:t>()</a:t>
            </a:r>
          </a:p>
          <a:p>
            <a:r>
              <a:rPr lang="en-US" b="0" dirty="0">
                <a:solidFill>
                  <a:schemeClr val="tx2"/>
                </a:solidFill>
              </a:rPr>
              <a:t>	$.</a:t>
            </a:r>
            <a:r>
              <a:rPr lang="en-US" b="0" dirty="0" err="1">
                <a:solidFill>
                  <a:schemeClr val="tx2"/>
                </a:solidFill>
              </a:rPr>
              <a:t>isFunction</a:t>
            </a:r>
            <a:r>
              <a:rPr lang="en-US" b="0" dirty="0">
                <a:solidFill>
                  <a:schemeClr val="tx2"/>
                </a:solidFill>
              </a:rPr>
              <a:t>(),</a:t>
            </a:r>
          </a:p>
          <a:p>
            <a:r>
              <a:rPr lang="en-US" b="0" dirty="0">
                <a:solidFill>
                  <a:schemeClr val="tx2"/>
                </a:solidFill>
              </a:rPr>
              <a:t>	$.</a:t>
            </a:r>
            <a:r>
              <a:rPr lang="en-US" b="0" dirty="0" err="1">
                <a:solidFill>
                  <a:schemeClr val="tx2"/>
                </a:solidFill>
              </a:rPr>
              <a:t>isEmptyObject</a:t>
            </a:r>
            <a:r>
              <a:rPr lang="en-US" b="0" dirty="0">
                <a:solidFill>
                  <a:schemeClr val="tx2"/>
                </a:solidFill>
              </a:rPr>
              <a:t>(),</a:t>
            </a:r>
          </a:p>
          <a:p>
            <a:r>
              <a:rPr lang="en-US" b="0" dirty="0">
                <a:solidFill>
                  <a:schemeClr val="tx2"/>
                </a:solidFill>
              </a:rPr>
              <a:t>	$.merge(</a:t>
            </a:r>
            <a:r>
              <a:rPr lang="en-US" b="0" dirty="0" err="1">
                <a:solidFill>
                  <a:schemeClr val="tx2"/>
                </a:solidFill>
              </a:rPr>
              <a:t>targetArray</a:t>
            </a:r>
            <a:r>
              <a:rPr lang="en-US" b="0" dirty="0">
                <a:solidFill>
                  <a:schemeClr val="tx2"/>
                </a:solidFill>
              </a:rPr>
              <a:t>, </a:t>
            </a:r>
            <a:r>
              <a:rPr lang="en-US" b="0" dirty="0" err="1">
                <a:solidFill>
                  <a:schemeClr val="tx2"/>
                </a:solidFill>
              </a:rPr>
              <a:t>sourceArray</a:t>
            </a:r>
            <a:r>
              <a:rPr lang="en-US" b="0" dirty="0">
                <a:solidFill>
                  <a:schemeClr val="tx2"/>
                </a:solidFill>
              </a:rPr>
              <a:t>)</a:t>
            </a:r>
          </a:p>
          <a:p>
            <a:r>
              <a:rPr lang="en-US" b="0" dirty="0">
                <a:solidFill>
                  <a:schemeClr val="tx2"/>
                </a:solidFill>
              </a:rPr>
              <a:t>	$.</a:t>
            </a:r>
            <a:r>
              <a:rPr lang="en-US" b="0" dirty="0" err="1">
                <a:solidFill>
                  <a:schemeClr val="tx2"/>
                </a:solidFill>
              </a:rPr>
              <a:t>noConflict</a:t>
            </a:r>
            <a:r>
              <a:rPr lang="en-US" b="0" dirty="0">
                <a:solidFill>
                  <a:schemeClr val="tx2"/>
                </a:solidFill>
              </a:rPr>
              <a:t>()</a:t>
            </a:r>
          </a:p>
          <a:p>
            <a:endParaRPr lang="en-US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2427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ubtitle 2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Sarat Kumar K</a:t>
            </a:r>
          </a:p>
          <a:p>
            <a:r>
              <a:rPr lang="en-US" dirty="0" smtClean="0"/>
              <a:t>saratkumark@virtusa.com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6384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ctrTitle"/>
          </p:nvPr>
        </p:nvSpPr>
        <p:spPr>
          <a:xfrm>
            <a:off x="1066800" y="3545686"/>
            <a:ext cx="3810000" cy="416717"/>
          </a:xfrm>
        </p:spPr>
        <p:txBody>
          <a:bodyPr/>
          <a:lstStyle/>
          <a:p>
            <a:r>
              <a:rPr lang="en-US" b="1" dirty="0"/>
              <a:t>What is </a:t>
            </a:r>
            <a:r>
              <a:rPr lang="en-US" b="1" dirty="0" smtClean="0"/>
              <a:t>jQuery</a:t>
            </a:r>
            <a:endParaRPr lang="en-US" b="1" dirty="0"/>
          </a:p>
        </p:txBody>
      </p:sp>
      <p:sp>
        <p:nvSpPr>
          <p:cNvPr id="28" name="Subtitle 27"/>
          <p:cNvSpPr>
            <a:spLocks noGrp="1"/>
          </p:cNvSpPr>
          <p:nvPr>
            <p:ph type="subTitle" idx="1"/>
          </p:nvPr>
        </p:nvSpPr>
        <p:spPr>
          <a:xfrm>
            <a:off x="1066800" y="4038600"/>
            <a:ext cx="7010400" cy="1669944"/>
          </a:xfrm>
        </p:spPr>
        <p:txBody>
          <a:bodyPr/>
          <a:lstStyle/>
          <a:p>
            <a:r>
              <a:rPr lang="en-US" dirty="0"/>
              <a:t>jQuery is a fast, small, and feature-rich JavaScript library. It makes things like HTML document traversal and manipulation, event handling, animation, and Ajax much simpler with an easy-to-use API that works across a multitude of browsers. With a combination of versatility and extensibility, jQuery has changed the way that millions of people write JavaScript</a:t>
            </a:r>
          </a:p>
        </p:txBody>
      </p:sp>
    </p:spTree>
    <p:extLst>
      <p:ext uri="{BB962C8B-B14F-4D97-AF65-F5344CB8AC3E}">
        <p14:creationId xmlns:p14="http://schemas.microsoft.com/office/powerpoint/2010/main" val="19885157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Selectors </a:t>
            </a:r>
            <a:r>
              <a:rPr lang="en-US" sz="3200" dirty="0"/>
              <a:t>and Traversing</a:t>
            </a:r>
          </a:p>
          <a:p>
            <a:r>
              <a:rPr lang="en-US" sz="3200" dirty="0"/>
              <a:t>Events</a:t>
            </a:r>
          </a:p>
          <a:p>
            <a:r>
              <a:rPr lang="en-US" sz="3200" dirty="0"/>
              <a:t>DOM </a:t>
            </a:r>
            <a:r>
              <a:rPr lang="en-US" sz="3200" dirty="0" smtClean="0"/>
              <a:t>Manipulation</a:t>
            </a:r>
          </a:p>
          <a:p>
            <a:r>
              <a:rPr lang="en-US" sz="3200" dirty="0"/>
              <a:t>Effects</a:t>
            </a:r>
          </a:p>
          <a:p>
            <a:r>
              <a:rPr lang="en-US" sz="3200" dirty="0" smtClean="0"/>
              <a:t>Ajax</a:t>
            </a:r>
          </a:p>
          <a:p>
            <a:r>
              <a:rPr lang="en-US" sz="3200" dirty="0"/>
              <a:t>Utilities</a:t>
            </a:r>
          </a:p>
          <a:p>
            <a:endParaRPr lang="en-US" sz="1800" b="1" i="0" dirty="0" smtClean="0"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015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Selectors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>
          <a:xfrm>
            <a:off x="457200" y="1066800"/>
            <a:ext cx="8227220" cy="307919"/>
          </a:xfrm>
        </p:spPr>
        <p:txBody>
          <a:bodyPr/>
          <a:lstStyle/>
          <a:p>
            <a:endParaRPr lang="en-US" sz="2000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Selectors and Traversing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rgbClr val="8DC63F"/>
                </a:solidFill>
              </a:rPr>
              <a:t>$(</a:t>
            </a:r>
            <a:r>
              <a:rPr lang="en-US" sz="1800" dirty="0">
                <a:solidFill>
                  <a:srgbClr val="8DC63F"/>
                </a:solidFill>
              </a:rPr>
              <a:t>selector)</a:t>
            </a:r>
          </a:p>
          <a:p>
            <a:pPr lvl="4"/>
            <a:r>
              <a:rPr lang="en-US" sz="1600" dirty="0"/>
              <a:t>jQuery object that contains set of matched elements</a:t>
            </a:r>
          </a:p>
          <a:p>
            <a:pPr lvl="5"/>
            <a:endParaRPr lang="en-US" sz="1600" dirty="0"/>
          </a:p>
          <a:p>
            <a:r>
              <a:rPr lang="en-US" dirty="0">
                <a:solidFill>
                  <a:srgbClr val="7F7F7F"/>
                </a:solidFill>
              </a:rPr>
              <a:t>By Id </a:t>
            </a:r>
            <a:r>
              <a:rPr lang="en-US" dirty="0" smtClean="0">
                <a:solidFill>
                  <a:srgbClr val="7F7F7F"/>
                </a:solidFill>
              </a:rPr>
              <a:t>			</a:t>
            </a:r>
            <a:r>
              <a:rPr lang="en-US" sz="1800" dirty="0">
                <a:solidFill>
                  <a:srgbClr val="8DC63F"/>
                </a:solidFill>
              </a:rPr>
              <a:t>$(‘#id</a:t>
            </a:r>
            <a:r>
              <a:rPr lang="en-US" sz="1800" dirty="0" smtClean="0">
                <a:solidFill>
                  <a:srgbClr val="8DC63F"/>
                </a:solidFill>
              </a:rPr>
              <a:t>’)</a:t>
            </a:r>
            <a:endParaRPr lang="en-US" sz="1800" dirty="0">
              <a:solidFill>
                <a:srgbClr val="8DC63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By </a:t>
            </a:r>
            <a:r>
              <a:rPr lang="en-US" dirty="0" smtClean="0">
                <a:solidFill>
                  <a:srgbClr val="7F7F7F"/>
                </a:solidFill>
              </a:rPr>
              <a:t>class Name 		</a:t>
            </a:r>
            <a:r>
              <a:rPr lang="en-US" sz="1800" dirty="0">
                <a:solidFill>
                  <a:srgbClr val="8DC63F"/>
                </a:solidFill>
              </a:rPr>
              <a:t>$(‘.</a:t>
            </a:r>
            <a:r>
              <a:rPr lang="en-US" sz="1800" dirty="0" err="1">
                <a:solidFill>
                  <a:srgbClr val="8DC63F"/>
                </a:solidFill>
              </a:rPr>
              <a:t>className</a:t>
            </a:r>
            <a:r>
              <a:rPr lang="en-US" sz="1800" dirty="0">
                <a:solidFill>
                  <a:srgbClr val="8DC63F"/>
                </a:solidFill>
              </a:rPr>
              <a:t>’)</a:t>
            </a:r>
          </a:p>
          <a:p>
            <a:r>
              <a:rPr lang="en-US" dirty="0">
                <a:solidFill>
                  <a:srgbClr val="7F7F7F"/>
                </a:solidFill>
              </a:rPr>
              <a:t>By </a:t>
            </a:r>
            <a:r>
              <a:rPr lang="en-US" dirty="0" smtClean="0">
                <a:solidFill>
                  <a:srgbClr val="7F7F7F"/>
                </a:solidFill>
              </a:rPr>
              <a:t>tag Name 		</a:t>
            </a:r>
            <a:r>
              <a:rPr lang="en-US" sz="1800" dirty="0">
                <a:solidFill>
                  <a:srgbClr val="8DC63F"/>
                </a:solidFill>
              </a:rPr>
              <a:t>$(‘</a:t>
            </a:r>
            <a:r>
              <a:rPr lang="en-US" sz="1800" dirty="0" err="1">
                <a:solidFill>
                  <a:srgbClr val="8DC63F"/>
                </a:solidFill>
              </a:rPr>
              <a:t>tagname</a:t>
            </a:r>
            <a:r>
              <a:rPr lang="en-US" sz="1800" dirty="0" smtClean="0">
                <a:solidFill>
                  <a:srgbClr val="8DC63F"/>
                </a:solidFill>
              </a:rPr>
              <a:t>’)</a:t>
            </a:r>
          </a:p>
          <a:p>
            <a:endParaRPr lang="en-US" sz="1800" dirty="0">
              <a:solidFill>
                <a:srgbClr val="8DC63F"/>
              </a:solidFill>
            </a:endParaRPr>
          </a:p>
          <a:p>
            <a:endParaRPr lang="en-US" sz="1800" dirty="0" smtClean="0">
              <a:solidFill>
                <a:srgbClr val="8DC63F"/>
              </a:solidFill>
            </a:endParaRPr>
          </a:p>
          <a:p>
            <a:r>
              <a:rPr lang="en-US" sz="1800" dirty="0" err="1"/>
              <a:t>selectorA</a:t>
            </a:r>
            <a:r>
              <a:rPr lang="en-US" sz="1800" dirty="0"/>
              <a:t> Or </a:t>
            </a:r>
            <a:r>
              <a:rPr lang="en-US" sz="1800" dirty="0" err="1"/>
              <a:t>selectorB</a:t>
            </a:r>
            <a:r>
              <a:rPr lang="en-US" sz="1800" dirty="0"/>
              <a:t> </a:t>
            </a:r>
            <a:r>
              <a:rPr lang="en-US" sz="1800" dirty="0" smtClean="0"/>
              <a:t>	</a:t>
            </a:r>
            <a:r>
              <a:rPr lang="en-US" sz="1800" dirty="0">
                <a:solidFill>
                  <a:srgbClr val="8DC63F"/>
                </a:solidFill>
              </a:rPr>
              <a:t>$(‘</a:t>
            </a:r>
            <a:r>
              <a:rPr lang="en-US" sz="1800" dirty="0" err="1">
                <a:solidFill>
                  <a:srgbClr val="8DC63F"/>
                </a:solidFill>
              </a:rPr>
              <a:t>selectorA</a:t>
            </a:r>
            <a:r>
              <a:rPr lang="en-US" sz="1800" dirty="0">
                <a:solidFill>
                  <a:srgbClr val="8DC63F"/>
                </a:solidFill>
              </a:rPr>
              <a:t>, </a:t>
            </a:r>
            <a:r>
              <a:rPr lang="en-US" sz="1800" dirty="0" err="1">
                <a:solidFill>
                  <a:srgbClr val="8DC63F"/>
                </a:solidFill>
              </a:rPr>
              <a:t>selectorB</a:t>
            </a:r>
            <a:r>
              <a:rPr lang="en-US" sz="1800" dirty="0">
                <a:solidFill>
                  <a:srgbClr val="8DC63F"/>
                </a:solidFill>
              </a:rPr>
              <a:t>’)</a:t>
            </a:r>
          </a:p>
          <a:p>
            <a:endParaRPr lang="en-US" sz="1800" dirty="0">
              <a:solidFill>
                <a:srgbClr val="8DC63F"/>
              </a:solidFill>
            </a:endParaRPr>
          </a:p>
          <a:p>
            <a:pPr lvl="5"/>
            <a:r>
              <a:rPr lang="en-US" sz="1600" dirty="0" smtClean="0"/>
              <a:t>	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26016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Selectors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sz="2000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Selectors and Traversing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Selector with Relation </a:t>
            </a:r>
            <a:r>
              <a:rPr lang="en-US" sz="1800" dirty="0" smtClean="0">
                <a:solidFill>
                  <a:srgbClr val="8DC63F"/>
                </a:solidFill>
              </a:rPr>
              <a:t>	</a:t>
            </a:r>
          </a:p>
          <a:p>
            <a:r>
              <a:rPr lang="en-US" sz="1800" dirty="0" smtClean="0">
                <a:solidFill>
                  <a:srgbClr val="8DC63F"/>
                </a:solidFill>
              </a:rPr>
              <a:t>$(‘parent </a:t>
            </a:r>
            <a:r>
              <a:rPr lang="en-US" sz="1800" dirty="0" err="1" smtClean="0">
                <a:solidFill>
                  <a:srgbClr val="8DC63F"/>
                </a:solidFill>
              </a:rPr>
              <a:t>relationSymbol</a:t>
            </a:r>
            <a:r>
              <a:rPr lang="en-US" sz="1800" dirty="0" smtClean="0">
                <a:solidFill>
                  <a:srgbClr val="8DC63F"/>
                </a:solidFill>
              </a:rPr>
              <a:t> </a:t>
            </a:r>
            <a:r>
              <a:rPr lang="en-US" sz="1800" dirty="0">
                <a:solidFill>
                  <a:srgbClr val="8DC63F"/>
                </a:solidFill>
              </a:rPr>
              <a:t>child</a:t>
            </a:r>
            <a:r>
              <a:rPr lang="en-US" sz="1800" dirty="0" smtClean="0">
                <a:solidFill>
                  <a:srgbClr val="8DC63F"/>
                </a:solidFill>
              </a:rPr>
              <a:t>’)</a:t>
            </a:r>
            <a:endParaRPr lang="en-US" sz="1800" dirty="0">
              <a:solidFill>
                <a:srgbClr val="8DC63F"/>
              </a:solidFill>
            </a:endParaRPr>
          </a:p>
          <a:p>
            <a:pPr lvl="5"/>
            <a:r>
              <a:rPr lang="en-US" sz="1600" dirty="0"/>
              <a:t>	parent &gt; child</a:t>
            </a:r>
          </a:p>
          <a:p>
            <a:pPr lvl="5"/>
            <a:r>
              <a:rPr lang="en-US" sz="1600" dirty="0"/>
              <a:t>	parent descendant</a:t>
            </a:r>
          </a:p>
          <a:p>
            <a:pPr lvl="5"/>
            <a:r>
              <a:rPr lang="en-US" sz="1600" dirty="0"/>
              <a:t>	element + next</a:t>
            </a:r>
          </a:p>
          <a:p>
            <a:pPr lvl="5"/>
            <a:r>
              <a:rPr lang="en-US" sz="1600" dirty="0"/>
              <a:t>	element ~ </a:t>
            </a:r>
            <a:r>
              <a:rPr lang="en-US" sz="1600" dirty="0" smtClean="0"/>
              <a:t>siblings</a:t>
            </a:r>
          </a:p>
          <a:p>
            <a:pPr lvl="5"/>
            <a:endParaRPr lang="en-US" sz="1600" dirty="0" smtClean="0"/>
          </a:p>
          <a:p>
            <a:r>
              <a:rPr lang="en-US" sz="1800" dirty="0" smtClean="0"/>
              <a:t>Selector with Attribute  </a:t>
            </a:r>
          </a:p>
          <a:p>
            <a:r>
              <a:rPr lang="en-US" sz="1800" dirty="0" smtClean="0">
                <a:solidFill>
                  <a:srgbClr val="8DC63F"/>
                </a:solidFill>
              </a:rPr>
              <a:t>$(‘selector[attribute=value]’)</a:t>
            </a:r>
          </a:p>
          <a:p>
            <a:r>
              <a:rPr lang="en-US" sz="1800" dirty="0" smtClean="0">
                <a:solidFill>
                  <a:srgbClr val="8DC63F"/>
                </a:solidFill>
              </a:rPr>
              <a:t>	</a:t>
            </a:r>
            <a:r>
              <a:rPr lang="en-US" b="0" dirty="0" smtClean="0">
                <a:solidFill>
                  <a:schemeClr val="tx2"/>
                </a:solidFill>
              </a:rPr>
              <a:t>[attribute=value]</a:t>
            </a:r>
          </a:p>
          <a:p>
            <a:r>
              <a:rPr lang="en-US" b="0" dirty="0" smtClean="0">
                <a:solidFill>
                  <a:schemeClr val="tx2"/>
                </a:solidFill>
              </a:rPr>
              <a:t>	[attribute!=</a:t>
            </a:r>
            <a:r>
              <a:rPr lang="en-US" b="0" dirty="0" err="1" smtClean="0">
                <a:solidFill>
                  <a:schemeClr val="tx2"/>
                </a:solidFill>
              </a:rPr>
              <a:t>notequilvalue</a:t>
            </a:r>
            <a:r>
              <a:rPr lang="en-US" b="0" dirty="0" smtClean="0">
                <a:solidFill>
                  <a:schemeClr val="tx2"/>
                </a:solidFill>
              </a:rPr>
              <a:t>]</a:t>
            </a:r>
          </a:p>
          <a:p>
            <a:r>
              <a:rPr lang="en-US" b="0" dirty="0" smtClean="0">
                <a:solidFill>
                  <a:schemeClr val="tx2"/>
                </a:solidFill>
              </a:rPr>
              <a:t>	[attribute$=</a:t>
            </a:r>
            <a:r>
              <a:rPr lang="en-US" b="0" dirty="0" err="1" smtClean="0">
                <a:solidFill>
                  <a:schemeClr val="tx2"/>
                </a:solidFill>
              </a:rPr>
              <a:t>endswithvalue</a:t>
            </a:r>
            <a:r>
              <a:rPr lang="en-US" b="0" dirty="0" smtClean="0">
                <a:solidFill>
                  <a:schemeClr val="tx2"/>
                </a:solidFill>
              </a:rPr>
              <a:t>]</a:t>
            </a:r>
          </a:p>
          <a:p>
            <a:r>
              <a:rPr lang="en-US" b="0" dirty="0" smtClean="0">
                <a:solidFill>
                  <a:schemeClr val="tx2"/>
                </a:solidFill>
              </a:rPr>
              <a:t>	[attribute^=</a:t>
            </a:r>
            <a:r>
              <a:rPr lang="en-US" b="0" dirty="0" err="1" smtClean="0">
                <a:solidFill>
                  <a:schemeClr val="tx2"/>
                </a:solidFill>
              </a:rPr>
              <a:t>startswithvalue</a:t>
            </a:r>
            <a:r>
              <a:rPr lang="en-US" b="0" dirty="0" smtClean="0">
                <a:solidFill>
                  <a:schemeClr val="tx2"/>
                </a:solidFill>
              </a:rPr>
              <a:t>]</a:t>
            </a:r>
          </a:p>
          <a:p>
            <a:r>
              <a:rPr lang="en-US" b="0" dirty="0" smtClean="0">
                <a:solidFill>
                  <a:schemeClr val="tx2"/>
                </a:solidFill>
              </a:rPr>
              <a:t>	[attribute*=</a:t>
            </a:r>
            <a:r>
              <a:rPr lang="en-US" b="0" dirty="0" err="1" smtClean="0">
                <a:solidFill>
                  <a:schemeClr val="tx2"/>
                </a:solidFill>
              </a:rPr>
              <a:t>containsvalue</a:t>
            </a:r>
            <a:r>
              <a:rPr lang="en-US" b="0" dirty="0" smtClean="0">
                <a:solidFill>
                  <a:schemeClr val="tx2"/>
                </a:solidFill>
              </a:rPr>
              <a:t>]</a:t>
            </a:r>
          </a:p>
          <a:p>
            <a:endParaRPr lang="en-US" sz="1800" dirty="0" smtClean="0">
              <a:solidFill>
                <a:srgbClr val="8DC63F"/>
              </a:solidFill>
            </a:endParaRPr>
          </a:p>
          <a:p>
            <a:endParaRPr lang="en-US" sz="1800" dirty="0" smtClean="0">
              <a:solidFill>
                <a:srgbClr val="8DC63F"/>
              </a:solidFill>
            </a:endParaRPr>
          </a:p>
          <a:p>
            <a:endParaRPr lang="en-US" sz="1800" dirty="0">
              <a:solidFill>
                <a:srgbClr val="8DC63F"/>
              </a:solidFill>
            </a:endParaRPr>
          </a:p>
          <a:p>
            <a:pPr lvl="5"/>
            <a:r>
              <a:rPr lang="en-US" sz="1600" dirty="0" smtClean="0"/>
              <a:t>	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13834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Selectors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sz="2000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Selectors and Traversing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Selector with filter </a:t>
            </a:r>
            <a:endParaRPr lang="en-US" sz="1800" dirty="0" smtClean="0"/>
          </a:p>
          <a:p>
            <a:r>
              <a:rPr lang="en-US" sz="1800" dirty="0" smtClean="0">
                <a:solidFill>
                  <a:srgbClr val="8DC63F"/>
                </a:solidFill>
              </a:rPr>
              <a:t>	$(‘</a:t>
            </a:r>
            <a:r>
              <a:rPr lang="en-US" sz="1800" dirty="0" err="1">
                <a:solidFill>
                  <a:srgbClr val="8DC63F"/>
                </a:solidFill>
              </a:rPr>
              <a:t>selector:filter</a:t>
            </a:r>
            <a:r>
              <a:rPr lang="en-US" sz="1800" dirty="0">
                <a:solidFill>
                  <a:srgbClr val="8DC63F"/>
                </a:solidFill>
              </a:rPr>
              <a:t>’)</a:t>
            </a:r>
          </a:p>
          <a:p>
            <a:endParaRPr lang="en-US" sz="1800" dirty="0" smtClean="0">
              <a:solidFill>
                <a:srgbClr val="8DC63F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Filters</a:t>
            </a:r>
            <a:endParaRPr lang="en-US" sz="1800" dirty="0">
              <a:solidFill>
                <a:schemeClr val="tx1"/>
              </a:solidFill>
            </a:endParaRPr>
          </a:p>
          <a:p>
            <a:pPr lvl="5"/>
            <a:r>
              <a:rPr lang="en-US" sz="1600" dirty="0"/>
              <a:t>	</a:t>
            </a:r>
            <a:r>
              <a:rPr lang="en-US" sz="1600" dirty="0" smtClean="0"/>
              <a:t>:</a:t>
            </a:r>
            <a:r>
              <a:rPr lang="en-US" sz="1600" dirty="0"/>
              <a:t>first, :last, :even, :odd, :empty,  :hidden, :visible, :focus, :animated</a:t>
            </a:r>
          </a:p>
          <a:p>
            <a:pPr lvl="5"/>
            <a:r>
              <a:rPr lang="en-US" sz="1600" dirty="0"/>
              <a:t>	:input, :text, :password, :radio, :enabled, :disabled, :selected, :checked,	</a:t>
            </a:r>
          </a:p>
          <a:p>
            <a:pPr lvl="5"/>
            <a:r>
              <a:rPr lang="en-US" sz="1600" dirty="0"/>
              <a:t>	:</a:t>
            </a:r>
            <a:r>
              <a:rPr lang="en-US" sz="1600" dirty="0" err="1"/>
              <a:t>eq</a:t>
            </a:r>
            <a:r>
              <a:rPr lang="en-US" sz="1600" dirty="0"/>
              <a:t>(index), :</a:t>
            </a:r>
            <a:r>
              <a:rPr lang="en-US" sz="1600" dirty="0" err="1"/>
              <a:t>gt</a:t>
            </a:r>
            <a:r>
              <a:rPr lang="en-US" sz="1600" dirty="0"/>
              <a:t>(index), :</a:t>
            </a:r>
            <a:r>
              <a:rPr lang="en-US" sz="1600" dirty="0" err="1"/>
              <a:t>lt</a:t>
            </a:r>
            <a:r>
              <a:rPr lang="en-US" sz="1600" dirty="0"/>
              <a:t>(index), :not(selector), :has(selector), </a:t>
            </a:r>
          </a:p>
          <a:p>
            <a:pPr lvl="5"/>
            <a:endParaRPr lang="en-US" sz="1600" dirty="0" smtClean="0"/>
          </a:p>
          <a:p>
            <a:endParaRPr lang="en-US" sz="1800" dirty="0" smtClean="0">
              <a:solidFill>
                <a:srgbClr val="8DC63F"/>
              </a:solidFill>
            </a:endParaRPr>
          </a:p>
          <a:p>
            <a:endParaRPr lang="en-US" sz="1800" dirty="0" smtClean="0">
              <a:solidFill>
                <a:srgbClr val="8DC63F"/>
              </a:solidFill>
            </a:endParaRPr>
          </a:p>
          <a:p>
            <a:endParaRPr lang="en-US" sz="1800" dirty="0">
              <a:solidFill>
                <a:srgbClr val="8DC63F"/>
              </a:solidFill>
            </a:endParaRPr>
          </a:p>
          <a:p>
            <a:pPr lvl="5"/>
            <a:r>
              <a:rPr lang="en-US" sz="1600" dirty="0" smtClean="0"/>
              <a:t>	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32270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1" dirty="0"/>
              <a:t>Traversing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sz="2000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Selectors and Traversing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 smtClean="0">
                <a:solidFill>
                  <a:schemeClr val="tx2"/>
                </a:solidFill>
              </a:rPr>
              <a:t>	</a:t>
            </a:r>
          </a:p>
          <a:p>
            <a:pPr lvl="5"/>
            <a:r>
              <a:rPr lang="en-US" sz="1600" dirty="0"/>
              <a:t>	.add(selector) </a:t>
            </a:r>
          </a:p>
          <a:p>
            <a:pPr lvl="5"/>
            <a:r>
              <a:rPr lang="en-US" sz="1600" dirty="0"/>
              <a:t>	.children(selector) </a:t>
            </a:r>
          </a:p>
          <a:p>
            <a:pPr lvl="5"/>
            <a:r>
              <a:rPr lang="en-US" sz="1600" dirty="0"/>
              <a:t>	.closest(selector) </a:t>
            </a:r>
          </a:p>
          <a:p>
            <a:pPr lvl="5"/>
            <a:r>
              <a:rPr lang="en-US" sz="1600" dirty="0"/>
              <a:t>	.each(handler)</a:t>
            </a:r>
          </a:p>
          <a:p>
            <a:pPr lvl="5"/>
            <a:r>
              <a:rPr lang="en-US" sz="1600" dirty="0"/>
              <a:t>	.find(selector) </a:t>
            </a:r>
          </a:p>
          <a:p>
            <a:pPr lvl="5"/>
            <a:r>
              <a:rPr lang="en-US" sz="1600" dirty="0"/>
              <a:t>	.</a:t>
            </a:r>
            <a:r>
              <a:rPr lang="en-US" sz="1600" dirty="0" err="1" smtClean="0"/>
              <a:t>eq</a:t>
            </a:r>
            <a:r>
              <a:rPr lang="en-US" sz="1600" smtClean="0"/>
              <a:t>(index) </a:t>
            </a:r>
            <a:r>
              <a:rPr lang="en-US" sz="1600" dirty="0"/>
              <a:t>.first(), .last(), </a:t>
            </a:r>
          </a:p>
          <a:p>
            <a:pPr lvl="5"/>
            <a:r>
              <a:rPr lang="en-US" sz="1600" dirty="0"/>
              <a:t>	.has() .is() .next(), .not()</a:t>
            </a:r>
          </a:p>
          <a:p>
            <a:pPr lvl="5"/>
            <a:endParaRPr lang="en-US" sz="1600" dirty="0" smtClean="0"/>
          </a:p>
          <a:p>
            <a:endParaRPr lang="en-US" sz="1800" dirty="0" smtClean="0">
              <a:solidFill>
                <a:srgbClr val="8DC63F"/>
              </a:solidFill>
            </a:endParaRPr>
          </a:p>
          <a:p>
            <a:endParaRPr lang="en-US" sz="1800" dirty="0" smtClean="0">
              <a:solidFill>
                <a:srgbClr val="8DC63F"/>
              </a:solidFill>
            </a:endParaRPr>
          </a:p>
          <a:p>
            <a:endParaRPr lang="en-US" sz="1800" dirty="0">
              <a:solidFill>
                <a:srgbClr val="8DC63F"/>
              </a:solidFill>
            </a:endParaRPr>
          </a:p>
          <a:p>
            <a:pPr lvl="5"/>
            <a:r>
              <a:rPr lang="en-US" sz="1600" dirty="0" smtClean="0"/>
              <a:t>	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13131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Event Binding Unbinding and Delegating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8DC63F"/>
                </a:solidFill>
              </a:rPr>
              <a:t>$(‘</a:t>
            </a:r>
            <a:r>
              <a:rPr lang="en-US" sz="1800" dirty="0" smtClean="0">
                <a:solidFill>
                  <a:srgbClr val="8DC63F"/>
                </a:solidFill>
              </a:rPr>
              <a:t>selector’).</a:t>
            </a:r>
            <a:r>
              <a:rPr lang="en-US" sz="1800" dirty="0" err="1" smtClean="0">
                <a:solidFill>
                  <a:srgbClr val="8DC63F"/>
                </a:solidFill>
              </a:rPr>
              <a:t>eventName</a:t>
            </a:r>
            <a:r>
              <a:rPr lang="en-US" sz="1800" dirty="0" smtClean="0">
                <a:solidFill>
                  <a:srgbClr val="8DC63F"/>
                </a:solidFill>
              </a:rPr>
              <a:t>(</a:t>
            </a:r>
            <a:r>
              <a:rPr lang="en-US" sz="1800" dirty="0" err="1" smtClean="0">
                <a:solidFill>
                  <a:srgbClr val="8DC63F"/>
                </a:solidFill>
              </a:rPr>
              <a:t>handlerfunction</a:t>
            </a:r>
            <a:r>
              <a:rPr lang="en-US" sz="1800" dirty="0" smtClean="0">
                <a:solidFill>
                  <a:srgbClr val="8DC63F"/>
                </a:solidFill>
              </a:rPr>
              <a:t>)</a:t>
            </a:r>
            <a:endParaRPr lang="en-US" sz="1800" dirty="0">
              <a:solidFill>
                <a:srgbClr val="8DC63F"/>
              </a:solidFill>
            </a:endParaRPr>
          </a:p>
          <a:p>
            <a:endParaRPr lang="en-US" sz="1800" dirty="0" smtClean="0"/>
          </a:p>
          <a:p>
            <a:r>
              <a:rPr lang="en-US" sz="1800" dirty="0" smtClean="0"/>
              <a:t>Form </a:t>
            </a:r>
            <a:r>
              <a:rPr lang="en-US" sz="1800" dirty="0"/>
              <a:t>Events</a:t>
            </a:r>
          </a:p>
          <a:p>
            <a:r>
              <a:rPr lang="en-US" sz="1800" dirty="0" smtClean="0">
                <a:solidFill>
                  <a:srgbClr val="8DC63F"/>
                </a:solidFill>
              </a:rPr>
              <a:t>	</a:t>
            </a:r>
            <a:r>
              <a:rPr lang="en-US" sz="1800" b="0" dirty="0" smtClean="0">
                <a:solidFill>
                  <a:schemeClr val="tx2"/>
                </a:solidFill>
              </a:rPr>
              <a:t>.</a:t>
            </a:r>
            <a:r>
              <a:rPr lang="en-US" sz="1800" b="0" dirty="0">
                <a:solidFill>
                  <a:schemeClr val="tx2"/>
                </a:solidFill>
              </a:rPr>
              <a:t>blur(), .change(), .focus(), .select(), .submit()</a:t>
            </a:r>
          </a:p>
          <a:p>
            <a:endParaRPr lang="en-US" sz="1800" dirty="0" smtClean="0">
              <a:solidFill>
                <a:srgbClr val="8DC63F"/>
              </a:solidFill>
            </a:endParaRPr>
          </a:p>
          <a:p>
            <a:r>
              <a:rPr lang="en-US" dirty="0"/>
              <a:t>Keyboard Events</a:t>
            </a:r>
            <a:endParaRPr lang="en-US" sz="1400" dirty="0"/>
          </a:p>
          <a:p>
            <a:r>
              <a:rPr lang="en-US" dirty="0" smtClean="0"/>
              <a:t>	</a:t>
            </a:r>
            <a:r>
              <a:rPr lang="en-US" sz="1800" b="0" dirty="0">
                <a:solidFill>
                  <a:schemeClr val="tx2"/>
                </a:solidFill>
              </a:rPr>
              <a:t>.</a:t>
            </a:r>
            <a:r>
              <a:rPr lang="en-US" sz="1800" b="0" dirty="0" err="1">
                <a:solidFill>
                  <a:schemeClr val="tx2"/>
                </a:solidFill>
              </a:rPr>
              <a:t>keydown</a:t>
            </a:r>
            <a:r>
              <a:rPr lang="en-US" sz="1800" b="0" dirty="0">
                <a:solidFill>
                  <a:schemeClr val="tx2"/>
                </a:solidFill>
              </a:rPr>
              <a:t>(), .</a:t>
            </a:r>
            <a:r>
              <a:rPr lang="en-US" sz="1800" b="0" dirty="0" err="1">
                <a:solidFill>
                  <a:schemeClr val="tx2"/>
                </a:solidFill>
              </a:rPr>
              <a:t>keypress</a:t>
            </a:r>
            <a:r>
              <a:rPr lang="en-US" sz="1800" b="0" dirty="0">
                <a:solidFill>
                  <a:schemeClr val="tx2"/>
                </a:solidFill>
              </a:rPr>
              <a:t>(), .</a:t>
            </a:r>
            <a:r>
              <a:rPr lang="en-US" sz="1800" b="0" dirty="0" err="1">
                <a:solidFill>
                  <a:schemeClr val="tx2"/>
                </a:solidFill>
              </a:rPr>
              <a:t>keyup</a:t>
            </a:r>
            <a:r>
              <a:rPr lang="en-US" sz="1800" b="0" dirty="0">
                <a:solidFill>
                  <a:schemeClr val="tx2"/>
                </a:solidFill>
              </a:rPr>
              <a:t>()</a:t>
            </a:r>
          </a:p>
          <a:p>
            <a:endParaRPr lang="en-US" sz="1800" b="0" dirty="0">
              <a:solidFill>
                <a:schemeClr val="tx2"/>
              </a:solidFill>
            </a:endParaRPr>
          </a:p>
          <a:p>
            <a:r>
              <a:rPr lang="en-US" dirty="0"/>
              <a:t>Mouse Events</a:t>
            </a:r>
            <a:endParaRPr lang="en-US" sz="1400" dirty="0"/>
          </a:p>
          <a:p>
            <a:r>
              <a:rPr lang="en-US" dirty="0" smtClean="0"/>
              <a:t>	</a:t>
            </a:r>
            <a:r>
              <a:rPr lang="en-US" sz="1800" b="0" dirty="0">
                <a:solidFill>
                  <a:schemeClr val="tx2"/>
                </a:solidFill>
              </a:rPr>
              <a:t>.click(), .</a:t>
            </a:r>
            <a:r>
              <a:rPr lang="en-US" sz="1800" b="0" dirty="0" err="1">
                <a:solidFill>
                  <a:schemeClr val="tx2"/>
                </a:solidFill>
              </a:rPr>
              <a:t>dblclick</a:t>
            </a:r>
            <a:r>
              <a:rPr lang="en-US" sz="1800" b="0" dirty="0">
                <a:solidFill>
                  <a:schemeClr val="tx2"/>
                </a:solidFill>
              </a:rPr>
              <a:t>(), .hover(), </a:t>
            </a:r>
            <a:r>
              <a:rPr lang="en-US" sz="1800" b="0" dirty="0" err="1">
                <a:solidFill>
                  <a:schemeClr val="tx2"/>
                </a:solidFill>
              </a:rPr>
              <a:t>mousedown</a:t>
            </a:r>
            <a:r>
              <a:rPr lang="en-US" sz="1800" b="0" dirty="0">
                <a:solidFill>
                  <a:schemeClr val="tx2"/>
                </a:solidFill>
              </a:rPr>
              <a:t>(), .</a:t>
            </a:r>
            <a:r>
              <a:rPr lang="en-US" sz="1800" b="0" dirty="0" err="1">
                <a:solidFill>
                  <a:schemeClr val="tx2"/>
                </a:solidFill>
              </a:rPr>
              <a:t>mouseenter</a:t>
            </a:r>
            <a:r>
              <a:rPr lang="en-US" sz="1800" b="0" dirty="0">
                <a:solidFill>
                  <a:schemeClr val="tx2"/>
                </a:solidFill>
              </a:rPr>
              <a:t>(), .</a:t>
            </a:r>
            <a:r>
              <a:rPr lang="en-US" sz="1800" b="0" dirty="0" err="1">
                <a:solidFill>
                  <a:schemeClr val="tx2"/>
                </a:solidFill>
              </a:rPr>
              <a:t>mouseleave</a:t>
            </a:r>
            <a:r>
              <a:rPr lang="en-US" sz="1800" b="0" dirty="0">
                <a:solidFill>
                  <a:schemeClr val="tx2"/>
                </a:solidFill>
              </a:rPr>
              <a:t>(),</a:t>
            </a:r>
          </a:p>
          <a:p>
            <a:r>
              <a:rPr lang="en-US" sz="1800" b="0" dirty="0">
                <a:solidFill>
                  <a:schemeClr val="tx2"/>
                </a:solidFill>
              </a:rPr>
              <a:t>	.</a:t>
            </a:r>
            <a:r>
              <a:rPr lang="en-US" sz="1800" b="0" dirty="0" err="1">
                <a:solidFill>
                  <a:schemeClr val="tx2"/>
                </a:solidFill>
              </a:rPr>
              <a:t>mousemove</a:t>
            </a:r>
            <a:r>
              <a:rPr lang="en-US" sz="1800" b="0" dirty="0">
                <a:solidFill>
                  <a:schemeClr val="tx2"/>
                </a:solidFill>
              </a:rPr>
              <a:t>(), .</a:t>
            </a:r>
            <a:r>
              <a:rPr lang="en-US" sz="1800" b="0" dirty="0" err="1">
                <a:solidFill>
                  <a:schemeClr val="tx2"/>
                </a:solidFill>
              </a:rPr>
              <a:t>mouseout</a:t>
            </a:r>
            <a:r>
              <a:rPr lang="en-US" sz="1800" b="0" dirty="0">
                <a:solidFill>
                  <a:schemeClr val="tx2"/>
                </a:solidFill>
              </a:rPr>
              <a:t>(), .</a:t>
            </a:r>
            <a:r>
              <a:rPr lang="en-US" sz="1800" b="0" dirty="0" err="1">
                <a:solidFill>
                  <a:schemeClr val="tx2"/>
                </a:solidFill>
              </a:rPr>
              <a:t>mouseover</a:t>
            </a:r>
            <a:r>
              <a:rPr lang="en-US" sz="1800" b="0" dirty="0">
                <a:solidFill>
                  <a:schemeClr val="tx2"/>
                </a:solidFill>
              </a:rPr>
              <a:t>(), .</a:t>
            </a:r>
            <a:r>
              <a:rPr lang="en-US" sz="1800" b="0" dirty="0" err="1">
                <a:solidFill>
                  <a:schemeClr val="tx2"/>
                </a:solidFill>
              </a:rPr>
              <a:t>mouseup</a:t>
            </a:r>
            <a:r>
              <a:rPr lang="en-US" sz="1800" b="0" dirty="0">
                <a:solidFill>
                  <a:schemeClr val="tx2"/>
                </a:solidFill>
              </a:rPr>
              <a:t>()</a:t>
            </a:r>
          </a:p>
          <a:p>
            <a:endParaRPr lang="en-US" sz="1400" dirty="0"/>
          </a:p>
          <a:p>
            <a:r>
              <a:rPr lang="en-US" dirty="0"/>
              <a:t>Brower and Document Events</a:t>
            </a:r>
            <a:endParaRPr lang="en-US" sz="1400" dirty="0"/>
          </a:p>
          <a:p>
            <a:r>
              <a:rPr lang="en-US" dirty="0" smtClean="0"/>
              <a:t>	</a:t>
            </a:r>
            <a:r>
              <a:rPr lang="en-US" sz="1800" b="0" dirty="0">
                <a:solidFill>
                  <a:schemeClr val="tx2"/>
                </a:solidFill>
              </a:rPr>
              <a:t>.resize(), .scroll(), .load(), .ready(), .unload()</a:t>
            </a:r>
          </a:p>
          <a:p>
            <a:pPr lvl="5"/>
            <a:endParaRPr lang="en-US" sz="1600" dirty="0" smtClean="0"/>
          </a:p>
          <a:p>
            <a:r>
              <a:rPr lang="en-US" b="0" dirty="0" smtClean="0">
                <a:solidFill>
                  <a:schemeClr val="tx2"/>
                </a:solidFill>
              </a:rPr>
              <a:t>	</a:t>
            </a:r>
            <a:endParaRPr lang="en-US" sz="1800" dirty="0" smtClean="0">
              <a:solidFill>
                <a:srgbClr val="8DC63F"/>
              </a:solidFill>
            </a:endParaRPr>
          </a:p>
          <a:p>
            <a:endParaRPr lang="en-US" sz="1800" dirty="0" smtClean="0">
              <a:solidFill>
                <a:srgbClr val="8DC63F"/>
              </a:solidFill>
            </a:endParaRPr>
          </a:p>
          <a:p>
            <a:endParaRPr lang="en-US" sz="1800" dirty="0">
              <a:solidFill>
                <a:srgbClr val="8DC63F"/>
              </a:solidFill>
            </a:endParaRPr>
          </a:p>
          <a:p>
            <a:pPr lvl="5"/>
            <a:r>
              <a:rPr lang="en-US" sz="1600" dirty="0" smtClean="0"/>
              <a:t>	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15657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Binding Unbinding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Event Binding Unbinding and Delegating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Binding </a:t>
            </a:r>
            <a:r>
              <a:rPr lang="en-US" sz="1800" dirty="0"/>
              <a:t>the event</a:t>
            </a:r>
            <a:r>
              <a:rPr lang="en-US" sz="1800" dirty="0" smtClean="0"/>
              <a:t>:</a:t>
            </a:r>
          </a:p>
          <a:p>
            <a:r>
              <a:rPr lang="en-US" sz="1800" dirty="0" smtClean="0">
                <a:solidFill>
                  <a:srgbClr val="8DC63F"/>
                </a:solidFill>
              </a:rPr>
              <a:t>$(</a:t>
            </a:r>
            <a:r>
              <a:rPr lang="en-US" sz="1800" dirty="0">
                <a:solidFill>
                  <a:srgbClr val="8DC63F"/>
                </a:solidFill>
              </a:rPr>
              <a:t>selector).</a:t>
            </a:r>
            <a:r>
              <a:rPr lang="en-US" sz="1800" dirty="0" err="1">
                <a:solidFill>
                  <a:srgbClr val="8DC63F"/>
                </a:solidFill>
              </a:rPr>
              <a:t>eventName</a:t>
            </a:r>
            <a:r>
              <a:rPr lang="en-US" sz="1800" dirty="0">
                <a:solidFill>
                  <a:srgbClr val="8DC63F"/>
                </a:solidFill>
              </a:rPr>
              <a:t>(handler);</a:t>
            </a: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rgbClr val="8DC63F"/>
                </a:solidFill>
              </a:rPr>
              <a:t>$(selector).on(‘</a:t>
            </a:r>
            <a:r>
              <a:rPr lang="en-US" sz="1800" dirty="0" err="1">
                <a:solidFill>
                  <a:srgbClr val="8DC63F"/>
                </a:solidFill>
              </a:rPr>
              <a:t>eventName</a:t>
            </a:r>
            <a:r>
              <a:rPr lang="en-US" sz="1800" dirty="0">
                <a:solidFill>
                  <a:srgbClr val="8DC63F"/>
                </a:solidFill>
              </a:rPr>
              <a:t>’,handler)</a:t>
            </a:r>
          </a:p>
          <a:p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also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rgbClr val="8DC63F"/>
                </a:solidFill>
              </a:rPr>
              <a:t>$(select).one() executes once per element.</a:t>
            </a:r>
          </a:p>
          <a:p>
            <a:endParaRPr lang="en-US" sz="1800" dirty="0"/>
          </a:p>
          <a:p>
            <a:r>
              <a:rPr lang="en-US" dirty="0"/>
              <a:t>Unbinding the </a:t>
            </a:r>
            <a:r>
              <a:rPr lang="en-US" dirty="0" smtClean="0"/>
              <a:t>event</a:t>
            </a:r>
            <a:endParaRPr lang="en-US" dirty="0"/>
          </a:p>
          <a:p>
            <a:r>
              <a:rPr lang="en-US" sz="1800" dirty="0">
                <a:solidFill>
                  <a:srgbClr val="8DC63F"/>
                </a:solidFill>
              </a:rPr>
              <a:t>$(selector).unbind(); //</a:t>
            </a:r>
            <a:r>
              <a:rPr lang="en-US" sz="1800" dirty="0" err="1">
                <a:solidFill>
                  <a:srgbClr val="8DC63F"/>
                </a:solidFill>
              </a:rPr>
              <a:t>unbindial</a:t>
            </a:r>
            <a:r>
              <a:rPr lang="en-US" sz="1800" dirty="0">
                <a:solidFill>
                  <a:srgbClr val="8DC63F"/>
                </a:solidFill>
              </a:rPr>
              <a:t> </a:t>
            </a:r>
            <a:r>
              <a:rPr lang="en-US" sz="1800" dirty="0" smtClean="0">
                <a:solidFill>
                  <a:srgbClr val="8DC63F"/>
                </a:solidFill>
              </a:rPr>
              <a:t>all 	</a:t>
            </a:r>
          </a:p>
          <a:p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  </a:t>
            </a:r>
            <a:r>
              <a:rPr lang="en-US" sz="1800" dirty="0" smtClean="0">
                <a:solidFill>
                  <a:srgbClr val="8DC63F"/>
                </a:solidFill>
              </a:rPr>
              <a:t> </a:t>
            </a:r>
          </a:p>
          <a:p>
            <a:r>
              <a:rPr lang="en-US" sz="1800" dirty="0" smtClean="0">
                <a:solidFill>
                  <a:srgbClr val="8DC63F"/>
                </a:solidFill>
              </a:rPr>
              <a:t>$(</a:t>
            </a:r>
            <a:r>
              <a:rPr lang="en-US" sz="1800" dirty="0">
                <a:solidFill>
                  <a:srgbClr val="8DC63F"/>
                </a:solidFill>
              </a:rPr>
              <a:t>selector).off() //unbinding </a:t>
            </a:r>
            <a:r>
              <a:rPr lang="en-US" sz="1800" dirty="0" smtClean="0">
                <a:solidFill>
                  <a:srgbClr val="8DC63F"/>
                </a:solidFill>
              </a:rPr>
              <a:t>all</a:t>
            </a:r>
            <a:r>
              <a:rPr lang="en-US" sz="1800" dirty="0">
                <a:solidFill>
                  <a:srgbClr val="8DC63F"/>
                </a:solidFill>
              </a:rPr>
              <a:t> </a:t>
            </a:r>
          </a:p>
          <a:p>
            <a:r>
              <a:rPr lang="en-US" sz="1800" dirty="0">
                <a:solidFill>
                  <a:srgbClr val="8DC63F"/>
                </a:solidFill>
              </a:rPr>
              <a:t>$(selector).unbind(</a:t>
            </a:r>
            <a:r>
              <a:rPr lang="en-US" sz="1800" dirty="0" err="1">
                <a:solidFill>
                  <a:srgbClr val="8DC63F"/>
                </a:solidFill>
              </a:rPr>
              <a:t>eventName</a:t>
            </a:r>
            <a:r>
              <a:rPr lang="en-US" sz="1800" dirty="0">
                <a:solidFill>
                  <a:srgbClr val="8DC63F"/>
                </a:solidFill>
              </a:rPr>
              <a:t>); </a:t>
            </a:r>
            <a:r>
              <a:rPr lang="en-US" sz="1800" dirty="0" smtClean="0">
                <a:solidFill>
                  <a:srgbClr val="8DC63F"/>
                </a:solidFill>
              </a:rPr>
              <a:t>   </a:t>
            </a:r>
          </a:p>
          <a:p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Or </a:t>
            </a:r>
            <a:r>
              <a:rPr lang="en-US" sz="1800" dirty="0" smtClean="0">
                <a:solidFill>
                  <a:srgbClr val="8DC63F"/>
                </a:solidFill>
              </a:rPr>
              <a:t>	      </a:t>
            </a:r>
          </a:p>
          <a:p>
            <a:r>
              <a:rPr lang="en-US" sz="1800" dirty="0" smtClean="0">
                <a:solidFill>
                  <a:srgbClr val="8DC63F"/>
                </a:solidFill>
              </a:rPr>
              <a:t>$(</a:t>
            </a:r>
            <a:r>
              <a:rPr lang="en-US" sz="1800" dirty="0">
                <a:solidFill>
                  <a:srgbClr val="8DC63F"/>
                </a:solidFill>
              </a:rPr>
              <a:t>selector).off(‘</a:t>
            </a:r>
            <a:r>
              <a:rPr lang="en-US" sz="1800" dirty="0" err="1">
                <a:solidFill>
                  <a:srgbClr val="8DC63F"/>
                </a:solidFill>
              </a:rPr>
              <a:t>eventName</a:t>
            </a:r>
            <a:r>
              <a:rPr lang="en-US" sz="1800" dirty="0">
                <a:solidFill>
                  <a:srgbClr val="8DC63F"/>
                </a:solidFill>
              </a:rPr>
              <a:t>’);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13131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GQUALITY" val="95"/>
  <p:tag name="BASENAME" val=""/>
  <p:tag name="SAVETOFOLDER" val="C:\Users\Dan\Desktop\poop\"/>
  <p:tag name="IMAGEWIDTH" val="960"/>
  <p:tag name="IMAGEHEIGHT" val="720"/>
  <p:tag name="EXPORTRANGE" val="EntirePresentation"/>
  <p:tag name="SIZEBY" val="DPI"/>
  <p:tag name="OUTPUTDPI" val="96"/>
  <p:tag name="EXPORTAS" val="JPG"/>
  <p:tag name="NUMBERFORMAT" val="0000"/>
</p:tagLst>
</file>

<file path=ppt/theme/theme1.xml><?xml version="1.0" encoding="utf-8"?>
<a:theme xmlns:a="http://schemas.openxmlformats.org/drawingml/2006/main" name="jQueryTraining">
  <a:themeElements>
    <a:clrScheme name="Virtusa 1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E7B800"/>
      </a:accent1>
      <a:accent2>
        <a:srgbClr val="C3D7A4"/>
      </a:accent2>
      <a:accent3>
        <a:srgbClr val="1F3C92"/>
      </a:accent3>
      <a:accent4>
        <a:srgbClr val="ADCDEC"/>
      </a:accent4>
      <a:accent5>
        <a:srgbClr val="FF0000"/>
      </a:accent5>
      <a:accent6>
        <a:srgbClr val="F37021"/>
      </a:accent6>
      <a:hlink>
        <a:srgbClr val="64645D"/>
      </a:hlink>
      <a:folHlink>
        <a:srgbClr val="6464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virtusa title master">
  <a:themeElements>
    <a:clrScheme name="Custom 1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8DC63F"/>
      </a:accent1>
      <a:accent2>
        <a:srgbClr val="C3D7A4"/>
      </a:accent2>
      <a:accent3>
        <a:srgbClr val="1F3C92"/>
      </a:accent3>
      <a:accent4>
        <a:srgbClr val="ADCDEC"/>
      </a:accent4>
      <a:accent5>
        <a:srgbClr val="F15A22"/>
      </a:accent5>
      <a:accent6>
        <a:srgbClr val="F37021"/>
      </a:accent6>
      <a:hlink>
        <a:srgbClr val="64645D"/>
      </a:hlink>
      <a:folHlink>
        <a:srgbClr val="64645D"/>
      </a:folHlink>
    </a:clrScheme>
    <a:fontScheme name="Duarte_SlideDoc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jQueryTraining</Template>
  <TotalTime>134</TotalTime>
  <Words>249</Words>
  <Application>Microsoft Office PowerPoint</Application>
  <PresentationFormat>On-screen Show (4:3)</PresentationFormat>
  <Paragraphs>175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jQueryTraining</vt:lpstr>
      <vt:lpstr>virtusa title master</vt:lpstr>
      <vt:lpstr>JQuery</vt:lpstr>
      <vt:lpstr>What is jQuery</vt:lpstr>
      <vt:lpstr>CONTENTS</vt:lpstr>
      <vt:lpstr>Selectors</vt:lpstr>
      <vt:lpstr>Selectors</vt:lpstr>
      <vt:lpstr>Selectors</vt:lpstr>
      <vt:lpstr> Traversing </vt:lpstr>
      <vt:lpstr>Events</vt:lpstr>
      <vt:lpstr>Event Binding Unbinding</vt:lpstr>
      <vt:lpstr>Event Delegation </vt:lpstr>
      <vt:lpstr>Custom Event</vt:lpstr>
      <vt:lpstr> DOM Manipulation </vt:lpstr>
      <vt:lpstr>Effects and animation</vt:lpstr>
      <vt:lpstr>Ajax</vt:lpstr>
      <vt:lpstr>Utilities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Sarat Kumar</dc:creator>
  <cp:lastModifiedBy>Sarat Kumar </cp:lastModifiedBy>
  <cp:revision>60</cp:revision>
  <cp:lastPrinted>2014-05-15T09:00:30Z</cp:lastPrinted>
  <dcterms:created xsi:type="dcterms:W3CDTF">2014-11-17T05:40:48Z</dcterms:created>
  <dcterms:modified xsi:type="dcterms:W3CDTF">2014-11-17T08:29:55Z</dcterms:modified>
</cp:coreProperties>
</file>