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44"/>
  </p:notesMasterIdLst>
  <p:sldIdLst>
    <p:sldId id="256" r:id="rId5"/>
    <p:sldId id="290" r:id="rId6"/>
    <p:sldId id="291" r:id="rId7"/>
    <p:sldId id="283" r:id="rId8"/>
    <p:sldId id="257" r:id="rId9"/>
    <p:sldId id="258" r:id="rId10"/>
    <p:sldId id="259" r:id="rId11"/>
    <p:sldId id="276" r:id="rId12"/>
    <p:sldId id="277" r:id="rId13"/>
    <p:sldId id="260" r:id="rId14"/>
    <p:sldId id="278" r:id="rId15"/>
    <p:sldId id="261" r:id="rId16"/>
    <p:sldId id="279" r:id="rId17"/>
    <p:sldId id="284" r:id="rId18"/>
    <p:sldId id="262" r:id="rId19"/>
    <p:sldId id="292" r:id="rId20"/>
    <p:sldId id="295" r:id="rId21"/>
    <p:sldId id="285" r:id="rId22"/>
    <p:sldId id="263" r:id="rId23"/>
    <p:sldId id="264" r:id="rId24"/>
    <p:sldId id="280" r:id="rId25"/>
    <p:sldId id="294" r:id="rId26"/>
    <p:sldId id="286" r:id="rId27"/>
    <p:sldId id="265" r:id="rId28"/>
    <p:sldId id="266" r:id="rId29"/>
    <p:sldId id="281" r:id="rId30"/>
    <p:sldId id="267" r:id="rId31"/>
    <p:sldId id="268" r:id="rId32"/>
    <p:sldId id="269" r:id="rId33"/>
    <p:sldId id="282" r:id="rId34"/>
    <p:sldId id="287" r:id="rId35"/>
    <p:sldId id="271" r:id="rId36"/>
    <p:sldId id="272" r:id="rId37"/>
    <p:sldId id="273" r:id="rId38"/>
    <p:sldId id="288" r:id="rId39"/>
    <p:sldId id="274" r:id="rId40"/>
    <p:sldId id="289" r:id="rId41"/>
    <p:sldId id="275" r:id="rId42"/>
    <p:sldId id="293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7DB4E-FB32-4090-B690-FB33AAED4649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A6454-03F0-4976-AC4A-9EEF3CC1E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169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主观意识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借助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实体或者虚拟表现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构成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客观阐述形态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结构的一种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表达目的的物件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（物件并不等于物体，不局限于实体与虚拟、不限于平面与立体）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A6454-03F0-4976-AC4A-9EEF3CC1EB4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03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通常在分布式系统中使用，描述在各个硬件设备上各种组件和对象的配置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A6454-03F0-4976-AC4A-9EEF3CC1EB4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03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用况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功能测试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A6454-03F0-4976-AC4A-9EEF3CC1EB4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403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位于</a:t>
            </a:r>
            <a:r>
              <a:rPr lang="en-US" altLang="zh-CN" dirty="0" smtClean="0"/>
              <a:t>RUP</a:t>
            </a:r>
            <a:r>
              <a:rPr lang="zh-CN" altLang="en-US" dirty="0" smtClean="0"/>
              <a:t>的先启阶段，先于需求工作流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A6454-03F0-4976-AC4A-9EEF3CC1EB4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887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概念用况是可选，官方文档中没有强调，也没有专门的工作流。但是在处理大型项目的时候很重要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A6454-03F0-4976-AC4A-9EEF3CC1EB4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530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领域建模位于需求建模和分析建模中间，是一个很尴尬的位置。类似于可行性分析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A6454-03F0-4976-AC4A-9EEF3CC1EB4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651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其实是一个类图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A6454-03F0-4976-AC4A-9EEF3CC1EB4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040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和分析模型的内容很像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A6454-03F0-4976-AC4A-9EEF3CC1EB4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883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不同的数据管理系统对数据管理部分的设计有不同的影响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A6454-03F0-4976-AC4A-9EEF3CC1EB4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768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包：工具包</a:t>
            </a:r>
            <a:endParaRPr lang="en-US" altLang="zh-CN" dirty="0" smtClean="0"/>
          </a:p>
          <a:p>
            <a:r>
              <a:rPr lang="zh-CN" altLang="en-US" dirty="0" smtClean="0"/>
              <a:t>组件：积木</a:t>
            </a:r>
            <a:endParaRPr lang="en-US" altLang="zh-CN" dirty="0" smtClean="0"/>
          </a:p>
          <a:p>
            <a:r>
              <a:rPr lang="zh-CN" altLang="en-US" dirty="0" smtClean="0"/>
              <a:t>架构是组件的设计规范、是组件的安装平台、是组件的运行环境、也是组件的管理环境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A6454-03F0-4976-AC4A-9EEF3CC1EB4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800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55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80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364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3641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6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428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332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07100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935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178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112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3533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781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18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92730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6030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5423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7991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7205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725903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79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433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635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02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74683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015814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126739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8354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5443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52"/>
          <a:stretch/>
        </p:blipFill>
        <p:spPr>
          <a:xfrm>
            <a:off x="3378201" y="2782622"/>
            <a:ext cx="5664199" cy="3376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07307"/>
            <a:ext cx="7772400" cy="1912937"/>
          </a:xfrm>
        </p:spPr>
        <p:txBody>
          <a:bodyPr anchor="ctr">
            <a:normAutofit/>
          </a:bodyPr>
          <a:lstStyle>
            <a:lvl1pPr algn="ctr">
              <a:defRPr sz="4800"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en-US" altLang="zh-CN" dirty="0" smtClean="0"/>
              <a:t>Title </a:t>
            </a:r>
            <a:r>
              <a:rPr lang="en-US" altLang="zh-CN" dirty="0" err="1" smtClean="0"/>
              <a:t>Title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Title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Title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Title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Title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730229"/>
            <a:ext cx="6858000" cy="96533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 err="1" smtClean="0"/>
              <a:t>SubTitle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SubTitle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SubTitle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SubTitle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666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97CE-AE0F-42F5-9336-D4320097A6E9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7A1B-BA8A-4009-82A0-761C39BA7D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342901"/>
            <a:ext cx="7886700" cy="1219200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err="1" smtClean="0"/>
              <a:t>TextContent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05379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Title of this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 smtClean="0"/>
              <a:t>First</a:t>
            </a:r>
          </a:p>
          <a:p>
            <a:pPr lvl="1"/>
            <a:r>
              <a:rPr lang="en-US" altLang="zh-CN" dirty="0" smtClean="0"/>
              <a:t>Second</a:t>
            </a:r>
          </a:p>
          <a:p>
            <a:pPr lvl="2"/>
            <a:r>
              <a:rPr lang="en-US" altLang="zh-CN" dirty="0" smtClean="0"/>
              <a:t>Third</a:t>
            </a:r>
            <a:endParaRPr lang="zh-CN" altLang="en-US" dirty="0" smtClean="0"/>
          </a:p>
          <a:p>
            <a:pPr lvl="3"/>
            <a:r>
              <a:rPr lang="en-US" altLang="zh-CN" dirty="0" smtClean="0"/>
              <a:t>Fourth</a:t>
            </a:r>
            <a:endParaRPr lang="zh-CN" altLang="en-US" dirty="0" smtClean="0"/>
          </a:p>
          <a:p>
            <a:pPr lvl="4"/>
            <a:r>
              <a:rPr lang="en-US" altLang="zh-CN" dirty="0" smtClean="0"/>
              <a:t>Fifth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97CE-AE0F-42F5-9336-D4320097A6E9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7A1B-BA8A-4009-82A0-761C39BA7D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" y="1486694"/>
            <a:ext cx="8515350" cy="159543"/>
          </a:xfrm>
          <a:prstGeom prst="rect">
            <a:avLst/>
          </a:prstGeom>
          <a:gradFill flip="none" rotWithShape="1">
            <a:gsLst>
              <a:gs pos="97000">
                <a:srgbClr val="DC0A0F"/>
              </a:gs>
              <a:gs pos="82000">
                <a:srgbClr val="DC0A0F"/>
              </a:gs>
              <a:gs pos="0">
                <a:schemeClr val="accent1">
                  <a:lumMod val="5000"/>
                  <a:lumOff val="95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7487106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52"/>
          <a:stretch/>
        </p:blipFill>
        <p:spPr>
          <a:xfrm>
            <a:off x="3378201" y="2782622"/>
            <a:ext cx="5664199" cy="3376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316039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altLang="zh-CN" dirty="0" smtClean="0"/>
              <a:t>Title </a:t>
            </a:r>
            <a:r>
              <a:rPr lang="en-US" altLang="zh-CN" dirty="0" err="1" smtClean="0"/>
              <a:t>Title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Title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Title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Title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Title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195764"/>
            <a:ext cx="78867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err="1" smtClean="0"/>
              <a:t>SubTitle</a:t>
            </a:r>
            <a:r>
              <a:rPr lang="en-US" altLang="zh-CN" dirty="0" smtClean="0"/>
              <a:t> or </a:t>
            </a:r>
            <a:r>
              <a:rPr lang="en-US" altLang="zh-CN" dirty="0" err="1" smtClean="0"/>
              <a:t>Explaination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97CE-AE0F-42F5-9336-D4320097A6E9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7A1B-BA8A-4009-82A0-761C39BA7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5232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 smtClean="0"/>
              <a:t>Title of this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dirty="0" smtClean="0"/>
              <a:t>First</a:t>
            </a:r>
          </a:p>
          <a:p>
            <a:pPr lvl="1"/>
            <a:r>
              <a:rPr lang="en-US" altLang="zh-CN" dirty="0" smtClean="0"/>
              <a:t>Second</a:t>
            </a:r>
          </a:p>
          <a:p>
            <a:pPr lvl="2"/>
            <a:r>
              <a:rPr lang="en-US" altLang="zh-CN" dirty="0" smtClean="0"/>
              <a:t>Third</a:t>
            </a:r>
            <a:endParaRPr lang="zh-CN" altLang="en-US" dirty="0" smtClean="0"/>
          </a:p>
          <a:p>
            <a:pPr lvl="3"/>
            <a:r>
              <a:rPr lang="en-US" altLang="zh-CN" dirty="0" smtClean="0"/>
              <a:t>Fourth</a:t>
            </a:r>
            <a:endParaRPr lang="zh-CN" altLang="en-US" dirty="0" smtClean="0"/>
          </a:p>
          <a:p>
            <a:pPr lvl="4"/>
            <a:r>
              <a:rPr lang="en-US" altLang="zh-CN" dirty="0" smtClean="0"/>
              <a:t>Fifth</a:t>
            </a:r>
            <a:endParaRPr lang="en-US" altLang="zh-C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dirty="0" smtClean="0"/>
              <a:t>First</a:t>
            </a:r>
          </a:p>
          <a:p>
            <a:pPr lvl="1"/>
            <a:r>
              <a:rPr lang="en-US" altLang="zh-CN" dirty="0" smtClean="0"/>
              <a:t>Second</a:t>
            </a:r>
          </a:p>
          <a:p>
            <a:pPr lvl="2"/>
            <a:r>
              <a:rPr lang="en-US" altLang="zh-CN" dirty="0" smtClean="0"/>
              <a:t>Third</a:t>
            </a:r>
            <a:endParaRPr lang="zh-CN" altLang="en-US" dirty="0" smtClean="0"/>
          </a:p>
          <a:p>
            <a:pPr lvl="3"/>
            <a:r>
              <a:rPr lang="en-US" altLang="zh-CN" dirty="0" smtClean="0"/>
              <a:t>Fourth</a:t>
            </a:r>
            <a:endParaRPr lang="zh-CN" altLang="en-US" dirty="0" smtClean="0"/>
          </a:p>
          <a:p>
            <a:pPr lvl="4"/>
            <a:r>
              <a:rPr lang="en-US" altLang="zh-CN" dirty="0" smtClean="0"/>
              <a:t>Fifth</a:t>
            </a:r>
            <a:endParaRPr lang="en-US" altLang="zh-C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97CE-AE0F-42F5-9336-D4320097A6E9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7A1B-BA8A-4009-82A0-761C39BA7D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" y="1486694"/>
            <a:ext cx="8515350" cy="159543"/>
          </a:xfrm>
          <a:prstGeom prst="rect">
            <a:avLst/>
          </a:prstGeom>
          <a:gradFill flip="none" rotWithShape="1">
            <a:gsLst>
              <a:gs pos="97000">
                <a:srgbClr val="DC0A0F"/>
              </a:gs>
              <a:gs pos="82000">
                <a:srgbClr val="DC0A0F"/>
              </a:gs>
              <a:gs pos="0">
                <a:schemeClr val="accent1">
                  <a:lumMod val="5000"/>
                  <a:lumOff val="95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481693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dirty="0" smtClean="0"/>
              <a:t>Title of this page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ctr"/>
          <a:lstStyle>
            <a:lvl1pPr marL="0" indent="0" algn="ctr">
              <a:buNone/>
              <a:defRPr sz="2400" b="1" baseline="0"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Title of text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dirty="0" smtClean="0"/>
              <a:t>First</a:t>
            </a:r>
          </a:p>
          <a:p>
            <a:pPr lvl="1"/>
            <a:r>
              <a:rPr lang="en-US" altLang="zh-CN" dirty="0" smtClean="0"/>
              <a:t>Second</a:t>
            </a:r>
          </a:p>
          <a:p>
            <a:pPr lvl="2"/>
            <a:r>
              <a:rPr lang="en-US" altLang="zh-CN" dirty="0" smtClean="0"/>
              <a:t>Third</a:t>
            </a:r>
            <a:endParaRPr lang="zh-CN" altLang="en-US" dirty="0" smtClean="0"/>
          </a:p>
          <a:p>
            <a:pPr lvl="3"/>
            <a:r>
              <a:rPr lang="en-US" altLang="zh-CN" dirty="0" smtClean="0"/>
              <a:t>Fourth</a:t>
            </a:r>
            <a:endParaRPr lang="zh-CN" altLang="en-US" dirty="0" smtClean="0"/>
          </a:p>
          <a:p>
            <a:pPr lvl="4"/>
            <a:r>
              <a:rPr lang="en-US" altLang="zh-CN" dirty="0" smtClean="0"/>
              <a:t>Fifth</a:t>
            </a:r>
            <a:endParaRPr lang="en-US" altLang="zh-C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2400" b="1" kern="1200" baseline="0" dirty="0" smtClean="0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 smtClean="0"/>
              <a:t>Title of text</a:t>
            </a:r>
            <a:endParaRPr lang="zh-CN" alt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dirty="0" smtClean="0"/>
              <a:t>First</a:t>
            </a:r>
          </a:p>
          <a:p>
            <a:pPr lvl="1"/>
            <a:r>
              <a:rPr lang="en-US" altLang="zh-CN" dirty="0" smtClean="0"/>
              <a:t>Second</a:t>
            </a:r>
          </a:p>
          <a:p>
            <a:pPr lvl="2"/>
            <a:r>
              <a:rPr lang="en-US" altLang="zh-CN" dirty="0" smtClean="0"/>
              <a:t>Third</a:t>
            </a:r>
            <a:endParaRPr lang="zh-CN" altLang="en-US" dirty="0" smtClean="0"/>
          </a:p>
          <a:p>
            <a:pPr lvl="3"/>
            <a:r>
              <a:rPr lang="en-US" altLang="zh-CN" dirty="0" smtClean="0"/>
              <a:t>Fourth</a:t>
            </a:r>
            <a:endParaRPr lang="zh-CN" altLang="en-US" dirty="0" smtClean="0"/>
          </a:p>
          <a:p>
            <a:pPr lvl="4"/>
            <a:r>
              <a:rPr lang="en-US" altLang="zh-CN" dirty="0" smtClean="0"/>
              <a:t>Fifth</a:t>
            </a:r>
            <a:endParaRPr lang="en-US" altLang="zh-C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97CE-AE0F-42F5-9336-D4320097A6E9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7A1B-BA8A-4009-82A0-761C39BA7D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" y="1486694"/>
            <a:ext cx="8515350" cy="159543"/>
          </a:xfrm>
          <a:prstGeom prst="rect">
            <a:avLst/>
          </a:prstGeom>
          <a:gradFill flip="none" rotWithShape="1">
            <a:gsLst>
              <a:gs pos="97000">
                <a:srgbClr val="DC0A0F"/>
              </a:gs>
              <a:gs pos="82000">
                <a:srgbClr val="DC0A0F"/>
              </a:gs>
              <a:gs pos="0">
                <a:schemeClr val="accent1">
                  <a:lumMod val="5000"/>
                  <a:lumOff val="95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8953532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4196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4196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5857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 smtClean="0"/>
              <a:t>Title of this page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97CE-AE0F-42F5-9336-D4320097A6E9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7A1B-BA8A-4009-82A0-761C39BA7D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486694"/>
            <a:ext cx="8515350" cy="159543"/>
          </a:xfrm>
          <a:prstGeom prst="rect">
            <a:avLst/>
          </a:prstGeom>
          <a:gradFill flip="none" rotWithShape="1">
            <a:gsLst>
              <a:gs pos="97000">
                <a:srgbClr val="DC0A0F"/>
              </a:gs>
              <a:gs pos="82000">
                <a:srgbClr val="DC0A0F"/>
              </a:gs>
              <a:gs pos="0">
                <a:schemeClr val="accent1">
                  <a:lumMod val="5000"/>
                  <a:lumOff val="95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1818171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97CE-AE0F-42F5-9336-D4320097A6E9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7A1B-BA8A-4009-82A0-761C39BA7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8396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99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91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73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814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6212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37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 descr="Untitled-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5796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Untitled-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6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7" descr="Untitled-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34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Title of this paper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First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Second</a:t>
            </a:r>
          </a:p>
          <a:p>
            <a:pPr lvl="2"/>
            <a:r>
              <a:rPr lang="en-US" altLang="zh-CN" dirty="0" smtClean="0"/>
              <a:t>Third</a:t>
            </a:r>
            <a:endParaRPr lang="zh-CN" altLang="en-US" dirty="0" smtClean="0"/>
          </a:p>
          <a:p>
            <a:pPr lvl="3"/>
            <a:r>
              <a:rPr lang="en-US" altLang="zh-CN" dirty="0" smtClean="0"/>
              <a:t>Fourth</a:t>
            </a:r>
            <a:endParaRPr lang="zh-CN" altLang="en-US" dirty="0" smtClean="0"/>
          </a:p>
          <a:p>
            <a:pPr lvl="4"/>
            <a:r>
              <a:rPr lang="en-US" altLang="zh-CN" dirty="0" smtClean="0"/>
              <a:t>Fifth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197CE-AE0F-42F5-9336-D4320097A6E9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97A1B-BA8A-4009-82A0-761C39BA7D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rgbClr val="9507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9" name="组合 8"/>
          <p:cNvGrpSpPr/>
          <p:nvPr/>
        </p:nvGrpSpPr>
        <p:grpSpPr>
          <a:xfrm>
            <a:off x="65925" y="6232904"/>
            <a:ext cx="557211" cy="557211"/>
            <a:chOff x="0" y="0"/>
            <a:chExt cx="1430023" cy="1430023"/>
          </a:xfrm>
        </p:grpSpPr>
        <p:sp>
          <p:nvSpPr>
            <p:cNvPr id="10" name="椭圆 9"/>
            <p:cNvSpPr/>
            <p:nvPr/>
          </p:nvSpPr>
          <p:spPr>
            <a:xfrm>
              <a:off x="0" y="0"/>
              <a:ext cx="1429200" cy="1429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430023" cy="1430023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>
          <a:xfrm>
            <a:off x="599840" y="6332815"/>
            <a:ext cx="196720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Peking University</a:t>
            </a:r>
            <a:endParaRPr lang="zh-CN" altLang="en-US" sz="1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25313" y="6326466"/>
            <a:ext cx="221086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800" b="0" i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Pattern Recognition</a:t>
            </a:r>
            <a:endParaRPr lang="zh-CN" altLang="en-US" sz="1800" b="0" i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96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楷体" panose="02010609060101010101" pitchFamily="49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楷体" panose="02010609060101010101" pitchFamily="49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楷体" panose="02010609060101010101" pitchFamily="49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楷体" panose="02010609060101010101" pitchFamily="49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UML</a:t>
            </a:r>
            <a:r>
              <a:rPr lang="zh-CN" altLang="en-US" dirty="0" smtClean="0"/>
              <a:t>核心模型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温九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5396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概念用况模型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位于</a:t>
            </a:r>
            <a:r>
              <a:rPr lang="en-US" altLang="zh-CN" dirty="0" smtClean="0"/>
              <a:t>RUP</a:t>
            </a:r>
            <a:r>
              <a:rPr lang="zh-CN" altLang="en-US" dirty="0" smtClean="0"/>
              <a:t>先启阶段，有时也位于精化阶段</a:t>
            </a:r>
            <a:endParaRPr lang="en-US" altLang="zh-CN" dirty="0" smtClean="0"/>
          </a:p>
          <a:p>
            <a:r>
              <a:rPr lang="zh-CN" altLang="en-US" dirty="0" smtClean="0"/>
              <a:t>是业务用况建模的一个子集</a:t>
            </a:r>
            <a:endParaRPr lang="en-US" altLang="zh-CN" dirty="0" smtClean="0"/>
          </a:p>
          <a:p>
            <a:r>
              <a:rPr lang="zh-CN" altLang="en-US" dirty="0" smtClean="0"/>
              <a:t>对大的用况进行“分解”</a:t>
            </a:r>
            <a:endParaRPr lang="en-US" altLang="zh-CN" dirty="0"/>
          </a:p>
          <a:p>
            <a:pPr lvl="1"/>
            <a:r>
              <a:rPr lang="zh-CN" altLang="en-US" dirty="0" smtClean="0"/>
              <a:t>将大的用况进行抽象，抽象出的用况通过包含、泛化、扩展关系连接到基本业务用况</a:t>
            </a:r>
            <a:endParaRPr lang="en-US" altLang="zh-CN" dirty="0" smtClean="0"/>
          </a:p>
          <a:p>
            <a:r>
              <a:rPr lang="zh-CN" altLang="en-US" dirty="0" smtClean="0"/>
              <a:t>从业务用况中抽取出针对某个业务流程的工作单元，以得到对业务流程的理解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96131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98" y="0"/>
            <a:ext cx="7053996" cy="686430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72529" y="253218"/>
            <a:ext cx="4614203" cy="22789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713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系统用况模型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位于</a:t>
            </a:r>
            <a:r>
              <a:rPr lang="en-US" altLang="zh-CN" dirty="0" smtClean="0"/>
              <a:t>RUP</a:t>
            </a:r>
            <a:r>
              <a:rPr lang="zh-CN" altLang="en-US" dirty="0" smtClean="0"/>
              <a:t>先启阶段的末期和精化阶段的早期</a:t>
            </a:r>
            <a:endParaRPr lang="en-US" altLang="zh-CN" dirty="0" smtClean="0"/>
          </a:p>
          <a:p>
            <a:r>
              <a:rPr lang="zh-CN" altLang="en-US" dirty="0" smtClean="0"/>
              <a:t>就是需求捕获中的用况模型</a:t>
            </a:r>
            <a:endParaRPr lang="en-US" altLang="zh-CN" dirty="0" smtClean="0"/>
          </a:p>
          <a:p>
            <a:r>
              <a:rPr lang="zh-CN" altLang="en-US" dirty="0" smtClean="0"/>
              <a:t>从作用上来说等价于“需求规格说明书”</a:t>
            </a:r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种建模方法：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从业务用况模型演化而来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将涉众请求直接转化为用况模型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0655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66" y="0"/>
            <a:ext cx="7270068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11348" y="1690689"/>
            <a:ext cx="5528603" cy="22482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9993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领域模型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5985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领域模型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概念：采用业务对象建立起来的一种模型</a:t>
            </a:r>
            <a:endParaRPr lang="en-US" altLang="zh-CN" dirty="0" smtClean="0"/>
          </a:p>
          <a:p>
            <a:r>
              <a:rPr lang="zh-CN" altLang="en-US" dirty="0"/>
              <a:t>领域</a:t>
            </a:r>
            <a:r>
              <a:rPr lang="zh-CN" altLang="en-US" dirty="0" smtClean="0"/>
              <a:t>类：领域模型中用到的业务对象</a:t>
            </a:r>
            <a:endParaRPr lang="en-US" altLang="zh-CN" dirty="0" smtClean="0"/>
          </a:p>
          <a:p>
            <a:pPr lvl="1"/>
            <a:r>
              <a:rPr lang="zh-CN" altLang="en-US" dirty="0"/>
              <a:t>业务对</a:t>
            </a:r>
            <a:r>
              <a:rPr lang="zh-CN" altLang="en-US" dirty="0" smtClean="0"/>
              <a:t>象实体。如订单、账号、合同等</a:t>
            </a:r>
            <a:endParaRPr lang="en-US" altLang="zh-CN" dirty="0" smtClean="0"/>
          </a:p>
          <a:p>
            <a:pPr lvl="1"/>
            <a:r>
              <a:rPr lang="zh-CN" altLang="en-US" dirty="0"/>
              <a:t>系</a:t>
            </a:r>
            <a:r>
              <a:rPr lang="zh-CN" altLang="en-US" dirty="0" smtClean="0"/>
              <a:t>统需要处理的现实世界中的对象和概念。如商品、买家、卖家</a:t>
            </a:r>
            <a:endParaRPr lang="en-US" altLang="zh-CN" dirty="0" smtClean="0"/>
          </a:p>
          <a:p>
            <a:pPr lvl="1"/>
            <a:r>
              <a:rPr lang="zh-CN" altLang="en-US" dirty="0"/>
              <a:t>将</a:t>
            </a:r>
            <a:r>
              <a:rPr lang="zh-CN" altLang="en-US" dirty="0" smtClean="0"/>
              <a:t>要发生或已经发生的事件。如购买、撤单、付费</a:t>
            </a:r>
            <a:endParaRPr lang="en-US" altLang="zh-CN" dirty="0" smtClean="0"/>
          </a:p>
          <a:p>
            <a:r>
              <a:rPr lang="zh-CN" altLang="en-US" dirty="0"/>
              <a:t>作</a:t>
            </a:r>
            <a:r>
              <a:rPr lang="zh-CN" altLang="en-US" dirty="0" smtClean="0"/>
              <a:t>用：挖掘出业务对象之间交互关系的本质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9995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领</a:t>
            </a:r>
            <a:r>
              <a:rPr lang="zh-CN" altLang="en-US" dirty="0" smtClean="0"/>
              <a:t>域模型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r>
              <a:rPr lang="zh-CN" altLang="en-US" dirty="0" smtClean="0"/>
              <a:t>领域</a:t>
            </a:r>
            <a:r>
              <a:rPr lang="zh-CN" altLang="en-US" dirty="0"/>
              <a:t>：</a:t>
            </a:r>
            <a:r>
              <a:rPr lang="zh-CN" altLang="en-US" dirty="0" smtClean="0"/>
              <a:t>分析问题时将整体分解以后的相对独立部分</a:t>
            </a:r>
            <a:endParaRPr lang="en-US" altLang="zh-CN" dirty="0" smtClean="0"/>
          </a:p>
          <a:p>
            <a:r>
              <a:rPr lang="zh-CN" altLang="en-US" dirty="0"/>
              <a:t>领</a:t>
            </a:r>
            <a:r>
              <a:rPr lang="zh-CN" altLang="en-US" dirty="0" smtClean="0"/>
              <a:t>域模型很多时候来源于补充需求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用户对软件数据处理能力、性能、界面等有特殊的需</a:t>
            </a:r>
            <a:r>
              <a:rPr lang="zh-CN" altLang="en-US" dirty="0" smtClean="0"/>
              <a:t>求</a:t>
            </a:r>
            <a:endParaRPr lang="en-US" altLang="zh-CN" dirty="0" smtClean="0"/>
          </a:p>
          <a:p>
            <a:r>
              <a:rPr lang="zh-CN" altLang="en-US" dirty="0"/>
              <a:t>领</a:t>
            </a:r>
            <a:r>
              <a:rPr lang="zh-CN" altLang="en-US" dirty="0" smtClean="0"/>
              <a:t>域模型是一种“不完整”的业务对象模型</a:t>
            </a:r>
            <a:endParaRPr lang="en-US" altLang="zh-CN" dirty="0" smtClean="0"/>
          </a:p>
          <a:p>
            <a:pPr lvl="1"/>
            <a:r>
              <a:rPr lang="zh-CN" altLang="en-US" dirty="0"/>
              <a:t>例</a:t>
            </a:r>
            <a:r>
              <a:rPr lang="zh-CN" altLang="en-US" dirty="0" smtClean="0"/>
              <a:t>子：汽车制动系统</a:t>
            </a:r>
            <a:endParaRPr lang="en-US" altLang="zh-CN" dirty="0" smtClean="0"/>
          </a:p>
          <a:p>
            <a:pPr lvl="2"/>
            <a:r>
              <a:rPr lang="zh-CN" altLang="en-US" dirty="0"/>
              <a:t>领域模</a:t>
            </a:r>
            <a:r>
              <a:rPr lang="zh-CN" altLang="en-US" dirty="0" smtClean="0"/>
              <a:t>型：踏板、液压传导装置、刹车碟盘</a:t>
            </a:r>
            <a:endParaRPr lang="en-US" altLang="zh-CN" dirty="0" smtClean="0"/>
          </a:p>
          <a:p>
            <a:pPr lvl="2"/>
            <a:r>
              <a:rPr lang="zh-CN" altLang="en-US" dirty="0"/>
              <a:t>业务模</a:t>
            </a:r>
            <a:r>
              <a:rPr lang="zh-CN" altLang="en-US" dirty="0" smtClean="0"/>
              <a:t>型：驾驶者何时、何地如何使用这个系统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223180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领</a:t>
            </a:r>
            <a:r>
              <a:rPr lang="zh-CN" altLang="en-US" dirty="0" smtClean="0"/>
              <a:t>域模型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推导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304" y="1584156"/>
            <a:ext cx="710565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3463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分析模型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913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使用分析类来建立系统原型</a:t>
            </a:r>
            <a:endParaRPr lang="en-US" altLang="zh-CN" dirty="0" smtClean="0"/>
          </a:p>
          <a:p>
            <a:r>
              <a:rPr lang="zh-CN" altLang="en-US" dirty="0"/>
              <a:t>推</a:t>
            </a:r>
            <a:r>
              <a:rPr lang="zh-CN" altLang="en-US" dirty="0" smtClean="0"/>
              <a:t>荐先设计时序图，再推导分析类图</a:t>
            </a:r>
            <a:endParaRPr lang="en-US" altLang="zh-CN" dirty="0" smtClean="0"/>
          </a:p>
          <a:p>
            <a:r>
              <a:rPr lang="zh-CN" altLang="en-US" dirty="0" smtClean="0"/>
              <a:t>几点原则：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边界类只能通过控制类与实体类交互</a:t>
            </a:r>
            <a:endParaRPr lang="en-US" altLang="zh-CN" dirty="0" smtClean="0"/>
          </a:p>
          <a:p>
            <a:pPr lvl="1"/>
            <a:r>
              <a:rPr lang="zh-CN" altLang="en-US" dirty="0"/>
              <a:t>实体</a:t>
            </a:r>
            <a:r>
              <a:rPr lang="zh-CN" altLang="en-US" dirty="0" smtClean="0"/>
              <a:t>类与实体类之间不能有依赖关系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控制类之间不能有组合关系</a:t>
            </a:r>
            <a:endParaRPr lang="en-US" altLang="zh-CN" dirty="0" smtClean="0"/>
          </a:p>
          <a:p>
            <a:pPr lvl="1"/>
            <a:r>
              <a:rPr lang="zh-CN" altLang="en-US" dirty="0"/>
              <a:t>边界</a:t>
            </a:r>
            <a:r>
              <a:rPr lang="zh-CN" altLang="en-US" dirty="0" smtClean="0"/>
              <a:t>类依赖于控制类，控制类依赖于实体类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0925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en-US" altLang="zh-CN" dirty="0" smtClean="0"/>
          </a:p>
          <a:p>
            <a:pPr lvl="1"/>
            <a:r>
              <a:rPr lang="zh-CN" altLang="en-US" dirty="0"/>
              <a:t>核</a:t>
            </a:r>
            <a:r>
              <a:rPr lang="zh-CN" altLang="en-US" dirty="0" smtClean="0"/>
              <a:t>心元素</a:t>
            </a:r>
            <a:endParaRPr lang="en-US" altLang="zh-CN" dirty="0" smtClean="0"/>
          </a:p>
          <a:p>
            <a:pPr lvl="1"/>
            <a:r>
              <a:rPr lang="zh-CN" altLang="en-US" dirty="0"/>
              <a:t>核</a:t>
            </a:r>
            <a:r>
              <a:rPr lang="zh-CN" altLang="en-US" dirty="0" smtClean="0"/>
              <a:t>心视图</a:t>
            </a:r>
            <a:endParaRPr lang="en-US" altLang="zh-CN" dirty="0" smtClean="0"/>
          </a:p>
          <a:p>
            <a:r>
              <a:rPr lang="zh-CN" altLang="en-US" dirty="0"/>
              <a:t>关</a:t>
            </a:r>
            <a:r>
              <a:rPr lang="zh-CN" altLang="en-US" dirty="0" smtClean="0"/>
              <a:t>系</a:t>
            </a:r>
            <a:endParaRPr lang="en-US" altLang="zh-CN" dirty="0" smtClean="0"/>
          </a:p>
          <a:p>
            <a:pPr lvl="1"/>
            <a:r>
              <a:rPr lang="zh-CN" altLang="en-US" dirty="0"/>
              <a:t>元</a:t>
            </a:r>
            <a:r>
              <a:rPr lang="zh-CN" altLang="en-US" dirty="0" smtClean="0"/>
              <a:t>素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词汇、视图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语法</a:t>
            </a:r>
            <a:endParaRPr lang="en-US" altLang="zh-CN" dirty="0" smtClean="0"/>
          </a:p>
          <a:p>
            <a:pPr lvl="1"/>
            <a:r>
              <a:rPr lang="zh-CN" altLang="en-US" dirty="0"/>
              <a:t>静态</a:t>
            </a:r>
            <a:r>
              <a:rPr lang="zh-CN" altLang="en-US" dirty="0" smtClean="0"/>
              <a:t>图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论据、动态图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论证</a:t>
            </a:r>
            <a:endParaRPr lang="en-US" altLang="zh-CN" dirty="0" smtClean="0"/>
          </a:p>
          <a:p>
            <a:r>
              <a:rPr lang="zh-CN" altLang="en-US" dirty="0"/>
              <a:t>一个模型就是一堆有意义的静态图和动态图组合在一起，表达了一个有意义的中心思想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634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</a:t>
            </a:r>
            <a:r>
              <a:rPr lang="zh-CN" altLang="en-US" dirty="0" smtClean="0"/>
              <a:t>析模型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调整和优化</a:t>
            </a:r>
            <a:endParaRPr lang="en-US" altLang="zh-CN" dirty="0" smtClean="0"/>
          </a:p>
          <a:p>
            <a:pPr lvl="1"/>
            <a:r>
              <a:rPr lang="zh-CN" altLang="en-US" dirty="0"/>
              <a:t>业</a:t>
            </a:r>
            <a:r>
              <a:rPr lang="zh-CN" altLang="en-US" dirty="0" smtClean="0"/>
              <a:t>务规则</a:t>
            </a:r>
            <a:endParaRPr lang="en-US" altLang="zh-CN" dirty="0" smtClean="0"/>
          </a:p>
          <a:p>
            <a:pPr lvl="1"/>
            <a:r>
              <a:rPr lang="zh-CN" altLang="en-US" dirty="0"/>
              <a:t>结构优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pPr lvl="1"/>
            <a:r>
              <a:rPr lang="zh-CN" altLang="en-US" dirty="0"/>
              <a:t>分</a:t>
            </a:r>
            <a:r>
              <a:rPr lang="zh-CN" altLang="en-US" dirty="0" smtClean="0"/>
              <a:t>离职责</a:t>
            </a:r>
            <a:endParaRPr lang="en-US" altLang="zh-CN" dirty="0" smtClean="0"/>
          </a:p>
          <a:p>
            <a:r>
              <a:rPr lang="zh-CN" altLang="en-US" dirty="0"/>
              <a:t>意</a:t>
            </a:r>
            <a:r>
              <a:rPr lang="zh-CN" altLang="en-US" dirty="0" smtClean="0"/>
              <a:t>义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需求和设计模型之间地桥梁，降低维护代价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8555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3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778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1" dirty="0" smtClean="0"/>
              <a:t>分析模型架起了现实世界的需求和对象世界的桥梁，架起了软件架构和系统实现之间的桥梁，架起了组件和对象之间的桥梁，也架起了对象和实施之间的桥梁。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647365087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软件架构和框架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064803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软件架构和框架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架构和框架</a:t>
            </a:r>
            <a:endParaRPr lang="en-US" altLang="zh-CN" dirty="0" smtClean="0"/>
          </a:p>
          <a:p>
            <a:pPr lvl="1"/>
            <a:r>
              <a:rPr lang="zh-CN" altLang="en-US" dirty="0"/>
              <a:t>架</a:t>
            </a:r>
            <a:r>
              <a:rPr lang="zh-CN" altLang="en-US" dirty="0" smtClean="0"/>
              <a:t>构是系统蓝图，是对系统高层次的定义和描述</a:t>
            </a:r>
            <a:endParaRPr lang="en-US" altLang="zh-CN" dirty="0" smtClean="0"/>
          </a:p>
          <a:p>
            <a:pPr lvl="1"/>
            <a:r>
              <a:rPr lang="zh-CN" altLang="en-US" dirty="0"/>
              <a:t>框</a:t>
            </a:r>
            <a:r>
              <a:rPr lang="zh-CN" altLang="en-US" dirty="0" smtClean="0"/>
              <a:t>架是解决方案，是加速和提高系统质量的半成品</a:t>
            </a:r>
            <a:endParaRPr lang="en-US" altLang="zh-CN" dirty="0" smtClean="0"/>
          </a:p>
          <a:p>
            <a:r>
              <a:rPr lang="zh-CN" altLang="en-US" dirty="0"/>
              <a:t>架</a:t>
            </a:r>
            <a:r>
              <a:rPr lang="zh-CN" altLang="en-US" dirty="0" smtClean="0"/>
              <a:t>构</a:t>
            </a:r>
            <a:endParaRPr lang="en-US" altLang="zh-CN" dirty="0" smtClean="0"/>
          </a:p>
          <a:p>
            <a:pPr lvl="1"/>
            <a:r>
              <a:rPr lang="zh-CN" altLang="en-US" dirty="0"/>
              <a:t>业</a:t>
            </a:r>
            <a:r>
              <a:rPr lang="zh-CN" altLang="en-US" dirty="0" smtClean="0"/>
              <a:t>务架构</a:t>
            </a:r>
            <a:endParaRPr lang="en-US" altLang="zh-CN" dirty="0" smtClean="0"/>
          </a:p>
          <a:p>
            <a:pPr lvl="1"/>
            <a:r>
              <a:rPr lang="zh-CN" altLang="en-US" dirty="0"/>
              <a:t>软</a:t>
            </a:r>
            <a:r>
              <a:rPr lang="zh-CN" altLang="en-US" dirty="0" smtClean="0"/>
              <a:t>件架构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087008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RUP</a:t>
            </a:r>
            <a:r>
              <a:rPr lang="zh-CN" altLang="en-US" dirty="0" smtClean="0"/>
              <a:t>先启阶段建立，精化阶段得以改进</a:t>
            </a:r>
            <a:endParaRPr lang="en-US" altLang="zh-CN" dirty="0" smtClean="0"/>
          </a:p>
          <a:p>
            <a:r>
              <a:rPr lang="zh-CN" altLang="en-US" dirty="0"/>
              <a:t>目</a:t>
            </a:r>
            <a:r>
              <a:rPr lang="zh-CN" altLang="en-US" dirty="0" smtClean="0"/>
              <a:t>标：为业务领域建立一个维护和扩展的逻辑结构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60" y="2931050"/>
            <a:ext cx="5151120" cy="395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79160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业务架构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83" y="1880943"/>
            <a:ext cx="8274867" cy="4001697"/>
          </a:xfrm>
        </p:spPr>
      </p:pic>
    </p:spTree>
    <p:extLst>
      <p:ext uri="{BB962C8B-B14F-4D97-AF65-F5344CB8AC3E}">
        <p14:creationId xmlns:p14="http://schemas.microsoft.com/office/powerpoint/2010/main" val="1790632285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在业务架构的基础上引入计算机环境</a:t>
            </a:r>
            <a:endParaRPr lang="en-US" altLang="zh-CN" dirty="0" smtClean="0"/>
          </a:p>
          <a:p>
            <a:r>
              <a:rPr lang="zh-CN" altLang="en-US" dirty="0"/>
              <a:t>计算</a:t>
            </a:r>
            <a:r>
              <a:rPr lang="zh-CN" altLang="en-US" dirty="0" smtClean="0"/>
              <a:t>机环境</a:t>
            </a:r>
            <a:endParaRPr lang="en-US" altLang="zh-CN" dirty="0" smtClean="0"/>
          </a:p>
          <a:p>
            <a:pPr lvl="1"/>
            <a:r>
              <a:rPr lang="zh-CN" altLang="en-US" dirty="0"/>
              <a:t>硬</a:t>
            </a:r>
            <a:r>
              <a:rPr lang="zh-CN" altLang="en-US" dirty="0" smtClean="0"/>
              <a:t>件环境：网络拓扑结构、服务器</a:t>
            </a:r>
            <a:endParaRPr lang="en-US" altLang="zh-CN" dirty="0" smtClean="0"/>
          </a:p>
          <a:p>
            <a:pPr lvl="1"/>
            <a:r>
              <a:rPr lang="zh-CN" altLang="en-US" dirty="0"/>
              <a:t>软</a:t>
            </a:r>
            <a:r>
              <a:rPr lang="zh-CN" altLang="en-US" dirty="0" smtClean="0"/>
              <a:t>件环境：操作系统、应用服务器、中间件、数据库</a:t>
            </a:r>
            <a:endParaRPr lang="en-US" altLang="zh-CN" dirty="0" smtClean="0"/>
          </a:p>
          <a:p>
            <a:r>
              <a:rPr lang="zh-CN" altLang="en-US" dirty="0"/>
              <a:t>目</a:t>
            </a:r>
            <a:r>
              <a:rPr lang="zh-CN" altLang="en-US" dirty="0" smtClean="0"/>
              <a:t>标：说明业务架构如何分布在计算机环境中</a:t>
            </a:r>
            <a:endParaRPr lang="en-US" altLang="zh-CN" dirty="0" smtClean="0"/>
          </a:p>
          <a:p>
            <a:r>
              <a:rPr lang="zh-CN" altLang="en-US" dirty="0" smtClean="0"/>
              <a:t>视角：</a:t>
            </a:r>
            <a:endParaRPr lang="en-US" altLang="zh-CN" dirty="0" smtClean="0"/>
          </a:p>
          <a:p>
            <a:pPr lvl="1"/>
            <a:r>
              <a:rPr lang="zh-CN" altLang="en-US" dirty="0"/>
              <a:t>广</a:t>
            </a:r>
            <a:r>
              <a:rPr lang="zh-CN" altLang="en-US" dirty="0" smtClean="0"/>
              <a:t>度视角</a:t>
            </a:r>
            <a:endParaRPr lang="en-US" altLang="zh-CN" dirty="0" smtClean="0"/>
          </a:p>
          <a:p>
            <a:pPr lvl="1"/>
            <a:r>
              <a:rPr lang="zh-CN" altLang="en-US" dirty="0"/>
              <a:t>深</a:t>
            </a:r>
            <a:r>
              <a:rPr lang="zh-CN" altLang="en-US" dirty="0" smtClean="0"/>
              <a:t>度视角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327363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广度视角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3816741" cy="4351338"/>
          </a:xfrm>
        </p:spPr>
        <p:txBody>
          <a:bodyPr/>
          <a:lstStyle/>
          <a:p>
            <a:r>
              <a:rPr lang="zh-CN" altLang="en-US" dirty="0"/>
              <a:t>关注软件的分层，规定每一层的职责和层之间的通信标准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391" y="0"/>
            <a:ext cx="4644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5576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深度视角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3619793" cy="4351338"/>
          </a:xfrm>
        </p:spPr>
        <p:txBody>
          <a:bodyPr/>
          <a:lstStyle/>
          <a:p>
            <a:r>
              <a:rPr lang="zh-CN" altLang="en-US" dirty="0" smtClean="0"/>
              <a:t>广度视角中每一层的详细说明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394" y="71950"/>
            <a:ext cx="4559486" cy="674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4038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用况模型</a:t>
            </a:r>
            <a:endParaRPr lang="en-US" altLang="zh-CN" dirty="0" smtClean="0"/>
          </a:p>
          <a:p>
            <a:r>
              <a:rPr lang="zh-CN" altLang="en-US" dirty="0"/>
              <a:t>领域模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r>
              <a:rPr lang="zh-CN" altLang="en-US" dirty="0"/>
              <a:t>分析模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r>
              <a:rPr lang="zh-CN" altLang="en-US" dirty="0"/>
              <a:t>软</a:t>
            </a:r>
            <a:r>
              <a:rPr lang="zh-CN" altLang="en-US" dirty="0" smtClean="0"/>
              <a:t>件架构和框架模型</a:t>
            </a:r>
            <a:endParaRPr lang="en-US" altLang="zh-CN" dirty="0" smtClean="0"/>
          </a:p>
          <a:p>
            <a:r>
              <a:rPr lang="zh-CN" altLang="en-US" dirty="0"/>
              <a:t>设计模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r>
              <a:rPr lang="zh-CN" altLang="en-US" dirty="0"/>
              <a:t>组</a:t>
            </a:r>
            <a:r>
              <a:rPr lang="zh-CN" altLang="en-US" dirty="0" smtClean="0"/>
              <a:t>件模型</a:t>
            </a:r>
            <a:endParaRPr lang="en-US" altLang="zh-CN" dirty="0" smtClean="0"/>
          </a:p>
          <a:p>
            <a:r>
              <a:rPr lang="zh-CN" altLang="en-US" dirty="0"/>
              <a:t>实</a:t>
            </a:r>
            <a:r>
              <a:rPr lang="zh-CN" altLang="en-US" dirty="0" smtClean="0"/>
              <a:t>施模型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78384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zh-CN" altLang="en-US" dirty="0"/>
              <a:t>针</a:t>
            </a:r>
            <a:r>
              <a:rPr lang="zh-CN" altLang="en-US" dirty="0" smtClean="0"/>
              <a:t>对一个普遍问题的最佳实践或解决方案，通常是一个半成品，提供基本类库、编程模型和编程规范，甚至包括</a:t>
            </a:r>
            <a:r>
              <a:rPr lang="en-US" altLang="zh-CN" dirty="0" smtClean="0"/>
              <a:t>IDE</a:t>
            </a:r>
            <a:r>
              <a:rPr lang="zh-CN" altLang="en-US" dirty="0"/>
              <a:t>工</a:t>
            </a:r>
            <a:r>
              <a:rPr lang="zh-CN" altLang="en-US" dirty="0" smtClean="0"/>
              <a:t>具</a:t>
            </a:r>
            <a:endParaRPr lang="en-US" altLang="zh-CN" dirty="0" smtClean="0"/>
          </a:p>
          <a:p>
            <a:r>
              <a:rPr lang="zh-CN" altLang="en-US" dirty="0"/>
              <a:t>软</a:t>
            </a:r>
            <a:r>
              <a:rPr lang="zh-CN" altLang="en-US" dirty="0" smtClean="0"/>
              <a:t>件框架和类库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1453427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zh-CN" altLang="en-US" dirty="0" smtClean="0"/>
              <a:t>计模型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006227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描述用况实现的对象模型，作为对实施模型及其源代码的抽象。</a:t>
            </a:r>
            <a:endParaRPr lang="en-US" altLang="zh-CN" dirty="0" smtClean="0"/>
          </a:p>
          <a:p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lvl="1"/>
            <a:r>
              <a:rPr lang="zh-CN" altLang="en-US" dirty="0"/>
              <a:t>设计模型是编码之前的最后一道建模工</a:t>
            </a:r>
            <a:r>
              <a:rPr lang="zh-CN" altLang="en-US" dirty="0" smtClean="0"/>
              <a:t>程，好的设计模型对编码有着极好地指导意义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维护设计模型的类图代价是很大的，所以通常不会有全局的设计类图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在一些特定场合下有很大作用：描述架构的运行原理、解释框架如何运行、对典型的应用场景进行描绘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3447357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552" y="1690689"/>
            <a:ext cx="6547704" cy="489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29004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zh-CN" altLang="en-US" dirty="0" smtClean="0"/>
              <a:t>计模型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从分析模型到设计模型</a:t>
            </a:r>
            <a:endParaRPr lang="en-US" altLang="zh-CN" dirty="0" smtClean="0"/>
          </a:p>
          <a:p>
            <a:pPr lvl="1"/>
            <a:r>
              <a:rPr lang="zh-CN" altLang="en-US" dirty="0"/>
              <a:t>问</a:t>
            </a:r>
            <a:r>
              <a:rPr lang="zh-CN" altLang="en-US" dirty="0" smtClean="0"/>
              <a:t>题域部分：编程语言、网络与操作系统、框架、复用等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人机交互部分</a:t>
            </a:r>
            <a:endParaRPr lang="en-US" altLang="zh-CN" dirty="0" smtClean="0"/>
          </a:p>
          <a:p>
            <a:pPr lvl="1"/>
            <a:r>
              <a:rPr lang="zh-CN" altLang="en-US" dirty="0"/>
              <a:t>控制驱</a:t>
            </a:r>
            <a:r>
              <a:rPr lang="zh-CN" altLang="en-US" dirty="0" smtClean="0"/>
              <a:t>动部分：“主动类”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数据管理部分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662218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组件模型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515630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</a:t>
            </a:r>
            <a:r>
              <a:rPr lang="zh-CN" altLang="en-US" dirty="0" smtClean="0"/>
              <a:t>件模型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</a:t>
            </a:r>
            <a:r>
              <a:rPr lang="zh-CN" altLang="en-US" dirty="0" smtClean="0"/>
              <a:t>件和包</a:t>
            </a:r>
            <a:endParaRPr lang="en-US" altLang="zh-CN" dirty="0" smtClean="0"/>
          </a:p>
          <a:p>
            <a:r>
              <a:rPr lang="zh-CN" altLang="en-US" dirty="0"/>
              <a:t>组</a:t>
            </a:r>
            <a:r>
              <a:rPr lang="zh-CN" altLang="en-US" dirty="0" smtClean="0"/>
              <a:t>件和架构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J2EE</a:t>
            </a:r>
            <a:r>
              <a:rPr lang="zh-CN" altLang="en-US" dirty="0" smtClean="0"/>
              <a:t>架构</a:t>
            </a:r>
            <a:r>
              <a:rPr lang="en-US" altLang="zh-CN" dirty="0" smtClean="0"/>
              <a:t>——EJB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.NET</a:t>
            </a:r>
            <a:r>
              <a:rPr lang="zh-CN" altLang="en-US" dirty="0" smtClean="0"/>
              <a:t>架构</a:t>
            </a:r>
            <a:r>
              <a:rPr lang="en-US" altLang="zh-CN" dirty="0" smtClean="0"/>
              <a:t>——COM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r>
              <a:rPr lang="zh-CN" altLang="en-US" dirty="0"/>
              <a:t>组</a:t>
            </a:r>
            <a:r>
              <a:rPr lang="zh-CN" altLang="en-US" dirty="0" smtClean="0"/>
              <a:t>件的复用性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90767997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实施模型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91640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实施模型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</a:t>
            </a:r>
            <a:r>
              <a:rPr lang="zh-CN" altLang="en-US" dirty="0" smtClean="0"/>
              <a:t>成：配置节点、组件</a:t>
            </a:r>
            <a:endParaRPr lang="en-US" altLang="zh-CN" dirty="0" smtClean="0"/>
          </a:p>
          <a:p>
            <a:r>
              <a:rPr lang="zh-CN" altLang="en-US" dirty="0"/>
              <a:t>配</a:t>
            </a:r>
            <a:r>
              <a:rPr lang="zh-CN" altLang="en-US" dirty="0" smtClean="0"/>
              <a:t>置节点：描述系统硬件的物理拓扑结构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928701"/>
            <a:ext cx="7886700" cy="358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46373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一共介绍了七个模型</a:t>
            </a:r>
            <a:endParaRPr lang="en-US" altLang="zh-CN" dirty="0" smtClean="0"/>
          </a:p>
          <a:p>
            <a:r>
              <a:rPr lang="zh-CN" altLang="en-US" dirty="0"/>
              <a:t>模</a:t>
            </a:r>
            <a:r>
              <a:rPr lang="zh-CN" altLang="en-US" dirty="0" smtClean="0"/>
              <a:t>型和视图的区别</a:t>
            </a:r>
            <a:endParaRPr lang="en-US" altLang="zh-CN" dirty="0" smtClean="0"/>
          </a:p>
          <a:p>
            <a:pPr lvl="1"/>
            <a:r>
              <a:rPr lang="zh-CN" altLang="en-US" dirty="0"/>
              <a:t>核</a:t>
            </a:r>
            <a:r>
              <a:rPr lang="zh-CN" altLang="en-US" dirty="0" smtClean="0"/>
              <a:t>心视图使用核心元素来表达某个观点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核心模型使用多个视图来完成某阶段的工作</a:t>
            </a:r>
            <a:endParaRPr lang="en-US" altLang="zh-CN" dirty="0" smtClean="0"/>
          </a:p>
          <a:p>
            <a:r>
              <a:rPr lang="zh-CN" altLang="en-US" dirty="0" smtClean="0"/>
              <a:t>并不是所有模型都需要用到，哪些模型会被用到不取决于模型本身，而是取决于软件过程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01340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用况模型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5091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用况模型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</a:t>
            </a:r>
            <a:r>
              <a:rPr lang="zh-CN" altLang="en-US" dirty="0" smtClean="0"/>
              <a:t>发过程中一切工作的组织框架</a:t>
            </a:r>
            <a:endParaRPr lang="en-US" altLang="zh-CN" dirty="0" smtClean="0"/>
          </a:p>
          <a:p>
            <a:r>
              <a:rPr lang="zh-CN" altLang="en-US" dirty="0" smtClean="0"/>
              <a:t>用况驱动过程</a:t>
            </a:r>
            <a:endParaRPr lang="en-US" altLang="zh-CN" dirty="0" smtClean="0"/>
          </a:p>
          <a:p>
            <a:r>
              <a:rPr lang="zh-CN" altLang="en-US" dirty="0"/>
              <a:t>需</a:t>
            </a:r>
            <a:r>
              <a:rPr lang="zh-CN" altLang="en-US" dirty="0" smtClean="0"/>
              <a:t>求的来源</a:t>
            </a:r>
            <a:endParaRPr lang="en-US" altLang="zh-CN" dirty="0" smtClean="0"/>
          </a:p>
          <a:p>
            <a:r>
              <a:rPr lang="zh-CN" altLang="en-US" dirty="0"/>
              <a:t>测</a:t>
            </a:r>
            <a:r>
              <a:rPr lang="zh-CN" altLang="en-US" dirty="0" smtClean="0"/>
              <a:t>试的依据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1627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用况模型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需求工作流程的输出</a:t>
            </a:r>
            <a:endParaRPr lang="en-US" altLang="zh-CN" dirty="0" smtClean="0"/>
          </a:p>
          <a:p>
            <a:r>
              <a:rPr lang="zh-CN" altLang="en-US" dirty="0"/>
              <a:t>分</a:t>
            </a:r>
            <a:r>
              <a:rPr lang="zh-CN" altLang="en-US" dirty="0" smtClean="0"/>
              <a:t>析设计、测试工作流程的输入</a:t>
            </a:r>
            <a:endParaRPr lang="en-US" altLang="zh-CN" dirty="0" smtClean="0"/>
          </a:p>
          <a:p>
            <a:r>
              <a:rPr lang="zh-CN" altLang="en-US" dirty="0"/>
              <a:t>分</a:t>
            </a:r>
            <a:r>
              <a:rPr lang="zh-CN" altLang="en-US" dirty="0" smtClean="0"/>
              <a:t>类：</a:t>
            </a:r>
            <a:endParaRPr lang="en-US" altLang="zh-CN" dirty="0" smtClean="0"/>
          </a:p>
          <a:p>
            <a:pPr lvl="1"/>
            <a:r>
              <a:rPr lang="zh-CN" altLang="en-US" dirty="0"/>
              <a:t>业</a:t>
            </a:r>
            <a:r>
              <a:rPr lang="zh-CN" altLang="en-US" dirty="0" smtClean="0"/>
              <a:t>务用况模型</a:t>
            </a:r>
            <a:endParaRPr lang="en-US" altLang="zh-CN" dirty="0" smtClean="0"/>
          </a:p>
          <a:p>
            <a:pPr lvl="1"/>
            <a:r>
              <a:rPr lang="zh-CN" altLang="en-US" dirty="0"/>
              <a:t>概</a:t>
            </a:r>
            <a:r>
              <a:rPr lang="zh-CN" altLang="en-US" dirty="0" smtClean="0"/>
              <a:t>念用况模型</a:t>
            </a:r>
            <a:endParaRPr lang="en-US" altLang="zh-CN" dirty="0" smtClean="0"/>
          </a:p>
          <a:p>
            <a:pPr lvl="1"/>
            <a:r>
              <a:rPr lang="zh-CN" altLang="en-US" dirty="0"/>
              <a:t>系</a:t>
            </a:r>
            <a:r>
              <a:rPr lang="zh-CN" altLang="en-US" dirty="0" smtClean="0"/>
              <a:t>统</a:t>
            </a:r>
            <a:r>
              <a:rPr lang="zh-CN" altLang="en-US" dirty="0"/>
              <a:t>用</a:t>
            </a:r>
            <a:r>
              <a:rPr lang="zh-CN" altLang="en-US" dirty="0" smtClean="0"/>
              <a:t>况模型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8962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22" y="2426310"/>
            <a:ext cx="9195255" cy="4157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业务用况模型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位于</a:t>
            </a:r>
            <a:r>
              <a:rPr lang="en-US" altLang="zh-CN" dirty="0"/>
              <a:t>RUP</a:t>
            </a:r>
            <a:r>
              <a:rPr lang="zh-CN" altLang="en-US" dirty="0"/>
              <a:t>的先启阶</a:t>
            </a:r>
            <a:r>
              <a:rPr lang="zh-CN" altLang="en-US" dirty="0" smtClean="0"/>
              <a:t>段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82019" y="3683807"/>
            <a:ext cx="1280159" cy="508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30396" y="3683807"/>
            <a:ext cx="1551623" cy="901296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407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</a:t>
            </a:r>
            <a:r>
              <a:rPr lang="zh-CN" altLang="en-US" dirty="0" smtClean="0"/>
              <a:t>务用况模型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业务用况模型和需求</a:t>
            </a:r>
            <a:endParaRPr lang="en-US" altLang="zh-CN" dirty="0" smtClean="0"/>
          </a:p>
          <a:p>
            <a:pPr lvl="1"/>
            <a:r>
              <a:rPr lang="zh-CN" altLang="en-US" dirty="0"/>
              <a:t>业</a:t>
            </a:r>
            <a:r>
              <a:rPr lang="zh-CN" altLang="en-US" dirty="0" smtClean="0"/>
              <a:t>务用况模型反映的是“业务需求”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习惯理解上的需求是“系统需求”，是由系统用况图来描述的</a:t>
            </a:r>
            <a:endParaRPr lang="en-US" altLang="zh-CN" dirty="0" smtClean="0"/>
          </a:p>
          <a:p>
            <a:pPr lvl="1"/>
            <a:r>
              <a:rPr lang="zh-CN" altLang="en-US" dirty="0"/>
              <a:t>建</a:t>
            </a:r>
            <a:r>
              <a:rPr lang="zh-CN" altLang="en-US" dirty="0" smtClean="0"/>
              <a:t>立业务模型是为了对系统有更加直观地理解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5028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25249" y="-25400"/>
            <a:ext cx="6721475" cy="68834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63040" y="2278966"/>
            <a:ext cx="4825218" cy="23493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250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ku1">
  <a:themeElements>
    <a:clrScheme name="正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正文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正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正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正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正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正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正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正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正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正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正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正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正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ku1" id="{E7EBD826-C40A-4CE1-9529-130A43DBDCB0}" vid="{4C746EDC-033D-403E-B911-40AA1B4B02B4}"/>
    </a:ext>
  </a:extLst>
</a:theme>
</file>

<file path=ppt/theme/theme2.xml><?xml version="1.0" encoding="utf-8"?>
<a:theme xmlns:a="http://schemas.openxmlformats.org/drawingml/2006/main" name="首页">
  <a:themeElements>
    <a:clrScheme name="首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首页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首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首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首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首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首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首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首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首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首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首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首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首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致谢">
  <a:themeElements>
    <a:clrScheme name="致谢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致谢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致谢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致谢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致谢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致谢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致谢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致谢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致谢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致谢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致谢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致谢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致谢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致谢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ku3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ku3" id="{6C22A867-011E-40E0-9946-8BF1C09694D1}" vid="{8CC2B511-18E7-4C19-BECE-1B235B93DDC7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pku1</Template>
  <TotalTime>833</TotalTime>
  <Words>2000</Words>
  <Application>Microsoft Office PowerPoint</Application>
  <PresentationFormat>全屏显示(4:3)</PresentationFormat>
  <Paragraphs>170</Paragraphs>
  <Slides>39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39</vt:i4>
      </vt:variant>
    </vt:vector>
  </HeadingPairs>
  <TitlesOfParts>
    <vt:vector size="54" baseType="lpstr">
      <vt:lpstr>等线</vt:lpstr>
      <vt:lpstr>黑体</vt:lpstr>
      <vt:lpstr>楷体</vt:lpstr>
      <vt:lpstr>宋体</vt:lpstr>
      <vt:lpstr>微软雅黑</vt:lpstr>
      <vt:lpstr>Arial</vt:lpstr>
      <vt:lpstr>Arial Black</vt:lpstr>
      <vt:lpstr>Calibri</vt:lpstr>
      <vt:lpstr>Cambria</vt:lpstr>
      <vt:lpstr>Times New Roman</vt:lpstr>
      <vt:lpstr>Trebuchet MS</vt:lpstr>
      <vt:lpstr>pku1</vt:lpstr>
      <vt:lpstr>首页</vt:lpstr>
      <vt:lpstr>致谢</vt:lpstr>
      <vt:lpstr>pku3</vt:lpstr>
      <vt:lpstr>UML核心模型</vt:lpstr>
      <vt:lpstr>模型</vt:lpstr>
      <vt:lpstr>模型</vt:lpstr>
      <vt:lpstr>用况模型</vt:lpstr>
      <vt:lpstr>用况模型</vt:lpstr>
      <vt:lpstr>用况模型</vt:lpstr>
      <vt:lpstr>业务用况模型</vt:lpstr>
      <vt:lpstr>业务用况模型</vt:lpstr>
      <vt:lpstr>PowerPoint 演示文稿</vt:lpstr>
      <vt:lpstr>概念用况模型</vt:lpstr>
      <vt:lpstr>PowerPoint 演示文稿</vt:lpstr>
      <vt:lpstr>系统用况模型</vt:lpstr>
      <vt:lpstr>PowerPoint 演示文稿</vt:lpstr>
      <vt:lpstr>领域模型</vt:lpstr>
      <vt:lpstr>领域模型</vt:lpstr>
      <vt:lpstr>领域模型</vt:lpstr>
      <vt:lpstr>领域模型</vt:lpstr>
      <vt:lpstr>分析模型</vt:lpstr>
      <vt:lpstr>分析模型</vt:lpstr>
      <vt:lpstr>分析模型</vt:lpstr>
      <vt:lpstr>PowerPoint 演示文稿</vt:lpstr>
      <vt:lpstr>分析模型</vt:lpstr>
      <vt:lpstr>软件架构和框架</vt:lpstr>
      <vt:lpstr>软件架构和框架</vt:lpstr>
      <vt:lpstr>业务架构</vt:lpstr>
      <vt:lpstr>业务架构</vt:lpstr>
      <vt:lpstr>软件架构</vt:lpstr>
      <vt:lpstr>广度视角</vt:lpstr>
      <vt:lpstr>深度视角</vt:lpstr>
      <vt:lpstr>软件框架</vt:lpstr>
      <vt:lpstr>设计模型</vt:lpstr>
      <vt:lpstr>设计模型</vt:lpstr>
      <vt:lpstr>设计模型</vt:lpstr>
      <vt:lpstr>设计模型</vt:lpstr>
      <vt:lpstr>组件模型</vt:lpstr>
      <vt:lpstr>组件模型</vt:lpstr>
      <vt:lpstr>实施模型</vt:lpstr>
      <vt:lpstr>实施模型</vt:lpstr>
      <vt:lpstr>总结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UML核心模型</dc:title>
  <dc:creator>Wen</dc:creator>
  <cp:lastModifiedBy>Wen</cp:lastModifiedBy>
  <cp:revision>58</cp:revision>
  <dcterms:created xsi:type="dcterms:W3CDTF">2017-03-21T08:49:10Z</dcterms:created>
  <dcterms:modified xsi:type="dcterms:W3CDTF">2017-03-23T11:25:06Z</dcterms:modified>
</cp:coreProperties>
</file>