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58" r:id="rId5"/>
    <p:sldId id="277" r:id="rId6"/>
    <p:sldId id="260" r:id="rId7"/>
    <p:sldId id="268" r:id="rId8"/>
    <p:sldId id="266" r:id="rId9"/>
    <p:sldId id="274" r:id="rId10"/>
    <p:sldId id="284" r:id="rId11"/>
    <p:sldId id="265" r:id="rId12"/>
    <p:sldId id="272" r:id="rId13"/>
    <p:sldId id="270" r:id="rId14"/>
    <p:sldId id="275" r:id="rId15"/>
    <p:sldId id="273" r:id="rId16"/>
    <p:sldId id="267" r:id="rId17"/>
    <p:sldId id="263" r:id="rId18"/>
    <p:sldId id="286" r:id="rId19"/>
    <p:sldId id="28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F4"/>
    <a:srgbClr val="2255D8"/>
    <a:srgbClr val="FF8E92"/>
    <a:srgbClr val="FFF574"/>
    <a:srgbClr val="A5FEFF"/>
    <a:srgbClr val="FFF9C4"/>
    <a:srgbClr val="9B0000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/>
    <p:restoredTop sz="90107" autoAdjust="0"/>
  </p:normalViewPr>
  <p:slideViewPr>
    <p:cSldViewPr snapToGrid="0" snapToObjects="1">
      <p:cViewPr>
        <p:scale>
          <a:sx n="98" d="100"/>
          <a:sy n="98" d="100"/>
        </p:scale>
        <p:origin x="12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3AD49-4EEE-7943-9DA1-D97430236F3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B13D-0290-CF49-AAF4-282F3F0E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CD46-05C9-3646-A718-5B129CF7C93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63F6-5BC4-F945-9DDD-76E74D9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bubbles for switch mechanisms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81B8-DA4E-304E-8822-4A5DB59D6858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2599-79B2-654A-923E-9DA809409B48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18B-E5BB-4D4E-A1E3-B40EB35183E3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ED9D-A17D-9C46-A4F9-C44472C7AD73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15B6-AC4A-884D-8420-4054C95D6CB0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977-D718-7447-9428-7807D247A38C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E89-D40D-A74A-BD33-1BF7F3A89925}" type="datetime1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49C-61DA-9944-86B7-8584FC4A1D7B}" type="datetime1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E9EC-AF04-F64D-BB69-643970094AFA}" type="datetime1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817-17FC-7C49-90F4-B5C6B2D51C02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3B1F-4E28-1045-A1CC-900B72095BBA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E891-3767-664B-878B-AE635B3E097C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18992C-B9AF-2F49-8B31-EC7F489F30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1846"/>
            <a:ext cx="6400800" cy="1752600"/>
          </a:xfrm>
        </p:spPr>
        <p:txBody>
          <a:bodyPr/>
          <a:lstStyle/>
          <a:p>
            <a:r>
              <a:rPr lang="en-US" dirty="0" smtClean="0"/>
              <a:t>Jennifer Rexford</a:t>
            </a:r>
            <a:br>
              <a:rPr lang="en-US" dirty="0" smtClean="0"/>
            </a:br>
            <a:r>
              <a:rPr lang="en-US" dirty="0" smtClean="0"/>
              <a:t>Princeton University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1497106"/>
            <a:ext cx="5621020" cy="26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635732" y="3487783"/>
            <a:ext cx="6992975" cy="32336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Big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Network-wide traffic analysis</a:t>
            </a:r>
          </a:p>
          <a:p>
            <a:pPr lvl="1"/>
            <a:r>
              <a:rPr lang="en-US" dirty="0" smtClean="0"/>
              <a:t>As if the network were one switch</a:t>
            </a:r>
            <a:endParaRPr lang="en-US" dirty="0"/>
          </a:p>
          <a:p>
            <a:r>
              <a:rPr lang="en-US" dirty="0" smtClean="0"/>
              <a:t>Traffic matrix, heavy hitters, </a:t>
            </a:r>
            <a:r>
              <a:rPr lang="en-US" dirty="0" err="1" smtClean="0"/>
              <a:t>DoS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82" y="441170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1" y="496590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1" y="4131008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25" y="441170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 flipV="1">
            <a:off x="2194557" y="4411600"/>
            <a:ext cx="1419793" cy="15384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4559717" y="4812621"/>
            <a:ext cx="1479608" cy="36500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063930" y="4812621"/>
            <a:ext cx="1584592" cy="433979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4559716" y="4309590"/>
            <a:ext cx="1479609" cy="34985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340917" y="5363056"/>
            <a:ext cx="1273433" cy="31676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559716" y="5303811"/>
            <a:ext cx="1200633" cy="21762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76" y="5456805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23" y="5439599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83324" y="4411600"/>
            <a:ext cx="766650" cy="17091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96387" y="4812620"/>
            <a:ext cx="766650" cy="15328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22670" y="5468235"/>
            <a:ext cx="766650" cy="17091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635733" y="5869255"/>
            <a:ext cx="766650" cy="15328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6984690" y="4370661"/>
            <a:ext cx="766650" cy="17091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 flipV="1">
            <a:off x="6997753" y="4771681"/>
            <a:ext cx="766650" cy="15328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6687994" y="5395257"/>
            <a:ext cx="766650" cy="17091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 flipV="1">
            <a:off x="6701057" y="5796277"/>
            <a:ext cx="766650" cy="15328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6768009" y="3056285"/>
            <a:ext cx="2297614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Combining results across locations</a:t>
            </a:r>
            <a:endParaRPr lang="en-US" sz="2000" dirty="0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194557" y="5796275"/>
            <a:ext cx="3565792" cy="713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Over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46234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Predicates over hops in a path</a:t>
            </a:r>
          </a:p>
          <a:p>
            <a:pPr lvl="1"/>
            <a:r>
              <a:rPr lang="en-US" sz="3200" dirty="0" smtClean="0"/>
              <a:t>Separated by “^”</a:t>
            </a:r>
          </a:p>
          <a:p>
            <a:r>
              <a:rPr lang="en-US" sz="3600" dirty="0" smtClean="0"/>
              <a:t>Web responses with switch S1 followed by switch S2</a:t>
            </a:r>
          </a:p>
          <a:p>
            <a:pPr lvl="1"/>
            <a:r>
              <a:rPr lang="en-US" sz="3200" dirty="0" smtClean="0"/>
              <a:t>(switch=S1 &amp;&amp; </a:t>
            </a:r>
            <a:r>
              <a:rPr lang="en-US" sz="3200" dirty="0" err="1" smtClean="0"/>
              <a:t>srcport</a:t>
            </a:r>
            <a:r>
              <a:rPr lang="en-US" sz="3200" dirty="0" smtClean="0"/>
              <a:t>=80) ^ switch=S2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10</a:t>
            </a:fld>
            <a:endParaRPr 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187513" y="5548348"/>
            <a:ext cx="862320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0004" y="587190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0647" y="589468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S2</a:t>
            </a:r>
            <a:endParaRPr lang="en-US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57" y="527280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31" y="5272803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3030583" y="5115436"/>
            <a:ext cx="3167612" cy="13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6457283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[Path Queries, NSDI’14]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Over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Predicates over hops in a path</a:t>
            </a:r>
          </a:p>
          <a:p>
            <a:pPr lvl="1"/>
            <a:r>
              <a:rPr lang="en-US" sz="3600" dirty="0"/>
              <a:t>Separated by </a:t>
            </a:r>
            <a:r>
              <a:rPr lang="en-US" sz="3600" dirty="0" smtClean="0"/>
              <a:t>“^”</a:t>
            </a:r>
            <a:endParaRPr lang="en-US" sz="3600" dirty="0"/>
          </a:p>
          <a:p>
            <a:r>
              <a:rPr lang="en-US" sz="4000" dirty="0" smtClean="0"/>
              <a:t>Traffic evading the firewall</a:t>
            </a:r>
          </a:p>
          <a:p>
            <a:pPr lvl="1"/>
            <a:r>
              <a:rPr lang="en-US" sz="3600" dirty="0" smtClean="0"/>
              <a:t>(! (switch=FW))*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01" y="5107639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70" y="5661839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70" y="4826943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44" y="5107639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 flipV="1">
            <a:off x="2364376" y="5107535"/>
            <a:ext cx="1419793" cy="15384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4729536" y="5508556"/>
            <a:ext cx="1479608" cy="36500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233749" y="5508556"/>
            <a:ext cx="1584592" cy="433979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4729535" y="5005525"/>
            <a:ext cx="1479609" cy="34985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2156" y="4288688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FW</a:t>
            </a:r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515394" y="6036529"/>
            <a:ext cx="1273433" cy="31676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9535" y="5999746"/>
            <a:ext cx="1200633" cy="21762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95" y="6152740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42" y="613553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2549565" y="5448498"/>
            <a:ext cx="3380603" cy="60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49565" y="5661839"/>
            <a:ext cx="3851235" cy="947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46"/>
            <a:ext cx="8229600" cy="1143000"/>
          </a:xfrm>
        </p:spPr>
        <p:txBody>
          <a:bodyPr/>
          <a:lstStyle/>
          <a:p>
            <a:r>
              <a:rPr lang="en-US" dirty="0"/>
              <a:t>Regular Expressions Over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192"/>
            <a:ext cx="8229600" cy="49834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Regular expressions as DFAs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DFA in the data plane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tate: packet metadata </a:t>
            </a:r>
          </a:p>
          <a:p>
            <a:pPr lvl="1"/>
            <a:r>
              <a:rPr lang="en-US" sz="3200" dirty="0" smtClean="0"/>
              <a:t>Transition: match-action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20" y="1989961"/>
            <a:ext cx="6982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(switch=S1 &amp;&amp; </a:t>
            </a:r>
            <a:r>
              <a:rPr lang="en-US" sz="2800" dirty="0" err="1" smtClean="0"/>
              <a:t>srcport</a:t>
            </a:r>
            <a:r>
              <a:rPr lang="en-US" sz="2800" dirty="0" smtClean="0"/>
              <a:t>=80) ^ switch=S2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83905" y="2641541"/>
            <a:ext cx="6796910" cy="1112511"/>
            <a:chOff x="1283905" y="2641541"/>
            <a:chExt cx="6796910" cy="1112511"/>
          </a:xfrm>
        </p:grpSpPr>
        <p:sp>
          <p:nvSpPr>
            <p:cNvPr id="7" name="Oval 6"/>
            <p:cNvSpPr/>
            <p:nvPr/>
          </p:nvSpPr>
          <p:spPr>
            <a:xfrm>
              <a:off x="2886892" y="3154782"/>
              <a:ext cx="613954" cy="5820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9955" y="3193971"/>
              <a:ext cx="61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Q0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160385" y="3154782"/>
              <a:ext cx="613954" cy="5820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13562" y="3193971"/>
              <a:ext cx="61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Q1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447124" y="3171960"/>
              <a:ext cx="613954" cy="5820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6861" y="3193969"/>
              <a:ext cx="61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Q2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33087" y="3294361"/>
              <a:ext cx="398126" cy="302933"/>
            </a:xfrm>
            <a:prstGeom prst="rightArrow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498587" y="3246837"/>
              <a:ext cx="1663884" cy="397979"/>
            </a:xfrm>
            <a:prstGeom prst="rightArrow">
              <a:avLst/>
            </a:prstGeom>
            <a:ln w="3492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301" y="2641541"/>
              <a:ext cx="1637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switch=S1 &amp;&amp;</a:t>
              </a:r>
            </a:p>
            <a:p>
              <a:pPr algn="ctr"/>
              <a:r>
                <a:rPr lang="en-US" sz="2000" dirty="0" err="1" smtClean="0"/>
                <a:t>srcport</a:t>
              </a:r>
              <a:r>
                <a:rPr lang="en-US" sz="2000" dirty="0" smtClean="0"/>
                <a:t>=80</a:t>
              </a:r>
              <a:endParaRPr lang="en-US" sz="20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774339" y="3225813"/>
              <a:ext cx="1663884" cy="397979"/>
            </a:xfrm>
            <a:prstGeom prst="rightArrow">
              <a:avLst/>
            </a:prstGeom>
            <a:ln w="3492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3864" y="2851494"/>
              <a:ext cx="1230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/>
                <a:t>switch=S2</a:t>
              </a:r>
              <a:endParaRPr lang="en-US" sz="2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495020" y="3245982"/>
              <a:ext cx="501028" cy="451701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1283905" y="3131503"/>
              <a:ext cx="10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DFA:</a:t>
              </a:r>
              <a:endParaRPr lang="en-US" sz="28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1728"/>
              </p:ext>
            </p:extLst>
          </p:nvPr>
        </p:nvGraphicFramePr>
        <p:xfrm>
          <a:off x="3071023" y="5850861"/>
          <a:ext cx="428897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559"/>
                <a:gridCol w="1451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state=Q0,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srcport</a:t>
                      </a:r>
                      <a:r>
                        <a:rPr lang="en-US" sz="2400" baseline="0" dirty="0" smtClean="0"/>
                        <a:t>=80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state=Q1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 flipH="1">
            <a:off x="936647" y="6046451"/>
            <a:ext cx="208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At switch S1: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7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Over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02873"/>
          </a:xfrm>
        </p:spPr>
        <p:txBody>
          <a:bodyPr/>
          <a:lstStyle/>
          <a:p>
            <a:r>
              <a:rPr lang="en-US" dirty="0">
                <a:sym typeface="Wingdings"/>
              </a:rPr>
              <a:t>Reduce across hops in the </a:t>
            </a:r>
            <a:r>
              <a:rPr lang="en-US" dirty="0" smtClean="0">
                <a:sym typeface="Wingdings"/>
              </a:rPr>
              <a:t>path</a:t>
            </a:r>
          </a:p>
          <a:p>
            <a:pPr lvl="1"/>
            <a:r>
              <a:rPr lang="en-US" dirty="0" smtClean="0">
                <a:sym typeface="Wingdings"/>
              </a:rPr>
              <a:t>Collect statistics at each hop</a:t>
            </a:r>
          </a:p>
          <a:p>
            <a:pPr lvl="1"/>
            <a:r>
              <a:rPr lang="en-US" dirty="0" smtClean="0">
                <a:sym typeface="Wingdings"/>
              </a:rPr>
              <a:t>Accumulate across hops in the path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Minimum available bandwidth</a:t>
            </a:r>
          </a:p>
          <a:p>
            <a:r>
              <a:rPr lang="en-US" dirty="0" smtClean="0">
                <a:sym typeface="Wingdings"/>
              </a:rPr>
              <a:t>Total queueing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03026"/>
            <a:ext cx="289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[Minions, SIGCOMM’14; INT]</a:t>
            </a:r>
            <a:endParaRPr lang="en-US" dirty="0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2293399" y="5907639"/>
            <a:ext cx="862320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3" y="5632095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17" y="5632094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5995147" y="5884303"/>
            <a:ext cx="862320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91" y="5608759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65" y="5608758"/>
            <a:ext cx="1145664" cy="68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4146971" y="5907639"/>
            <a:ext cx="862320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7724" y="5247351"/>
            <a:ext cx="365227" cy="522515"/>
            <a:chOff x="6932022" y="4153988"/>
            <a:chExt cx="365227" cy="522515"/>
          </a:xfrm>
        </p:grpSpPr>
        <p:sp>
          <p:nvSpPr>
            <p:cNvPr id="13" name="Rectangle 12"/>
            <p:cNvSpPr/>
            <p:nvPr/>
          </p:nvSpPr>
          <p:spPr>
            <a:xfrm>
              <a:off x="6944552" y="4284617"/>
              <a:ext cx="352697" cy="391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6932022" y="4153988"/>
              <a:ext cx="352697" cy="1306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04614" y="5203245"/>
            <a:ext cx="365227" cy="522515"/>
            <a:chOff x="6932022" y="4153988"/>
            <a:chExt cx="365227" cy="522515"/>
          </a:xfrm>
        </p:grpSpPr>
        <p:sp>
          <p:nvSpPr>
            <p:cNvPr id="17" name="Rectangle 16"/>
            <p:cNvSpPr/>
            <p:nvPr/>
          </p:nvSpPr>
          <p:spPr>
            <a:xfrm>
              <a:off x="6944552" y="4284617"/>
              <a:ext cx="352697" cy="391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6932022" y="4153988"/>
              <a:ext cx="352697" cy="1306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45589" y="5180534"/>
            <a:ext cx="353230" cy="522515"/>
            <a:chOff x="6944552" y="4153988"/>
            <a:chExt cx="353230" cy="522515"/>
          </a:xfrm>
        </p:grpSpPr>
        <p:sp>
          <p:nvSpPr>
            <p:cNvPr id="20" name="Rectangle 19"/>
            <p:cNvSpPr/>
            <p:nvPr/>
          </p:nvSpPr>
          <p:spPr>
            <a:xfrm>
              <a:off x="6944552" y="4284617"/>
              <a:ext cx="352697" cy="391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6945085" y="4153988"/>
              <a:ext cx="352697" cy="1306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1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Over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25543" cy="47561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Regular expression over stream of packets</a:t>
            </a:r>
          </a:p>
          <a:p>
            <a:endParaRPr lang="en-US" dirty="0"/>
          </a:p>
          <a:p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SYN followed by 0 or more non-SYN</a:t>
            </a:r>
          </a:p>
          <a:p>
            <a:r>
              <a:rPr lang="en-US" dirty="0" smtClean="0"/>
              <a:t>SYN flood attack</a:t>
            </a:r>
          </a:p>
          <a:p>
            <a:pPr lvl="1"/>
            <a:r>
              <a:rPr lang="en-US" dirty="0" smtClean="0"/>
              <a:t>Incomplete handshake (SYN, SYN-ACK, but no ACK)</a:t>
            </a:r>
          </a:p>
          <a:p>
            <a:pPr lvl="1"/>
            <a:r>
              <a:rPr lang="en-US" dirty="0" smtClean="0"/>
              <a:t>Sum the number of incomplete handshakes</a:t>
            </a:r>
          </a:p>
          <a:p>
            <a:pPr lvl="1"/>
            <a:endParaRPr lang="en-US" dirty="0"/>
          </a:p>
          <a:p>
            <a:r>
              <a:rPr lang="en-US" dirty="0" smtClean="0"/>
              <a:t>Also, split and iterate on streams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57283"/>
            <a:ext cx="24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NetQRE</a:t>
            </a:r>
            <a:r>
              <a:rPr lang="en-US" dirty="0" smtClean="0"/>
              <a:t>, SIGCOMM’17]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Higher-level names</a:t>
            </a:r>
          </a:p>
          <a:p>
            <a:pPr lvl="1"/>
            <a:r>
              <a:rPr lang="en-US" dirty="0" smtClean="0"/>
              <a:t>Domain names (</a:t>
            </a:r>
            <a:r>
              <a:rPr lang="en-US" dirty="0" err="1" smtClean="0"/>
              <a:t>www.netflix.com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Customers (Pepsi)</a:t>
            </a:r>
          </a:p>
          <a:p>
            <a:r>
              <a:rPr lang="en-US" dirty="0" smtClean="0"/>
              <a:t>Application identification</a:t>
            </a:r>
          </a:p>
          <a:p>
            <a:pPr lvl="1"/>
            <a:r>
              <a:rPr lang="en-US" dirty="0" smtClean="0"/>
              <a:t>Specific applications (Skype)</a:t>
            </a:r>
          </a:p>
          <a:p>
            <a:pPr lvl="1"/>
            <a:r>
              <a:rPr lang="en-US" dirty="0" smtClean="0"/>
              <a:t>Application types (video)</a:t>
            </a:r>
          </a:p>
          <a:p>
            <a:r>
              <a:rPr lang="en-US" dirty="0" smtClean="0"/>
              <a:t>Grouping related flows</a:t>
            </a:r>
          </a:p>
          <a:p>
            <a:pPr lvl="1"/>
            <a:r>
              <a:rPr lang="en-US" dirty="0" smtClean="0"/>
              <a:t>Multiple TCP connections in a Web download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15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5281749" y="1183763"/>
            <a:ext cx="2133600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DNS, known IP addresses</a:t>
            </a:r>
            <a:endParaRPr lang="en-US" sz="2000" dirty="0"/>
          </a:p>
        </p:txBody>
      </p:sp>
      <p:sp>
        <p:nvSpPr>
          <p:cNvPr id="6" name="Oval Callout 5"/>
          <p:cNvSpPr/>
          <p:nvPr/>
        </p:nvSpPr>
        <p:spPr>
          <a:xfrm>
            <a:off x="5281749" y="3134958"/>
            <a:ext cx="2133600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DNS, packet size/timing</a:t>
            </a:r>
            <a:endParaRPr lang="en-US" sz="2000" dirty="0"/>
          </a:p>
        </p:txBody>
      </p:sp>
      <p:sp>
        <p:nvSpPr>
          <p:cNvPr id="7" name="Oval Callout 6"/>
          <p:cNvSpPr/>
          <p:nvPr/>
        </p:nvSpPr>
        <p:spPr>
          <a:xfrm>
            <a:off x="5281749" y="4436440"/>
            <a:ext cx="2133600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IP address pairs</a:t>
            </a:r>
            <a:r>
              <a:rPr lang="en-US" sz="2000" smtClean="0"/>
              <a:t>, timing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2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30611"/>
          </a:xfrm>
        </p:spPr>
        <p:txBody>
          <a:bodyPr>
            <a:normAutofit/>
          </a:bodyPr>
          <a:lstStyle/>
          <a:p>
            <a:r>
              <a:rPr lang="en-US" dirty="0" smtClean="0"/>
              <a:t>Data-reduction techniques</a:t>
            </a:r>
          </a:p>
          <a:p>
            <a:pPr lvl="1"/>
            <a:r>
              <a:rPr lang="en-US" dirty="0" smtClean="0"/>
              <a:t>Filtering (e.g., only DNS responses)</a:t>
            </a:r>
          </a:p>
          <a:p>
            <a:pPr lvl="1"/>
            <a:r>
              <a:rPr lang="en-US" dirty="0" smtClean="0"/>
              <a:t>Aggregation (e.g., by </a:t>
            </a:r>
            <a:r>
              <a:rPr lang="en-US" dirty="0" err="1" smtClean="0"/>
              <a:t>srcip</a:t>
            </a:r>
            <a:r>
              <a:rPr lang="en-US" dirty="0" smtClean="0"/>
              <a:t> prefix)</a:t>
            </a:r>
          </a:p>
          <a:p>
            <a:pPr lvl="1"/>
            <a:r>
              <a:rPr lang="en-US" dirty="0" smtClean="0"/>
              <a:t>Sampling (e.g., by hash on header fields)</a:t>
            </a:r>
          </a:p>
          <a:p>
            <a:pPr lvl="1"/>
            <a:r>
              <a:rPr lang="en-US" dirty="0" smtClean="0"/>
              <a:t>Sketching (e.g., count-min or count-distinct)</a:t>
            </a:r>
          </a:p>
          <a:p>
            <a:pPr lvl="1"/>
            <a:r>
              <a:rPr lang="en-US" dirty="0" smtClean="0"/>
              <a:t>Iterative refinement (e.g., drill down over time)</a:t>
            </a:r>
          </a:p>
          <a:p>
            <a:endParaRPr lang="en-US" dirty="0"/>
          </a:p>
          <a:p>
            <a:r>
              <a:rPr lang="en-US" dirty="0" smtClean="0"/>
              <a:t>Customized to the specific query</a:t>
            </a:r>
          </a:p>
          <a:p>
            <a:r>
              <a:rPr lang="is-IS" dirty="0" smtClean="0"/>
              <a:t>… balancing overhead and accuracy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Challenges: Better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reduction</a:t>
            </a:r>
          </a:p>
          <a:p>
            <a:pPr lvl="1"/>
            <a:r>
              <a:rPr lang="en-US" dirty="0" smtClean="0"/>
              <a:t>Picking the best data-reduction techniques</a:t>
            </a:r>
          </a:p>
          <a:p>
            <a:pPr lvl="1"/>
            <a:r>
              <a:rPr lang="en-US" dirty="0" smtClean="0"/>
              <a:t>Dividing resources across multiple queries</a:t>
            </a:r>
          </a:p>
          <a:p>
            <a:pPr lvl="1"/>
            <a:r>
              <a:rPr lang="en-US" dirty="0" smtClean="0"/>
              <a:t>Optimizing across overlapping queries</a:t>
            </a:r>
          </a:p>
          <a:p>
            <a:r>
              <a:rPr lang="en-US" dirty="0" smtClean="0"/>
              <a:t>Distributed execution</a:t>
            </a:r>
          </a:p>
          <a:p>
            <a:pPr lvl="1"/>
            <a:r>
              <a:rPr lang="en-US" dirty="0" smtClean="0"/>
              <a:t>Spreading queries across multiple switches</a:t>
            </a:r>
          </a:p>
          <a:p>
            <a:r>
              <a:rPr lang="en-US" dirty="0" smtClean="0"/>
              <a:t>Tolerating error</a:t>
            </a:r>
          </a:p>
          <a:p>
            <a:pPr lvl="1"/>
            <a:r>
              <a:rPr lang="en-US" dirty="0" smtClean="0"/>
              <a:t>Formalizing overhead vs. accuracy trade-offs</a:t>
            </a:r>
          </a:p>
          <a:p>
            <a:r>
              <a:rPr lang="en-US" dirty="0" smtClean="0"/>
              <a:t>Compiling to heterogeneous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Challenges: Better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3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Accuracy tolerance</a:t>
            </a:r>
          </a:p>
          <a:p>
            <a:r>
              <a:rPr lang="en-US" dirty="0" smtClean="0"/>
              <a:t>Statistical service-level agreements</a:t>
            </a:r>
          </a:p>
          <a:p>
            <a:r>
              <a:rPr lang="en-US" dirty="0" smtClean="0"/>
              <a:t>Bidirectional traffic</a:t>
            </a:r>
          </a:p>
          <a:p>
            <a:r>
              <a:rPr lang="en-US" dirty="0" smtClean="0"/>
              <a:t>Higher-level names/applications</a:t>
            </a:r>
          </a:p>
          <a:p>
            <a:r>
              <a:rPr lang="en-US" dirty="0" smtClean="0"/>
              <a:t>Integrated measurement and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is Here to Stay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Traffic matrix</a:t>
            </a:r>
          </a:p>
          <a:p>
            <a:pPr lvl="1"/>
            <a:r>
              <a:rPr lang="en-US" dirty="0" smtClean="0"/>
              <a:t>Available bandwidth on each path</a:t>
            </a:r>
          </a:p>
          <a:p>
            <a:pPr lvl="1"/>
            <a:r>
              <a:rPr lang="en-US" dirty="0" smtClean="0"/>
              <a:t>Distribution of queue lengths</a:t>
            </a:r>
          </a:p>
          <a:p>
            <a:r>
              <a:rPr lang="en-US" dirty="0" smtClean="0"/>
              <a:t>Service-level agreements</a:t>
            </a:r>
          </a:p>
          <a:p>
            <a:pPr lvl="1"/>
            <a:r>
              <a:rPr lang="en-US" dirty="0"/>
              <a:t>At most 0.5% lost or out-of-order </a:t>
            </a:r>
            <a:r>
              <a:rPr lang="en-US" dirty="0" smtClean="0"/>
              <a:t>packets</a:t>
            </a:r>
            <a:endParaRPr lang="en-US" dirty="0"/>
          </a:p>
          <a:p>
            <a:pPr lvl="1"/>
            <a:r>
              <a:rPr lang="en-US" dirty="0"/>
              <a:t>Jitter below 10 </a:t>
            </a:r>
            <a:r>
              <a:rPr lang="en-US" dirty="0" err="1"/>
              <a:t>msec</a:t>
            </a:r>
            <a:r>
              <a:rPr lang="en-US" dirty="0"/>
              <a:t> for 99.5% of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Skype mean opinion score of 4.0+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1276"/>
          </a:xfrm>
        </p:spPr>
        <p:txBody>
          <a:bodyPr>
            <a:normAutofit/>
          </a:bodyPr>
          <a:lstStyle/>
          <a:p>
            <a:r>
              <a:rPr lang="en-US" dirty="0" smtClean="0"/>
              <a:t>Here to stay</a:t>
            </a:r>
          </a:p>
          <a:p>
            <a:pPr lvl="1"/>
            <a:r>
              <a:rPr lang="en-US" dirty="0" smtClean="0"/>
              <a:t>Programmable forwarding planes</a:t>
            </a:r>
          </a:p>
          <a:p>
            <a:pPr lvl="1"/>
            <a:r>
              <a:rPr lang="en-US" dirty="0" smtClean="0"/>
              <a:t>Measurement</a:t>
            </a:r>
          </a:p>
          <a:p>
            <a:r>
              <a:rPr lang="en-US" dirty="0" smtClean="0"/>
              <a:t>Let’s get them to work together</a:t>
            </a:r>
          </a:p>
          <a:p>
            <a:pPr lvl="1"/>
            <a:r>
              <a:rPr lang="en-US" dirty="0" smtClean="0"/>
              <a:t>Expressive abstractions</a:t>
            </a:r>
          </a:p>
          <a:p>
            <a:pPr lvl="1"/>
            <a:r>
              <a:rPr lang="en-US" dirty="0" smtClean="0"/>
              <a:t>Smart compilers and run-time systems</a:t>
            </a:r>
          </a:p>
          <a:p>
            <a:pPr lvl="1"/>
            <a:r>
              <a:rPr lang="en-US" dirty="0" smtClean="0"/>
              <a:t>Efficient data structures in the data plane</a:t>
            </a:r>
          </a:p>
          <a:p>
            <a:r>
              <a:rPr lang="en-US" dirty="0" smtClean="0"/>
              <a:t>Then, integrate measurement with control</a:t>
            </a:r>
          </a:p>
          <a:p>
            <a:pPr lvl="1"/>
            <a:r>
              <a:rPr lang="en-US" dirty="0" smtClean="0"/>
              <a:t>And future networks can manage themselves!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is Here to Stay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312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TCP bottleneck at sender, network, or receiver</a:t>
            </a:r>
          </a:p>
          <a:p>
            <a:pPr lvl="1"/>
            <a:r>
              <a:rPr lang="en-US" dirty="0" smtClean="0"/>
              <a:t>Flows sharing the queue with a poor performer</a:t>
            </a:r>
          </a:p>
          <a:p>
            <a:pPr lvl="1"/>
            <a:r>
              <a:rPr lang="en-US" dirty="0" smtClean="0"/>
              <a:t>Identifying the bottleneck link(s) for a flow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Receiver of unsolicited DNS responses</a:t>
            </a:r>
          </a:p>
          <a:p>
            <a:pPr lvl="1"/>
            <a:r>
              <a:rPr lang="en-US" dirty="0"/>
              <a:t>Heavy-hitter traffic flows</a:t>
            </a:r>
          </a:p>
          <a:p>
            <a:pPr lvl="1"/>
            <a:r>
              <a:rPr lang="en-US" dirty="0"/>
              <a:t>Super-spreader host contacting many destinations</a:t>
            </a:r>
          </a:p>
          <a:p>
            <a:pPr lvl="1"/>
            <a:r>
              <a:rPr lang="en-US" dirty="0"/>
              <a:t>SYN floods (incomplete TCP handshakes)</a:t>
            </a:r>
          </a:p>
          <a:p>
            <a:pPr lvl="1"/>
            <a:r>
              <a:rPr lang="en-US" dirty="0"/>
              <a:t>Traffic circumventing a </a:t>
            </a:r>
            <a:r>
              <a:rPr lang="en-US" dirty="0" smtClean="0"/>
              <a:t>firewall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of the Art (Still) Stinks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09605"/>
          </a:xfrm>
        </p:spPr>
        <p:txBody>
          <a:bodyPr>
            <a:normAutofit/>
          </a:bodyPr>
          <a:lstStyle/>
          <a:p>
            <a:r>
              <a:rPr lang="en-US" dirty="0" smtClean="0"/>
              <a:t>Traffic (</a:t>
            </a:r>
            <a:r>
              <a:rPr lang="en-US" dirty="0" err="1" smtClean="0"/>
              <a:t>Netflow</a:t>
            </a:r>
            <a:r>
              <a:rPr lang="en-US" dirty="0" smtClean="0"/>
              <a:t>/</a:t>
            </a:r>
            <a:r>
              <a:rPr lang="en-US" dirty="0" err="1" smtClean="0"/>
              <a:t>sFlow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Coarse-grained (heavy sampling)</a:t>
            </a:r>
          </a:p>
          <a:p>
            <a:pPr lvl="1"/>
            <a:r>
              <a:rPr lang="en-US" dirty="0" smtClean="0"/>
              <a:t>Inflexible (limited configurability)</a:t>
            </a:r>
          </a:p>
          <a:p>
            <a:r>
              <a:rPr lang="en-US" dirty="0" smtClean="0"/>
              <a:t>Reachability/reliability (ping, traceroute)</a:t>
            </a:r>
          </a:p>
          <a:p>
            <a:pPr lvl="1"/>
            <a:r>
              <a:rPr lang="en-US" dirty="0" smtClean="0"/>
              <a:t>Extra overhead from active probing</a:t>
            </a:r>
          </a:p>
          <a:p>
            <a:pPr lvl="1"/>
            <a:r>
              <a:rPr lang="en-US" dirty="0" smtClean="0"/>
              <a:t>Reactive, after the problem has happened</a:t>
            </a:r>
          </a:p>
          <a:p>
            <a:pPr lvl="1"/>
            <a:endParaRPr lang="en-US" dirty="0"/>
          </a:p>
          <a:p>
            <a:r>
              <a:rPr lang="en-US" dirty="0" smtClean="0"/>
              <a:t>Hard to collect </a:t>
            </a:r>
            <a:r>
              <a:rPr lang="en-US" i="1" dirty="0" smtClean="0"/>
              <a:t>performance</a:t>
            </a:r>
            <a:r>
              <a:rPr lang="en-US" dirty="0" smtClean="0"/>
              <a:t> data, </a:t>
            </a:r>
            <a:br>
              <a:rPr lang="en-US" dirty="0" smtClean="0"/>
            </a:br>
            <a:r>
              <a:rPr lang="en-US" dirty="0" smtClean="0"/>
              <a:t>or any other </a:t>
            </a:r>
            <a:r>
              <a:rPr lang="en-US" i="1" dirty="0" smtClean="0"/>
              <a:t>fine-grained</a:t>
            </a:r>
            <a:r>
              <a:rPr lang="en-US" dirty="0" smtClean="0"/>
              <a:t> information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274639"/>
            <a:ext cx="869986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Programmable Data Planes to </a:t>
            </a:r>
            <a:r>
              <a:rPr lang="en-US" smtClean="0"/>
              <a:t>the Rescue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26" y="5757638"/>
            <a:ext cx="8229600" cy="12083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Customize data collection to the query</a:t>
            </a:r>
          </a:p>
          <a:p>
            <a:r>
              <a:rPr lang="is-IS" sz="2800" dirty="0" smtClean="0"/>
              <a:t>… but, with limited memory and computation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426" y="3021012"/>
            <a:ext cx="9987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99956" y="176348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9956" y="203780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9956" y="231212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956" y="258644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80243"/>
              </p:ext>
            </p:extLst>
          </p:nvPr>
        </p:nvGraphicFramePr>
        <p:xfrm>
          <a:off x="2445957" y="3219675"/>
          <a:ext cx="1665644" cy="177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21"/>
                <a:gridCol w="836023"/>
              </a:tblGrid>
              <a:tr h="442894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16605" y="1356158"/>
            <a:ext cx="1124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4708" y="5123978"/>
            <a:ext cx="2266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Match-action tables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090057" y="1348939"/>
            <a:ext cx="2361169" cy="4281152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94577" y="176348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94577" y="203780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94577" y="231212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94577" y="2586447"/>
            <a:ext cx="757646" cy="2743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45105"/>
              </p:ext>
            </p:extLst>
          </p:nvPr>
        </p:nvGraphicFramePr>
        <p:xfrm>
          <a:off x="5840578" y="3219675"/>
          <a:ext cx="1665644" cy="177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21"/>
                <a:gridCol w="836023"/>
              </a:tblGrid>
              <a:tr h="442894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2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11226" y="1356158"/>
            <a:ext cx="1124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79329" y="5123978"/>
            <a:ext cx="2266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Match-action tables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84678" y="1348939"/>
            <a:ext cx="2361169" cy="4281152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56756" y="3436510"/>
            <a:ext cx="351670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01139" y="3436509"/>
            <a:ext cx="588918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51226" y="3409349"/>
            <a:ext cx="1033452" cy="276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845847" y="3436509"/>
            <a:ext cx="840953" cy="1613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7663" y="346474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46666" y="3040017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for a Few Good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96542"/>
          </a:xfrm>
        </p:spPr>
        <p:txBody>
          <a:bodyPr>
            <a:normAutofit/>
          </a:bodyPr>
          <a:lstStyle/>
          <a:p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Support a wide range of measurement tasks</a:t>
            </a:r>
          </a:p>
          <a:p>
            <a:r>
              <a:rPr lang="en-US" dirty="0" smtClean="0"/>
              <a:t>Hardware-efficient</a:t>
            </a:r>
          </a:p>
          <a:p>
            <a:pPr lvl="1"/>
            <a:r>
              <a:rPr lang="en-US" dirty="0" smtClean="0"/>
              <a:t>Amenable to line-rate processing in switches</a:t>
            </a:r>
          </a:p>
          <a:p>
            <a:endParaRPr lang="en-US" dirty="0"/>
          </a:p>
          <a:p>
            <a:r>
              <a:rPr lang="en-US" dirty="0" smtClean="0"/>
              <a:t>Software stack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Compilers and run-time systems</a:t>
            </a:r>
          </a:p>
          <a:p>
            <a:pPr lvl="1"/>
            <a:r>
              <a:rPr lang="en-US" dirty="0" smtClean="0"/>
              <a:t>Switch-level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Extensible Streams of Packet 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6</a:t>
            </a:fld>
            <a:endParaRPr lang="en-US"/>
          </a:p>
        </p:txBody>
      </p:sp>
      <p:sp>
        <p:nvSpPr>
          <p:cNvPr id="5" name="Triangle 4"/>
          <p:cNvSpPr/>
          <p:nvPr/>
        </p:nvSpPr>
        <p:spPr>
          <a:xfrm>
            <a:off x="3180805" y="2979128"/>
            <a:ext cx="2782389" cy="2286000"/>
          </a:xfrm>
          <a:prstGeom prst="triangle">
            <a:avLst/>
          </a:prstGeom>
          <a:solidFill>
            <a:srgbClr val="2255D8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6718" y="1655689"/>
            <a:ext cx="2050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55D8"/>
                </a:solidFill>
              </a:rPr>
              <a:t>What</a:t>
            </a:r>
          </a:p>
          <a:p>
            <a:pPr algn="ctr"/>
            <a:r>
              <a:rPr lang="en-US" sz="2400" dirty="0" smtClean="0"/>
              <a:t>(header fields, </a:t>
            </a:r>
          </a:p>
          <a:p>
            <a:pPr algn="ctr"/>
            <a:r>
              <a:rPr lang="en-US" sz="2400" dirty="0" smtClean="0"/>
              <a:t>packet size)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38330" y="4824465"/>
            <a:ext cx="2756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55D8"/>
                </a:solidFill>
              </a:rPr>
              <a:t>Where</a:t>
            </a:r>
          </a:p>
          <a:p>
            <a:pPr algn="ctr"/>
            <a:r>
              <a:rPr lang="en-US" sz="2400" dirty="0" smtClean="0"/>
              <a:t>(switch, port, queue, switch statistics)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23361" y="4824465"/>
            <a:ext cx="2144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55D8"/>
                </a:solidFill>
              </a:rPr>
              <a:t>When</a:t>
            </a:r>
          </a:p>
          <a:p>
            <a:pPr algn="ctr"/>
            <a:r>
              <a:rPr lang="en-US" sz="2400" dirty="0" smtClean="0"/>
              <a:t>(time)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5597279" y="1655689"/>
            <a:ext cx="1445695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Flexible parsing</a:t>
            </a:r>
            <a:endParaRPr lang="en-US" sz="2000" dirty="0"/>
          </a:p>
        </p:txBody>
      </p:sp>
      <p:sp>
        <p:nvSpPr>
          <p:cNvPr id="10" name="Oval Callout 9"/>
          <p:cNvSpPr/>
          <p:nvPr/>
        </p:nvSpPr>
        <p:spPr>
          <a:xfrm>
            <a:off x="6039355" y="3685315"/>
            <a:ext cx="1728687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 metadata</a:t>
            </a:r>
            <a:endParaRPr lang="en-US" sz="2000" dirty="0"/>
          </a:p>
        </p:txBody>
      </p:sp>
      <p:sp>
        <p:nvSpPr>
          <p:cNvPr id="11" name="Oval Callout 10"/>
          <p:cNvSpPr/>
          <p:nvPr/>
        </p:nvSpPr>
        <p:spPr>
          <a:xfrm>
            <a:off x="1452118" y="3685315"/>
            <a:ext cx="1728687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 metadata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68786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[Frenetic; Sonata; </a:t>
            </a:r>
            <a:r>
              <a:rPr lang="en-US" dirty="0" err="1" smtClean="0"/>
              <a:t>Marple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is-IS" dirty="0" smtClean="0"/>
              <a:t>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382674"/>
            <a:ext cx="8229600" cy="13258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Predicates over tuple values</a:t>
            </a:r>
          </a:p>
          <a:p>
            <a:pPr lvl="1"/>
            <a:r>
              <a:rPr lang="en-US" sz="3200" dirty="0" smtClean="0"/>
              <a:t>Converted to prioritized list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888274" y="2818914"/>
            <a:ext cx="734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55D8"/>
                </a:solidFill>
              </a:rPr>
              <a:t>(</a:t>
            </a:r>
            <a:r>
              <a:rPr lang="en-US" sz="2800" dirty="0" err="1">
                <a:solidFill>
                  <a:srgbClr val="2255D8"/>
                </a:solidFill>
              </a:rPr>
              <a:t>dstip</a:t>
            </a:r>
            <a:r>
              <a:rPr lang="en-US" sz="2800" dirty="0">
                <a:solidFill>
                  <a:srgbClr val="2255D8"/>
                </a:solidFill>
              </a:rPr>
              <a:t>=1.2.3.4 &amp;&amp; </a:t>
            </a:r>
            <a:r>
              <a:rPr lang="en-US" sz="2800" dirty="0" err="1" smtClean="0">
                <a:solidFill>
                  <a:srgbClr val="2255D8"/>
                </a:solidFill>
              </a:rPr>
              <a:t>dstport</a:t>
            </a:r>
            <a:r>
              <a:rPr lang="en-US" sz="2800" dirty="0" smtClean="0">
                <a:solidFill>
                  <a:srgbClr val="2255D8"/>
                </a:solidFill>
              </a:rPr>
              <a:t>=80) || </a:t>
            </a:r>
            <a:r>
              <a:rPr lang="en-US" sz="2800" dirty="0" err="1" smtClean="0">
                <a:solidFill>
                  <a:srgbClr val="2255D8"/>
                </a:solidFill>
              </a:rPr>
              <a:t>srcip</a:t>
            </a:r>
            <a:r>
              <a:rPr lang="en-US" sz="2800" dirty="0" smtClean="0">
                <a:solidFill>
                  <a:srgbClr val="2255D8"/>
                </a:solidFill>
              </a:rPr>
              <a:t>=5.6.7.8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254034" y="5617855"/>
            <a:ext cx="248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55D8"/>
                </a:solidFill>
              </a:rPr>
              <a:t>!(</a:t>
            </a:r>
            <a:r>
              <a:rPr lang="en-US" sz="2800" dirty="0" err="1" smtClean="0">
                <a:solidFill>
                  <a:srgbClr val="2255D8"/>
                </a:solidFill>
              </a:rPr>
              <a:t>dstip</a:t>
            </a:r>
            <a:r>
              <a:rPr lang="en-US" sz="2800" dirty="0" smtClean="0">
                <a:solidFill>
                  <a:srgbClr val="2255D8"/>
                </a:solidFill>
              </a:rPr>
              <a:t>=1.2.3.4)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07922"/>
              </p:ext>
            </p:extLst>
          </p:nvPr>
        </p:nvGraphicFramePr>
        <p:xfrm>
          <a:off x="1928949" y="3452496"/>
          <a:ext cx="46547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10"/>
                <a:gridCol w="1162594"/>
                <a:gridCol w="1293223"/>
                <a:gridCol w="11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dstip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dstport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srcip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1.2.3.4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5.6.7.8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10025"/>
              </p:ext>
            </p:extLst>
          </p:nvPr>
        </p:nvGraphicFramePr>
        <p:xfrm>
          <a:off x="3851365" y="5220017"/>
          <a:ext cx="1902823" cy="131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72"/>
                <a:gridCol w="966651"/>
              </a:tblGrid>
              <a:tr h="526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dstip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1.2.3.4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468786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[Frenetic]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Traffic “buckets”</a:t>
            </a:r>
          </a:p>
          <a:p>
            <a:pPr lvl="1"/>
            <a:r>
              <a:rPr lang="en-US" dirty="0" smtClean="0"/>
              <a:t>Individual packets</a:t>
            </a:r>
          </a:p>
          <a:p>
            <a:pPr lvl="1"/>
            <a:r>
              <a:rPr lang="en-US" dirty="0" smtClean="0"/>
              <a:t>Traffic counts (bytes, packets, tuples)</a:t>
            </a:r>
          </a:p>
          <a:p>
            <a:pPr lvl="1"/>
            <a:r>
              <a:rPr lang="en-US" dirty="0" smtClean="0"/>
              <a:t>Count distinct (number of </a:t>
            </a:r>
            <a:r>
              <a:rPr lang="en-US" i="1" dirty="0" smtClean="0"/>
              <a:t>unique</a:t>
            </a:r>
            <a:r>
              <a:rPr lang="en-US" dirty="0" smtClean="0"/>
              <a:t> items)</a:t>
            </a:r>
          </a:p>
          <a:p>
            <a:r>
              <a:rPr lang="en-US" dirty="0" smtClean="0"/>
              <a:t>Aggregation</a:t>
            </a:r>
          </a:p>
          <a:p>
            <a:pPr lvl="1"/>
            <a:r>
              <a:rPr lang="en-US" dirty="0" err="1" smtClean="0"/>
              <a:t>GroupBy</a:t>
            </a:r>
            <a:r>
              <a:rPr lang="en-US" dirty="0" smtClean="0"/>
              <a:t> header fields (e.g., by </a:t>
            </a:r>
            <a:r>
              <a:rPr lang="en-US" dirty="0" err="1" smtClean="0"/>
              <a:t>srcip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Periodic or sliding time windows (e.g., 60 seconds)</a:t>
            </a:r>
          </a:p>
          <a:p>
            <a:pPr lvl="1"/>
            <a:r>
              <a:rPr lang="en-US" dirty="0" err="1" smtClean="0"/>
              <a:t>SplitWhen</a:t>
            </a:r>
            <a:r>
              <a:rPr lang="en-US" dirty="0" smtClean="0"/>
              <a:t> some condition applies</a:t>
            </a:r>
          </a:p>
          <a:p>
            <a:r>
              <a:rPr lang="en-US" dirty="0" smtClean="0"/>
              <a:t>Reporting outliers</a:t>
            </a:r>
          </a:p>
          <a:p>
            <a:pPr lvl="1"/>
            <a:r>
              <a:rPr lang="en-US" dirty="0" smtClean="0"/>
              <a:t>Counts above a threshold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Top </a:t>
            </a:r>
            <a:r>
              <a:rPr lang="en-US" i="1" dirty="0" smtClean="0"/>
              <a:t>k</a:t>
            </a:r>
            <a:r>
              <a:rPr lang="en-US" dirty="0" smtClean="0"/>
              <a:t> counts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525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[Frenetic; Path Queries; Sonata; </a:t>
            </a:r>
            <a:r>
              <a:rPr lang="en-US" dirty="0" err="1" smtClean="0"/>
              <a:t>NetQRE</a:t>
            </a:r>
            <a:r>
              <a:rPr lang="en-US" dirty="0" smtClean="0"/>
              <a:t>; </a:t>
            </a:r>
            <a:r>
              <a:rPr lang="en-US" smtClean="0"/>
              <a:t>OpenSketch]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72000" y="1467885"/>
            <a:ext cx="1750423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Counters in rule tables</a:t>
            </a:r>
            <a:endParaRPr lang="en-US" sz="2000" dirty="0"/>
          </a:p>
        </p:txBody>
      </p:sp>
      <p:sp>
        <p:nvSpPr>
          <p:cNvPr id="7" name="Oval Callout 6"/>
          <p:cNvSpPr/>
          <p:nvPr/>
        </p:nvSpPr>
        <p:spPr>
          <a:xfrm>
            <a:off x="6322423" y="2116673"/>
            <a:ext cx="2821577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Two stages of tables</a:t>
            </a:r>
            <a:r>
              <a:rPr lang="en-US" sz="2000" smtClean="0"/>
              <a:t>; sketches</a:t>
            </a:r>
            <a:endParaRPr lang="en-US" sz="2000" dirty="0"/>
          </a:p>
        </p:txBody>
      </p:sp>
      <p:sp>
        <p:nvSpPr>
          <p:cNvPr id="8" name="Oval Callout 7"/>
          <p:cNvSpPr/>
          <p:nvPr/>
        </p:nvSpPr>
        <p:spPr>
          <a:xfrm>
            <a:off x="5212080" y="2815707"/>
            <a:ext cx="2926080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Iteratively adding new rules</a:t>
            </a:r>
            <a:endParaRPr lang="en-US" sz="2000" dirty="0"/>
          </a:p>
        </p:txBody>
      </p:sp>
      <p:sp>
        <p:nvSpPr>
          <p:cNvPr id="10" name="Oval Callout 9"/>
          <p:cNvSpPr/>
          <p:nvPr/>
        </p:nvSpPr>
        <p:spPr>
          <a:xfrm>
            <a:off x="5024845" y="4823538"/>
            <a:ext cx="2238103" cy="88512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Comparison operations, sketches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24770</TotalTime>
  <Words>851</Words>
  <Application>Microsoft Macintosh PowerPoint</Application>
  <PresentationFormat>On-screen Show (4:3)</PresentationFormat>
  <Paragraphs>242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Measurement is Here to Stay</vt:lpstr>
      <vt:lpstr>Measurement is Here to Stay</vt:lpstr>
      <vt:lpstr>The State of the Art (Still) Stinks</vt:lpstr>
      <vt:lpstr>Programmable Data Planes to the Rescue</vt:lpstr>
      <vt:lpstr>Looking for a Few Good Abstractions</vt:lpstr>
      <vt:lpstr>Extensible Streams of Packet Tuples</vt:lpstr>
      <vt:lpstr>Boolean Predicates</vt:lpstr>
      <vt:lpstr>Data Reduction</vt:lpstr>
      <vt:lpstr>One Big Switch</vt:lpstr>
      <vt:lpstr>Regular Expressions Over Paths</vt:lpstr>
      <vt:lpstr>Regular Expressions Over Paths</vt:lpstr>
      <vt:lpstr>Regular Expressions Over Paths</vt:lpstr>
      <vt:lpstr>Reduce Over Paths</vt:lpstr>
      <vt:lpstr>Regular Expressions Over Packets</vt:lpstr>
      <vt:lpstr>Application Sessions</vt:lpstr>
      <vt:lpstr>Building Blocks: Data Reduction</vt:lpstr>
      <vt:lpstr>Many Challenges: Better Compilation</vt:lpstr>
      <vt:lpstr>Many Challenges: Better Abstractions</vt:lpstr>
      <vt:lpstr>Conclusions</vt:lpstr>
    </vt:vector>
  </TitlesOfParts>
  <Company>Princeton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SoftCell: Taking Control of Cellular Core networks</dc:title>
  <dc:creator>Xin Jin</dc:creator>
  <cp:lastModifiedBy>Jen</cp:lastModifiedBy>
  <cp:revision>2360</cp:revision>
  <cp:lastPrinted>2015-09-08T21:29:03Z</cp:lastPrinted>
  <dcterms:created xsi:type="dcterms:W3CDTF">2013-03-27T18:30:57Z</dcterms:created>
  <dcterms:modified xsi:type="dcterms:W3CDTF">2017-08-21T17:50:23Z</dcterms:modified>
</cp:coreProperties>
</file>