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6" r:id="rId3"/>
    <p:sldId id="278" r:id="rId4"/>
    <p:sldId id="280" r:id="rId5"/>
    <p:sldId id="281" r:id="rId6"/>
    <p:sldId id="282" r:id="rId7"/>
    <p:sldId id="284" r:id="rId8"/>
    <p:sldId id="266" r:id="rId9"/>
    <p:sldId id="285" r:id="rId10"/>
    <p:sldId id="260" r:id="rId11"/>
    <p:sldId id="262" r:id="rId12"/>
    <p:sldId id="261" r:id="rId13"/>
    <p:sldId id="263" r:id="rId14"/>
    <p:sldId id="264" r:id="rId15"/>
    <p:sldId id="273" r:id="rId16"/>
    <p:sldId id="267" r:id="rId17"/>
    <p:sldId id="268" r:id="rId18"/>
    <p:sldId id="269" r:id="rId19"/>
    <p:sldId id="270" r:id="rId20"/>
    <p:sldId id="272" r:id="rId21"/>
    <p:sldId id="265" r:id="rId22"/>
    <p:sldId id="274" r:id="rId23"/>
    <p:sldId id="275" r:id="rId24"/>
    <p:sldId id="27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3" autoAdjust="0"/>
    <p:restoredTop sz="65025" autoAdjust="0"/>
  </p:normalViewPr>
  <p:slideViewPr>
    <p:cSldViewPr snapToGrid="0" snapToObjects="1">
      <p:cViewPr>
        <p:scale>
          <a:sx n="100" d="100"/>
          <a:sy n="100" d="100"/>
        </p:scale>
        <p:origin x="-12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1807A-8DC9-5542-9097-28B35B582CBE}" type="datetimeFigureOut">
              <a:rPr lang="en-US" smtClean="0"/>
              <a:t>18/08/17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C58D2B-2AFA-1240-A88D-89F390E5C049}" type="slidenum">
              <a:rPr lang="en-US" smtClean="0"/>
              <a:t>‹#›</a:t>
            </a:fld>
            <a:endParaRPr lang="en-US"/>
          </a:p>
        </p:txBody>
      </p:sp>
    </p:spTree>
    <p:extLst>
      <p:ext uri="{BB962C8B-B14F-4D97-AF65-F5344CB8AC3E}">
        <p14:creationId xmlns:p14="http://schemas.microsoft.com/office/powerpoint/2010/main" val="41574824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What is network verification?</a:t>
            </a:r>
          </a:p>
          <a:p>
            <a:r>
              <a:rPr lang="en-US" baseline="0" dirty="0" smtClean="0"/>
              <a:t>   The network verification problem takes as input a network topology – more precisely the </a:t>
            </a:r>
            <a:r>
              <a:rPr lang="en-US" baseline="0" dirty="0" err="1" smtClean="0"/>
              <a:t>dataplane</a:t>
            </a:r>
            <a:r>
              <a:rPr lang="en-US" baseline="0" dirty="0" smtClean="0"/>
              <a:t> snapshot of a network, that is, the collection of match-action and routing tables together with the box configuration files…. and a user policy, for example : “host B must be reachable from host A”, or “the source IP address cannot be changed on any route from A” … and answers the question: is the policy satisfied by the network?</a:t>
            </a:r>
          </a:p>
          <a:p>
            <a:endParaRPr lang="en-US" baseline="0" dirty="0" smtClean="0"/>
          </a:p>
          <a:p>
            <a:r>
              <a:rPr lang="en-US" baseline="0" dirty="0" smtClean="0"/>
              <a:t>   The problem is a challenge, because we are constrained by the following:</a:t>
            </a:r>
          </a:p>
          <a:p>
            <a:r>
              <a:rPr lang="en-US" baseline="0" dirty="0" smtClean="0"/>
              <a:t>   We need to be able to guarantee that the answer is correct – </a:t>
            </a:r>
          </a:p>
          <a:p>
            <a:r>
              <a:rPr lang="en-US" baseline="0" dirty="0" smtClean="0"/>
              <a:t>   Network changes are fast, so we need an answer within seconds. Thus, we cannot rely on techniques such as testing – they can only show the presence, not the absence of bugs, and they do not scale.</a:t>
            </a:r>
          </a:p>
          <a:p>
            <a:endParaRPr lang="en-US" baseline="0" dirty="0" smtClean="0"/>
          </a:p>
          <a:p>
            <a:r>
              <a:rPr lang="en-US" baseline="0" dirty="0" smtClean="0"/>
              <a:t>Why is the network verification problem important?</a:t>
            </a:r>
          </a:p>
          <a:p>
            <a:r>
              <a:rPr lang="en-US" baseline="0" dirty="0" smtClean="0"/>
              <a:t>   First – the networks of today are increasingly complex – and administrators cannot solely rely on human wisdom and simplistic tools such as ping to handle a network.</a:t>
            </a:r>
          </a:p>
          <a:p>
            <a:r>
              <a:rPr lang="en-US" baseline="0" dirty="0" smtClean="0"/>
              <a:t>   Network verification has many applications related to SDN.</a:t>
            </a:r>
          </a:p>
          <a:p>
            <a:endParaRPr lang="en-US" baseline="0" dirty="0" smtClean="0"/>
          </a:p>
          <a:p>
            <a:r>
              <a:rPr lang="en-US" baseline="0" dirty="0" smtClean="0"/>
              <a:t>   For instance, consider Neutron &amp; </a:t>
            </a:r>
            <a:r>
              <a:rPr lang="en-US" baseline="0" dirty="0" err="1" smtClean="0"/>
              <a:t>OpenStack</a:t>
            </a:r>
            <a:r>
              <a:rPr lang="en-US" baseline="0" dirty="0" smtClean="0"/>
              <a:t>, which gives</a:t>
            </a:r>
            <a:r>
              <a:rPr lang="en-US" sz="1200" b="1" kern="1200" dirty="0" smtClean="0">
                <a:solidFill>
                  <a:schemeClr val="tx1"/>
                </a:solidFill>
                <a:latin typeface="+mn-lt"/>
                <a:ea typeface="+mn-ea"/>
                <a:cs typeface="+mn-cs"/>
              </a:rPr>
              <a:t> cloud tenants an API to build rich networking topologies, and configure advanced network policies in the cloud.</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Does a virtual topology actually guarantee the same behavior as the physical one?  </a:t>
            </a:r>
            <a:r>
              <a:rPr lang="en-US" sz="1200" b="0" i="1" kern="1200" dirty="0" smtClean="0">
                <a:solidFill>
                  <a:schemeClr val="tx1"/>
                </a:solidFill>
                <a:latin typeface="+mn-lt"/>
                <a:ea typeface="+mn-ea"/>
                <a:cs typeface="+mn-cs"/>
              </a:rPr>
              <a:t>[make a tough argument]</a:t>
            </a:r>
          </a:p>
          <a:p>
            <a:endParaRPr lang="en-US" sz="1200" b="0" i="1"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Also, in 5G networks, we would like to instantiate services closer to the client. To ensure security, this requires</a:t>
            </a:r>
            <a:r>
              <a:rPr lang="en-US" sz="1200" b="0" i="0" kern="1200" baseline="0" dirty="0" smtClean="0">
                <a:solidFill>
                  <a:schemeClr val="tx1"/>
                </a:solidFill>
                <a:latin typeface="+mn-lt"/>
                <a:ea typeface="+mn-ea"/>
                <a:cs typeface="+mn-cs"/>
              </a:rPr>
              <a:t> deploying sophisticated boxes such as IDS, which are expensive to run, and affect performance. If we can verify client services we could guarantee that certain traffic (lets say UDP traffic) is not possible, end hence deploy more lightweight security boxes.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Having hopefully convinced you that network verification matters, let me take you through </a:t>
            </a:r>
            <a:r>
              <a:rPr lang="en-US" sz="1200" b="1" i="0" kern="1200" baseline="0" dirty="0" smtClean="0">
                <a:solidFill>
                  <a:schemeClr val="tx1"/>
                </a:solidFill>
                <a:latin typeface="+mn-lt"/>
                <a:ea typeface="+mn-ea"/>
                <a:cs typeface="+mn-cs"/>
              </a:rPr>
              <a:t>our solution</a:t>
            </a:r>
            <a:r>
              <a:rPr lang="en-US" sz="1200" b="0" i="0" kern="1200" baseline="0" dirty="0" smtClean="0">
                <a:solidFill>
                  <a:schemeClr val="tx1"/>
                </a:solidFill>
                <a:latin typeface="+mn-lt"/>
                <a:ea typeface="+mn-ea"/>
                <a:cs typeface="+mn-cs"/>
              </a:rPr>
              <a: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It relies on </a:t>
            </a:r>
            <a:r>
              <a:rPr lang="en-US" sz="1200" b="1" i="0" kern="1200" baseline="0" dirty="0" smtClean="0">
                <a:solidFill>
                  <a:schemeClr val="tx1"/>
                </a:solidFill>
                <a:latin typeface="+mn-lt"/>
                <a:ea typeface="+mn-ea"/>
                <a:cs typeface="+mn-cs"/>
              </a:rPr>
              <a:t>three ingredients</a:t>
            </a:r>
            <a:r>
              <a:rPr lang="en-US" sz="1200" b="0" i="0" kern="1200" baseline="0" dirty="0" smtClean="0">
                <a:solidFill>
                  <a:schemeClr val="tx1"/>
                </a:solidFill>
                <a:latin typeface="+mn-lt"/>
                <a:ea typeface="+mn-ea"/>
                <a:cs typeface="+mn-cs"/>
              </a:rPr>
              <a:t>. We start from the </a:t>
            </a:r>
            <a:r>
              <a:rPr lang="en-US" sz="1200" b="0" i="0" kern="1200" baseline="0" dirty="0" err="1" smtClean="0">
                <a:solidFill>
                  <a:schemeClr val="tx1"/>
                </a:solidFill>
                <a:latin typeface="+mn-lt"/>
                <a:ea typeface="+mn-ea"/>
                <a:cs typeface="+mn-cs"/>
              </a:rPr>
              <a:t>dataplane</a:t>
            </a:r>
            <a:r>
              <a:rPr lang="en-US" sz="1200" b="0" i="0" kern="1200" baseline="0" dirty="0" smtClean="0">
                <a:solidFill>
                  <a:schemeClr val="tx1"/>
                </a:solidFill>
                <a:latin typeface="+mn-lt"/>
                <a:ea typeface="+mn-ea"/>
                <a:cs typeface="+mn-cs"/>
              </a:rPr>
              <a:t> snapshot of the network, and we generate </a:t>
            </a:r>
            <a:r>
              <a:rPr lang="en-US" sz="1200" b="1" i="0" kern="1200" baseline="0" dirty="0" smtClean="0">
                <a:solidFill>
                  <a:schemeClr val="tx1"/>
                </a:solidFill>
                <a:latin typeface="+mn-lt"/>
                <a:ea typeface="+mn-ea"/>
                <a:cs typeface="+mn-cs"/>
              </a:rPr>
              <a:t>a model of the network</a:t>
            </a:r>
            <a:r>
              <a:rPr lang="en-US" sz="1200" b="0" i="0" kern="1200" baseline="0" dirty="0" smtClean="0">
                <a:solidFill>
                  <a:schemeClr val="tx1"/>
                </a:solidFill>
                <a:latin typeface="+mn-lt"/>
                <a:ea typeface="+mn-ea"/>
                <a:cs typeface="+mn-cs"/>
              </a:rPr>
              <a:t>. The model is written in a specifically-design language called: Symbolic Execution-Friendly Language (SEFL). Model generation is automatic – we have built parsers that work on a variety of switches, routers and other boxes. A model is just like a computer program which describes how packets are modified by the network.</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The second ingredient is </a:t>
            </a:r>
            <a:r>
              <a:rPr lang="en-US" sz="1200" b="1" i="0" kern="1200" baseline="0" dirty="0" smtClean="0">
                <a:solidFill>
                  <a:schemeClr val="tx1"/>
                </a:solidFill>
                <a:latin typeface="+mn-lt"/>
                <a:ea typeface="+mn-ea"/>
                <a:cs typeface="+mn-cs"/>
              </a:rPr>
              <a:t>symbolic execution</a:t>
            </a:r>
            <a:r>
              <a:rPr lang="en-US" sz="1200" b="0" i="0" kern="1200" baseline="0" dirty="0" smtClean="0">
                <a:solidFill>
                  <a:schemeClr val="tx1"/>
                </a:solidFill>
                <a:latin typeface="+mn-lt"/>
                <a:ea typeface="+mn-ea"/>
                <a:cs typeface="+mn-cs"/>
              </a:rPr>
              <a:t>. Instead of running our “network program” with a concrete input – that is – a concrete packet, we use a symbolic one. In a </a:t>
            </a:r>
            <a:r>
              <a:rPr lang="en-US" sz="1200" b="0" i="0" kern="1200" baseline="0" dirty="0" err="1" smtClean="0">
                <a:solidFill>
                  <a:schemeClr val="tx1"/>
                </a:solidFill>
                <a:latin typeface="+mn-lt"/>
                <a:ea typeface="+mn-ea"/>
                <a:cs typeface="+mn-cs"/>
              </a:rPr>
              <a:t>symbolc</a:t>
            </a:r>
            <a:r>
              <a:rPr lang="en-US" sz="1200" b="0" i="0" kern="1200" baseline="0" dirty="0" smtClean="0">
                <a:solidFill>
                  <a:schemeClr val="tx1"/>
                </a:solidFill>
                <a:latin typeface="+mn-lt"/>
                <a:ea typeface="+mn-ea"/>
                <a:cs typeface="+mn-cs"/>
              </a:rPr>
              <a:t> packet, header fields may have symbolic values – i.e. any potential value from the </a:t>
            </a:r>
            <a:r>
              <a:rPr lang="en-US" sz="1200" b="0" i="0" kern="1200" baseline="0" dirty="0" err="1" smtClean="0">
                <a:solidFill>
                  <a:schemeClr val="tx1"/>
                </a:solidFill>
                <a:latin typeface="+mn-lt"/>
                <a:ea typeface="+mn-ea"/>
                <a:cs typeface="+mn-cs"/>
              </a:rPr>
              <a:t>headerfields</a:t>
            </a:r>
            <a:r>
              <a:rPr lang="en-US" sz="1200" b="0" i="0" kern="1200" baseline="0" dirty="0" smtClean="0">
                <a:solidFill>
                  <a:schemeClr val="tx1"/>
                </a:solidFill>
                <a:latin typeface="+mn-lt"/>
                <a:ea typeface="+mn-ea"/>
                <a:cs typeface="+mn-cs"/>
              </a:rPr>
              <a:t>’ range.</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For instance, in </a:t>
            </a:r>
            <a:r>
              <a:rPr lang="en-US" sz="1200" b="0" i="0" kern="1200" baseline="0" dirty="0" err="1" smtClean="0">
                <a:solidFill>
                  <a:schemeClr val="tx1"/>
                </a:solidFill>
                <a:latin typeface="+mn-lt"/>
                <a:ea typeface="+mn-ea"/>
                <a:cs typeface="+mn-cs"/>
              </a:rPr>
              <a:t>modelling</a:t>
            </a:r>
            <a:r>
              <a:rPr lang="en-US" sz="1200" b="0" i="0" kern="1200" baseline="0" dirty="0" smtClean="0">
                <a:solidFill>
                  <a:schemeClr val="tx1"/>
                </a:solidFill>
                <a:latin typeface="+mn-lt"/>
                <a:ea typeface="+mn-ea"/>
                <a:cs typeface="+mn-cs"/>
              </a:rPr>
              <a:t> a firewall, the CONSTRAIN instruction is used. Symbolically-executing it, will add appropriate constraints to the </a:t>
            </a:r>
            <a:r>
              <a:rPr lang="en-US" sz="1200" b="0" i="0" kern="1200" baseline="0" dirty="0" err="1" smtClean="0">
                <a:solidFill>
                  <a:schemeClr val="tx1"/>
                </a:solidFill>
                <a:latin typeface="+mn-lt"/>
                <a:ea typeface="+mn-ea"/>
                <a:cs typeface="+mn-cs"/>
              </a:rPr>
              <a:t>headerfields</a:t>
            </a:r>
            <a:r>
              <a:rPr lang="en-US" sz="1200" b="0" i="0" kern="1200" baseline="0" dirty="0" smtClean="0">
                <a:solidFill>
                  <a:schemeClr val="tx1"/>
                </a:solidFill>
                <a:latin typeface="+mn-lt"/>
                <a:ea typeface="+mn-ea"/>
                <a:cs typeface="+mn-cs"/>
              </a:rPr>
              <a:t>. If the constraints are </a:t>
            </a:r>
            <a:r>
              <a:rPr lang="en-US" sz="1200" b="0" i="0" kern="1200" baseline="0" dirty="0" err="1" smtClean="0">
                <a:solidFill>
                  <a:schemeClr val="tx1"/>
                </a:solidFill>
                <a:latin typeface="+mn-lt"/>
                <a:ea typeface="+mn-ea"/>
                <a:cs typeface="+mn-cs"/>
              </a:rPr>
              <a:t>unsatifiable</a:t>
            </a:r>
            <a:r>
              <a:rPr lang="en-US" sz="1200" b="0" i="0" kern="1200" baseline="0" dirty="0" smtClean="0">
                <a:solidFill>
                  <a:schemeClr val="tx1"/>
                </a:solidFill>
                <a:latin typeface="+mn-lt"/>
                <a:ea typeface="+mn-ea"/>
                <a:cs typeface="+mn-cs"/>
              </a:rPr>
              <a:t>, execution stops.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In </a:t>
            </a:r>
            <a:r>
              <a:rPr lang="en-US" sz="1200" b="0" i="0" kern="1200" baseline="0" dirty="0" err="1" smtClean="0">
                <a:solidFill>
                  <a:schemeClr val="tx1"/>
                </a:solidFill>
                <a:latin typeface="+mn-lt"/>
                <a:ea typeface="+mn-ea"/>
                <a:cs typeface="+mn-cs"/>
              </a:rPr>
              <a:t>modelling</a:t>
            </a:r>
            <a:r>
              <a:rPr lang="en-US" sz="1200" b="0" i="0" kern="1200" baseline="0" dirty="0" smtClean="0">
                <a:solidFill>
                  <a:schemeClr val="tx1"/>
                </a:solidFill>
                <a:latin typeface="+mn-lt"/>
                <a:ea typeface="+mn-ea"/>
                <a:cs typeface="+mn-cs"/>
              </a:rPr>
              <a:t> a router, we the conditional instruction IF. During symbolic execution, both branches of the IF will be explored, and appropriate constraints will be added on each path.</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In </a:t>
            </a:r>
            <a:r>
              <a:rPr lang="en-US" sz="1200" b="0" i="0" kern="1200" baseline="0" dirty="0" err="1" smtClean="0">
                <a:solidFill>
                  <a:schemeClr val="tx1"/>
                </a:solidFill>
                <a:latin typeface="+mn-lt"/>
                <a:ea typeface="+mn-ea"/>
                <a:cs typeface="+mn-cs"/>
              </a:rPr>
              <a:t>modelling</a:t>
            </a:r>
            <a:r>
              <a:rPr lang="en-US" sz="1200" b="0" i="0" kern="1200" baseline="0" dirty="0" smtClean="0">
                <a:solidFill>
                  <a:schemeClr val="tx1"/>
                </a:solidFill>
                <a:latin typeface="+mn-lt"/>
                <a:ea typeface="+mn-ea"/>
                <a:cs typeface="+mn-cs"/>
              </a:rPr>
              <a:t> a NAT, we would use, among others, the ASSIGN instruction, which replaces current constraints/values of a </a:t>
            </a:r>
            <a:r>
              <a:rPr lang="en-US" sz="1200" b="0" i="0" kern="1200" baseline="0" dirty="0" err="1" smtClean="0">
                <a:solidFill>
                  <a:schemeClr val="tx1"/>
                </a:solidFill>
                <a:latin typeface="+mn-lt"/>
                <a:ea typeface="+mn-ea"/>
                <a:cs typeface="+mn-cs"/>
              </a:rPr>
              <a:t>headerfield</a:t>
            </a:r>
            <a:r>
              <a:rPr lang="en-US" sz="1200" b="0" i="0" kern="1200" baseline="0" dirty="0" smtClean="0">
                <a:solidFill>
                  <a:schemeClr val="tx1"/>
                </a:solidFill>
                <a:latin typeface="+mn-lt"/>
                <a:ea typeface="+mn-ea"/>
                <a:cs typeface="+mn-cs"/>
              </a:rPr>
              <a: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I would like to point out that I’ve given you a very brief description of SEFL network </a:t>
            </a:r>
            <a:r>
              <a:rPr lang="en-US" sz="1200" b="0" i="0" kern="1200" baseline="0" dirty="0" err="1" smtClean="0">
                <a:solidFill>
                  <a:schemeClr val="tx1"/>
                </a:solidFill>
                <a:latin typeface="+mn-lt"/>
                <a:ea typeface="+mn-ea"/>
                <a:cs typeface="+mn-cs"/>
              </a:rPr>
              <a:t>modelling</a:t>
            </a:r>
            <a:r>
              <a:rPr lang="en-US" sz="1200" b="0" i="0" kern="1200" baseline="0" dirty="0" smtClean="0">
                <a:solidFill>
                  <a:schemeClr val="tx1"/>
                </a:solidFill>
                <a:latin typeface="+mn-lt"/>
                <a:ea typeface="+mn-ea"/>
                <a:cs typeface="+mn-cs"/>
              </a:rPr>
              <a:t>. There are a few more details, and more SEFL instruction which I will not explain now. For details, please see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The takeaway here is that, using symbolic execution,</a:t>
            </a:r>
            <a:r>
              <a:rPr lang="en-US" sz="1200" b="1" i="0" kern="1200" baseline="0" dirty="0" smtClean="0">
                <a:solidFill>
                  <a:schemeClr val="tx1"/>
                </a:solidFill>
                <a:latin typeface="+mn-lt"/>
                <a:ea typeface="+mn-ea"/>
                <a:cs typeface="+mn-cs"/>
              </a:rPr>
              <a:t> we can explore all feasible paths a packet may take through the network.</a:t>
            </a:r>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Our</a:t>
            </a:r>
            <a:r>
              <a:rPr lang="en-US" sz="1200" b="0" i="0" kern="1200" baseline="0" dirty="0" smtClean="0">
                <a:solidFill>
                  <a:schemeClr val="tx1"/>
                </a:solidFill>
                <a:latin typeface="+mn-lt"/>
                <a:ea typeface="+mn-ea"/>
                <a:cs typeface="+mn-cs"/>
              </a:rPr>
              <a:t> third and final ingredient, and this papers’ contribution is </a:t>
            </a:r>
            <a:r>
              <a:rPr lang="en-US" sz="1200" b="1" i="0" kern="1200" baseline="0" dirty="0" smtClean="0">
                <a:solidFill>
                  <a:schemeClr val="tx1"/>
                </a:solidFill>
                <a:latin typeface="+mn-lt"/>
                <a:ea typeface="+mn-ea"/>
                <a:cs typeface="+mn-cs"/>
              </a:rPr>
              <a:t>the policy language </a:t>
            </a:r>
            <a:r>
              <a:rPr lang="en-US" sz="1200" b="1" i="0" kern="1200" baseline="0" dirty="0" err="1" smtClean="0">
                <a:solidFill>
                  <a:schemeClr val="tx1"/>
                </a:solidFill>
                <a:latin typeface="+mn-lt"/>
                <a:ea typeface="+mn-ea"/>
                <a:cs typeface="+mn-cs"/>
              </a:rPr>
              <a:t>NetCheck</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which allows expressing user requirements. The language relies on</a:t>
            </a:r>
          </a:p>
          <a:p>
            <a:r>
              <a:rPr lang="en-US" sz="1200" b="0" i="0" kern="1200" baseline="0" dirty="0" smtClean="0">
                <a:solidFill>
                  <a:schemeClr val="tx1"/>
                </a:solidFill>
                <a:latin typeface="+mn-lt"/>
                <a:ea typeface="+mn-ea"/>
                <a:cs typeface="+mn-cs"/>
              </a:rPr>
              <a:t>  - branch operators (</a:t>
            </a:r>
            <a:r>
              <a:rPr lang="en-US" sz="1200" b="0" i="0" kern="1200" baseline="0" dirty="0" err="1" smtClean="0">
                <a:solidFill>
                  <a:schemeClr val="tx1"/>
                </a:solidFill>
                <a:latin typeface="+mn-lt"/>
                <a:ea typeface="+mn-ea"/>
                <a:cs typeface="+mn-cs"/>
              </a:rPr>
              <a:t>forall</a:t>
            </a:r>
            <a:r>
              <a:rPr lang="en-US" sz="1200" b="0" i="0" kern="1200" baseline="0" dirty="0" smtClean="0">
                <a:solidFill>
                  <a:schemeClr val="tx1"/>
                </a:solidFill>
                <a:latin typeface="+mn-lt"/>
                <a:ea typeface="+mn-ea"/>
                <a:cs typeface="+mn-cs"/>
              </a:rPr>
              <a:t>, exists). Evaluated at a hop A in the network, </a:t>
            </a:r>
            <a:r>
              <a:rPr lang="en-US" sz="1200" b="0" i="0" kern="1200" baseline="0" dirty="0" err="1" smtClean="0">
                <a:solidFill>
                  <a:schemeClr val="tx1"/>
                </a:solidFill>
                <a:latin typeface="+mn-lt"/>
                <a:ea typeface="+mn-ea"/>
                <a:cs typeface="+mn-cs"/>
              </a:rPr>
              <a:t>Forall</a:t>
            </a:r>
            <a:r>
              <a:rPr lang="en-US" sz="1200" b="0" i="0" kern="1200" baseline="0" dirty="0" smtClean="0">
                <a:solidFill>
                  <a:schemeClr val="tx1"/>
                </a:solidFill>
                <a:latin typeface="+mn-lt"/>
                <a:ea typeface="+mn-ea"/>
                <a:cs typeface="+mn-cs"/>
              </a:rPr>
              <a:t> f expresses that, on all paths, f is true.</a:t>
            </a:r>
          </a:p>
          <a:p>
            <a:r>
              <a:rPr lang="en-US" sz="1200" b="0" i="0" kern="1200" baseline="0" dirty="0" smtClean="0">
                <a:solidFill>
                  <a:schemeClr val="tx1"/>
                </a:solidFill>
                <a:latin typeface="+mn-lt"/>
                <a:ea typeface="+mn-ea"/>
                <a:cs typeface="+mn-cs"/>
              </a:rPr>
              <a:t>  - temporal operators (Future, Globally). Future f expresses that “f’ is true at some point of the network. Globally f expresses that f is true at all points.</a:t>
            </a:r>
          </a:p>
          <a:p>
            <a:endParaRPr lang="en-US" sz="1200" b="0" i="0" kern="1200" baseline="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NetCheck</a:t>
            </a:r>
            <a:r>
              <a:rPr lang="en-US" sz="1200" b="0" i="0" kern="1200" dirty="0" smtClean="0">
                <a:solidFill>
                  <a:schemeClr val="tx1"/>
                </a:solidFill>
                <a:latin typeface="+mn-lt"/>
                <a:ea typeface="+mn-ea"/>
                <a:cs typeface="+mn-cs"/>
              </a:rPr>
              <a:t> can</a:t>
            </a:r>
            <a:r>
              <a:rPr lang="en-US" sz="1200" b="0" i="0" kern="1200" baseline="0" dirty="0" smtClean="0">
                <a:solidFill>
                  <a:schemeClr val="tx1"/>
                </a:solidFill>
                <a:latin typeface="+mn-lt"/>
                <a:ea typeface="+mn-ea"/>
                <a:cs typeface="+mn-cs"/>
              </a:rPr>
              <a:t> express policies such as:</a:t>
            </a:r>
          </a:p>
          <a:p>
            <a:r>
              <a:rPr lang="en-US" sz="1200" b="0" i="0" kern="1200" baseline="0" dirty="0" smtClean="0">
                <a:solidFill>
                  <a:schemeClr val="tx1"/>
                </a:solidFill>
                <a:latin typeface="+mn-lt"/>
                <a:ea typeface="+mn-ea"/>
                <a:cs typeface="+mn-cs"/>
              </a:rPr>
              <a:t>  - A is reachable from B (exists F (port == A) )</a:t>
            </a:r>
          </a:p>
          <a:p>
            <a:r>
              <a:rPr lang="en-US" sz="1200" b="0" i="0" kern="1200" baseline="0" dirty="0" smtClean="0">
                <a:solidFill>
                  <a:schemeClr val="tx1"/>
                </a:solidFill>
                <a:latin typeface="+mn-lt"/>
                <a:ea typeface="+mn-ea"/>
                <a:cs typeface="+mn-cs"/>
              </a:rPr>
              <a:t>  - if a packets’ destination IP is private, it cannot reach the Internet. </a:t>
            </a:r>
            <a:r>
              <a:rPr lang="en-US" sz="1200" b="0" i="0" kern="1200" baseline="0" dirty="0" err="1" smtClean="0">
                <a:solidFill>
                  <a:schemeClr val="tx1"/>
                </a:solidFill>
                <a:latin typeface="+mn-lt"/>
                <a:ea typeface="+mn-ea"/>
                <a:cs typeface="+mn-cs"/>
              </a:rPr>
              <a:t>forall</a:t>
            </a:r>
            <a:r>
              <a:rPr lang="en-US" sz="1200" b="0" i="0" kern="1200" baseline="0" dirty="0" smtClean="0">
                <a:solidFill>
                  <a:schemeClr val="tx1"/>
                </a:solidFill>
                <a:latin typeface="+mn-lt"/>
                <a:ea typeface="+mn-ea"/>
                <a:cs typeface="+mn-cs"/>
              </a:rPr>
              <a:t> G ( </a:t>
            </a:r>
            <a:r>
              <a:rPr lang="en-US" sz="1200" b="0" i="0" kern="1200" baseline="0" dirty="0" err="1" smtClean="0">
                <a:solidFill>
                  <a:schemeClr val="tx1"/>
                </a:solidFill>
                <a:latin typeface="+mn-lt"/>
                <a:ea typeface="+mn-ea"/>
                <a:cs typeface="+mn-cs"/>
              </a:rPr>
              <a:t>destIP</a:t>
            </a:r>
            <a:r>
              <a:rPr lang="en-US" sz="1200" b="0" i="0" kern="1200" baseline="0" dirty="0" smtClean="0">
                <a:solidFill>
                  <a:schemeClr val="tx1"/>
                </a:solidFill>
                <a:latin typeface="+mn-lt"/>
                <a:ea typeface="+mn-ea"/>
                <a:cs typeface="+mn-cs"/>
              </a:rPr>
              <a:t> == 192.168.0.0/16 -&gt; </a:t>
            </a:r>
            <a:r>
              <a:rPr lang="en-US" sz="1200" b="0" i="0" kern="1200" baseline="0" dirty="0" err="1" smtClean="0">
                <a:solidFill>
                  <a:schemeClr val="tx1"/>
                </a:solidFill>
                <a:latin typeface="+mn-lt"/>
                <a:ea typeface="+mn-ea"/>
                <a:cs typeface="+mn-cs"/>
              </a:rPr>
              <a:t>forall</a:t>
            </a:r>
            <a:r>
              <a:rPr lang="en-US" sz="1200" b="0" i="0" kern="1200" baseline="0" dirty="0" smtClean="0">
                <a:solidFill>
                  <a:schemeClr val="tx1"/>
                </a:solidFill>
                <a:latin typeface="+mn-lt"/>
                <a:ea typeface="+mn-ea"/>
                <a:cs typeface="+mn-cs"/>
              </a:rPr>
              <a:t> G (port != Internet))</a:t>
            </a:r>
          </a:p>
          <a:p>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This is my last slide:</a:t>
            </a:r>
          </a:p>
          <a:p>
            <a:r>
              <a:rPr lang="en-US" sz="1200" b="0" i="0" kern="1200" baseline="0" dirty="0" smtClean="0">
                <a:solidFill>
                  <a:schemeClr val="tx1"/>
                </a:solidFill>
                <a:latin typeface="+mn-lt"/>
                <a:ea typeface="+mn-ea"/>
                <a:cs typeface="+mn-cs"/>
              </a:rPr>
              <a:t> - </a:t>
            </a:r>
            <a:r>
              <a:rPr lang="en-US" sz="1200" b="0" i="0" kern="1200" baseline="0" dirty="0" err="1" smtClean="0">
                <a:solidFill>
                  <a:schemeClr val="tx1"/>
                </a:solidFill>
                <a:latin typeface="+mn-lt"/>
                <a:ea typeface="+mn-ea"/>
                <a:cs typeface="+mn-cs"/>
              </a:rPr>
              <a:t>NetCheck</a:t>
            </a:r>
            <a:r>
              <a:rPr lang="en-US" sz="1200" b="0" i="0" kern="1200" baseline="0" dirty="0" smtClean="0">
                <a:solidFill>
                  <a:schemeClr val="tx1"/>
                </a:solidFill>
                <a:latin typeface="+mn-lt"/>
                <a:ea typeface="+mn-ea"/>
                <a:cs typeface="+mn-cs"/>
              </a:rPr>
              <a:t> is implemented in </a:t>
            </a:r>
            <a:r>
              <a:rPr lang="en-US" sz="1200" b="0" i="0" kern="1200" baseline="0" dirty="0" err="1" smtClean="0">
                <a:solidFill>
                  <a:schemeClr val="tx1"/>
                </a:solidFill>
                <a:latin typeface="+mn-lt"/>
                <a:ea typeface="+mn-ea"/>
                <a:cs typeface="+mn-cs"/>
              </a:rPr>
              <a:t>Scala</a:t>
            </a:r>
            <a:r>
              <a:rPr lang="en-US" sz="1200" b="0" i="0" kern="1200" baseline="0" dirty="0" smtClean="0">
                <a:solidFill>
                  <a:schemeClr val="tx1"/>
                </a:solidFill>
                <a:latin typeface="+mn-lt"/>
                <a:ea typeface="+mn-ea"/>
                <a:cs typeface="+mn-cs"/>
              </a:rPr>
              <a:t>, is extends, </a:t>
            </a:r>
            <a:r>
              <a:rPr lang="en-US" sz="1200" b="0" i="0" kern="1200" baseline="0" dirty="0" err="1" smtClean="0">
                <a:solidFill>
                  <a:schemeClr val="tx1"/>
                </a:solidFill>
                <a:latin typeface="+mn-lt"/>
                <a:ea typeface="+mn-ea"/>
                <a:cs typeface="+mn-cs"/>
              </a:rPr>
              <a:t>Symnet</a:t>
            </a:r>
            <a:r>
              <a:rPr lang="en-US" sz="1200" b="0" i="0" kern="1200" baseline="0" dirty="0" smtClean="0">
                <a:solidFill>
                  <a:schemeClr val="tx1"/>
                </a:solidFill>
                <a:latin typeface="+mn-lt"/>
                <a:ea typeface="+mn-ea"/>
                <a:cs typeface="+mn-cs"/>
              </a:rPr>
              <a:t>, a symbolic execution engine for SEFL</a:t>
            </a:r>
          </a:p>
          <a:p>
            <a:r>
              <a:rPr lang="en-US" sz="1200" b="0" i="0" kern="1200" baseline="0" dirty="0" smtClean="0">
                <a:solidFill>
                  <a:schemeClr val="tx1"/>
                </a:solidFill>
                <a:latin typeface="+mn-lt"/>
                <a:ea typeface="+mn-ea"/>
                <a:cs typeface="+mn-cs"/>
              </a:rPr>
              <a:t> - </a:t>
            </a:r>
            <a:r>
              <a:rPr lang="en-US" sz="1200" b="0" i="0" kern="1200" baseline="0" dirty="0" err="1" smtClean="0">
                <a:solidFill>
                  <a:schemeClr val="tx1"/>
                </a:solidFill>
                <a:latin typeface="+mn-lt"/>
                <a:ea typeface="+mn-ea"/>
                <a:cs typeface="+mn-cs"/>
              </a:rPr>
              <a:t>NetCheck</a:t>
            </a:r>
            <a:r>
              <a:rPr lang="en-US" sz="1200" b="0" i="0" kern="1200" baseline="0" dirty="0" smtClean="0">
                <a:solidFill>
                  <a:schemeClr val="tx1"/>
                </a:solidFill>
                <a:latin typeface="+mn-lt"/>
                <a:ea typeface="+mn-ea"/>
                <a:cs typeface="+mn-cs"/>
              </a:rPr>
              <a:t> can run in seconds, and only explores </a:t>
            </a:r>
            <a:r>
              <a:rPr lang="en-US" sz="1200" b="1" i="0" kern="1200" baseline="0" dirty="0" smtClean="0">
                <a:solidFill>
                  <a:schemeClr val="tx1"/>
                </a:solidFill>
                <a:latin typeface="+mn-lt"/>
                <a:ea typeface="+mn-ea"/>
                <a:cs typeface="+mn-cs"/>
              </a:rPr>
              <a:t>relevant paths</a:t>
            </a:r>
            <a:r>
              <a:rPr lang="en-US" sz="1200" b="0" i="0" kern="1200" baseline="0" dirty="0" smtClean="0">
                <a:solidFill>
                  <a:schemeClr val="tx1"/>
                </a:solidFill>
                <a:latin typeface="+mn-lt"/>
                <a:ea typeface="+mn-ea"/>
                <a:cs typeface="+mn-cs"/>
              </a:rPr>
              <a:t> of the network model.</a:t>
            </a:r>
          </a:p>
          <a:p>
            <a:r>
              <a:rPr lang="en-US" sz="1200" b="0" i="0" kern="1200" baseline="0" dirty="0" smtClean="0">
                <a:solidFill>
                  <a:schemeClr val="tx1"/>
                </a:solidFill>
                <a:latin typeface="+mn-lt"/>
                <a:ea typeface="+mn-ea"/>
                <a:cs typeface="+mn-cs"/>
              </a:rPr>
              <a:t> - We have expressed a variety of policies in </a:t>
            </a:r>
            <a:r>
              <a:rPr lang="en-US" sz="1200" b="0" i="0" kern="1200" baseline="0" dirty="0" err="1" smtClean="0">
                <a:solidFill>
                  <a:schemeClr val="tx1"/>
                </a:solidFill>
                <a:latin typeface="+mn-lt"/>
                <a:ea typeface="+mn-ea"/>
                <a:cs typeface="+mn-cs"/>
              </a:rPr>
              <a:t>NetCheck</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inclusing</a:t>
            </a:r>
            <a:r>
              <a:rPr lang="en-US" sz="1200" b="0" i="0" kern="1200" baseline="0" dirty="0" smtClean="0">
                <a:solidFill>
                  <a:schemeClr val="tx1"/>
                </a:solidFill>
                <a:latin typeface="+mn-lt"/>
                <a:ea typeface="+mn-ea"/>
                <a:cs typeface="+mn-cs"/>
              </a:rPr>
              <a:t>: TCP-end-to-end reachability, tunnel invariance, traffic isolation, NAT correct operation, etc.</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We care currently deploying </a:t>
            </a:r>
            <a:r>
              <a:rPr lang="en-US" sz="1200" b="0" i="0" kern="1200" baseline="0" dirty="0" err="1" smtClean="0">
                <a:solidFill>
                  <a:schemeClr val="tx1"/>
                </a:solidFill>
                <a:latin typeface="+mn-lt"/>
                <a:ea typeface="+mn-ea"/>
                <a:cs typeface="+mn-cs"/>
              </a:rPr>
              <a:t>NetCheck</a:t>
            </a:r>
            <a:r>
              <a:rPr lang="en-US" sz="1200" b="0" i="0" kern="1200" baseline="0" dirty="0" smtClean="0">
                <a:solidFill>
                  <a:schemeClr val="tx1"/>
                </a:solidFill>
                <a:latin typeface="+mn-lt"/>
                <a:ea typeface="+mn-ea"/>
                <a:cs typeface="+mn-cs"/>
              </a:rPr>
              <a:t> in order to verify larger-scale networks such as our University’s backbone.</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Challenges:</a:t>
            </a:r>
          </a:p>
          <a:p>
            <a:r>
              <a:rPr lang="en-US" sz="1200" b="0" i="0" kern="1200" baseline="0" dirty="0" smtClean="0">
                <a:solidFill>
                  <a:schemeClr val="tx1"/>
                </a:solidFill>
                <a:latin typeface="+mn-lt"/>
                <a:ea typeface="+mn-ea"/>
                <a:cs typeface="+mn-cs"/>
              </a:rPr>
              <a:t> - some policies require modifying the model: adding specific </a:t>
            </a:r>
            <a:r>
              <a:rPr lang="en-US" sz="1200" b="0" i="0" kern="1200" baseline="0" dirty="0" err="1" smtClean="0">
                <a:solidFill>
                  <a:schemeClr val="tx1"/>
                </a:solidFill>
                <a:latin typeface="+mn-lt"/>
                <a:ea typeface="+mn-ea"/>
                <a:cs typeface="+mn-cs"/>
              </a:rPr>
              <a:t>behaviour</a:t>
            </a:r>
            <a:r>
              <a:rPr lang="en-US" sz="1200" b="0" i="0" kern="1200" baseline="0" dirty="0" smtClean="0">
                <a:solidFill>
                  <a:schemeClr val="tx1"/>
                </a:solidFill>
                <a:latin typeface="+mn-lt"/>
                <a:ea typeface="+mn-ea"/>
                <a:cs typeface="+mn-cs"/>
              </a:rPr>
              <a:t> at certain hops in the network.</a:t>
            </a:r>
            <a:endParaRPr lang="en-US" sz="1200" b="0" i="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83DC098-856F-C849-90A8-A4BE32440B3D}" type="slidenum">
              <a:rPr lang="en-US" smtClean="0"/>
              <a:t>1</a:t>
            </a:fld>
            <a:endParaRPr lang="en-US"/>
          </a:p>
        </p:txBody>
      </p:sp>
    </p:spTree>
    <p:extLst>
      <p:ext uri="{BB962C8B-B14F-4D97-AF65-F5344CB8AC3E}">
        <p14:creationId xmlns:p14="http://schemas.microsoft.com/office/powerpoint/2010/main" val="225440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 will use this</a:t>
            </a:r>
            <a:r>
              <a:rPr lang="en-US" baseline="0" dirty="0" smtClean="0"/>
              <a:t> simple topology to illustrate how </a:t>
            </a:r>
            <a:r>
              <a:rPr lang="en-US" baseline="0" dirty="0" err="1" smtClean="0"/>
              <a:t>NetCheck</a:t>
            </a:r>
            <a:r>
              <a:rPr lang="en-US" baseline="0" dirty="0" smtClean="0"/>
              <a:t> works.</a:t>
            </a:r>
          </a:p>
          <a:p>
            <a:endParaRPr lang="en-US" baseline="0" dirty="0" smtClean="0"/>
          </a:p>
          <a:p>
            <a:r>
              <a:rPr lang="en-US" baseline="0" dirty="0" smtClean="0"/>
              <a:t>Let us </a:t>
            </a:r>
            <a:r>
              <a:rPr lang="en-US" baseline="0" dirty="0" err="1" smtClean="0"/>
              <a:t>asssume</a:t>
            </a:r>
            <a:r>
              <a:rPr lang="en-US" baseline="0" dirty="0" smtClean="0"/>
              <a:t> that traffic is only generated at port A.</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10</a:t>
            </a:fld>
            <a:endParaRPr lang="en-US"/>
          </a:p>
        </p:txBody>
      </p:sp>
    </p:spTree>
    <p:extLst>
      <p:ext uri="{BB962C8B-B14F-4D97-AF65-F5344CB8AC3E}">
        <p14:creationId xmlns:p14="http://schemas.microsoft.com/office/powerpoint/2010/main" val="129998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a:t>
            </a:r>
            <a:r>
              <a:rPr lang="en-US" baseline="0" dirty="0" smtClean="0"/>
              <a:t> a SEFL model, each device is modeled as a box with input ports (shown as triangles) and output ports (shown as squares).</a:t>
            </a:r>
          </a:p>
          <a:p>
            <a:r>
              <a:rPr lang="en-US" baseline="0" dirty="0" smtClean="0"/>
              <a:t>SEFL code is assigned to each port.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11</a:t>
            </a:fld>
            <a:endParaRPr lang="en-US"/>
          </a:p>
        </p:txBody>
      </p:sp>
    </p:spTree>
    <p:extLst>
      <p:ext uri="{BB962C8B-B14F-4D97-AF65-F5344CB8AC3E}">
        <p14:creationId xmlns:p14="http://schemas.microsoft.com/office/powerpoint/2010/main" val="376553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input for a SEFL model is a symbolic packet,</a:t>
            </a:r>
            <a:r>
              <a:rPr lang="en-US" baseline="0" dirty="0" smtClean="0"/>
              <a:t> which may have symbolic </a:t>
            </a:r>
            <a:r>
              <a:rPr lang="en-US" baseline="0" dirty="0" err="1" smtClean="0"/>
              <a:t>headerfields</a:t>
            </a:r>
            <a:r>
              <a:rPr lang="en-US" baseline="0" dirty="0" smtClean="0"/>
              <a:t>, that is, fields whose value can be anything within their specific range.</a:t>
            </a:r>
          </a:p>
          <a:p>
            <a:endParaRPr lang="en-US" baseline="0" dirty="0" smtClean="0"/>
          </a:p>
          <a:p>
            <a:r>
              <a:rPr lang="en-US" baseline="0" dirty="0" smtClean="0"/>
              <a:t>Suppose that the Firewall only accepts traffic from port 80. Then the resulting symbolic packet will have the appropriate constraint added.</a:t>
            </a:r>
          </a:p>
        </p:txBody>
      </p:sp>
      <p:sp>
        <p:nvSpPr>
          <p:cNvPr id="4" name="Slide Number Placeholder 3"/>
          <p:cNvSpPr>
            <a:spLocks noGrp="1"/>
          </p:cNvSpPr>
          <p:nvPr>
            <p:ph type="sldNum" sz="quarter" idx="10"/>
          </p:nvPr>
        </p:nvSpPr>
        <p:spPr/>
        <p:txBody>
          <a:bodyPr/>
          <a:lstStyle/>
          <a:p>
            <a:fld id="{0CC58D2B-2AFA-1240-A88D-89F390E5C049}" type="slidenum">
              <a:rPr lang="en-US" smtClean="0"/>
              <a:t>12</a:t>
            </a:fld>
            <a:endParaRPr lang="en-US"/>
          </a:p>
        </p:txBody>
      </p:sp>
    </p:spTree>
    <p:extLst>
      <p:ext uri="{BB962C8B-B14F-4D97-AF65-F5344CB8AC3E}">
        <p14:creationId xmlns:p14="http://schemas.microsoft.com/office/powerpoint/2010/main" val="39298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symbolic packet from output</a:t>
            </a:r>
            <a:r>
              <a:rPr lang="en-US" baseline="0" dirty="0" smtClean="0"/>
              <a:t> port 1 of the Firewall is forwarded to the input port 0 of the Router.</a:t>
            </a:r>
          </a:p>
          <a:p>
            <a:endParaRPr lang="en-US" baseline="0" dirty="0" smtClean="0"/>
          </a:p>
          <a:p>
            <a:r>
              <a:rPr lang="en-US" baseline="0" dirty="0" smtClean="0"/>
              <a:t>To model routing decisions in SEFL, we use the conditional instruction. Symbolic execution is branched at conditionals: on the then branch, the if condition is added, and the symbolic packet is forwarded on port 1, on the else branch, the complement of the condition is added, and the packet is forwarded on port 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CC58D2B-2AFA-1240-A88D-89F390E5C049}" type="slidenum">
              <a:rPr lang="en-US" smtClean="0"/>
              <a:t>13</a:t>
            </a:fld>
            <a:endParaRPr lang="en-US"/>
          </a:p>
        </p:txBody>
      </p:sp>
    </p:spTree>
    <p:extLst>
      <p:ext uri="{BB962C8B-B14F-4D97-AF65-F5344CB8AC3E}">
        <p14:creationId xmlns:p14="http://schemas.microsoft.com/office/powerpoint/2010/main" val="269859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Finally, suppose that</a:t>
            </a:r>
            <a:r>
              <a:rPr lang="en-US" baseline="0" dirty="0" smtClean="0"/>
              <a:t> the proxy modifies the destination </a:t>
            </a:r>
            <a:r>
              <a:rPr lang="en-US" baseline="0" dirty="0" err="1" smtClean="0"/>
              <a:t>ip</a:t>
            </a:r>
            <a:r>
              <a:rPr lang="en-US" baseline="0" dirty="0" smtClean="0"/>
              <a:t>. We model this using the assign instruction, which overrides existing constraints.</a:t>
            </a:r>
          </a:p>
          <a:p>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14</a:t>
            </a:fld>
            <a:endParaRPr lang="en-US"/>
          </a:p>
        </p:txBody>
      </p:sp>
    </p:spTree>
    <p:extLst>
      <p:ext uri="{BB962C8B-B14F-4D97-AF65-F5344CB8AC3E}">
        <p14:creationId xmlns:p14="http://schemas.microsoft.com/office/powerpoint/2010/main" val="272983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Note that</a:t>
            </a:r>
            <a:r>
              <a:rPr lang="en-US" baseline="0" dirty="0" smtClean="0"/>
              <a:t> symbolic execution on this example produces two paths.</a:t>
            </a:r>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15</a:t>
            </a:fld>
            <a:endParaRPr lang="en-US"/>
          </a:p>
        </p:txBody>
      </p:sp>
    </p:spTree>
    <p:extLst>
      <p:ext uri="{BB962C8B-B14F-4D97-AF65-F5344CB8AC3E}">
        <p14:creationId xmlns:p14="http://schemas.microsoft.com/office/powerpoint/2010/main" val="2977676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that B</a:t>
            </a:r>
            <a:r>
              <a:rPr lang="en-US" baseline="0" dirty="0" smtClean="0"/>
              <a:t> is reachable from A, we define the policy exists future port = B, and perform symbolic execution starting at point A of the network.</a:t>
            </a:r>
          </a:p>
          <a:p>
            <a:endParaRPr lang="en-US" baseline="0" dirty="0" smtClean="0"/>
          </a:p>
          <a:p>
            <a:r>
              <a:rPr lang="en-US" baseline="0" dirty="0" err="1" smtClean="0"/>
              <a:t>NetCheck</a:t>
            </a:r>
            <a:r>
              <a:rPr lang="en-US" baseline="0" dirty="0" smtClean="0"/>
              <a:t> will start symbolic execution and as soon as port B is discovered via the first path, execution stops and policy compliance is reported.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16</a:t>
            </a:fld>
            <a:endParaRPr lang="en-US"/>
          </a:p>
        </p:txBody>
      </p:sp>
    </p:spTree>
    <p:extLst>
      <p:ext uri="{BB962C8B-B14F-4D97-AF65-F5344CB8AC3E}">
        <p14:creationId xmlns:p14="http://schemas.microsoft.com/office/powerpoint/2010/main" val="4264441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look at another policy:</a:t>
            </a:r>
          </a:p>
          <a:p>
            <a:endParaRPr lang="en-US" baseline="0" dirty="0" smtClean="0"/>
          </a:p>
          <a:p>
            <a:r>
              <a:rPr lang="en-US" baseline="0" dirty="0" smtClean="0"/>
              <a:t>To check it, just after the packet is injected, we allocate a new variable and assign the Destination IP field.</a:t>
            </a:r>
          </a:p>
          <a:p>
            <a:endParaRPr lang="en-US" baseline="0" dirty="0" smtClean="0"/>
          </a:p>
          <a:p>
            <a:r>
              <a:rPr lang="en-US" baseline="0" dirty="0" smtClean="0"/>
              <a:t>Next, we run policy verification with the following formula: </a:t>
            </a:r>
            <a:r>
              <a:rPr lang="en-US" baseline="0" dirty="0" err="1" smtClean="0"/>
              <a:t>forall</a:t>
            </a:r>
            <a:r>
              <a:rPr lang="en-US" baseline="0" dirty="0" smtClean="0"/>
              <a:t> globally </a:t>
            </a:r>
            <a:r>
              <a:rPr lang="en-US" baseline="0" dirty="0" err="1" smtClean="0"/>
              <a:t>Dest</a:t>
            </a:r>
            <a:r>
              <a:rPr lang="en-US" baseline="0" dirty="0" smtClean="0"/>
              <a:t> </a:t>
            </a:r>
            <a:r>
              <a:rPr lang="en-US" baseline="0" dirty="0" err="1" smtClean="0"/>
              <a:t>Ip</a:t>
            </a:r>
            <a:r>
              <a:rPr lang="en-US" baseline="0" dirty="0" smtClean="0"/>
              <a:t> = initial</a:t>
            </a:r>
          </a:p>
          <a:p>
            <a:endParaRPr lang="en-US" baseline="0" dirty="0" smtClean="0"/>
          </a:p>
          <a:p>
            <a:r>
              <a:rPr lang="en-US" baseline="0" dirty="0" smtClean="0"/>
              <a:t>Thus, at each </a:t>
            </a:r>
            <a:r>
              <a:rPr lang="en-US" baseline="0" dirty="0" err="1" smtClean="0"/>
              <a:t>outputport</a:t>
            </a:r>
            <a:r>
              <a:rPr lang="en-US" baseline="0" dirty="0" smtClean="0"/>
              <a:t>, we must check that </a:t>
            </a:r>
            <a:r>
              <a:rPr lang="en-US" baseline="0" dirty="0" err="1" smtClean="0"/>
              <a:t>DestIP</a:t>
            </a:r>
            <a:r>
              <a:rPr lang="en-US" baseline="0" dirty="0" smtClean="0"/>
              <a:t> == initial. Do to this, we build the complement of the state property – in this case, </a:t>
            </a:r>
            <a:r>
              <a:rPr lang="en-US" baseline="0" dirty="0" err="1" smtClean="0"/>
              <a:t>Dest</a:t>
            </a:r>
            <a:r>
              <a:rPr lang="en-US" baseline="0" dirty="0" smtClean="0"/>
              <a:t> IP differs from initial.</a:t>
            </a:r>
          </a:p>
          <a:p>
            <a:endParaRPr lang="en-US" baseline="0" dirty="0" smtClean="0"/>
          </a:p>
          <a:p>
            <a:r>
              <a:rPr lang="en-US" baseline="0" dirty="0" smtClean="0"/>
              <a:t>We combine this constraint with the symbolic constraints computed at output port 1. If the combined set of constraints is </a:t>
            </a:r>
            <a:r>
              <a:rPr lang="en-US" baseline="0" dirty="0" err="1" smtClean="0"/>
              <a:t>unsatisfiable</a:t>
            </a:r>
            <a:r>
              <a:rPr lang="en-US" baseline="0" dirty="0" smtClean="0"/>
              <a:t>, the property is true, otherwise it is false.</a:t>
            </a:r>
          </a:p>
          <a:p>
            <a:endParaRPr lang="en-US" baseline="0" dirty="0" smtClean="0"/>
          </a:p>
          <a:p>
            <a:r>
              <a:rPr lang="en-US" baseline="0" dirty="0" smtClean="0"/>
              <a:t>We repeat this verification at each port. </a:t>
            </a:r>
          </a:p>
          <a:p>
            <a:r>
              <a:rPr lang="en-US" baseline="0" dirty="0" smtClean="0"/>
              <a:t>Since the Assign instruction changes the current constraint, equality fails at output port 1 of the Proxy and the policy is invalidated.</a:t>
            </a:r>
          </a:p>
        </p:txBody>
      </p:sp>
      <p:sp>
        <p:nvSpPr>
          <p:cNvPr id="4" name="Slide Number Placeholder 3"/>
          <p:cNvSpPr>
            <a:spLocks noGrp="1"/>
          </p:cNvSpPr>
          <p:nvPr>
            <p:ph type="sldNum" sz="quarter" idx="10"/>
          </p:nvPr>
        </p:nvSpPr>
        <p:spPr/>
        <p:txBody>
          <a:bodyPr/>
          <a:lstStyle/>
          <a:p>
            <a:fld id="{0CC58D2B-2AFA-1240-A88D-89F390E5C049}" type="slidenum">
              <a:rPr lang="en-US" smtClean="0"/>
              <a:t>17</a:t>
            </a:fld>
            <a:endParaRPr lang="en-US"/>
          </a:p>
        </p:txBody>
      </p:sp>
    </p:spTree>
    <p:extLst>
      <p:ext uri="{BB962C8B-B14F-4D97-AF65-F5344CB8AC3E}">
        <p14:creationId xmlns:p14="http://schemas.microsoft.com/office/powerpoint/2010/main" val="4035452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some</a:t>
            </a:r>
            <a:r>
              <a:rPr lang="en-US" baseline="0" dirty="0" smtClean="0"/>
              <a:t> preliminary results on </a:t>
            </a:r>
            <a:r>
              <a:rPr lang="en-US" baseline="0" dirty="0" err="1" smtClean="0"/>
              <a:t>NetCheck</a:t>
            </a:r>
            <a:r>
              <a:rPr lang="en-US" baseline="0" dirty="0" smtClean="0"/>
              <a:t>:</a:t>
            </a:r>
          </a:p>
          <a:p>
            <a:endParaRPr lang="en-US" baseline="0" dirty="0" smtClean="0"/>
          </a:p>
          <a:p>
            <a:r>
              <a:rPr lang="en-US" baseline="0" dirty="0" smtClean="0"/>
              <a:t>we ran policy verification over the core </a:t>
            </a:r>
            <a:r>
              <a:rPr lang="en-US" baseline="0" dirty="0" err="1" smtClean="0"/>
              <a:t>middlebox</a:t>
            </a:r>
            <a:r>
              <a:rPr lang="en-US" baseline="0" dirty="0" smtClean="0"/>
              <a:t> of our CS department network, with a partially symbolic packet, and explored 4 successful paths each with around 100 instructions.</a:t>
            </a:r>
          </a:p>
          <a:p>
            <a:endParaRPr lang="en-US" baseline="0" dirty="0" smtClean="0"/>
          </a:p>
          <a:p>
            <a:r>
              <a:rPr lang="en-US" baseline="0" dirty="0" smtClean="0"/>
              <a:t>We observed that </a:t>
            </a:r>
            <a:r>
              <a:rPr lang="en-US" baseline="0" dirty="0" err="1" smtClean="0"/>
              <a:t>NetCheck</a:t>
            </a:r>
            <a:r>
              <a:rPr lang="en-US" baseline="0" dirty="0" smtClean="0"/>
              <a:t> scales with </a:t>
            </a:r>
            <a:r>
              <a:rPr lang="en-US" baseline="0" dirty="0" err="1" smtClean="0"/>
              <a:t>Symnet</a:t>
            </a:r>
            <a:r>
              <a:rPr lang="en-US" baseline="0" dirty="0" smtClean="0"/>
              <a:t>, as is to be expected.</a:t>
            </a:r>
          </a:p>
          <a:p>
            <a:endParaRPr lang="en-US" baseline="0" dirty="0" smtClean="0"/>
          </a:p>
          <a:p>
            <a:r>
              <a:rPr lang="en-US" baseline="0" dirty="0" smtClean="0"/>
              <a:t>We have also experimented with different kinds of policies and found that </a:t>
            </a:r>
            <a:r>
              <a:rPr lang="en-US" baseline="0" dirty="0" err="1" smtClean="0"/>
              <a:t>NetCheck</a:t>
            </a:r>
            <a:r>
              <a:rPr lang="en-US" baseline="0" dirty="0" smtClean="0"/>
              <a:t> can express them.</a:t>
            </a:r>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19</a:t>
            </a:fld>
            <a:endParaRPr lang="en-US"/>
          </a:p>
        </p:txBody>
      </p:sp>
    </p:spTree>
    <p:extLst>
      <p:ext uri="{BB962C8B-B14F-4D97-AF65-F5344CB8AC3E}">
        <p14:creationId xmlns:p14="http://schemas.microsoft.com/office/powerpoint/2010/main" val="4280681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NetCheck</a:t>
            </a:r>
            <a:r>
              <a:rPr lang="en-US" dirty="0" smtClean="0"/>
              <a:t> is not perfect.</a:t>
            </a:r>
          </a:p>
          <a:p>
            <a:endParaRPr lang="en-US" dirty="0" smtClean="0"/>
          </a:p>
          <a:p>
            <a:r>
              <a:rPr lang="en-US" dirty="0" smtClean="0"/>
              <a:t>For instance, writing</a:t>
            </a:r>
            <a:r>
              <a:rPr lang="en-US" baseline="0" dirty="0" smtClean="0"/>
              <a:t> policies in </a:t>
            </a:r>
            <a:r>
              <a:rPr lang="en-US" baseline="0" dirty="0" err="1" smtClean="0"/>
              <a:t>NetCheck</a:t>
            </a:r>
            <a:r>
              <a:rPr lang="en-US" baseline="0" dirty="0" smtClean="0"/>
              <a:t> is non-trivial for someone without background in temporal logic. However, an intuitive surface-language can be mapped over CTL.</a:t>
            </a:r>
          </a:p>
          <a:p>
            <a:endParaRPr lang="en-US" baseline="0" dirty="0" smtClean="0"/>
          </a:p>
          <a:p>
            <a:r>
              <a:rPr lang="en-US" baseline="0" dirty="0" smtClean="0"/>
              <a:t>Also, </a:t>
            </a:r>
            <a:r>
              <a:rPr lang="en-US" baseline="0" dirty="0" err="1" smtClean="0"/>
              <a:t>NetCheck</a:t>
            </a:r>
            <a:r>
              <a:rPr lang="en-US" baseline="0" dirty="0" smtClean="0"/>
              <a:t> does not immediately provide with an answer to policies which require symbolic execution from different ports. Our initial policy example demonstrates such a situation.</a:t>
            </a:r>
          </a:p>
          <a:p>
            <a:endParaRPr lang="en-US" baseline="0" dirty="0" smtClean="0"/>
          </a:p>
          <a:p>
            <a:r>
              <a:rPr lang="en-US" baseline="0" dirty="0" smtClean="0"/>
              <a:t>Also, some policies require injecting certain behaviors at specific ports (for instance a TCP responder).  We are looking at means for incorporating this into </a:t>
            </a:r>
            <a:r>
              <a:rPr lang="en-US" baseline="0" dirty="0" err="1" smtClean="0"/>
              <a:t>NetCheck</a:t>
            </a:r>
            <a:r>
              <a:rPr lang="en-US" baseline="0" dirty="0" smtClean="0"/>
              <a:t>.</a:t>
            </a:r>
          </a:p>
          <a:p>
            <a:endParaRPr lang="en-US" baseline="0" dirty="0" smtClean="0"/>
          </a:p>
          <a:p>
            <a:r>
              <a:rPr lang="en-US" baseline="0" dirty="0" smtClean="0"/>
              <a:t>So, with this, I conclude my talk.</a:t>
            </a:r>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20</a:t>
            </a:fld>
            <a:endParaRPr lang="en-US"/>
          </a:p>
        </p:txBody>
      </p:sp>
    </p:spTree>
    <p:extLst>
      <p:ext uri="{BB962C8B-B14F-4D97-AF65-F5344CB8AC3E}">
        <p14:creationId xmlns:p14="http://schemas.microsoft.com/office/powerpoint/2010/main" val="3919701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verification’s goal is to take the</a:t>
            </a:r>
            <a:r>
              <a:rPr lang="en-US" baseline="0" dirty="0" smtClean="0"/>
              <a:t> </a:t>
            </a:r>
            <a:r>
              <a:rPr lang="en-US" baseline="0" dirty="0" err="1" smtClean="0"/>
              <a:t>dataplane</a:t>
            </a:r>
            <a:r>
              <a:rPr lang="en-US" baseline="0" dirty="0" smtClean="0"/>
              <a:t> snapshot of a network as well as a user policy expressing some desired network </a:t>
            </a:r>
            <a:r>
              <a:rPr lang="en-US" baseline="0" dirty="0" err="1" smtClean="0"/>
              <a:t>behaviour</a:t>
            </a:r>
            <a:r>
              <a:rPr lang="en-US" baseline="0" dirty="0" smtClean="0"/>
              <a:t> and verify if the network complies with the policy.</a:t>
            </a:r>
          </a:p>
          <a:p>
            <a:endParaRPr lang="en-US" baseline="0" dirty="0" smtClean="0"/>
          </a:p>
          <a:p>
            <a:r>
              <a:rPr lang="en-US" baseline="0" dirty="0" smtClean="0"/>
              <a:t>With </a:t>
            </a:r>
            <a:r>
              <a:rPr lang="en-US" baseline="0" dirty="0" err="1" smtClean="0"/>
              <a:t>Symnet</a:t>
            </a:r>
            <a:r>
              <a:rPr lang="en-US" baseline="0" dirty="0" smtClean="0"/>
              <a:t> &amp; SEFL we have made a first step towards this goal.</a:t>
            </a:r>
          </a:p>
          <a:p>
            <a:r>
              <a:rPr lang="en-US" baseline="0" dirty="0" smtClean="0"/>
              <a:t>Our approach is to parse all box configuration files to a unified network model.</a:t>
            </a:r>
          </a:p>
          <a:p>
            <a:endParaRPr lang="en-US" baseline="0" dirty="0" smtClean="0"/>
          </a:p>
          <a:p>
            <a:r>
              <a:rPr lang="en-US" baseline="0" dirty="0" smtClean="0"/>
              <a:t>The language we use is SEFL: symbolic execution-friendly language. SEFL is a very simple imperative language specifically designed for Symbolic Execution.</a:t>
            </a:r>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2</a:t>
            </a:fld>
            <a:endParaRPr lang="en-US"/>
          </a:p>
        </p:txBody>
      </p:sp>
    </p:spTree>
    <p:extLst>
      <p:ext uri="{BB962C8B-B14F-4D97-AF65-F5344CB8AC3E}">
        <p14:creationId xmlns:p14="http://schemas.microsoft.com/office/powerpoint/2010/main" val="173868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model</a:t>
            </a:r>
            <a:r>
              <a:rPr lang="en-US" baseline="0" dirty="0" smtClean="0"/>
              <a:t> has been built, the next step is to select an input port, and perform symbolic execution starting at that specific port.</a:t>
            </a:r>
          </a:p>
          <a:p>
            <a:endParaRPr lang="en-US" baseline="0" dirty="0" smtClean="0"/>
          </a:p>
          <a:p>
            <a:r>
              <a:rPr lang="en-US" baseline="0" dirty="0" smtClean="0"/>
              <a:t>For this, we use </a:t>
            </a:r>
            <a:r>
              <a:rPr lang="en-US" baseline="0" dirty="0" err="1" smtClean="0"/>
              <a:t>Symnet</a:t>
            </a:r>
            <a:r>
              <a:rPr lang="en-US" baseline="0" dirty="0" smtClean="0"/>
              <a:t>, a symbolic execution engine specifically designed for SEFL. Due to SEFL’s design </a:t>
            </a:r>
            <a:r>
              <a:rPr lang="en-US" baseline="0" dirty="0" err="1" smtClean="0"/>
              <a:t>Symnet</a:t>
            </a:r>
            <a:r>
              <a:rPr lang="en-US" baseline="0" dirty="0" smtClean="0"/>
              <a:t> can run in seconds on big networks.</a:t>
            </a:r>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3</a:t>
            </a:fld>
            <a:endParaRPr lang="en-US"/>
          </a:p>
        </p:txBody>
      </p:sp>
    </p:spTree>
    <p:extLst>
      <p:ext uri="{BB962C8B-B14F-4D97-AF65-F5344CB8AC3E}">
        <p14:creationId xmlns:p14="http://schemas.microsoft.com/office/powerpoint/2010/main" val="3692626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if the </a:t>
            </a:r>
            <a:r>
              <a:rPr lang="en-US" dirty="0" err="1" smtClean="0"/>
              <a:t>intented</a:t>
            </a:r>
            <a:r>
              <a:rPr lang="en-US" dirty="0" smtClean="0"/>
              <a:t> policy is “reachability’, say between physical ports</a:t>
            </a:r>
            <a:r>
              <a:rPr lang="en-US" baseline="0" dirty="0" smtClean="0"/>
              <a:t> A and D of the network,</a:t>
            </a:r>
          </a:p>
          <a:p>
            <a:endParaRPr lang="en-US" baseline="0" dirty="0" smtClean="0"/>
          </a:p>
          <a:p>
            <a:r>
              <a:rPr lang="en-US" baseline="0" dirty="0" smtClean="0"/>
              <a:t>It is sufficient to inspect the set of execution paths provided by </a:t>
            </a:r>
            <a:r>
              <a:rPr lang="en-US" baseline="0" dirty="0" err="1" smtClean="0"/>
              <a:t>Symnet</a:t>
            </a:r>
            <a:r>
              <a:rPr lang="en-US" baseline="0" dirty="0" smtClean="0"/>
              <a:t> </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4</a:t>
            </a:fld>
            <a:endParaRPr lang="en-US"/>
          </a:p>
        </p:txBody>
      </p:sp>
    </p:spTree>
    <p:extLst>
      <p:ext uri="{BB962C8B-B14F-4D97-AF65-F5344CB8AC3E}">
        <p14:creationId xmlns:p14="http://schemas.microsoft.com/office/powerpoint/2010/main" val="163214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And</a:t>
            </a:r>
            <a:r>
              <a:rPr lang="en-US" baseline="0" dirty="0" smtClean="0"/>
              <a:t> look for paths traversing port D.</a:t>
            </a:r>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5</a:t>
            </a:fld>
            <a:endParaRPr lang="en-US"/>
          </a:p>
        </p:txBody>
      </p:sp>
    </p:spTree>
    <p:extLst>
      <p:ext uri="{BB962C8B-B14F-4D97-AF65-F5344CB8AC3E}">
        <p14:creationId xmlns:p14="http://schemas.microsoft.com/office/powerpoint/2010/main" val="367857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On the other hand, consider another policy,</a:t>
            </a:r>
            <a:r>
              <a:rPr lang="en-US" baseline="0" dirty="0" smtClean="0"/>
              <a:t> belonging to our CS Departments’ network administrator. </a:t>
            </a:r>
          </a:p>
          <a:p>
            <a:r>
              <a:rPr lang="en-US" baseline="0" dirty="0" smtClean="0"/>
              <a:t>“PC’s in </a:t>
            </a:r>
            <a:r>
              <a:rPr lang="en-US" baseline="0" dirty="0" err="1" smtClean="0"/>
              <a:t>vlan</a:t>
            </a:r>
            <a:r>
              <a:rPr lang="en-US" baseline="0" dirty="0" smtClean="0"/>
              <a:t> LABS should not talk to those in </a:t>
            </a:r>
            <a:r>
              <a:rPr lang="en-US" baseline="0" dirty="0" err="1" smtClean="0"/>
              <a:t>vlan</a:t>
            </a:r>
            <a:r>
              <a:rPr lang="en-US" baseline="0" dirty="0" smtClean="0"/>
              <a:t> OFFICE”</a:t>
            </a:r>
          </a:p>
          <a:p>
            <a:endParaRPr lang="en-US" baseline="0" dirty="0" smtClean="0"/>
          </a:p>
          <a:p>
            <a:r>
              <a:rPr lang="en-US" baseline="0" dirty="0" smtClean="0"/>
              <a:t>Verifying such a policy requires taking some decisions which are hard to take automatically:</a:t>
            </a:r>
          </a:p>
          <a:p>
            <a:r>
              <a:rPr lang="en-US" baseline="0" dirty="0" smtClean="0"/>
              <a:t> - at what ports should symbolic execution be performed?</a:t>
            </a:r>
          </a:p>
          <a:p>
            <a:r>
              <a:rPr lang="en-US" baseline="0" dirty="0" smtClean="0"/>
              <a:t> - what ports should be symbolic? (for instance, concrete mac addresses may speed up symbolic execution)</a:t>
            </a:r>
          </a:p>
          <a:p>
            <a:r>
              <a:rPr lang="en-US" baseline="0" dirty="0" smtClean="0"/>
              <a:t> - should symbolic execution unfold the entire model, which is obviously </a:t>
            </a:r>
            <a:r>
              <a:rPr lang="en-US" baseline="0" dirty="0" err="1" smtClean="0"/>
              <a:t>unefficient</a:t>
            </a:r>
            <a:r>
              <a:rPr lang="en-US" baseline="0" dirty="0" smtClean="0"/>
              <a:t>?</a:t>
            </a:r>
          </a:p>
          <a:p>
            <a:endParaRPr lang="en-US" baseline="0" dirty="0" smtClean="0"/>
          </a:p>
          <a:p>
            <a:r>
              <a:rPr lang="en-US" baseline="0" dirty="0" smtClean="0"/>
              <a:t>So, a careful look at a complex policy reveals that Symbolic Execution alone is not enough to deliver end-to-end verification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6</a:t>
            </a:fld>
            <a:endParaRPr lang="en-US"/>
          </a:p>
        </p:txBody>
      </p:sp>
    </p:spTree>
    <p:extLst>
      <p:ext uri="{BB962C8B-B14F-4D97-AF65-F5344CB8AC3E}">
        <p14:creationId xmlns:p14="http://schemas.microsoft.com/office/powerpoint/2010/main" val="605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This work is a first step towards expressing and verifying complex user policies.</a:t>
            </a:r>
          </a:p>
          <a:p>
            <a:endParaRPr lang="en-US" dirty="0" smtClean="0"/>
          </a:p>
          <a:p>
            <a:r>
              <a:rPr lang="en-US" dirty="0" smtClean="0"/>
              <a:t>We have looked at a number of SDN</a:t>
            </a:r>
            <a:r>
              <a:rPr lang="en-US" baseline="0" dirty="0" smtClean="0"/>
              <a:t> policy languages, such as </a:t>
            </a:r>
            <a:r>
              <a:rPr lang="en-US" baseline="0" dirty="0" err="1" smtClean="0"/>
              <a:t>NetPlumber</a:t>
            </a:r>
            <a:r>
              <a:rPr lang="en-US" baseline="0" dirty="0" smtClean="0"/>
              <a:t> or Merlin and found several limitations, most notably in the ability of expressing complex queries.</a:t>
            </a:r>
          </a:p>
          <a:p>
            <a:r>
              <a:rPr lang="en-US" baseline="0" dirty="0" smtClean="0"/>
              <a:t>There is not enough time to cover this in the talk, but see the paper for an example.</a:t>
            </a:r>
          </a:p>
          <a:p>
            <a:endParaRPr lang="en-US" baseline="0" dirty="0" smtClean="0"/>
          </a:p>
          <a:p>
            <a:r>
              <a:rPr lang="en-US" baseline="0" dirty="0" smtClean="0"/>
              <a:t>Thus, we have looked at other languages, particularly those which express properties over transition systems and have chosen CTL as an inspiration.</a:t>
            </a:r>
          </a:p>
          <a:p>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7</a:t>
            </a:fld>
            <a:endParaRPr lang="en-US"/>
          </a:p>
        </p:txBody>
      </p:sp>
    </p:spTree>
    <p:extLst>
      <p:ext uri="{BB962C8B-B14F-4D97-AF65-F5344CB8AC3E}">
        <p14:creationId xmlns:p14="http://schemas.microsoft.com/office/powerpoint/2010/main" val="4079793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NetCheck</a:t>
            </a:r>
            <a:r>
              <a:rPr lang="en-US" dirty="0" smtClean="0"/>
              <a:t> borrows from CTL paths operators and temporal operators.</a:t>
            </a:r>
          </a:p>
          <a:p>
            <a:endParaRPr lang="en-US" dirty="0" smtClean="0"/>
          </a:p>
          <a:p>
            <a:r>
              <a:rPr lang="en-US" dirty="0" smtClean="0"/>
              <a:t>Path</a:t>
            </a:r>
            <a:r>
              <a:rPr lang="en-US" baseline="0" dirty="0" smtClean="0"/>
              <a:t> operators are evaluated at network ports, and can express statements about the existing paths starting at that port.</a:t>
            </a:r>
          </a:p>
          <a:p>
            <a:endParaRPr lang="en-US" baseline="0" dirty="0" smtClean="0"/>
          </a:p>
          <a:p>
            <a:r>
              <a:rPr lang="en-US" baseline="0" dirty="0" smtClean="0"/>
              <a:t>Temporal operators are evaluated </a:t>
            </a:r>
            <a:r>
              <a:rPr lang="en-US" baseline="0" dirty="0" err="1" smtClean="0"/>
              <a:t>wrt</a:t>
            </a:r>
            <a:r>
              <a:rPr lang="en-US" baseline="0" dirty="0" smtClean="0"/>
              <a:t> a path and express statements about some or all network ports on that path.</a:t>
            </a:r>
          </a:p>
          <a:p>
            <a:endParaRPr lang="en-US" baseline="0" dirty="0" smtClean="0"/>
          </a:p>
          <a:p>
            <a:r>
              <a:rPr lang="en-US" baseline="0" dirty="0" smtClean="0"/>
              <a:t>Just like CTL, in </a:t>
            </a:r>
            <a:r>
              <a:rPr lang="en-US" baseline="0" dirty="0" err="1" smtClean="0"/>
              <a:t>NetCheck</a:t>
            </a:r>
            <a:r>
              <a:rPr lang="en-US" baseline="0" dirty="0" smtClean="0"/>
              <a:t>, each temporal operator is directly preceded by a path operator.</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0CC58D2B-2AFA-1240-A88D-89F390E5C049}" type="slidenum">
              <a:rPr lang="en-US" smtClean="0"/>
              <a:t>8</a:t>
            </a:fld>
            <a:endParaRPr lang="en-US"/>
          </a:p>
        </p:txBody>
      </p:sp>
    </p:spTree>
    <p:extLst>
      <p:ext uri="{BB962C8B-B14F-4D97-AF65-F5344CB8AC3E}">
        <p14:creationId xmlns:p14="http://schemas.microsoft.com/office/powerpoint/2010/main" val="317248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NetCheck</a:t>
            </a:r>
            <a:r>
              <a:rPr lang="en-US" dirty="0" smtClean="0"/>
              <a:t> only borrows</a:t>
            </a:r>
            <a:r>
              <a:rPr lang="en-US" baseline="0" dirty="0" smtClean="0"/>
              <a:t> CTL’s syntax, but implements a different verification procedure from CTL model checking.</a:t>
            </a:r>
          </a:p>
          <a:p>
            <a:r>
              <a:rPr lang="en-US" baseline="0" dirty="0" smtClean="0"/>
              <a:t>We have implemented this procedure as an extension to </a:t>
            </a:r>
            <a:r>
              <a:rPr lang="en-US" baseline="0" dirty="0" err="1" smtClean="0"/>
              <a:t>Symnet</a:t>
            </a:r>
            <a:r>
              <a:rPr lang="en-US" baseline="0" dirty="0" smtClean="0"/>
              <a:t>.</a:t>
            </a:r>
          </a:p>
          <a:p>
            <a:endParaRPr lang="en-US" baseline="0" dirty="0" smtClean="0"/>
          </a:p>
          <a:p>
            <a:r>
              <a:rPr lang="en-US" baseline="0" dirty="0" err="1" smtClean="0"/>
              <a:t>NetCheck</a:t>
            </a:r>
            <a:r>
              <a:rPr lang="en-US" baseline="0" dirty="0" smtClean="0"/>
              <a:t> performs symbolic execution and at the same time monitors how each symbolic state changes the truth-value of the formula.</a:t>
            </a:r>
          </a:p>
          <a:p>
            <a:endParaRPr lang="en-US" baseline="0" dirty="0" smtClean="0"/>
          </a:p>
          <a:p>
            <a:r>
              <a:rPr lang="en-US" baseline="0" dirty="0" smtClean="0"/>
              <a:t>Unlike model checking, </a:t>
            </a:r>
            <a:r>
              <a:rPr lang="en-US" baseline="0" dirty="0" err="1" smtClean="0"/>
              <a:t>NetCheck</a:t>
            </a:r>
            <a:r>
              <a:rPr lang="en-US" baseline="0" dirty="0" smtClean="0"/>
              <a:t> requires a single pass through the model and will explore execution paths only as long as necessary.</a:t>
            </a:r>
            <a:endParaRPr lang="en-US" dirty="0"/>
          </a:p>
        </p:txBody>
      </p:sp>
      <p:sp>
        <p:nvSpPr>
          <p:cNvPr id="4" name="Slide Number Placeholder 3"/>
          <p:cNvSpPr>
            <a:spLocks noGrp="1"/>
          </p:cNvSpPr>
          <p:nvPr>
            <p:ph type="sldNum" sz="quarter" idx="10"/>
          </p:nvPr>
        </p:nvSpPr>
        <p:spPr/>
        <p:txBody>
          <a:bodyPr/>
          <a:lstStyle/>
          <a:p>
            <a:fld id="{0CC58D2B-2AFA-1240-A88D-89F390E5C049}" type="slidenum">
              <a:rPr lang="en-US" smtClean="0"/>
              <a:t>9</a:t>
            </a:fld>
            <a:endParaRPr lang="en-US"/>
          </a:p>
        </p:txBody>
      </p:sp>
    </p:spTree>
    <p:extLst>
      <p:ext uri="{BB962C8B-B14F-4D97-AF65-F5344CB8AC3E}">
        <p14:creationId xmlns:p14="http://schemas.microsoft.com/office/powerpoint/2010/main" val="2133195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F0020-4B55-174E-8E19-173511810638}"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34097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F0020-4B55-174E-8E19-173511810638}"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409405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F0020-4B55-174E-8E19-173511810638}"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199698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F0020-4B55-174E-8E19-173511810638}"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137201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F0020-4B55-174E-8E19-173511810638}" type="datetimeFigureOut">
              <a:rPr lang="en-US" smtClean="0"/>
              <a:t>18/08/17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234216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F0020-4B55-174E-8E19-173511810638}" type="datetimeFigureOut">
              <a:rPr lang="en-US" smtClean="0"/>
              <a:t>18/08/17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407778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F0020-4B55-174E-8E19-173511810638}" type="datetimeFigureOut">
              <a:rPr lang="en-US" smtClean="0"/>
              <a:t>18/08/17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180161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F0020-4B55-174E-8E19-173511810638}" type="datetimeFigureOut">
              <a:rPr lang="en-US" smtClean="0"/>
              <a:t>18/08/17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3921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F0020-4B55-174E-8E19-173511810638}" type="datetimeFigureOut">
              <a:rPr lang="en-US" smtClean="0"/>
              <a:t>18/08/17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2580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F0020-4B55-174E-8E19-173511810638}" type="datetimeFigureOut">
              <a:rPr lang="en-US" smtClean="0"/>
              <a:t>18/08/17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314342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5F0020-4B55-174E-8E19-173511810638}" type="datetimeFigureOut">
              <a:rPr lang="en-US" smtClean="0"/>
              <a:t>18/08/17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9B343-4E98-624D-94DD-701E868551EC}" type="slidenum">
              <a:rPr lang="en-US" smtClean="0"/>
              <a:t>‹#›</a:t>
            </a:fld>
            <a:endParaRPr lang="en-US"/>
          </a:p>
        </p:txBody>
      </p:sp>
    </p:spTree>
    <p:extLst>
      <p:ext uri="{BB962C8B-B14F-4D97-AF65-F5344CB8AC3E}">
        <p14:creationId xmlns:p14="http://schemas.microsoft.com/office/powerpoint/2010/main" val="29606865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F0020-4B55-174E-8E19-173511810638}" type="datetimeFigureOut">
              <a:rPr lang="en-US" smtClean="0"/>
              <a:t>18/08/17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9B343-4E98-624D-94DD-701E868551EC}" type="slidenum">
              <a:rPr lang="en-US" smtClean="0"/>
              <a:t>‹#›</a:t>
            </a:fld>
            <a:endParaRPr lang="en-US"/>
          </a:p>
        </p:txBody>
      </p:sp>
    </p:spTree>
    <p:extLst>
      <p:ext uri="{BB962C8B-B14F-4D97-AF65-F5344CB8AC3E}">
        <p14:creationId xmlns:p14="http://schemas.microsoft.com/office/powerpoint/2010/main" val="2120917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672" y="2188918"/>
            <a:ext cx="8143724" cy="1470025"/>
          </a:xfrm>
        </p:spPr>
        <p:txBody>
          <a:bodyPr>
            <a:normAutofit/>
          </a:bodyPr>
          <a:lstStyle/>
          <a:p>
            <a:r>
              <a:rPr lang="en-US" b="1" dirty="0"/>
              <a:t>Verifying networks with symbolic execution and temporal logic</a:t>
            </a:r>
          </a:p>
        </p:txBody>
      </p:sp>
      <p:sp>
        <p:nvSpPr>
          <p:cNvPr id="3" name="Subtitle 2"/>
          <p:cNvSpPr>
            <a:spLocks noGrp="1"/>
          </p:cNvSpPr>
          <p:nvPr>
            <p:ph type="subTitle" idx="1"/>
          </p:nvPr>
        </p:nvSpPr>
        <p:spPr>
          <a:xfrm>
            <a:off x="1753226" y="5736322"/>
            <a:ext cx="6139543" cy="685800"/>
          </a:xfrm>
        </p:spPr>
        <p:txBody>
          <a:bodyPr>
            <a:normAutofit/>
          </a:bodyPr>
          <a:lstStyle/>
          <a:p>
            <a:r>
              <a:rPr lang="en-US" sz="2800" dirty="0" smtClean="0">
                <a:solidFill>
                  <a:schemeClr val="tx1"/>
                </a:solidFill>
              </a:rPr>
              <a:t>University </a:t>
            </a:r>
            <a:r>
              <a:rPr lang="en-US" sz="2800" dirty="0" err="1" smtClean="0">
                <a:solidFill>
                  <a:schemeClr val="tx1"/>
                </a:solidFill>
              </a:rPr>
              <a:t>Politehnica</a:t>
            </a:r>
            <a:r>
              <a:rPr lang="en-US" sz="2800" dirty="0" smtClean="0">
                <a:solidFill>
                  <a:schemeClr val="tx1"/>
                </a:solidFill>
              </a:rPr>
              <a:t> of Bucharest</a:t>
            </a:r>
          </a:p>
        </p:txBody>
      </p:sp>
      <p:sp>
        <p:nvSpPr>
          <p:cNvPr id="5" name="Rectangle 4"/>
          <p:cNvSpPr/>
          <p:nvPr/>
        </p:nvSpPr>
        <p:spPr>
          <a:xfrm>
            <a:off x="730086" y="4293900"/>
            <a:ext cx="8212234" cy="954107"/>
          </a:xfrm>
          <a:prstGeom prst="rect">
            <a:avLst/>
          </a:prstGeom>
        </p:spPr>
        <p:txBody>
          <a:bodyPr wrap="square">
            <a:spAutoFit/>
          </a:bodyPr>
          <a:lstStyle/>
          <a:p>
            <a:pPr algn="ctr"/>
            <a:r>
              <a:rPr lang="en-US" sz="2800" u="sng" dirty="0" smtClean="0"/>
              <a:t>Matei </a:t>
            </a:r>
            <a:r>
              <a:rPr lang="en-US" sz="2800" u="sng" dirty="0" err="1" smtClean="0"/>
              <a:t>Popovici</a:t>
            </a:r>
            <a:r>
              <a:rPr lang="en-US" sz="2800" b="1" dirty="0" smtClean="0"/>
              <a:t>, </a:t>
            </a:r>
            <a:r>
              <a:rPr lang="en-US" sz="2800" dirty="0" err="1" smtClean="0"/>
              <a:t>Radu</a:t>
            </a:r>
            <a:r>
              <a:rPr lang="en-US" sz="2800" dirty="0" smtClean="0"/>
              <a:t> </a:t>
            </a:r>
            <a:r>
              <a:rPr lang="en-US" sz="2800" dirty="0" err="1" smtClean="0"/>
              <a:t>Stoenescu</a:t>
            </a:r>
            <a:r>
              <a:rPr lang="en-US" sz="2800" dirty="0" smtClean="0"/>
              <a:t>, </a:t>
            </a:r>
            <a:r>
              <a:rPr lang="en-US" sz="2800" dirty="0" err="1" smtClean="0"/>
              <a:t>Lorina</a:t>
            </a:r>
            <a:r>
              <a:rPr lang="en-US" sz="2800" dirty="0" smtClean="0"/>
              <a:t> </a:t>
            </a:r>
            <a:r>
              <a:rPr lang="en-US" sz="2800" dirty="0" err="1" smtClean="0"/>
              <a:t>Negreanu</a:t>
            </a:r>
            <a:r>
              <a:rPr lang="en-US" sz="2800" dirty="0" smtClean="0"/>
              <a:t>,</a:t>
            </a:r>
          </a:p>
          <a:p>
            <a:pPr algn="ctr"/>
            <a:r>
              <a:rPr lang="en-US" sz="2800" dirty="0" err="1" smtClean="0"/>
              <a:t>Costin</a:t>
            </a:r>
            <a:r>
              <a:rPr lang="en-US" sz="2800" dirty="0" smtClean="0"/>
              <a:t> </a:t>
            </a:r>
            <a:r>
              <a:rPr lang="en-US" sz="2800" dirty="0" err="1" smtClean="0"/>
              <a:t>Raiciu</a:t>
            </a:r>
            <a:endParaRPr lang="en-US" sz="2800" dirty="0"/>
          </a:p>
        </p:txBody>
      </p:sp>
      <p:pic>
        <p:nvPicPr>
          <p:cNvPr id="1026" name="Picture 2" descr="Z:\home\radu\Dropbox\brazil-sigcomm-prez\Universitatea_Politehnica_Bucuresti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8" y="258091"/>
            <a:ext cx="1904763" cy="18920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5017132" y="574675"/>
            <a:ext cx="3464014" cy="1425575"/>
          </a:xfrm>
          <a:prstGeom prst="rect">
            <a:avLst/>
          </a:prstGeom>
        </p:spPr>
      </p:pic>
    </p:spTree>
    <p:extLst>
      <p:ext uri="{BB962C8B-B14F-4D97-AF65-F5344CB8AC3E}">
        <p14:creationId xmlns:p14="http://schemas.microsoft.com/office/powerpoint/2010/main" val="1694129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 name="Straight Connector 155"/>
          <p:cNvCxnSpPr/>
          <p:nvPr/>
        </p:nvCxnSpPr>
        <p:spPr>
          <a:xfrm flipV="1">
            <a:off x="2166738" y="4116527"/>
            <a:ext cx="2183012" cy="18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524000" y="2047875"/>
            <a:ext cx="0" cy="18716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1524000" y="5175250"/>
            <a:ext cx="707134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1524000" y="4286250"/>
            <a:ext cx="0" cy="889000"/>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218813" y="3697010"/>
            <a:ext cx="303539" cy="359818"/>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33" name="TextBox 32"/>
          <p:cNvSpPr txBox="1"/>
          <p:nvPr/>
        </p:nvSpPr>
        <p:spPr>
          <a:xfrm>
            <a:off x="4244786" y="3274154"/>
            <a:ext cx="753309" cy="359818"/>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sp>
        <p:nvSpPr>
          <p:cNvPr id="34" name="TextBox 33"/>
          <p:cNvSpPr txBox="1"/>
          <p:nvPr/>
        </p:nvSpPr>
        <p:spPr>
          <a:xfrm>
            <a:off x="1057069" y="959979"/>
            <a:ext cx="957648" cy="359817"/>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sp>
        <p:nvSpPr>
          <p:cNvPr id="35" name="TextBox 34"/>
          <p:cNvSpPr txBox="1"/>
          <p:nvPr/>
        </p:nvSpPr>
        <p:spPr>
          <a:xfrm>
            <a:off x="494370" y="3237843"/>
            <a:ext cx="855703" cy="359817"/>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61" name="Straight Connector 60"/>
          <p:cNvCxnSpPr>
            <a:stCxn id="39" idx="6"/>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endCxn id="43" idx="0"/>
          </p:cNvCxnSpPr>
          <p:nvPr/>
        </p:nvCxnSpPr>
        <p:spPr>
          <a:xfrm>
            <a:off x="4998095" y="4134695"/>
            <a:ext cx="3597254" cy="465228"/>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pic>
        <p:nvPicPr>
          <p:cNvPr id="135" name="Picture 8" descr="Z:\home\radu\Desktop\brazil-sigcomm-prez\server_firew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796" y="1145171"/>
            <a:ext cx="1438204" cy="1438204"/>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4" descr="Z:\home\radu\Desktop\brazil-sigcomm-prez\Router_clip_art_mediu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976" y="3747964"/>
            <a:ext cx="1503524" cy="825167"/>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p:cNvGrpSpPr/>
          <p:nvPr/>
        </p:nvGrpSpPr>
        <p:grpSpPr>
          <a:xfrm>
            <a:off x="2214363" y="3693210"/>
            <a:ext cx="346743" cy="377985"/>
            <a:chOff x="7049610" y="1806789"/>
            <a:chExt cx="346743" cy="377985"/>
          </a:xfrm>
        </p:grpSpPr>
        <p:sp>
          <p:nvSpPr>
            <p:cNvPr id="145" name="Rectangle 144"/>
            <p:cNvSpPr/>
            <p:nvPr/>
          </p:nvSpPr>
          <p:spPr>
            <a:xfrm>
              <a:off x="7049610" y="1831757"/>
              <a:ext cx="346743" cy="353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7072113" y="1806789"/>
              <a:ext cx="303539" cy="359817"/>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grpSp>
        <p:nvGrpSpPr>
          <p:cNvPr id="151" name="Group 150"/>
          <p:cNvGrpSpPr/>
          <p:nvPr/>
        </p:nvGrpSpPr>
        <p:grpSpPr>
          <a:xfrm>
            <a:off x="1381823" y="4515596"/>
            <a:ext cx="346743" cy="377985"/>
            <a:chOff x="7041335" y="2327990"/>
            <a:chExt cx="346743" cy="377985"/>
          </a:xfrm>
        </p:grpSpPr>
        <p:sp>
          <p:nvSpPr>
            <p:cNvPr id="147" name="Rectangle 146"/>
            <p:cNvSpPr/>
            <p:nvPr/>
          </p:nvSpPr>
          <p:spPr>
            <a:xfrm>
              <a:off x="7041335" y="2352958"/>
              <a:ext cx="346743" cy="353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7063839" y="2327990"/>
              <a:ext cx="303539" cy="359817"/>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pic>
        <p:nvPicPr>
          <p:cNvPr id="152" name="Picture 7" descr="Z:\home\radu\Desktop\brazil-sigcomm-prez\multiple-server-icon-4405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2437" y="3677334"/>
            <a:ext cx="1369187" cy="1369187"/>
          </a:xfrm>
          <a:prstGeom prst="rect">
            <a:avLst/>
          </a:prstGeom>
          <a:noFill/>
          <a:extLst>
            <a:ext uri="{909E8E84-426E-40dd-AFC4-6F175D3DCCD1}">
              <a14:hiddenFill xmlns:a14="http://schemas.microsoft.com/office/drawing/2010/main">
                <a:solidFill>
                  <a:srgbClr val="FFFFFF"/>
                </a:solidFill>
              </a14:hiddenFill>
            </a:ext>
          </a:extLst>
        </p:spPr>
      </p:pic>
      <p:cxnSp>
        <p:nvCxnSpPr>
          <p:cNvPr id="161" name="Straight Connector 160"/>
          <p:cNvCxnSpPr>
            <a:stCxn id="43" idx="4"/>
          </p:cNvCxnSpPr>
          <p:nvPr/>
        </p:nvCxnSpPr>
        <p:spPr>
          <a:xfrm>
            <a:off x="8595349" y="4818588"/>
            <a:ext cx="0" cy="356662"/>
          </a:xfrm>
          <a:prstGeom prst="line">
            <a:avLst/>
          </a:prstGeom>
        </p:spPr>
        <p:style>
          <a:lnRef idx="2">
            <a:schemeClr val="accent1"/>
          </a:lnRef>
          <a:fillRef idx="0">
            <a:schemeClr val="accent1"/>
          </a:fillRef>
          <a:effectRef idx="1">
            <a:schemeClr val="accent1"/>
          </a:effectRef>
          <a:fontRef idx="minor">
            <a:schemeClr val="tx1"/>
          </a:fontRef>
        </p:style>
      </p:cxnSp>
      <p:sp>
        <p:nvSpPr>
          <p:cNvPr id="166" name="Title 1"/>
          <p:cNvSpPr>
            <a:spLocks noGrp="1"/>
          </p:cNvSpPr>
          <p:nvPr>
            <p:ph type="title"/>
          </p:nvPr>
        </p:nvSpPr>
        <p:spPr>
          <a:xfrm>
            <a:off x="253933" y="176796"/>
            <a:ext cx="8699568" cy="632829"/>
          </a:xfrm>
        </p:spPr>
        <p:txBody>
          <a:bodyPr>
            <a:normAutofit fontScale="90000"/>
          </a:bodyPr>
          <a:lstStyle/>
          <a:p>
            <a:r>
              <a:rPr lang="en-US" dirty="0" smtClean="0">
                <a:latin typeface="Helvetica LT Std"/>
                <a:cs typeface="Helvetica LT Std"/>
              </a:rPr>
              <a:t>Reviewing symbolic execution</a:t>
            </a:r>
            <a:endParaRPr lang="en-US" dirty="0">
              <a:latin typeface="Helvetica LT Std"/>
              <a:cs typeface="Helvetica LT Std"/>
            </a:endParaRPr>
          </a:p>
        </p:txBody>
      </p:sp>
      <p:sp>
        <p:nvSpPr>
          <p:cNvPr id="29" name="Right Arrow 28"/>
          <p:cNvSpPr/>
          <p:nvPr/>
        </p:nvSpPr>
        <p:spPr>
          <a:xfrm>
            <a:off x="643703" y="1455770"/>
            <a:ext cx="753995" cy="35981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2283094" y="1420510"/>
            <a:ext cx="2113943" cy="369332"/>
          </a:xfrm>
          <a:prstGeom prst="rect">
            <a:avLst/>
          </a:prstGeom>
          <a:noFill/>
        </p:spPr>
        <p:txBody>
          <a:bodyPr wrap="none" rtlCol="0">
            <a:spAutoFit/>
          </a:bodyPr>
          <a:lstStyle/>
          <a:p>
            <a:r>
              <a:rPr lang="en-US" dirty="0" smtClean="0"/>
              <a:t>unidirectional traffic</a:t>
            </a:r>
            <a:endParaRPr lang="en-US" dirty="0"/>
          </a:p>
        </p:txBody>
      </p:sp>
    </p:spTree>
    <p:extLst>
      <p:ext uri="{BB962C8B-B14F-4D97-AF65-F5344CB8AC3E}">
        <p14:creationId xmlns:p14="http://schemas.microsoft.com/office/powerpoint/2010/main" val="2879395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273250" y="3633972"/>
            <a:ext cx="3458553" cy="5710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Isosceles Triangle 24"/>
          <p:cNvSpPr/>
          <p:nvPr/>
        </p:nvSpPr>
        <p:spPr>
          <a:xfrm rot="5400000">
            <a:off x="4228532" y="3748964"/>
            <a:ext cx="404929" cy="310519"/>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218813" y="3697010"/>
            <a:ext cx="303539" cy="359818"/>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7385060" y="3697555"/>
            <a:ext cx="346743" cy="377985"/>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4244786" y="3274154"/>
            <a:ext cx="753309" cy="359818"/>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nvGrpSpPr>
          <p:cNvPr id="11" name="Group 10"/>
          <p:cNvGrpSpPr/>
          <p:nvPr/>
        </p:nvGrpSpPr>
        <p:grpSpPr>
          <a:xfrm>
            <a:off x="1015868" y="1365427"/>
            <a:ext cx="4150590" cy="571053"/>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1057069" y="959979"/>
            <a:ext cx="957648" cy="359817"/>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nvGrpSpPr>
          <p:cNvPr id="32" name="Group 31"/>
          <p:cNvGrpSpPr/>
          <p:nvPr/>
        </p:nvGrpSpPr>
        <p:grpSpPr>
          <a:xfrm>
            <a:off x="438933" y="3611937"/>
            <a:ext cx="3151567" cy="1101912"/>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494370" y="3237843"/>
            <a:ext cx="855703" cy="359817"/>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36" name="Title 1"/>
          <p:cNvSpPr>
            <a:spLocks noGrp="1"/>
          </p:cNvSpPr>
          <p:nvPr>
            <p:ph type="title"/>
          </p:nvPr>
        </p:nvSpPr>
        <p:spPr>
          <a:xfrm>
            <a:off x="253933" y="176796"/>
            <a:ext cx="8699568" cy="632829"/>
          </a:xfrm>
        </p:spPr>
        <p:txBody>
          <a:bodyPr>
            <a:normAutofit fontScale="90000"/>
          </a:bodyPr>
          <a:lstStyle/>
          <a:p>
            <a:r>
              <a:rPr lang="en-US" dirty="0" smtClean="0">
                <a:latin typeface="Helvetica LT Std"/>
                <a:cs typeface="Helvetica LT Std"/>
              </a:rPr>
              <a:t>The physical topology</a:t>
            </a:r>
            <a:endParaRPr lang="en-US" dirty="0">
              <a:latin typeface="Helvetica LT Std"/>
              <a:cs typeface="Helvetica LT Std"/>
            </a:endParaRPr>
          </a:p>
        </p:txBody>
      </p:sp>
      <p:sp>
        <p:nvSpPr>
          <p:cNvPr id="2" name="TextBox 1"/>
          <p:cNvSpPr txBox="1"/>
          <p:nvPr/>
        </p:nvSpPr>
        <p:spPr>
          <a:xfrm>
            <a:off x="6117253" y="1427190"/>
            <a:ext cx="2345113" cy="461665"/>
          </a:xfrm>
          <a:prstGeom prst="rect">
            <a:avLst/>
          </a:prstGeom>
          <a:noFill/>
        </p:spPr>
        <p:txBody>
          <a:bodyPr wrap="none" rtlCol="0">
            <a:spAutoFit/>
          </a:bodyPr>
          <a:lstStyle/>
          <a:p>
            <a:r>
              <a:rPr lang="en-US" sz="2400" dirty="0" smtClean="0"/>
              <a:t>port -&gt; SEFL code</a:t>
            </a:r>
            <a:endParaRPr lang="en-US" sz="2400" dirty="0"/>
          </a:p>
        </p:txBody>
      </p:sp>
    </p:spTree>
    <p:extLst>
      <p:ext uri="{BB962C8B-B14F-4D97-AF65-F5344CB8AC3E}">
        <p14:creationId xmlns:p14="http://schemas.microsoft.com/office/powerpoint/2010/main" val="23046432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sp>
        <p:nvSpPr>
          <p:cNvPr id="4" name="Rectangle 3"/>
          <p:cNvSpPr/>
          <p:nvPr/>
        </p:nvSpPr>
        <p:spPr>
          <a:xfrm>
            <a:off x="1072791" y="1365427"/>
            <a:ext cx="4093667" cy="5710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1397707" y="1426413"/>
            <a:ext cx="3232150" cy="369332"/>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1025587" y="1480419"/>
            <a:ext cx="404929" cy="310519"/>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015868" y="1428465"/>
            <a:ext cx="303539" cy="359817"/>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819712" y="1453978"/>
            <a:ext cx="346743" cy="353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842216" y="1429010"/>
            <a:ext cx="303539" cy="359817"/>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34" name="TextBox 33"/>
          <p:cNvSpPr txBox="1"/>
          <p:nvPr/>
        </p:nvSpPr>
        <p:spPr>
          <a:xfrm>
            <a:off x="1057069" y="959979"/>
            <a:ext cx="957648" cy="359817"/>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78" name="Group 77"/>
          <p:cNvGrpSpPr/>
          <p:nvPr/>
        </p:nvGrpSpPr>
        <p:grpSpPr>
          <a:xfrm>
            <a:off x="142619" y="188964"/>
            <a:ext cx="2746808" cy="955604"/>
            <a:chOff x="6108070" y="2508386"/>
            <a:chExt cx="2746808" cy="955604"/>
          </a:xfrm>
        </p:grpSpPr>
        <p:sp>
          <p:nvSpPr>
            <p:cNvPr id="79" name="Rectangle 78"/>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80" name="Rectangle 79"/>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81" name="Rectangle 80"/>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82" name="Rectangle 81"/>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83" name="Rectangle 82"/>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84" name="TextBox 83"/>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85" name="TextBox 84"/>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86" name="Rectangle 85"/>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87" name="TextBox 86"/>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88" name="Rectangle 87"/>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grpSp>
      <p:grpSp>
        <p:nvGrpSpPr>
          <p:cNvPr id="89" name="Group 88"/>
          <p:cNvGrpSpPr/>
          <p:nvPr/>
        </p:nvGrpSpPr>
        <p:grpSpPr>
          <a:xfrm>
            <a:off x="5565519" y="1063355"/>
            <a:ext cx="2746808" cy="955604"/>
            <a:chOff x="6108070" y="2508386"/>
            <a:chExt cx="2746808" cy="955604"/>
          </a:xfrm>
        </p:grpSpPr>
        <p:sp>
          <p:nvSpPr>
            <p:cNvPr id="90" name="Rectangle 89"/>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91" name="Rectangle 90"/>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92" name="Rectangle 91"/>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93" name="Rectangle 92"/>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94" name="Rectangle 93"/>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95" name="TextBox 94"/>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96" name="TextBox 95"/>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97" name="Rectangle 96"/>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98" name="TextBox 97"/>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99" name="Rectangle 98"/>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sp>
        <p:nvSpPr>
          <p:cNvPr id="62" name="Title 1"/>
          <p:cNvSpPr>
            <a:spLocks noGrp="1"/>
          </p:cNvSpPr>
          <p:nvPr>
            <p:ph type="title"/>
          </p:nvPr>
        </p:nvSpPr>
        <p:spPr>
          <a:xfrm>
            <a:off x="3219607" y="139106"/>
            <a:ext cx="5641578" cy="632829"/>
          </a:xfrm>
        </p:spPr>
        <p:txBody>
          <a:bodyPr>
            <a:normAutofit fontScale="90000"/>
          </a:bodyPr>
          <a:lstStyle/>
          <a:p>
            <a:pPr algn="r"/>
            <a:r>
              <a:rPr lang="en-US" dirty="0" smtClean="0">
                <a:latin typeface="Helvetica LT Std"/>
                <a:cs typeface="Helvetica LT Std"/>
              </a:rPr>
              <a:t>Symbolic execution</a:t>
            </a:r>
            <a:endParaRPr lang="en-US" dirty="0">
              <a:latin typeface="Helvetica LT Std"/>
              <a:cs typeface="Helvetica LT Std"/>
            </a:endParaRPr>
          </a:p>
        </p:txBody>
      </p:sp>
    </p:spTree>
    <p:extLst>
      <p:ext uri="{BB962C8B-B14F-4D97-AF65-F5344CB8AC3E}">
        <p14:creationId xmlns:p14="http://schemas.microsoft.com/office/powerpoint/2010/main" val="2891554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grpSp>
        <p:nvGrpSpPr>
          <p:cNvPr id="37" name="Group 36"/>
          <p:cNvGrpSpPr/>
          <p:nvPr/>
        </p:nvGrpSpPr>
        <p:grpSpPr>
          <a:xfrm>
            <a:off x="1015868" y="959979"/>
            <a:ext cx="4150590" cy="976501"/>
            <a:chOff x="288640" y="1549402"/>
            <a:chExt cx="4629723" cy="1085850"/>
          </a:xfrm>
        </p:grpSpPr>
        <p:grpSp>
          <p:nvGrpSpPr>
            <p:cNvPr id="11" name="Group 10"/>
            <p:cNvGrpSpPr/>
            <p:nvPr/>
          </p:nvGrpSpPr>
          <p:grpSpPr>
            <a:xfrm>
              <a:off x="288640" y="2000252"/>
              <a:ext cx="4629723" cy="635000"/>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714557" y="2068067"/>
                <a:ext cx="3605261" cy="410690"/>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334597" y="1549402"/>
              <a:ext cx="1068196" cy="400110"/>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930453" y="3610783"/>
                <a:ext cx="2678186" cy="1026725"/>
              </a:xfrm>
              <a:prstGeom prst="rect">
                <a:avLst/>
              </a:prstGeom>
            </p:spPr>
            <p:txBody>
              <a:bodyPr wrap="none">
                <a:spAutoFit/>
              </a:bodyPr>
              <a:lstStyle/>
              <a:p>
                <a:r>
                  <a:rPr lang="en-US" b="1" dirty="0" smtClean="0">
                    <a:latin typeface="Courier"/>
                    <a:cs typeface="Courier"/>
                  </a:rPr>
                  <a:t>if (</a:t>
                </a:r>
                <a:r>
                  <a:rPr lang="en-US" b="1" dirty="0" err="1" smtClean="0">
                    <a:latin typeface="Courier"/>
                    <a:cs typeface="Courier"/>
                  </a:rPr>
                  <a:t>DestIP</a:t>
                </a:r>
                <a:r>
                  <a:rPr lang="en-US" b="1" dirty="0" smtClean="0">
                    <a:latin typeface="Courier"/>
                    <a:cs typeface="Courier"/>
                  </a:rPr>
                  <a:t> == A)</a:t>
                </a:r>
              </a:p>
              <a:p>
                <a:r>
                  <a:rPr lang="en-US" b="1" dirty="0">
                    <a:latin typeface="Courier"/>
                    <a:cs typeface="Courier"/>
                  </a:rPr>
                  <a:t> </a:t>
                </a:r>
                <a:r>
                  <a:rPr lang="en-US" b="1" dirty="0" smtClean="0">
                    <a:latin typeface="Courier"/>
                    <a:cs typeface="Courier"/>
                  </a:rPr>
                  <a:t>then Forward(1)</a:t>
                </a:r>
              </a:p>
              <a:p>
                <a:r>
                  <a:rPr lang="en-US" b="1" dirty="0" smtClean="0">
                    <a:latin typeface="Courier"/>
                    <a:cs typeface="Courier"/>
                  </a:rPr>
                  <a:t> else Forward(2)</a:t>
                </a:r>
                <a:endParaRPr lang="en-US" b="1" dirty="0">
                  <a:latin typeface="Courier"/>
                  <a:cs typeface="Courier"/>
                </a:endParaRPr>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100" name="Group 99"/>
          <p:cNvGrpSpPr/>
          <p:nvPr/>
        </p:nvGrpSpPr>
        <p:grpSpPr>
          <a:xfrm>
            <a:off x="3704400" y="4997987"/>
            <a:ext cx="2746808" cy="955604"/>
            <a:chOff x="6108070" y="2508386"/>
            <a:chExt cx="2746808" cy="955604"/>
          </a:xfrm>
        </p:grpSpPr>
        <p:sp>
          <p:nvSpPr>
            <p:cNvPr id="101" name="Rectangle 100"/>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02" name="Rectangle 101"/>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03" name="Rectangle 102"/>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04" name="Rectangle 103"/>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05" name="Rectangle 104"/>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06" name="TextBox 105"/>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07" name="TextBox 106"/>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08" name="Rectangle 107"/>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a:t>
              </a:r>
              <a:endParaRPr lang="en-US" dirty="0"/>
            </a:p>
          </p:txBody>
        </p:sp>
        <p:sp>
          <p:nvSpPr>
            <p:cNvPr id="109" name="TextBox 108"/>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10" name="Rectangle 109"/>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grpSp>
        <p:nvGrpSpPr>
          <p:cNvPr id="112" name="Group 111"/>
          <p:cNvGrpSpPr/>
          <p:nvPr/>
        </p:nvGrpSpPr>
        <p:grpSpPr>
          <a:xfrm>
            <a:off x="269932" y="2300842"/>
            <a:ext cx="2746808" cy="955604"/>
            <a:chOff x="6108070" y="2508386"/>
            <a:chExt cx="2746808" cy="955604"/>
          </a:xfrm>
        </p:grpSpPr>
        <p:sp>
          <p:nvSpPr>
            <p:cNvPr id="113" name="Rectangle 112"/>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4" name="Rectangle 113"/>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5" name="Rectangle 114"/>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6" name="Rectangle 115"/>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7" name="Rectangle 116"/>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18" name="TextBox 117"/>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19" name="TextBox 118"/>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20" name="Rectangle 119"/>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21" name="TextBox 120"/>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22" name="Rectangle 121"/>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grpSp>
        <p:nvGrpSpPr>
          <p:cNvPr id="124" name="Group 123"/>
          <p:cNvGrpSpPr/>
          <p:nvPr/>
        </p:nvGrpSpPr>
        <p:grpSpPr>
          <a:xfrm>
            <a:off x="3559463" y="2385533"/>
            <a:ext cx="2746808" cy="955604"/>
            <a:chOff x="6108070" y="2508386"/>
            <a:chExt cx="2746808" cy="955604"/>
          </a:xfrm>
        </p:grpSpPr>
        <p:sp>
          <p:nvSpPr>
            <p:cNvPr id="125" name="Rectangle 124"/>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6" name="Rectangle 125"/>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7" name="Rectangle 126"/>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8" name="Rectangle 127"/>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9" name="Rectangle 128"/>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30" name="TextBox 129"/>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31" name="TextBox 130"/>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32" name="Rectangle 131"/>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a:t>
              </a:r>
              <a:endParaRPr lang="en-US" dirty="0"/>
            </a:p>
          </p:txBody>
        </p:sp>
        <p:sp>
          <p:nvSpPr>
            <p:cNvPr id="133" name="TextBox 132"/>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34" name="Rectangle 133"/>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sp>
        <p:nvSpPr>
          <p:cNvPr id="74" name="Title 1"/>
          <p:cNvSpPr>
            <a:spLocks noGrp="1"/>
          </p:cNvSpPr>
          <p:nvPr>
            <p:ph type="title"/>
          </p:nvPr>
        </p:nvSpPr>
        <p:spPr>
          <a:xfrm>
            <a:off x="3219607" y="139106"/>
            <a:ext cx="5641578" cy="632829"/>
          </a:xfrm>
        </p:spPr>
        <p:txBody>
          <a:bodyPr>
            <a:normAutofit fontScale="90000"/>
          </a:bodyPr>
          <a:lstStyle/>
          <a:p>
            <a:pPr algn="r"/>
            <a:r>
              <a:rPr lang="en-US" dirty="0" smtClean="0">
                <a:latin typeface="Helvetica LT Std"/>
                <a:cs typeface="Helvetica LT Std"/>
              </a:rPr>
              <a:t>Symbolic execution</a:t>
            </a:r>
            <a:endParaRPr lang="en-US" dirty="0">
              <a:latin typeface="Helvetica LT Std"/>
              <a:cs typeface="Helvetica LT Std"/>
            </a:endParaRPr>
          </a:p>
        </p:txBody>
      </p:sp>
    </p:spTree>
    <p:extLst>
      <p:ext uri="{BB962C8B-B14F-4D97-AF65-F5344CB8AC3E}">
        <p14:creationId xmlns:p14="http://schemas.microsoft.com/office/powerpoint/2010/main" val="457480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p:cNvSpPr/>
            <p:nvPr/>
          </p:nvSpPr>
          <p:spPr>
            <a:xfrm>
              <a:off x="1549582" y="966342"/>
              <a:ext cx="2678185" cy="410690"/>
            </a:xfrm>
            <a:prstGeom prst="rect">
              <a:avLst/>
            </a:prstGeom>
          </p:spPr>
          <p:txBody>
            <a:bodyPr wrap="none">
              <a:spAutoFit/>
            </a:bodyPr>
            <a:lstStyle/>
            <a:p>
              <a:r>
                <a:rPr lang="en-US" b="1" dirty="0" smtClean="0">
                  <a:latin typeface="Courier"/>
                  <a:cs typeface="Courier"/>
                </a:rPr>
                <a:t>Assign(</a:t>
              </a:r>
              <a:r>
                <a:rPr lang="en-US" b="1" dirty="0" err="1" smtClean="0">
                  <a:latin typeface="Courier"/>
                  <a:cs typeface="Courier"/>
                </a:rPr>
                <a:t>DestIP,B</a:t>
              </a:r>
              <a:r>
                <a:rPr lang="en-US" b="1" dirty="0" smtClean="0">
                  <a:latin typeface="Courier"/>
                  <a:cs typeface="Courier"/>
                </a:rPr>
                <a:t>)</a:t>
              </a:r>
              <a:endParaRPr lang="en-US" b="1" dirty="0">
                <a:latin typeface="Courier"/>
                <a:cs typeface="Courier"/>
              </a:endParaRPr>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grpSp>
        <p:nvGrpSpPr>
          <p:cNvPr id="37" name="Group 36"/>
          <p:cNvGrpSpPr/>
          <p:nvPr/>
        </p:nvGrpSpPr>
        <p:grpSpPr>
          <a:xfrm>
            <a:off x="1015868" y="959979"/>
            <a:ext cx="4150590" cy="976501"/>
            <a:chOff x="288640" y="1549402"/>
            <a:chExt cx="4629723" cy="1085850"/>
          </a:xfrm>
        </p:grpSpPr>
        <p:grpSp>
          <p:nvGrpSpPr>
            <p:cNvPr id="11" name="Group 10"/>
            <p:cNvGrpSpPr/>
            <p:nvPr/>
          </p:nvGrpSpPr>
          <p:grpSpPr>
            <a:xfrm>
              <a:off x="288640" y="2000252"/>
              <a:ext cx="4629723" cy="635000"/>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714557" y="2068067"/>
                <a:ext cx="3605261" cy="410690"/>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334597" y="1549402"/>
              <a:ext cx="1068196" cy="400110"/>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930453" y="3610783"/>
                <a:ext cx="2678186" cy="1026725"/>
              </a:xfrm>
              <a:prstGeom prst="rect">
                <a:avLst/>
              </a:prstGeom>
            </p:spPr>
            <p:txBody>
              <a:bodyPr wrap="none">
                <a:spAutoFit/>
              </a:bodyPr>
              <a:lstStyle/>
              <a:p>
                <a:r>
                  <a:rPr lang="en-US" b="1" dirty="0" smtClean="0">
                    <a:latin typeface="Courier"/>
                    <a:cs typeface="Courier"/>
                  </a:rPr>
                  <a:t>if (</a:t>
                </a:r>
                <a:r>
                  <a:rPr lang="en-US" b="1" dirty="0" err="1" smtClean="0">
                    <a:latin typeface="Courier"/>
                    <a:cs typeface="Courier"/>
                  </a:rPr>
                  <a:t>DestIP</a:t>
                </a:r>
                <a:r>
                  <a:rPr lang="en-US" b="1" dirty="0" smtClean="0">
                    <a:latin typeface="Courier"/>
                    <a:cs typeface="Courier"/>
                  </a:rPr>
                  <a:t> == A)</a:t>
                </a:r>
              </a:p>
              <a:p>
                <a:r>
                  <a:rPr lang="en-US" b="1" dirty="0">
                    <a:latin typeface="Courier"/>
                    <a:cs typeface="Courier"/>
                  </a:rPr>
                  <a:t> </a:t>
                </a:r>
                <a:r>
                  <a:rPr lang="en-US" b="1" dirty="0" smtClean="0">
                    <a:latin typeface="Courier"/>
                    <a:cs typeface="Courier"/>
                  </a:rPr>
                  <a:t>then Forward(1)</a:t>
                </a:r>
              </a:p>
              <a:p>
                <a:r>
                  <a:rPr lang="en-US" b="1" dirty="0" smtClean="0">
                    <a:latin typeface="Courier"/>
                    <a:cs typeface="Courier"/>
                  </a:rPr>
                  <a:t> else Forward(2)</a:t>
                </a:r>
                <a:endParaRPr lang="en-US" b="1" dirty="0">
                  <a:latin typeface="Courier"/>
                  <a:cs typeface="Courier"/>
                </a:endParaRPr>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112" name="Group 111"/>
          <p:cNvGrpSpPr/>
          <p:nvPr/>
        </p:nvGrpSpPr>
        <p:grpSpPr>
          <a:xfrm>
            <a:off x="1584078" y="2563556"/>
            <a:ext cx="2746808" cy="955604"/>
            <a:chOff x="6108070" y="2508386"/>
            <a:chExt cx="2746808" cy="955604"/>
          </a:xfrm>
        </p:grpSpPr>
        <p:sp>
          <p:nvSpPr>
            <p:cNvPr id="113" name="Rectangle 112"/>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4" name="Rectangle 113"/>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5" name="Rectangle 114"/>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6" name="Rectangle 115"/>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7" name="Rectangle 116"/>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18" name="TextBox 117"/>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19" name="TextBox 118"/>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20" name="Rectangle 119"/>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a:t>
              </a:r>
              <a:endParaRPr lang="en-US" dirty="0"/>
            </a:p>
          </p:txBody>
        </p:sp>
        <p:sp>
          <p:nvSpPr>
            <p:cNvPr id="121" name="TextBox 120"/>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22" name="Rectangle 121"/>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grpSp>
        <p:nvGrpSpPr>
          <p:cNvPr id="124" name="Group 123"/>
          <p:cNvGrpSpPr/>
          <p:nvPr/>
        </p:nvGrpSpPr>
        <p:grpSpPr>
          <a:xfrm>
            <a:off x="6186293" y="2664957"/>
            <a:ext cx="2746808" cy="955604"/>
            <a:chOff x="6108070" y="2508386"/>
            <a:chExt cx="2746808" cy="955604"/>
          </a:xfrm>
        </p:grpSpPr>
        <p:sp>
          <p:nvSpPr>
            <p:cNvPr id="125" name="Rectangle 124"/>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6" name="Rectangle 125"/>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7" name="Rectangle 126"/>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8" name="Rectangle 127"/>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9" name="Rectangle 128"/>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30" name="TextBox 129"/>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31" name="TextBox 130"/>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32" name="Rectangle 131"/>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t>
              </a:r>
              <a:endParaRPr lang="en-US" dirty="0"/>
            </a:p>
          </p:txBody>
        </p:sp>
        <p:sp>
          <p:nvSpPr>
            <p:cNvPr id="133" name="TextBox 132"/>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34" name="Rectangle 133"/>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sp>
        <p:nvSpPr>
          <p:cNvPr id="64" name="Title 1"/>
          <p:cNvSpPr>
            <a:spLocks noGrp="1"/>
          </p:cNvSpPr>
          <p:nvPr>
            <p:ph type="title"/>
          </p:nvPr>
        </p:nvSpPr>
        <p:spPr>
          <a:xfrm>
            <a:off x="3219607" y="139106"/>
            <a:ext cx="5641578" cy="632829"/>
          </a:xfrm>
        </p:spPr>
        <p:txBody>
          <a:bodyPr>
            <a:normAutofit fontScale="90000"/>
          </a:bodyPr>
          <a:lstStyle/>
          <a:p>
            <a:pPr algn="r"/>
            <a:r>
              <a:rPr lang="en-US" dirty="0" smtClean="0">
                <a:latin typeface="Helvetica LT Std"/>
                <a:cs typeface="Helvetica LT Std"/>
              </a:rPr>
              <a:t>Symbolic execution</a:t>
            </a:r>
            <a:endParaRPr lang="en-US" dirty="0">
              <a:latin typeface="Helvetica LT Std"/>
              <a:cs typeface="Helvetica LT Std"/>
            </a:endParaRPr>
          </a:p>
        </p:txBody>
      </p:sp>
    </p:spTree>
    <p:extLst>
      <p:ext uri="{BB962C8B-B14F-4D97-AF65-F5344CB8AC3E}">
        <p14:creationId xmlns:p14="http://schemas.microsoft.com/office/powerpoint/2010/main" val="3534811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p:cNvSpPr/>
            <p:nvPr/>
          </p:nvSpPr>
          <p:spPr>
            <a:xfrm>
              <a:off x="1549582" y="966342"/>
              <a:ext cx="2678185" cy="410690"/>
            </a:xfrm>
            <a:prstGeom prst="rect">
              <a:avLst/>
            </a:prstGeom>
          </p:spPr>
          <p:txBody>
            <a:bodyPr wrap="none">
              <a:spAutoFit/>
            </a:bodyPr>
            <a:lstStyle/>
            <a:p>
              <a:r>
                <a:rPr lang="en-US" b="1" dirty="0" smtClean="0">
                  <a:latin typeface="Courier"/>
                  <a:cs typeface="Courier"/>
                </a:rPr>
                <a:t>Assign(</a:t>
              </a:r>
              <a:r>
                <a:rPr lang="en-US" b="1" dirty="0" err="1" smtClean="0">
                  <a:latin typeface="Courier"/>
                  <a:cs typeface="Courier"/>
                </a:rPr>
                <a:t>DestIP,B</a:t>
              </a:r>
              <a:r>
                <a:rPr lang="en-US" b="1" dirty="0" smtClean="0">
                  <a:latin typeface="Courier"/>
                  <a:cs typeface="Courier"/>
                </a:rPr>
                <a:t>)</a:t>
              </a:r>
              <a:endParaRPr lang="en-US" b="1" dirty="0">
                <a:latin typeface="Courier"/>
                <a:cs typeface="Courier"/>
              </a:endParaRPr>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grpSp>
        <p:nvGrpSpPr>
          <p:cNvPr id="37" name="Group 36"/>
          <p:cNvGrpSpPr/>
          <p:nvPr/>
        </p:nvGrpSpPr>
        <p:grpSpPr>
          <a:xfrm>
            <a:off x="1015868" y="959979"/>
            <a:ext cx="4150590" cy="976501"/>
            <a:chOff x="288640" y="1549402"/>
            <a:chExt cx="4629723" cy="1085850"/>
          </a:xfrm>
        </p:grpSpPr>
        <p:grpSp>
          <p:nvGrpSpPr>
            <p:cNvPr id="11" name="Group 10"/>
            <p:cNvGrpSpPr/>
            <p:nvPr/>
          </p:nvGrpSpPr>
          <p:grpSpPr>
            <a:xfrm>
              <a:off x="288640" y="2000252"/>
              <a:ext cx="4629723" cy="635000"/>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714557" y="2068067"/>
                <a:ext cx="3605261" cy="410690"/>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334597" y="1549402"/>
              <a:ext cx="1068196" cy="400110"/>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930453" y="3610783"/>
                <a:ext cx="2678186" cy="1026725"/>
              </a:xfrm>
              <a:prstGeom prst="rect">
                <a:avLst/>
              </a:prstGeom>
            </p:spPr>
            <p:txBody>
              <a:bodyPr wrap="none">
                <a:spAutoFit/>
              </a:bodyPr>
              <a:lstStyle/>
              <a:p>
                <a:r>
                  <a:rPr lang="en-US" b="1" dirty="0" smtClean="0">
                    <a:latin typeface="Courier"/>
                    <a:cs typeface="Courier"/>
                  </a:rPr>
                  <a:t>if (</a:t>
                </a:r>
                <a:r>
                  <a:rPr lang="en-US" b="1" dirty="0" err="1" smtClean="0">
                    <a:latin typeface="Courier"/>
                    <a:cs typeface="Courier"/>
                  </a:rPr>
                  <a:t>DestIP</a:t>
                </a:r>
                <a:r>
                  <a:rPr lang="en-US" b="1" dirty="0" smtClean="0">
                    <a:latin typeface="Courier"/>
                    <a:cs typeface="Courier"/>
                  </a:rPr>
                  <a:t> == A)</a:t>
                </a:r>
              </a:p>
              <a:p>
                <a:r>
                  <a:rPr lang="en-US" b="1" dirty="0">
                    <a:latin typeface="Courier"/>
                    <a:cs typeface="Courier"/>
                  </a:rPr>
                  <a:t> </a:t>
                </a:r>
                <a:r>
                  <a:rPr lang="en-US" b="1" dirty="0" smtClean="0">
                    <a:latin typeface="Courier"/>
                    <a:cs typeface="Courier"/>
                  </a:rPr>
                  <a:t>then Forward(1)</a:t>
                </a:r>
              </a:p>
              <a:p>
                <a:r>
                  <a:rPr lang="en-US" b="1" dirty="0" smtClean="0">
                    <a:latin typeface="Courier"/>
                    <a:cs typeface="Courier"/>
                  </a:rPr>
                  <a:t> else Forward(2)</a:t>
                </a:r>
                <a:endParaRPr lang="en-US" b="1" dirty="0">
                  <a:latin typeface="Courier"/>
                  <a:cs typeface="Courier"/>
                </a:endParaRPr>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112" name="Group 111"/>
          <p:cNvGrpSpPr/>
          <p:nvPr/>
        </p:nvGrpSpPr>
        <p:grpSpPr>
          <a:xfrm>
            <a:off x="6222568" y="4899831"/>
            <a:ext cx="2746808" cy="955604"/>
            <a:chOff x="6108070" y="2508386"/>
            <a:chExt cx="2746808" cy="955604"/>
          </a:xfrm>
        </p:grpSpPr>
        <p:sp>
          <p:nvSpPr>
            <p:cNvPr id="113" name="Rectangle 112"/>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4" name="Rectangle 113"/>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5" name="Rectangle 114"/>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6" name="Rectangle 115"/>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7" name="Rectangle 116"/>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18" name="TextBox 117"/>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19" name="TextBox 118"/>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20" name="Rectangle 119"/>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a:t>
              </a:r>
              <a:endParaRPr lang="en-US" dirty="0"/>
            </a:p>
          </p:txBody>
        </p:sp>
        <p:sp>
          <p:nvSpPr>
            <p:cNvPr id="121" name="TextBox 120"/>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22" name="Rectangle 121"/>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grpSp>
        <p:nvGrpSpPr>
          <p:cNvPr id="124" name="Group 123"/>
          <p:cNvGrpSpPr/>
          <p:nvPr/>
        </p:nvGrpSpPr>
        <p:grpSpPr>
          <a:xfrm>
            <a:off x="6186293" y="2664957"/>
            <a:ext cx="2746808" cy="955604"/>
            <a:chOff x="6108070" y="2508386"/>
            <a:chExt cx="2746808" cy="955604"/>
          </a:xfrm>
        </p:grpSpPr>
        <p:sp>
          <p:nvSpPr>
            <p:cNvPr id="125" name="Rectangle 124"/>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6" name="Rectangle 125"/>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7" name="Rectangle 126"/>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8" name="Rectangle 127"/>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9" name="Rectangle 128"/>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30" name="TextBox 129"/>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31" name="TextBox 130"/>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32" name="Rectangle 131"/>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t>
              </a:r>
              <a:endParaRPr lang="en-US" dirty="0"/>
            </a:p>
          </p:txBody>
        </p:sp>
        <p:sp>
          <p:nvSpPr>
            <p:cNvPr id="133" name="TextBox 132"/>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34" name="Rectangle 133"/>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sp>
        <p:nvSpPr>
          <p:cNvPr id="64" name="Title 1"/>
          <p:cNvSpPr>
            <a:spLocks noGrp="1"/>
          </p:cNvSpPr>
          <p:nvPr>
            <p:ph type="title"/>
          </p:nvPr>
        </p:nvSpPr>
        <p:spPr>
          <a:xfrm>
            <a:off x="253933" y="176796"/>
            <a:ext cx="8699568" cy="632829"/>
          </a:xfrm>
        </p:spPr>
        <p:txBody>
          <a:bodyPr>
            <a:normAutofit fontScale="90000"/>
          </a:bodyPr>
          <a:lstStyle/>
          <a:p>
            <a:r>
              <a:rPr lang="en-US" dirty="0" smtClean="0">
                <a:latin typeface="Helvetica LT Std"/>
                <a:cs typeface="Helvetica LT Std"/>
              </a:rPr>
              <a:t>The output of Symbolic Execution</a:t>
            </a:r>
            <a:endParaRPr lang="en-US" dirty="0">
              <a:latin typeface="Helvetica LT Std"/>
              <a:cs typeface="Helvetica LT Std"/>
            </a:endParaRPr>
          </a:p>
        </p:txBody>
      </p:sp>
    </p:spTree>
    <p:extLst>
      <p:ext uri="{BB962C8B-B14F-4D97-AF65-F5344CB8AC3E}">
        <p14:creationId xmlns:p14="http://schemas.microsoft.com/office/powerpoint/2010/main" val="87673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p:cNvSpPr/>
            <p:nvPr/>
          </p:nvSpPr>
          <p:spPr>
            <a:xfrm>
              <a:off x="1549582" y="966342"/>
              <a:ext cx="2678185" cy="410690"/>
            </a:xfrm>
            <a:prstGeom prst="rect">
              <a:avLst/>
            </a:prstGeom>
          </p:spPr>
          <p:txBody>
            <a:bodyPr wrap="none">
              <a:spAutoFit/>
            </a:bodyPr>
            <a:lstStyle/>
            <a:p>
              <a:r>
                <a:rPr lang="en-US" b="1" dirty="0" smtClean="0">
                  <a:latin typeface="Courier"/>
                  <a:cs typeface="Courier"/>
                </a:rPr>
                <a:t>Assign(</a:t>
              </a:r>
              <a:r>
                <a:rPr lang="en-US" b="1" dirty="0" err="1" smtClean="0">
                  <a:latin typeface="Courier"/>
                  <a:cs typeface="Courier"/>
                </a:rPr>
                <a:t>DestIP,B</a:t>
              </a:r>
              <a:r>
                <a:rPr lang="en-US" b="1" dirty="0" smtClean="0">
                  <a:latin typeface="Courier"/>
                  <a:cs typeface="Courier"/>
                </a:rPr>
                <a:t>)</a:t>
              </a:r>
              <a:endParaRPr lang="en-US" b="1" dirty="0">
                <a:latin typeface="Courier"/>
                <a:cs typeface="Courier"/>
              </a:endParaRPr>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grpSp>
        <p:nvGrpSpPr>
          <p:cNvPr id="37" name="Group 36"/>
          <p:cNvGrpSpPr/>
          <p:nvPr/>
        </p:nvGrpSpPr>
        <p:grpSpPr>
          <a:xfrm>
            <a:off x="1015868" y="959979"/>
            <a:ext cx="4150590" cy="976501"/>
            <a:chOff x="288640" y="1549402"/>
            <a:chExt cx="4629723" cy="1085850"/>
          </a:xfrm>
        </p:grpSpPr>
        <p:grpSp>
          <p:nvGrpSpPr>
            <p:cNvPr id="11" name="Group 10"/>
            <p:cNvGrpSpPr/>
            <p:nvPr/>
          </p:nvGrpSpPr>
          <p:grpSpPr>
            <a:xfrm>
              <a:off x="288640" y="2000252"/>
              <a:ext cx="4629723" cy="635000"/>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714557" y="2068067"/>
                <a:ext cx="3605261" cy="410690"/>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334597" y="1549402"/>
              <a:ext cx="1068196" cy="400110"/>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930453" y="3610783"/>
                <a:ext cx="2678186" cy="1026725"/>
              </a:xfrm>
              <a:prstGeom prst="rect">
                <a:avLst/>
              </a:prstGeom>
            </p:spPr>
            <p:txBody>
              <a:bodyPr wrap="none">
                <a:spAutoFit/>
              </a:bodyPr>
              <a:lstStyle/>
              <a:p>
                <a:r>
                  <a:rPr lang="en-US" b="1" dirty="0" smtClean="0">
                    <a:latin typeface="Courier"/>
                    <a:cs typeface="Courier"/>
                  </a:rPr>
                  <a:t>if (</a:t>
                </a:r>
                <a:r>
                  <a:rPr lang="en-US" b="1" dirty="0" err="1" smtClean="0">
                    <a:latin typeface="Courier"/>
                    <a:cs typeface="Courier"/>
                  </a:rPr>
                  <a:t>DestIP</a:t>
                </a:r>
                <a:r>
                  <a:rPr lang="en-US" b="1" dirty="0" smtClean="0">
                    <a:latin typeface="Courier"/>
                    <a:cs typeface="Courier"/>
                  </a:rPr>
                  <a:t> == A)</a:t>
                </a:r>
              </a:p>
              <a:p>
                <a:r>
                  <a:rPr lang="en-US" b="1" dirty="0">
                    <a:latin typeface="Courier"/>
                    <a:cs typeface="Courier"/>
                  </a:rPr>
                  <a:t> </a:t>
                </a:r>
                <a:r>
                  <a:rPr lang="en-US" b="1" dirty="0" smtClean="0">
                    <a:latin typeface="Courier"/>
                    <a:cs typeface="Courier"/>
                  </a:rPr>
                  <a:t>then Forward(1)</a:t>
                </a:r>
              </a:p>
              <a:p>
                <a:r>
                  <a:rPr lang="en-US" b="1" dirty="0" smtClean="0">
                    <a:latin typeface="Courier"/>
                    <a:cs typeface="Courier"/>
                  </a:rPr>
                  <a:t> else Forward(2)</a:t>
                </a:r>
                <a:endParaRPr lang="en-US" b="1" dirty="0">
                  <a:latin typeface="Courier"/>
                  <a:cs typeface="Courier"/>
                </a:endParaRPr>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2" name="Freeform 1"/>
          <p:cNvSpPr/>
          <p:nvPr/>
        </p:nvSpPr>
        <p:spPr>
          <a:xfrm>
            <a:off x="920750" y="739689"/>
            <a:ext cx="7921970" cy="3721186"/>
          </a:xfrm>
          <a:custGeom>
            <a:avLst/>
            <a:gdLst>
              <a:gd name="connsiteX0" fmla="*/ 142875 w 7921970"/>
              <a:gd name="connsiteY0" fmla="*/ 101686 h 3721186"/>
              <a:gd name="connsiteX1" fmla="*/ 238125 w 7921970"/>
              <a:gd name="connsiteY1" fmla="*/ 85811 h 3721186"/>
              <a:gd name="connsiteX2" fmla="*/ 396875 w 7921970"/>
              <a:gd name="connsiteY2" fmla="*/ 69936 h 3721186"/>
              <a:gd name="connsiteX3" fmla="*/ 523875 w 7921970"/>
              <a:gd name="connsiteY3" fmla="*/ 54061 h 3721186"/>
              <a:gd name="connsiteX4" fmla="*/ 4778375 w 7921970"/>
              <a:gd name="connsiteY4" fmla="*/ 101686 h 3721186"/>
              <a:gd name="connsiteX5" fmla="*/ 4889500 w 7921970"/>
              <a:gd name="connsiteY5" fmla="*/ 181061 h 3721186"/>
              <a:gd name="connsiteX6" fmla="*/ 4984750 w 7921970"/>
              <a:gd name="connsiteY6" fmla="*/ 260436 h 3721186"/>
              <a:gd name="connsiteX7" fmla="*/ 5000625 w 7921970"/>
              <a:gd name="connsiteY7" fmla="*/ 308061 h 3721186"/>
              <a:gd name="connsiteX8" fmla="*/ 5048250 w 7921970"/>
              <a:gd name="connsiteY8" fmla="*/ 339811 h 3721186"/>
              <a:gd name="connsiteX9" fmla="*/ 5095875 w 7921970"/>
              <a:gd name="connsiteY9" fmla="*/ 387436 h 3721186"/>
              <a:gd name="connsiteX10" fmla="*/ 5127625 w 7921970"/>
              <a:gd name="connsiteY10" fmla="*/ 435061 h 3721186"/>
              <a:gd name="connsiteX11" fmla="*/ 5207000 w 7921970"/>
              <a:gd name="connsiteY11" fmla="*/ 530311 h 3721186"/>
              <a:gd name="connsiteX12" fmla="*/ 5238750 w 7921970"/>
              <a:gd name="connsiteY12" fmla="*/ 641436 h 3721186"/>
              <a:gd name="connsiteX13" fmla="*/ 5191125 w 7921970"/>
              <a:gd name="connsiteY13" fmla="*/ 1006561 h 3721186"/>
              <a:gd name="connsiteX14" fmla="*/ 5159375 w 7921970"/>
              <a:gd name="connsiteY14" fmla="*/ 1054186 h 3721186"/>
              <a:gd name="connsiteX15" fmla="*/ 5143500 w 7921970"/>
              <a:gd name="connsiteY15" fmla="*/ 1117686 h 3721186"/>
              <a:gd name="connsiteX16" fmla="*/ 5111750 w 7921970"/>
              <a:gd name="connsiteY16" fmla="*/ 1165311 h 3721186"/>
              <a:gd name="connsiteX17" fmla="*/ 5016500 w 7921970"/>
              <a:gd name="connsiteY17" fmla="*/ 1244686 h 3721186"/>
              <a:gd name="connsiteX18" fmla="*/ 4953000 w 7921970"/>
              <a:gd name="connsiteY18" fmla="*/ 1276436 h 3721186"/>
              <a:gd name="connsiteX19" fmla="*/ 4905375 w 7921970"/>
              <a:gd name="connsiteY19" fmla="*/ 1324061 h 3721186"/>
              <a:gd name="connsiteX20" fmla="*/ 4810125 w 7921970"/>
              <a:gd name="connsiteY20" fmla="*/ 1387561 h 3721186"/>
              <a:gd name="connsiteX21" fmla="*/ 4762500 w 7921970"/>
              <a:gd name="connsiteY21" fmla="*/ 1419311 h 3721186"/>
              <a:gd name="connsiteX22" fmla="*/ 4683125 w 7921970"/>
              <a:gd name="connsiteY22" fmla="*/ 1514561 h 3721186"/>
              <a:gd name="connsiteX23" fmla="*/ 4603750 w 7921970"/>
              <a:gd name="connsiteY23" fmla="*/ 1609811 h 3721186"/>
              <a:gd name="connsiteX24" fmla="*/ 4540250 w 7921970"/>
              <a:gd name="connsiteY24" fmla="*/ 1625686 h 3721186"/>
              <a:gd name="connsiteX25" fmla="*/ 4397375 w 7921970"/>
              <a:gd name="connsiteY25" fmla="*/ 1705061 h 3721186"/>
              <a:gd name="connsiteX26" fmla="*/ 4349750 w 7921970"/>
              <a:gd name="connsiteY26" fmla="*/ 1720936 h 3721186"/>
              <a:gd name="connsiteX27" fmla="*/ 4191000 w 7921970"/>
              <a:gd name="connsiteY27" fmla="*/ 1752686 h 3721186"/>
              <a:gd name="connsiteX28" fmla="*/ 4000500 w 7921970"/>
              <a:gd name="connsiteY28" fmla="*/ 1768561 h 3721186"/>
              <a:gd name="connsiteX29" fmla="*/ 714375 w 7921970"/>
              <a:gd name="connsiteY29" fmla="*/ 1784436 h 3721186"/>
              <a:gd name="connsiteX30" fmla="*/ 603250 w 7921970"/>
              <a:gd name="connsiteY30" fmla="*/ 1800311 h 3721186"/>
              <a:gd name="connsiteX31" fmla="*/ 539750 w 7921970"/>
              <a:gd name="connsiteY31" fmla="*/ 1832061 h 3721186"/>
              <a:gd name="connsiteX32" fmla="*/ 412750 w 7921970"/>
              <a:gd name="connsiteY32" fmla="*/ 1847936 h 3721186"/>
              <a:gd name="connsiteX33" fmla="*/ 269875 w 7921970"/>
              <a:gd name="connsiteY33" fmla="*/ 1895561 h 3721186"/>
              <a:gd name="connsiteX34" fmla="*/ 158750 w 7921970"/>
              <a:gd name="connsiteY34" fmla="*/ 1943186 h 3721186"/>
              <a:gd name="connsiteX35" fmla="*/ 111125 w 7921970"/>
              <a:gd name="connsiteY35" fmla="*/ 1974936 h 3721186"/>
              <a:gd name="connsiteX36" fmla="*/ 15875 w 7921970"/>
              <a:gd name="connsiteY36" fmla="*/ 2070186 h 3721186"/>
              <a:gd name="connsiteX37" fmla="*/ 0 w 7921970"/>
              <a:gd name="connsiteY37" fmla="*/ 2117811 h 3721186"/>
              <a:gd name="connsiteX38" fmla="*/ 31750 w 7921970"/>
              <a:gd name="connsiteY38" fmla="*/ 2292436 h 3721186"/>
              <a:gd name="connsiteX39" fmla="*/ 63500 w 7921970"/>
              <a:gd name="connsiteY39" fmla="*/ 2340061 h 3721186"/>
              <a:gd name="connsiteX40" fmla="*/ 285750 w 7921970"/>
              <a:gd name="connsiteY40" fmla="*/ 2435311 h 3721186"/>
              <a:gd name="connsiteX41" fmla="*/ 428625 w 7921970"/>
              <a:gd name="connsiteY41" fmla="*/ 2482936 h 3721186"/>
              <a:gd name="connsiteX42" fmla="*/ 650875 w 7921970"/>
              <a:gd name="connsiteY42" fmla="*/ 2498811 h 3721186"/>
              <a:gd name="connsiteX43" fmla="*/ 1952625 w 7921970"/>
              <a:gd name="connsiteY43" fmla="*/ 2530561 h 3721186"/>
              <a:gd name="connsiteX44" fmla="*/ 5619750 w 7921970"/>
              <a:gd name="connsiteY44" fmla="*/ 2546436 h 3721186"/>
              <a:gd name="connsiteX45" fmla="*/ 6461125 w 7921970"/>
              <a:gd name="connsiteY45" fmla="*/ 2562311 h 3721186"/>
              <a:gd name="connsiteX46" fmla="*/ 6588125 w 7921970"/>
              <a:gd name="connsiteY46" fmla="*/ 2594061 h 3721186"/>
              <a:gd name="connsiteX47" fmla="*/ 6985000 w 7921970"/>
              <a:gd name="connsiteY47" fmla="*/ 2625811 h 3721186"/>
              <a:gd name="connsiteX48" fmla="*/ 7191375 w 7921970"/>
              <a:gd name="connsiteY48" fmla="*/ 2657561 h 3721186"/>
              <a:gd name="connsiteX49" fmla="*/ 7334250 w 7921970"/>
              <a:gd name="connsiteY49" fmla="*/ 2721061 h 3721186"/>
              <a:gd name="connsiteX50" fmla="*/ 7413625 w 7921970"/>
              <a:gd name="connsiteY50" fmla="*/ 2736936 h 3721186"/>
              <a:gd name="connsiteX51" fmla="*/ 7461250 w 7921970"/>
              <a:gd name="connsiteY51" fmla="*/ 2784561 h 3721186"/>
              <a:gd name="connsiteX52" fmla="*/ 7493000 w 7921970"/>
              <a:gd name="connsiteY52" fmla="*/ 2832186 h 3721186"/>
              <a:gd name="connsiteX53" fmla="*/ 7588250 w 7921970"/>
              <a:gd name="connsiteY53" fmla="*/ 2879811 h 3721186"/>
              <a:gd name="connsiteX54" fmla="*/ 7683500 w 7921970"/>
              <a:gd name="connsiteY54" fmla="*/ 2943311 h 3721186"/>
              <a:gd name="connsiteX55" fmla="*/ 7747000 w 7921970"/>
              <a:gd name="connsiteY55" fmla="*/ 3038561 h 3721186"/>
              <a:gd name="connsiteX56" fmla="*/ 7778750 w 7921970"/>
              <a:gd name="connsiteY56" fmla="*/ 3133811 h 3721186"/>
              <a:gd name="connsiteX57" fmla="*/ 7842250 w 7921970"/>
              <a:gd name="connsiteY57" fmla="*/ 3229061 h 3721186"/>
              <a:gd name="connsiteX58" fmla="*/ 7874000 w 7921970"/>
              <a:gd name="connsiteY58" fmla="*/ 3276686 h 3721186"/>
              <a:gd name="connsiteX59" fmla="*/ 7905750 w 7921970"/>
              <a:gd name="connsiteY59" fmla="*/ 3324311 h 3721186"/>
              <a:gd name="connsiteX60" fmla="*/ 7905750 w 7921970"/>
              <a:gd name="connsiteY60" fmla="*/ 3530686 h 3721186"/>
              <a:gd name="connsiteX61" fmla="*/ 7905750 w 7921970"/>
              <a:gd name="connsiteY61" fmla="*/ 3721186 h 372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921970" h="3721186">
                <a:moveTo>
                  <a:pt x="142875" y="101686"/>
                </a:moveTo>
                <a:cubicBezTo>
                  <a:pt x="174625" y="96394"/>
                  <a:pt x="206186" y="89803"/>
                  <a:pt x="238125" y="85811"/>
                </a:cubicBezTo>
                <a:cubicBezTo>
                  <a:pt x="290895" y="79215"/>
                  <a:pt x="344020" y="75809"/>
                  <a:pt x="396875" y="69936"/>
                </a:cubicBezTo>
                <a:cubicBezTo>
                  <a:pt x="439277" y="65225"/>
                  <a:pt x="481542" y="59353"/>
                  <a:pt x="523875" y="54061"/>
                </a:cubicBezTo>
                <a:cubicBezTo>
                  <a:pt x="1837164" y="59272"/>
                  <a:pt x="3378637" y="-98277"/>
                  <a:pt x="4778375" y="101686"/>
                </a:cubicBezTo>
                <a:cubicBezTo>
                  <a:pt x="4816066" y="126814"/>
                  <a:pt x="4855041" y="151525"/>
                  <a:pt x="4889500" y="181061"/>
                </a:cubicBezTo>
                <a:cubicBezTo>
                  <a:pt x="4996453" y="272735"/>
                  <a:pt x="4879491" y="190263"/>
                  <a:pt x="4984750" y="260436"/>
                </a:cubicBezTo>
                <a:cubicBezTo>
                  <a:pt x="4990042" y="276311"/>
                  <a:pt x="4990172" y="294994"/>
                  <a:pt x="5000625" y="308061"/>
                </a:cubicBezTo>
                <a:cubicBezTo>
                  <a:pt x="5012544" y="322959"/>
                  <a:pt x="5033593" y="327597"/>
                  <a:pt x="5048250" y="339811"/>
                </a:cubicBezTo>
                <a:cubicBezTo>
                  <a:pt x="5065497" y="354184"/>
                  <a:pt x="5081502" y="370189"/>
                  <a:pt x="5095875" y="387436"/>
                </a:cubicBezTo>
                <a:cubicBezTo>
                  <a:pt x="5108089" y="402093"/>
                  <a:pt x="5115411" y="420404"/>
                  <a:pt x="5127625" y="435061"/>
                </a:cubicBezTo>
                <a:cubicBezTo>
                  <a:pt x="5171511" y="487725"/>
                  <a:pt x="5177439" y="471189"/>
                  <a:pt x="5207000" y="530311"/>
                </a:cubicBezTo>
                <a:cubicBezTo>
                  <a:pt x="5218387" y="553085"/>
                  <a:pt x="5233664" y="621091"/>
                  <a:pt x="5238750" y="641436"/>
                </a:cubicBezTo>
                <a:cubicBezTo>
                  <a:pt x="5236608" y="677845"/>
                  <a:pt x="5245541" y="924937"/>
                  <a:pt x="5191125" y="1006561"/>
                </a:cubicBezTo>
                <a:lnTo>
                  <a:pt x="5159375" y="1054186"/>
                </a:lnTo>
                <a:cubicBezTo>
                  <a:pt x="5154083" y="1075353"/>
                  <a:pt x="5152095" y="1097632"/>
                  <a:pt x="5143500" y="1117686"/>
                </a:cubicBezTo>
                <a:cubicBezTo>
                  <a:pt x="5135984" y="1135223"/>
                  <a:pt x="5123964" y="1150654"/>
                  <a:pt x="5111750" y="1165311"/>
                </a:cubicBezTo>
                <a:cubicBezTo>
                  <a:pt x="5081901" y="1201129"/>
                  <a:pt x="5056233" y="1221981"/>
                  <a:pt x="5016500" y="1244686"/>
                </a:cubicBezTo>
                <a:cubicBezTo>
                  <a:pt x="4995953" y="1256427"/>
                  <a:pt x="4972257" y="1262681"/>
                  <a:pt x="4953000" y="1276436"/>
                </a:cubicBezTo>
                <a:cubicBezTo>
                  <a:pt x="4934731" y="1289485"/>
                  <a:pt x="4923096" y="1310278"/>
                  <a:pt x="4905375" y="1324061"/>
                </a:cubicBezTo>
                <a:cubicBezTo>
                  <a:pt x="4875254" y="1347488"/>
                  <a:pt x="4841875" y="1366394"/>
                  <a:pt x="4810125" y="1387561"/>
                </a:cubicBezTo>
                <a:lnTo>
                  <a:pt x="4762500" y="1419311"/>
                </a:lnTo>
                <a:cubicBezTo>
                  <a:pt x="4683671" y="1537555"/>
                  <a:pt x="4784985" y="1392329"/>
                  <a:pt x="4683125" y="1514561"/>
                </a:cubicBezTo>
                <a:cubicBezTo>
                  <a:pt x="4653237" y="1550426"/>
                  <a:pt x="4648021" y="1584513"/>
                  <a:pt x="4603750" y="1609811"/>
                </a:cubicBezTo>
                <a:cubicBezTo>
                  <a:pt x="4584807" y="1620636"/>
                  <a:pt x="4561417" y="1620394"/>
                  <a:pt x="4540250" y="1625686"/>
                </a:cubicBezTo>
                <a:cubicBezTo>
                  <a:pt x="4490073" y="1655792"/>
                  <a:pt x="4450515" y="1682287"/>
                  <a:pt x="4397375" y="1705061"/>
                </a:cubicBezTo>
                <a:cubicBezTo>
                  <a:pt x="4381994" y="1711653"/>
                  <a:pt x="4365840" y="1716339"/>
                  <a:pt x="4349750" y="1720936"/>
                </a:cubicBezTo>
                <a:cubicBezTo>
                  <a:pt x="4299584" y="1735269"/>
                  <a:pt x="4242032" y="1747016"/>
                  <a:pt x="4191000" y="1752686"/>
                </a:cubicBezTo>
                <a:cubicBezTo>
                  <a:pt x="4127670" y="1759723"/>
                  <a:pt x="4064217" y="1767979"/>
                  <a:pt x="4000500" y="1768561"/>
                </a:cubicBezTo>
                <a:lnTo>
                  <a:pt x="714375" y="1784436"/>
                </a:lnTo>
                <a:cubicBezTo>
                  <a:pt x="677333" y="1789728"/>
                  <a:pt x="639349" y="1790466"/>
                  <a:pt x="603250" y="1800311"/>
                </a:cubicBezTo>
                <a:cubicBezTo>
                  <a:pt x="580419" y="1806538"/>
                  <a:pt x="562708" y="1826321"/>
                  <a:pt x="539750" y="1832061"/>
                </a:cubicBezTo>
                <a:cubicBezTo>
                  <a:pt x="498361" y="1842408"/>
                  <a:pt x="455083" y="1842644"/>
                  <a:pt x="412750" y="1847936"/>
                </a:cubicBezTo>
                <a:lnTo>
                  <a:pt x="269875" y="1895561"/>
                </a:lnTo>
                <a:cubicBezTo>
                  <a:pt x="216445" y="1913371"/>
                  <a:pt x="213677" y="1911799"/>
                  <a:pt x="158750" y="1943186"/>
                </a:cubicBezTo>
                <a:cubicBezTo>
                  <a:pt x="142184" y="1952652"/>
                  <a:pt x="125385" y="1962260"/>
                  <a:pt x="111125" y="1974936"/>
                </a:cubicBezTo>
                <a:cubicBezTo>
                  <a:pt x="77565" y="2004767"/>
                  <a:pt x="15875" y="2070186"/>
                  <a:pt x="15875" y="2070186"/>
                </a:cubicBezTo>
                <a:cubicBezTo>
                  <a:pt x="10583" y="2086061"/>
                  <a:pt x="0" y="2101077"/>
                  <a:pt x="0" y="2117811"/>
                </a:cubicBezTo>
                <a:cubicBezTo>
                  <a:pt x="0" y="2150645"/>
                  <a:pt x="9425" y="2247785"/>
                  <a:pt x="31750" y="2292436"/>
                </a:cubicBezTo>
                <a:cubicBezTo>
                  <a:pt x="40283" y="2309501"/>
                  <a:pt x="47870" y="2329120"/>
                  <a:pt x="63500" y="2340061"/>
                </a:cubicBezTo>
                <a:cubicBezTo>
                  <a:pt x="183792" y="2424265"/>
                  <a:pt x="171509" y="2384537"/>
                  <a:pt x="285750" y="2435311"/>
                </a:cubicBezTo>
                <a:cubicBezTo>
                  <a:pt x="395075" y="2483900"/>
                  <a:pt x="255647" y="2465638"/>
                  <a:pt x="428625" y="2482936"/>
                </a:cubicBezTo>
                <a:cubicBezTo>
                  <a:pt x="502528" y="2490326"/>
                  <a:pt x="576839" y="2492888"/>
                  <a:pt x="650875" y="2498811"/>
                </a:cubicBezTo>
                <a:cubicBezTo>
                  <a:pt x="1262543" y="2547744"/>
                  <a:pt x="363076" y="2520034"/>
                  <a:pt x="1952625" y="2530561"/>
                </a:cubicBezTo>
                <a:lnTo>
                  <a:pt x="5619750" y="2546436"/>
                </a:lnTo>
                <a:cubicBezTo>
                  <a:pt x="5900208" y="2551728"/>
                  <a:pt x="6180955" y="2548532"/>
                  <a:pt x="6461125" y="2562311"/>
                </a:cubicBezTo>
                <a:cubicBezTo>
                  <a:pt x="6504709" y="2564454"/>
                  <a:pt x="6544585" y="2591158"/>
                  <a:pt x="6588125" y="2594061"/>
                </a:cubicBezTo>
                <a:cubicBezTo>
                  <a:pt x="6756125" y="2605261"/>
                  <a:pt x="6829446" y="2607511"/>
                  <a:pt x="6985000" y="2625811"/>
                </a:cubicBezTo>
                <a:cubicBezTo>
                  <a:pt x="7004023" y="2628049"/>
                  <a:pt x="7165857" y="2651181"/>
                  <a:pt x="7191375" y="2657561"/>
                </a:cubicBezTo>
                <a:cubicBezTo>
                  <a:pt x="7538059" y="2744232"/>
                  <a:pt x="7125758" y="2642876"/>
                  <a:pt x="7334250" y="2721061"/>
                </a:cubicBezTo>
                <a:cubicBezTo>
                  <a:pt x="7359514" y="2730535"/>
                  <a:pt x="7387167" y="2731644"/>
                  <a:pt x="7413625" y="2736936"/>
                </a:cubicBezTo>
                <a:cubicBezTo>
                  <a:pt x="7429500" y="2752811"/>
                  <a:pt x="7446877" y="2767314"/>
                  <a:pt x="7461250" y="2784561"/>
                </a:cubicBezTo>
                <a:cubicBezTo>
                  <a:pt x="7473464" y="2799218"/>
                  <a:pt x="7479509" y="2818695"/>
                  <a:pt x="7493000" y="2832186"/>
                </a:cubicBezTo>
                <a:cubicBezTo>
                  <a:pt x="7545856" y="2885042"/>
                  <a:pt x="7530148" y="2847532"/>
                  <a:pt x="7588250" y="2879811"/>
                </a:cubicBezTo>
                <a:cubicBezTo>
                  <a:pt x="7621607" y="2898343"/>
                  <a:pt x="7683500" y="2943311"/>
                  <a:pt x="7683500" y="2943311"/>
                </a:cubicBezTo>
                <a:cubicBezTo>
                  <a:pt x="7704667" y="2975061"/>
                  <a:pt x="7734933" y="3002360"/>
                  <a:pt x="7747000" y="3038561"/>
                </a:cubicBezTo>
                <a:cubicBezTo>
                  <a:pt x="7757583" y="3070311"/>
                  <a:pt x="7760186" y="3105964"/>
                  <a:pt x="7778750" y="3133811"/>
                </a:cubicBezTo>
                <a:lnTo>
                  <a:pt x="7842250" y="3229061"/>
                </a:lnTo>
                <a:lnTo>
                  <a:pt x="7874000" y="3276686"/>
                </a:lnTo>
                <a:lnTo>
                  <a:pt x="7905750" y="3324311"/>
                </a:lnTo>
                <a:cubicBezTo>
                  <a:pt x="7936211" y="3507077"/>
                  <a:pt x="7916372" y="3328867"/>
                  <a:pt x="7905750" y="3530686"/>
                </a:cubicBezTo>
                <a:cubicBezTo>
                  <a:pt x="7902413" y="3594098"/>
                  <a:pt x="7905750" y="3657686"/>
                  <a:pt x="7905750" y="3721186"/>
                </a:cubicBezTo>
              </a:path>
            </a:pathLst>
          </a:custGeom>
          <a:ln w="76200" cmpd="sng">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C0504D"/>
              </a:solidFill>
            </a:endParaRPr>
          </a:p>
        </p:txBody>
      </p:sp>
      <p:sp>
        <p:nvSpPr>
          <p:cNvPr id="66" name="Title 1"/>
          <p:cNvSpPr txBox="1">
            <a:spLocks/>
          </p:cNvSpPr>
          <p:nvPr/>
        </p:nvSpPr>
        <p:spPr>
          <a:xfrm>
            <a:off x="970935" y="5168720"/>
            <a:ext cx="7102833" cy="6328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accent2"/>
                </a:solidFill>
                <a:latin typeface="Helvetica LT Std"/>
                <a:cs typeface="Helvetica LT Std"/>
              </a:rPr>
              <a:t>Is B reachable from A?</a:t>
            </a:r>
            <a:endParaRPr lang="en-US" sz="3200" dirty="0">
              <a:solidFill>
                <a:schemeClr val="accent2"/>
              </a:solidFill>
              <a:latin typeface="Helvetica LT Std"/>
              <a:cs typeface="Helvetica LT Std"/>
            </a:endParaRPr>
          </a:p>
        </p:txBody>
      </p:sp>
      <p:sp>
        <p:nvSpPr>
          <p:cNvPr id="67" name="Rectangle 66"/>
          <p:cNvSpPr/>
          <p:nvPr/>
        </p:nvSpPr>
        <p:spPr>
          <a:xfrm>
            <a:off x="2181199" y="5769799"/>
            <a:ext cx="4802066" cy="461665"/>
          </a:xfrm>
          <a:prstGeom prst="rect">
            <a:avLst/>
          </a:prstGeom>
        </p:spPr>
        <p:txBody>
          <a:bodyPr wrap="none">
            <a:spAutoFit/>
          </a:bodyPr>
          <a:lstStyle/>
          <a:p>
            <a:r>
              <a:rPr lang="en-US" sz="2400" b="1" dirty="0" smtClean="0">
                <a:latin typeface="Courier"/>
                <a:cs typeface="Courier"/>
              </a:rPr>
              <a:t>exists future (port == B)</a:t>
            </a:r>
            <a:endParaRPr lang="en-US" sz="2400" b="1" dirty="0">
              <a:latin typeface="Courier"/>
              <a:cs typeface="Courier"/>
            </a:endParaRPr>
          </a:p>
        </p:txBody>
      </p:sp>
      <p:sp>
        <p:nvSpPr>
          <p:cNvPr id="68" name="Oval 67"/>
          <p:cNvSpPr/>
          <p:nvPr/>
        </p:nvSpPr>
        <p:spPr>
          <a:xfrm>
            <a:off x="8252993" y="3489217"/>
            <a:ext cx="684712" cy="6609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OK</a:t>
            </a:r>
            <a:endParaRPr lang="en-US" sz="4800" dirty="0">
              <a:solidFill>
                <a:schemeClr val="tx1"/>
              </a:solidFill>
              <a:latin typeface="Adobe Caslon Pro Bold Italic"/>
              <a:cs typeface="Adobe Caslon Pro Bold Italic"/>
            </a:endParaRPr>
          </a:p>
        </p:txBody>
      </p:sp>
    </p:spTree>
    <p:extLst>
      <p:ext uri="{BB962C8B-B14F-4D97-AF65-F5344CB8AC3E}">
        <p14:creationId xmlns:p14="http://schemas.microsoft.com/office/powerpoint/2010/main" val="5765322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p:bldP spid="67" grpId="0"/>
      <p:bldP spid="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p:cNvSpPr/>
            <p:nvPr/>
          </p:nvSpPr>
          <p:spPr>
            <a:xfrm>
              <a:off x="1549582" y="966342"/>
              <a:ext cx="2678185" cy="410690"/>
            </a:xfrm>
            <a:prstGeom prst="rect">
              <a:avLst/>
            </a:prstGeom>
          </p:spPr>
          <p:txBody>
            <a:bodyPr wrap="none">
              <a:spAutoFit/>
            </a:bodyPr>
            <a:lstStyle/>
            <a:p>
              <a:r>
                <a:rPr lang="en-US" b="1" dirty="0" smtClean="0">
                  <a:latin typeface="Courier"/>
                  <a:cs typeface="Courier"/>
                </a:rPr>
                <a:t>Assign(</a:t>
              </a:r>
              <a:r>
                <a:rPr lang="en-US" b="1" dirty="0" err="1" smtClean="0">
                  <a:latin typeface="Courier"/>
                  <a:cs typeface="Courier"/>
                </a:rPr>
                <a:t>DestIP,B</a:t>
              </a:r>
              <a:r>
                <a:rPr lang="en-US" b="1" dirty="0" smtClean="0">
                  <a:latin typeface="Courier"/>
                  <a:cs typeface="Courier"/>
                </a:rPr>
                <a:t>)</a:t>
              </a:r>
              <a:endParaRPr lang="en-US" b="1" dirty="0">
                <a:latin typeface="Courier"/>
                <a:cs typeface="Courier"/>
              </a:endParaRPr>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grpSp>
        <p:nvGrpSpPr>
          <p:cNvPr id="37" name="Group 36"/>
          <p:cNvGrpSpPr/>
          <p:nvPr/>
        </p:nvGrpSpPr>
        <p:grpSpPr>
          <a:xfrm>
            <a:off x="1015868" y="959979"/>
            <a:ext cx="4150590" cy="976501"/>
            <a:chOff x="288640" y="1549402"/>
            <a:chExt cx="4629723" cy="1085850"/>
          </a:xfrm>
        </p:grpSpPr>
        <p:grpSp>
          <p:nvGrpSpPr>
            <p:cNvPr id="11" name="Group 10"/>
            <p:cNvGrpSpPr/>
            <p:nvPr/>
          </p:nvGrpSpPr>
          <p:grpSpPr>
            <a:xfrm>
              <a:off x="288640" y="2000252"/>
              <a:ext cx="4629723" cy="635000"/>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714557" y="2068067"/>
                <a:ext cx="3605261" cy="410690"/>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334597" y="1549402"/>
              <a:ext cx="1068196" cy="400110"/>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930453" y="3610783"/>
                <a:ext cx="2678186" cy="1026725"/>
              </a:xfrm>
              <a:prstGeom prst="rect">
                <a:avLst/>
              </a:prstGeom>
            </p:spPr>
            <p:txBody>
              <a:bodyPr wrap="none">
                <a:spAutoFit/>
              </a:bodyPr>
              <a:lstStyle/>
              <a:p>
                <a:r>
                  <a:rPr lang="en-US" b="1" dirty="0" smtClean="0">
                    <a:latin typeface="Courier"/>
                    <a:cs typeface="Courier"/>
                  </a:rPr>
                  <a:t>if (</a:t>
                </a:r>
                <a:r>
                  <a:rPr lang="en-US" b="1" dirty="0" err="1" smtClean="0">
                    <a:latin typeface="Courier"/>
                    <a:cs typeface="Courier"/>
                  </a:rPr>
                  <a:t>DestIP</a:t>
                </a:r>
                <a:r>
                  <a:rPr lang="en-US" b="1" dirty="0" smtClean="0">
                    <a:latin typeface="Courier"/>
                    <a:cs typeface="Courier"/>
                  </a:rPr>
                  <a:t> == A)</a:t>
                </a:r>
              </a:p>
              <a:p>
                <a:r>
                  <a:rPr lang="en-US" b="1" dirty="0">
                    <a:latin typeface="Courier"/>
                    <a:cs typeface="Courier"/>
                  </a:rPr>
                  <a:t> </a:t>
                </a:r>
                <a:r>
                  <a:rPr lang="en-US" b="1" dirty="0" smtClean="0">
                    <a:latin typeface="Courier"/>
                    <a:cs typeface="Courier"/>
                  </a:rPr>
                  <a:t>then Forward(1)</a:t>
                </a:r>
              </a:p>
              <a:p>
                <a:r>
                  <a:rPr lang="en-US" b="1" dirty="0" smtClean="0">
                    <a:latin typeface="Courier"/>
                    <a:cs typeface="Courier"/>
                  </a:rPr>
                  <a:t> else Forward(2)</a:t>
                </a:r>
                <a:endParaRPr lang="en-US" b="1" dirty="0">
                  <a:latin typeface="Courier"/>
                  <a:cs typeface="Courier"/>
                </a:endParaRPr>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66" name="Title 1"/>
          <p:cNvSpPr txBox="1">
            <a:spLocks/>
          </p:cNvSpPr>
          <p:nvPr/>
        </p:nvSpPr>
        <p:spPr>
          <a:xfrm>
            <a:off x="970935" y="4819470"/>
            <a:ext cx="7102833" cy="6328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accent2"/>
                </a:solidFill>
                <a:latin typeface="Helvetica LT Std"/>
                <a:cs typeface="Helvetica LT Std"/>
              </a:rPr>
              <a:t>Does </a:t>
            </a:r>
            <a:r>
              <a:rPr lang="en-US" sz="3200" dirty="0">
                <a:solidFill>
                  <a:schemeClr val="accent2"/>
                </a:solidFill>
                <a:latin typeface="Helvetica LT Std"/>
                <a:cs typeface="Helvetica LT Std"/>
              </a:rPr>
              <a:t>the </a:t>
            </a:r>
            <a:r>
              <a:rPr lang="en-US" sz="3200" dirty="0" smtClean="0">
                <a:solidFill>
                  <a:schemeClr val="accent2"/>
                </a:solidFill>
                <a:latin typeface="Helvetica LT Std"/>
                <a:cs typeface="Helvetica LT Std"/>
              </a:rPr>
              <a:t>destination IP change?</a:t>
            </a:r>
            <a:endParaRPr lang="en-US" sz="3200" dirty="0">
              <a:solidFill>
                <a:schemeClr val="accent2"/>
              </a:solidFill>
              <a:latin typeface="Helvetica LT Std"/>
              <a:cs typeface="Helvetica LT Std"/>
            </a:endParaRPr>
          </a:p>
        </p:txBody>
      </p:sp>
      <p:sp>
        <p:nvSpPr>
          <p:cNvPr id="67" name="Rectangle 66"/>
          <p:cNvSpPr/>
          <p:nvPr/>
        </p:nvSpPr>
        <p:spPr>
          <a:xfrm>
            <a:off x="1171352" y="6206887"/>
            <a:ext cx="6649026" cy="461665"/>
          </a:xfrm>
          <a:prstGeom prst="rect">
            <a:avLst/>
          </a:prstGeom>
        </p:spPr>
        <p:txBody>
          <a:bodyPr wrap="none">
            <a:spAutoFit/>
          </a:bodyPr>
          <a:lstStyle/>
          <a:p>
            <a:r>
              <a:rPr lang="en-US" sz="2400" b="1" dirty="0" err="1" smtClean="0">
                <a:latin typeface="Courier"/>
                <a:cs typeface="Courier"/>
              </a:rPr>
              <a:t>forall</a:t>
            </a:r>
            <a:r>
              <a:rPr lang="en-US" sz="2400" b="1" dirty="0" smtClean="0">
                <a:latin typeface="Courier"/>
                <a:cs typeface="Courier"/>
              </a:rPr>
              <a:t> </a:t>
            </a:r>
            <a:r>
              <a:rPr lang="en-US" sz="2400" b="1" dirty="0">
                <a:latin typeface="Courier"/>
                <a:cs typeface="Courier"/>
              </a:rPr>
              <a:t>globally </a:t>
            </a:r>
            <a:r>
              <a:rPr lang="en-US" sz="2400" b="1" dirty="0" smtClean="0">
                <a:latin typeface="Courier"/>
                <a:cs typeface="Courier"/>
              </a:rPr>
              <a:t>(</a:t>
            </a:r>
            <a:r>
              <a:rPr lang="en-US" sz="2400" b="1" dirty="0" err="1" smtClean="0">
                <a:latin typeface="Courier"/>
                <a:cs typeface="Courier"/>
              </a:rPr>
              <a:t>DestIP</a:t>
            </a:r>
            <a:r>
              <a:rPr lang="en-US" sz="2400" b="1" dirty="0" smtClean="0">
                <a:latin typeface="Courier"/>
                <a:cs typeface="Courier"/>
              </a:rPr>
              <a:t> </a:t>
            </a:r>
            <a:r>
              <a:rPr lang="en-US" sz="2400" b="1" dirty="0">
                <a:latin typeface="Courier"/>
                <a:cs typeface="Courier"/>
              </a:rPr>
              <a:t>== initial)</a:t>
            </a:r>
          </a:p>
        </p:txBody>
      </p:sp>
      <p:sp>
        <p:nvSpPr>
          <p:cNvPr id="48" name="Rectangle 47"/>
          <p:cNvSpPr/>
          <p:nvPr/>
        </p:nvSpPr>
        <p:spPr>
          <a:xfrm>
            <a:off x="4677482" y="5468174"/>
            <a:ext cx="3724672" cy="707886"/>
          </a:xfrm>
          <a:prstGeom prst="rect">
            <a:avLst/>
          </a:prstGeom>
        </p:spPr>
        <p:txBody>
          <a:bodyPr wrap="none">
            <a:spAutoFit/>
          </a:bodyPr>
          <a:lstStyle/>
          <a:p>
            <a:r>
              <a:rPr lang="en-US" sz="2000" dirty="0" smtClean="0">
                <a:latin typeface="Courier"/>
                <a:cs typeface="Courier"/>
              </a:rPr>
              <a:t>Allocate(initial); </a:t>
            </a:r>
          </a:p>
          <a:p>
            <a:r>
              <a:rPr lang="en-US" sz="2000" dirty="0" smtClean="0">
                <a:latin typeface="Courier"/>
                <a:cs typeface="Courier"/>
              </a:rPr>
              <a:t>Assign(initial, </a:t>
            </a:r>
            <a:r>
              <a:rPr lang="en-US" sz="2000" dirty="0" err="1" smtClean="0">
                <a:latin typeface="Courier"/>
                <a:cs typeface="Courier"/>
              </a:rPr>
              <a:t>DestIP</a:t>
            </a:r>
            <a:r>
              <a:rPr lang="en-US" sz="2000" dirty="0" smtClean="0">
                <a:latin typeface="Courier"/>
                <a:cs typeface="Courier"/>
              </a:rPr>
              <a:t>)</a:t>
            </a:r>
            <a:endParaRPr lang="en-US" sz="2000" dirty="0">
              <a:latin typeface="Courier"/>
              <a:cs typeface="Courier"/>
            </a:endParaRPr>
          </a:p>
        </p:txBody>
      </p:sp>
      <p:sp>
        <p:nvSpPr>
          <p:cNvPr id="49" name="Title 1"/>
          <p:cNvSpPr txBox="1">
            <a:spLocks/>
          </p:cNvSpPr>
          <p:nvPr/>
        </p:nvSpPr>
        <p:spPr>
          <a:xfrm>
            <a:off x="407183" y="5484049"/>
            <a:ext cx="4337664" cy="6328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accent1"/>
                </a:solidFill>
                <a:latin typeface="Helvetica LT Std"/>
                <a:cs typeface="Helvetica LT Std"/>
              </a:rPr>
              <a:t>Execute at port A:</a:t>
            </a:r>
            <a:endParaRPr lang="en-US" sz="2400" dirty="0">
              <a:solidFill>
                <a:schemeClr val="accent1"/>
              </a:solidFill>
              <a:latin typeface="Helvetica LT Std"/>
              <a:cs typeface="Helvetica LT Std"/>
            </a:endParaRPr>
          </a:p>
        </p:txBody>
      </p:sp>
      <p:sp>
        <p:nvSpPr>
          <p:cNvPr id="57" name="Rectangle 56"/>
          <p:cNvSpPr/>
          <p:nvPr/>
        </p:nvSpPr>
        <p:spPr>
          <a:xfrm>
            <a:off x="6217457" y="1429474"/>
            <a:ext cx="2801193" cy="400110"/>
          </a:xfrm>
          <a:prstGeom prst="rect">
            <a:avLst/>
          </a:prstGeom>
        </p:spPr>
        <p:txBody>
          <a:bodyPr wrap="none">
            <a:spAutoFit/>
          </a:bodyPr>
          <a:lstStyle/>
          <a:p>
            <a:r>
              <a:rPr lang="en-US" sz="2000" b="1" dirty="0" err="1" smtClean="0">
                <a:solidFill>
                  <a:schemeClr val="accent2"/>
                </a:solidFill>
                <a:latin typeface="Courier"/>
                <a:cs typeface="Courier"/>
              </a:rPr>
              <a:t>DestIP</a:t>
            </a:r>
            <a:r>
              <a:rPr lang="en-US" sz="2000" b="1" dirty="0" smtClean="0">
                <a:solidFill>
                  <a:schemeClr val="accent2"/>
                </a:solidFill>
                <a:latin typeface="Courier"/>
                <a:cs typeface="Courier"/>
              </a:rPr>
              <a:t> != initial</a:t>
            </a:r>
            <a:endParaRPr lang="en-US" sz="2000" b="1" dirty="0">
              <a:solidFill>
                <a:schemeClr val="accent2"/>
              </a:solidFill>
              <a:latin typeface="Courier"/>
              <a:cs typeface="Courier"/>
            </a:endParaRPr>
          </a:p>
        </p:txBody>
      </p:sp>
      <p:sp>
        <p:nvSpPr>
          <p:cNvPr id="58" name="Rectangle 57"/>
          <p:cNvSpPr/>
          <p:nvPr/>
        </p:nvSpPr>
        <p:spPr>
          <a:xfrm>
            <a:off x="6231130" y="1104334"/>
            <a:ext cx="2801193" cy="400110"/>
          </a:xfrm>
          <a:prstGeom prst="rect">
            <a:avLst/>
          </a:prstGeom>
        </p:spPr>
        <p:txBody>
          <a:bodyPr wrap="none">
            <a:spAutoFit/>
          </a:bodyPr>
          <a:lstStyle/>
          <a:p>
            <a:r>
              <a:rPr lang="en-US" sz="2000" b="1" dirty="0" err="1" smtClean="0">
                <a:latin typeface="Courier"/>
                <a:cs typeface="Courier"/>
              </a:rPr>
              <a:t>DestIP</a:t>
            </a:r>
            <a:r>
              <a:rPr lang="en-US" sz="2000" b="1" dirty="0" smtClean="0">
                <a:latin typeface="Courier"/>
                <a:cs typeface="Courier"/>
              </a:rPr>
              <a:t> </a:t>
            </a:r>
            <a:r>
              <a:rPr lang="en-US" sz="2000" b="1" dirty="0">
                <a:latin typeface="Courier"/>
                <a:cs typeface="Courier"/>
              </a:rPr>
              <a:t>== </a:t>
            </a:r>
            <a:r>
              <a:rPr lang="en-US" sz="2000" b="1" dirty="0" smtClean="0">
                <a:latin typeface="Courier"/>
                <a:cs typeface="Courier"/>
              </a:rPr>
              <a:t>initial</a:t>
            </a:r>
            <a:endParaRPr lang="en-US" sz="2000" b="1" dirty="0">
              <a:latin typeface="Courier"/>
              <a:cs typeface="Courier"/>
            </a:endParaRPr>
          </a:p>
        </p:txBody>
      </p:sp>
      <p:sp>
        <p:nvSpPr>
          <p:cNvPr id="51" name="Freeform 50"/>
          <p:cNvSpPr/>
          <p:nvPr/>
        </p:nvSpPr>
        <p:spPr>
          <a:xfrm>
            <a:off x="920750" y="739689"/>
            <a:ext cx="7921970" cy="3721186"/>
          </a:xfrm>
          <a:custGeom>
            <a:avLst/>
            <a:gdLst>
              <a:gd name="connsiteX0" fmla="*/ 142875 w 7921970"/>
              <a:gd name="connsiteY0" fmla="*/ 101686 h 3721186"/>
              <a:gd name="connsiteX1" fmla="*/ 238125 w 7921970"/>
              <a:gd name="connsiteY1" fmla="*/ 85811 h 3721186"/>
              <a:gd name="connsiteX2" fmla="*/ 396875 w 7921970"/>
              <a:gd name="connsiteY2" fmla="*/ 69936 h 3721186"/>
              <a:gd name="connsiteX3" fmla="*/ 523875 w 7921970"/>
              <a:gd name="connsiteY3" fmla="*/ 54061 h 3721186"/>
              <a:gd name="connsiteX4" fmla="*/ 4778375 w 7921970"/>
              <a:gd name="connsiteY4" fmla="*/ 101686 h 3721186"/>
              <a:gd name="connsiteX5" fmla="*/ 4889500 w 7921970"/>
              <a:gd name="connsiteY5" fmla="*/ 181061 h 3721186"/>
              <a:gd name="connsiteX6" fmla="*/ 4984750 w 7921970"/>
              <a:gd name="connsiteY6" fmla="*/ 260436 h 3721186"/>
              <a:gd name="connsiteX7" fmla="*/ 5000625 w 7921970"/>
              <a:gd name="connsiteY7" fmla="*/ 308061 h 3721186"/>
              <a:gd name="connsiteX8" fmla="*/ 5048250 w 7921970"/>
              <a:gd name="connsiteY8" fmla="*/ 339811 h 3721186"/>
              <a:gd name="connsiteX9" fmla="*/ 5095875 w 7921970"/>
              <a:gd name="connsiteY9" fmla="*/ 387436 h 3721186"/>
              <a:gd name="connsiteX10" fmla="*/ 5127625 w 7921970"/>
              <a:gd name="connsiteY10" fmla="*/ 435061 h 3721186"/>
              <a:gd name="connsiteX11" fmla="*/ 5207000 w 7921970"/>
              <a:gd name="connsiteY11" fmla="*/ 530311 h 3721186"/>
              <a:gd name="connsiteX12" fmla="*/ 5238750 w 7921970"/>
              <a:gd name="connsiteY12" fmla="*/ 641436 h 3721186"/>
              <a:gd name="connsiteX13" fmla="*/ 5191125 w 7921970"/>
              <a:gd name="connsiteY13" fmla="*/ 1006561 h 3721186"/>
              <a:gd name="connsiteX14" fmla="*/ 5159375 w 7921970"/>
              <a:gd name="connsiteY14" fmla="*/ 1054186 h 3721186"/>
              <a:gd name="connsiteX15" fmla="*/ 5143500 w 7921970"/>
              <a:gd name="connsiteY15" fmla="*/ 1117686 h 3721186"/>
              <a:gd name="connsiteX16" fmla="*/ 5111750 w 7921970"/>
              <a:gd name="connsiteY16" fmla="*/ 1165311 h 3721186"/>
              <a:gd name="connsiteX17" fmla="*/ 5016500 w 7921970"/>
              <a:gd name="connsiteY17" fmla="*/ 1244686 h 3721186"/>
              <a:gd name="connsiteX18" fmla="*/ 4953000 w 7921970"/>
              <a:gd name="connsiteY18" fmla="*/ 1276436 h 3721186"/>
              <a:gd name="connsiteX19" fmla="*/ 4905375 w 7921970"/>
              <a:gd name="connsiteY19" fmla="*/ 1324061 h 3721186"/>
              <a:gd name="connsiteX20" fmla="*/ 4810125 w 7921970"/>
              <a:gd name="connsiteY20" fmla="*/ 1387561 h 3721186"/>
              <a:gd name="connsiteX21" fmla="*/ 4762500 w 7921970"/>
              <a:gd name="connsiteY21" fmla="*/ 1419311 h 3721186"/>
              <a:gd name="connsiteX22" fmla="*/ 4683125 w 7921970"/>
              <a:gd name="connsiteY22" fmla="*/ 1514561 h 3721186"/>
              <a:gd name="connsiteX23" fmla="*/ 4603750 w 7921970"/>
              <a:gd name="connsiteY23" fmla="*/ 1609811 h 3721186"/>
              <a:gd name="connsiteX24" fmla="*/ 4540250 w 7921970"/>
              <a:gd name="connsiteY24" fmla="*/ 1625686 h 3721186"/>
              <a:gd name="connsiteX25" fmla="*/ 4397375 w 7921970"/>
              <a:gd name="connsiteY25" fmla="*/ 1705061 h 3721186"/>
              <a:gd name="connsiteX26" fmla="*/ 4349750 w 7921970"/>
              <a:gd name="connsiteY26" fmla="*/ 1720936 h 3721186"/>
              <a:gd name="connsiteX27" fmla="*/ 4191000 w 7921970"/>
              <a:gd name="connsiteY27" fmla="*/ 1752686 h 3721186"/>
              <a:gd name="connsiteX28" fmla="*/ 4000500 w 7921970"/>
              <a:gd name="connsiteY28" fmla="*/ 1768561 h 3721186"/>
              <a:gd name="connsiteX29" fmla="*/ 714375 w 7921970"/>
              <a:gd name="connsiteY29" fmla="*/ 1784436 h 3721186"/>
              <a:gd name="connsiteX30" fmla="*/ 603250 w 7921970"/>
              <a:gd name="connsiteY30" fmla="*/ 1800311 h 3721186"/>
              <a:gd name="connsiteX31" fmla="*/ 539750 w 7921970"/>
              <a:gd name="connsiteY31" fmla="*/ 1832061 h 3721186"/>
              <a:gd name="connsiteX32" fmla="*/ 412750 w 7921970"/>
              <a:gd name="connsiteY32" fmla="*/ 1847936 h 3721186"/>
              <a:gd name="connsiteX33" fmla="*/ 269875 w 7921970"/>
              <a:gd name="connsiteY33" fmla="*/ 1895561 h 3721186"/>
              <a:gd name="connsiteX34" fmla="*/ 158750 w 7921970"/>
              <a:gd name="connsiteY34" fmla="*/ 1943186 h 3721186"/>
              <a:gd name="connsiteX35" fmla="*/ 111125 w 7921970"/>
              <a:gd name="connsiteY35" fmla="*/ 1974936 h 3721186"/>
              <a:gd name="connsiteX36" fmla="*/ 15875 w 7921970"/>
              <a:gd name="connsiteY36" fmla="*/ 2070186 h 3721186"/>
              <a:gd name="connsiteX37" fmla="*/ 0 w 7921970"/>
              <a:gd name="connsiteY37" fmla="*/ 2117811 h 3721186"/>
              <a:gd name="connsiteX38" fmla="*/ 31750 w 7921970"/>
              <a:gd name="connsiteY38" fmla="*/ 2292436 h 3721186"/>
              <a:gd name="connsiteX39" fmla="*/ 63500 w 7921970"/>
              <a:gd name="connsiteY39" fmla="*/ 2340061 h 3721186"/>
              <a:gd name="connsiteX40" fmla="*/ 285750 w 7921970"/>
              <a:gd name="connsiteY40" fmla="*/ 2435311 h 3721186"/>
              <a:gd name="connsiteX41" fmla="*/ 428625 w 7921970"/>
              <a:gd name="connsiteY41" fmla="*/ 2482936 h 3721186"/>
              <a:gd name="connsiteX42" fmla="*/ 650875 w 7921970"/>
              <a:gd name="connsiteY42" fmla="*/ 2498811 h 3721186"/>
              <a:gd name="connsiteX43" fmla="*/ 1952625 w 7921970"/>
              <a:gd name="connsiteY43" fmla="*/ 2530561 h 3721186"/>
              <a:gd name="connsiteX44" fmla="*/ 5619750 w 7921970"/>
              <a:gd name="connsiteY44" fmla="*/ 2546436 h 3721186"/>
              <a:gd name="connsiteX45" fmla="*/ 6461125 w 7921970"/>
              <a:gd name="connsiteY45" fmla="*/ 2562311 h 3721186"/>
              <a:gd name="connsiteX46" fmla="*/ 6588125 w 7921970"/>
              <a:gd name="connsiteY46" fmla="*/ 2594061 h 3721186"/>
              <a:gd name="connsiteX47" fmla="*/ 6985000 w 7921970"/>
              <a:gd name="connsiteY47" fmla="*/ 2625811 h 3721186"/>
              <a:gd name="connsiteX48" fmla="*/ 7191375 w 7921970"/>
              <a:gd name="connsiteY48" fmla="*/ 2657561 h 3721186"/>
              <a:gd name="connsiteX49" fmla="*/ 7334250 w 7921970"/>
              <a:gd name="connsiteY49" fmla="*/ 2721061 h 3721186"/>
              <a:gd name="connsiteX50" fmla="*/ 7413625 w 7921970"/>
              <a:gd name="connsiteY50" fmla="*/ 2736936 h 3721186"/>
              <a:gd name="connsiteX51" fmla="*/ 7461250 w 7921970"/>
              <a:gd name="connsiteY51" fmla="*/ 2784561 h 3721186"/>
              <a:gd name="connsiteX52" fmla="*/ 7493000 w 7921970"/>
              <a:gd name="connsiteY52" fmla="*/ 2832186 h 3721186"/>
              <a:gd name="connsiteX53" fmla="*/ 7588250 w 7921970"/>
              <a:gd name="connsiteY53" fmla="*/ 2879811 h 3721186"/>
              <a:gd name="connsiteX54" fmla="*/ 7683500 w 7921970"/>
              <a:gd name="connsiteY54" fmla="*/ 2943311 h 3721186"/>
              <a:gd name="connsiteX55" fmla="*/ 7747000 w 7921970"/>
              <a:gd name="connsiteY55" fmla="*/ 3038561 h 3721186"/>
              <a:gd name="connsiteX56" fmla="*/ 7778750 w 7921970"/>
              <a:gd name="connsiteY56" fmla="*/ 3133811 h 3721186"/>
              <a:gd name="connsiteX57" fmla="*/ 7842250 w 7921970"/>
              <a:gd name="connsiteY57" fmla="*/ 3229061 h 3721186"/>
              <a:gd name="connsiteX58" fmla="*/ 7874000 w 7921970"/>
              <a:gd name="connsiteY58" fmla="*/ 3276686 h 3721186"/>
              <a:gd name="connsiteX59" fmla="*/ 7905750 w 7921970"/>
              <a:gd name="connsiteY59" fmla="*/ 3324311 h 3721186"/>
              <a:gd name="connsiteX60" fmla="*/ 7905750 w 7921970"/>
              <a:gd name="connsiteY60" fmla="*/ 3530686 h 3721186"/>
              <a:gd name="connsiteX61" fmla="*/ 7905750 w 7921970"/>
              <a:gd name="connsiteY61" fmla="*/ 3721186 h 372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921970" h="3721186">
                <a:moveTo>
                  <a:pt x="142875" y="101686"/>
                </a:moveTo>
                <a:cubicBezTo>
                  <a:pt x="174625" y="96394"/>
                  <a:pt x="206186" y="89803"/>
                  <a:pt x="238125" y="85811"/>
                </a:cubicBezTo>
                <a:cubicBezTo>
                  <a:pt x="290895" y="79215"/>
                  <a:pt x="344020" y="75809"/>
                  <a:pt x="396875" y="69936"/>
                </a:cubicBezTo>
                <a:cubicBezTo>
                  <a:pt x="439277" y="65225"/>
                  <a:pt x="481542" y="59353"/>
                  <a:pt x="523875" y="54061"/>
                </a:cubicBezTo>
                <a:cubicBezTo>
                  <a:pt x="1837164" y="59272"/>
                  <a:pt x="3378637" y="-98277"/>
                  <a:pt x="4778375" y="101686"/>
                </a:cubicBezTo>
                <a:cubicBezTo>
                  <a:pt x="4816066" y="126814"/>
                  <a:pt x="4855041" y="151525"/>
                  <a:pt x="4889500" y="181061"/>
                </a:cubicBezTo>
                <a:cubicBezTo>
                  <a:pt x="4996453" y="272735"/>
                  <a:pt x="4879491" y="190263"/>
                  <a:pt x="4984750" y="260436"/>
                </a:cubicBezTo>
                <a:cubicBezTo>
                  <a:pt x="4990042" y="276311"/>
                  <a:pt x="4990172" y="294994"/>
                  <a:pt x="5000625" y="308061"/>
                </a:cubicBezTo>
                <a:cubicBezTo>
                  <a:pt x="5012544" y="322959"/>
                  <a:pt x="5033593" y="327597"/>
                  <a:pt x="5048250" y="339811"/>
                </a:cubicBezTo>
                <a:cubicBezTo>
                  <a:pt x="5065497" y="354184"/>
                  <a:pt x="5081502" y="370189"/>
                  <a:pt x="5095875" y="387436"/>
                </a:cubicBezTo>
                <a:cubicBezTo>
                  <a:pt x="5108089" y="402093"/>
                  <a:pt x="5115411" y="420404"/>
                  <a:pt x="5127625" y="435061"/>
                </a:cubicBezTo>
                <a:cubicBezTo>
                  <a:pt x="5171511" y="487725"/>
                  <a:pt x="5177439" y="471189"/>
                  <a:pt x="5207000" y="530311"/>
                </a:cubicBezTo>
                <a:cubicBezTo>
                  <a:pt x="5218387" y="553085"/>
                  <a:pt x="5233664" y="621091"/>
                  <a:pt x="5238750" y="641436"/>
                </a:cubicBezTo>
                <a:cubicBezTo>
                  <a:pt x="5236608" y="677845"/>
                  <a:pt x="5245541" y="924937"/>
                  <a:pt x="5191125" y="1006561"/>
                </a:cubicBezTo>
                <a:lnTo>
                  <a:pt x="5159375" y="1054186"/>
                </a:lnTo>
                <a:cubicBezTo>
                  <a:pt x="5154083" y="1075353"/>
                  <a:pt x="5152095" y="1097632"/>
                  <a:pt x="5143500" y="1117686"/>
                </a:cubicBezTo>
                <a:cubicBezTo>
                  <a:pt x="5135984" y="1135223"/>
                  <a:pt x="5123964" y="1150654"/>
                  <a:pt x="5111750" y="1165311"/>
                </a:cubicBezTo>
                <a:cubicBezTo>
                  <a:pt x="5081901" y="1201129"/>
                  <a:pt x="5056233" y="1221981"/>
                  <a:pt x="5016500" y="1244686"/>
                </a:cubicBezTo>
                <a:cubicBezTo>
                  <a:pt x="4995953" y="1256427"/>
                  <a:pt x="4972257" y="1262681"/>
                  <a:pt x="4953000" y="1276436"/>
                </a:cubicBezTo>
                <a:cubicBezTo>
                  <a:pt x="4934731" y="1289485"/>
                  <a:pt x="4923096" y="1310278"/>
                  <a:pt x="4905375" y="1324061"/>
                </a:cubicBezTo>
                <a:cubicBezTo>
                  <a:pt x="4875254" y="1347488"/>
                  <a:pt x="4841875" y="1366394"/>
                  <a:pt x="4810125" y="1387561"/>
                </a:cubicBezTo>
                <a:lnTo>
                  <a:pt x="4762500" y="1419311"/>
                </a:lnTo>
                <a:cubicBezTo>
                  <a:pt x="4683671" y="1537555"/>
                  <a:pt x="4784985" y="1392329"/>
                  <a:pt x="4683125" y="1514561"/>
                </a:cubicBezTo>
                <a:cubicBezTo>
                  <a:pt x="4653237" y="1550426"/>
                  <a:pt x="4648021" y="1584513"/>
                  <a:pt x="4603750" y="1609811"/>
                </a:cubicBezTo>
                <a:cubicBezTo>
                  <a:pt x="4584807" y="1620636"/>
                  <a:pt x="4561417" y="1620394"/>
                  <a:pt x="4540250" y="1625686"/>
                </a:cubicBezTo>
                <a:cubicBezTo>
                  <a:pt x="4490073" y="1655792"/>
                  <a:pt x="4450515" y="1682287"/>
                  <a:pt x="4397375" y="1705061"/>
                </a:cubicBezTo>
                <a:cubicBezTo>
                  <a:pt x="4381994" y="1711653"/>
                  <a:pt x="4365840" y="1716339"/>
                  <a:pt x="4349750" y="1720936"/>
                </a:cubicBezTo>
                <a:cubicBezTo>
                  <a:pt x="4299584" y="1735269"/>
                  <a:pt x="4242032" y="1747016"/>
                  <a:pt x="4191000" y="1752686"/>
                </a:cubicBezTo>
                <a:cubicBezTo>
                  <a:pt x="4127670" y="1759723"/>
                  <a:pt x="4064217" y="1767979"/>
                  <a:pt x="4000500" y="1768561"/>
                </a:cubicBezTo>
                <a:lnTo>
                  <a:pt x="714375" y="1784436"/>
                </a:lnTo>
                <a:cubicBezTo>
                  <a:pt x="677333" y="1789728"/>
                  <a:pt x="639349" y="1790466"/>
                  <a:pt x="603250" y="1800311"/>
                </a:cubicBezTo>
                <a:cubicBezTo>
                  <a:pt x="580419" y="1806538"/>
                  <a:pt x="562708" y="1826321"/>
                  <a:pt x="539750" y="1832061"/>
                </a:cubicBezTo>
                <a:cubicBezTo>
                  <a:pt x="498361" y="1842408"/>
                  <a:pt x="455083" y="1842644"/>
                  <a:pt x="412750" y="1847936"/>
                </a:cubicBezTo>
                <a:lnTo>
                  <a:pt x="269875" y="1895561"/>
                </a:lnTo>
                <a:cubicBezTo>
                  <a:pt x="216445" y="1913371"/>
                  <a:pt x="213677" y="1911799"/>
                  <a:pt x="158750" y="1943186"/>
                </a:cubicBezTo>
                <a:cubicBezTo>
                  <a:pt x="142184" y="1952652"/>
                  <a:pt x="125385" y="1962260"/>
                  <a:pt x="111125" y="1974936"/>
                </a:cubicBezTo>
                <a:cubicBezTo>
                  <a:pt x="77565" y="2004767"/>
                  <a:pt x="15875" y="2070186"/>
                  <a:pt x="15875" y="2070186"/>
                </a:cubicBezTo>
                <a:cubicBezTo>
                  <a:pt x="10583" y="2086061"/>
                  <a:pt x="0" y="2101077"/>
                  <a:pt x="0" y="2117811"/>
                </a:cubicBezTo>
                <a:cubicBezTo>
                  <a:pt x="0" y="2150645"/>
                  <a:pt x="9425" y="2247785"/>
                  <a:pt x="31750" y="2292436"/>
                </a:cubicBezTo>
                <a:cubicBezTo>
                  <a:pt x="40283" y="2309501"/>
                  <a:pt x="47870" y="2329120"/>
                  <a:pt x="63500" y="2340061"/>
                </a:cubicBezTo>
                <a:cubicBezTo>
                  <a:pt x="183792" y="2424265"/>
                  <a:pt x="171509" y="2384537"/>
                  <a:pt x="285750" y="2435311"/>
                </a:cubicBezTo>
                <a:cubicBezTo>
                  <a:pt x="395075" y="2483900"/>
                  <a:pt x="255647" y="2465638"/>
                  <a:pt x="428625" y="2482936"/>
                </a:cubicBezTo>
                <a:cubicBezTo>
                  <a:pt x="502528" y="2490326"/>
                  <a:pt x="576839" y="2492888"/>
                  <a:pt x="650875" y="2498811"/>
                </a:cubicBezTo>
                <a:cubicBezTo>
                  <a:pt x="1262543" y="2547744"/>
                  <a:pt x="363076" y="2520034"/>
                  <a:pt x="1952625" y="2530561"/>
                </a:cubicBezTo>
                <a:lnTo>
                  <a:pt x="5619750" y="2546436"/>
                </a:lnTo>
                <a:cubicBezTo>
                  <a:pt x="5900208" y="2551728"/>
                  <a:pt x="6180955" y="2548532"/>
                  <a:pt x="6461125" y="2562311"/>
                </a:cubicBezTo>
                <a:cubicBezTo>
                  <a:pt x="6504709" y="2564454"/>
                  <a:pt x="6544585" y="2591158"/>
                  <a:pt x="6588125" y="2594061"/>
                </a:cubicBezTo>
                <a:cubicBezTo>
                  <a:pt x="6756125" y="2605261"/>
                  <a:pt x="6829446" y="2607511"/>
                  <a:pt x="6985000" y="2625811"/>
                </a:cubicBezTo>
                <a:cubicBezTo>
                  <a:pt x="7004023" y="2628049"/>
                  <a:pt x="7165857" y="2651181"/>
                  <a:pt x="7191375" y="2657561"/>
                </a:cubicBezTo>
                <a:cubicBezTo>
                  <a:pt x="7538059" y="2744232"/>
                  <a:pt x="7125758" y="2642876"/>
                  <a:pt x="7334250" y="2721061"/>
                </a:cubicBezTo>
                <a:cubicBezTo>
                  <a:pt x="7359514" y="2730535"/>
                  <a:pt x="7387167" y="2731644"/>
                  <a:pt x="7413625" y="2736936"/>
                </a:cubicBezTo>
                <a:cubicBezTo>
                  <a:pt x="7429500" y="2752811"/>
                  <a:pt x="7446877" y="2767314"/>
                  <a:pt x="7461250" y="2784561"/>
                </a:cubicBezTo>
                <a:cubicBezTo>
                  <a:pt x="7473464" y="2799218"/>
                  <a:pt x="7479509" y="2818695"/>
                  <a:pt x="7493000" y="2832186"/>
                </a:cubicBezTo>
                <a:cubicBezTo>
                  <a:pt x="7545856" y="2885042"/>
                  <a:pt x="7530148" y="2847532"/>
                  <a:pt x="7588250" y="2879811"/>
                </a:cubicBezTo>
                <a:cubicBezTo>
                  <a:pt x="7621607" y="2898343"/>
                  <a:pt x="7683500" y="2943311"/>
                  <a:pt x="7683500" y="2943311"/>
                </a:cubicBezTo>
                <a:cubicBezTo>
                  <a:pt x="7704667" y="2975061"/>
                  <a:pt x="7734933" y="3002360"/>
                  <a:pt x="7747000" y="3038561"/>
                </a:cubicBezTo>
                <a:cubicBezTo>
                  <a:pt x="7757583" y="3070311"/>
                  <a:pt x="7760186" y="3105964"/>
                  <a:pt x="7778750" y="3133811"/>
                </a:cubicBezTo>
                <a:lnTo>
                  <a:pt x="7842250" y="3229061"/>
                </a:lnTo>
                <a:lnTo>
                  <a:pt x="7874000" y="3276686"/>
                </a:lnTo>
                <a:lnTo>
                  <a:pt x="7905750" y="3324311"/>
                </a:lnTo>
                <a:cubicBezTo>
                  <a:pt x="7936211" y="3507077"/>
                  <a:pt x="7916372" y="3328867"/>
                  <a:pt x="7905750" y="3530686"/>
                </a:cubicBezTo>
                <a:cubicBezTo>
                  <a:pt x="7902413" y="3594098"/>
                  <a:pt x="7905750" y="3657686"/>
                  <a:pt x="7905750" y="3721186"/>
                </a:cubicBezTo>
              </a:path>
            </a:pathLst>
          </a:custGeom>
          <a:ln w="76200" cmpd="sng">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C0504D"/>
              </a:solidFill>
            </a:endParaRPr>
          </a:p>
        </p:txBody>
      </p:sp>
      <p:sp>
        <p:nvSpPr>
          <p:cNvPr id="68" name="Oval 67"/>
          <p:cNvSpPr/>
          <p:nvPr/>
        </p:nvSpPr>
        <p:spPr>
          <a:xfrm>
            <a:off x="5316118" y="781311"/>
            <a:ext cx="684712" cy="6609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OK</a:t>
            </a:r>
            <a:endParaRPr lang="en-US" sz="4800" dirty="0">
              <a:solidFill>
                <a:schemeClr val="tx1"/>
              </a:solidFill>
              <a:latin typeface="Adobe Caslon Pro Bold Italic"/>
              <a:cs typeface="Adobe Caslon Pro Bold Italic"/>
            </a:endParaRPr>
          </a:p>
        </p:txBody>
      </p:sp>
      <p:sp>
        <p:nvSpPr>
          <p:cNvPr id="59" name="Title 1"/>
          <p:cNvSpPr txBox="1">
            <a:spLocks/>
          </p:cNvSpPr>
          <p:nvPr/>
        </p:nvSpPr>
        <p:spPr>
          <a:xfrm>
            <a:off x="5182333" y="1893085"/>
            <a:ext cx="3879794" cy="104379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2100" dirty="0" smtClean="0">
                <a:latin typeface="Helvetica LT Std"/>
                <a:cs typeface="Helvetica LT Std"/>
              </a:rPr>
              <a:t>Check constraints at port 1 against the complement of the </a:t>
            </a:r>
          </a:p>
          <a:p>
            <a:pPr algn="r"/>
            <a:r>
              <a:rPr lang="en-US" sz="2100" dirty="0" smtClean="0">
                <a:latin typeface="Helvetica LT Std"/>
                <a:cs typeface="Helvetica LT Std"/>
              </a:rPr>
              <a:t>state property</a:t>
            </a:r>
            <a:endParaRPr lang="en-US" sz="2100" dirty="0">
              <a:latin typeface="Helvetica LT Std"/>
              <a:cs typeface="Helvetica LT Std"/>
            </a:endParaRPr>
          </a:p>
        </p:txBody>
      </p:sp>
    </p:spTree>
    <p:extLst>
      <p:ext uri="{BB962C8B-B14F-4D97-AF65-F5344CB8AC3E}">
        <p14:creationId xmlns:p14="http://schemas.microsoft.com/office/powerpoint/2010/main" val="2460910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48" grpId="0"/>
      <p:bldP spid="49" grpId="0"/>
      <p:bldP spid="57" grpId="0"/>
      <p:bldP spid="58" grpId="0"/>
      <p:bldP spid="51" grpId="0" animBg="1"/>
      <p:bldP spid="68" grpId="0" animBg="1"/>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p:cNvSpPr/>
            <p:nvPr/>
          </p:nvSpPr>
          <p:spPr>
            <a:xfrm>
              <a:off x="1549582" y="966342"/>
              <a:ext cx="2678185" cy="410690"/>
            </a:xfrm>
            <a:prstGeom prst="rect">
              <a:avLst/>
            </a:prstGeom>
          </p:spPr>
          <p:txBody>
            <a:bodyPr wrap="none">
              <a:spAutoFit/>
            </a:bodyPr>
            <a:lstStyle/>
            <a:p>
              <a:r>
                <a:rPr lang="en-US" b="1" dirty="0" smtClean="0">
                  <a:latin typeface="Courier"/>
                  <a:cs typeface="Courier"/>
                </a:rPr>
                <a:t>Assign(</a:t>
              </a:r>
              <a:r>
                <a:rPr lang="en-US" b="1" dirty="0" err="1" smtClean="0">
                  <a:latin typeface="Courier"/>
                  <a:cs typeface="Courier"/>
                </a:rPr>
                <a:t>DestIP,B</a:t>
              </a:r>
              <a:r>
                <a:rPr lang="en-US" b="1" dirty="0" smtClean="0">
                  <a:latin typeface="Courier"/>
                  <a:cs typeface="Courier"/>
                </a:rPr>
                <a:t>)</a:t>
              </a:r>
              <a:endParaRPr lang="en-US" b="1" dirty="0">
                <a:latin typeface="Courier"/>
                <a:cs typeface="Courier"/>
              </a:endParaRPr>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grpSp>
        <p:nvGrpSpPr>
          <p:cNvPr id="37" name="Group 36"/>
          <p:cNvGrpSpPr/>
          <p:nvPr/>
        </p:nvGrpSpPr>
        <p:grpSpPr>
          <a:xfrm>
            <a:off x="1015868" y="959979"/>
            <a:ext cx="4150590" cy="976501"/>
            <a:chOff x="288640" y="1549402"/>
            <a:chExt cx="4629723" cy="1085850"/>
          </a:xfrm>
        </p:grpSpPr>
        <p:grpSp>
          <p:nvGrpSpPr>
            <p:cNvPr id="11" name="Group 10"/>
            <p:cNvGrpSpPr/>
            <p:nvPr/>
          </p:nvGrpSpPr>
          <p:grpSpPr>
            <a:xfrm>
              <a:off x="288640" y="2000252"/>
              <a:ext cx="4629723" cy="635000"/>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714557" y="2068067"/>
                <a:ext cx="3605261" cy="410690"/>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334597" y="1549402"/>
              <a:ext cx="1068196" cy="400110"/>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930453" y="3610783"/>
                <a:ext cx="2678186" cy="1026725"/>
              </a:xfrm>
              <a:prstGeom prst="rect">
                <a:avLst/>
              </a:prstGeom>
            </p:spPr>
            <p:txBody>
              <a:bodyPr wrap="none">
                <a:spAutoFit/>
              </a:bodyPr>
              <a:lstStyle/>
              <a:p>
                <a:r>
                  <a:rPr lang="en-US" b="1" dirty="0" smtClean="0">
                    <a:latin typeface="Courier"/>
                    <a:cs typeface="Courier"/>
                  </a:rPr>
                  <a:t>if (</a:t>
                </a:r>
                <a:r>
                  <a:rPr lang="en-US" b="1" dirty="0" err="1" smtClean="0">
                    <a:latin typeface="Courier"/>
                    <a:cs typeface="Courier"/>
                  </a:rPr>
                  <a:t>DestIP</a:t>
                </a:r>
                <a:r>
                  <a:rPr lang="en-US" b="1" dirty="0" smtClean="0">
                    <a:latin typeface="Courier"/>
                    <a:cs typeface="Courier"/>
                  </a:rPr>
                  <a:t> == A)</a:t>
                </a:r>
              </a:p>
              <a:p>
                <a:r>
                  <a:rPr lang="en-US" b="1" dirty="0">
                    <a:latin typeface="Courier"/>
                    <a:cs typeface="Courier"/>
                  </a:rPr>
                  <a:t> </a:t>
                </a:r>
                <a:r>
                  <a:rPr lang="en-US" b="1" dirty="0" smtClean="0">
                    <a:latin typeface="Courier"/>
                    <a:cs typeface="Courier"/>
                  </a:rPr>
                  <a:t>then Forward(1)</a:t>
                </a:r>
              </a:p>
              <a:p>
                <a:r>
                  <a:rPr lang="en-US" b="1" dirty="0" smtClean="0">
                    <a:latin typeface="Courier"/>
                    <a:cs typeface="Courier"/>
                  </a:rPr>
                  <a:t> else Forward(2)</a:t>
                </a:r>
                <a:endParaRPr lang="en-US" b="1" dirty="0">
                  <a:latin typeface="Courier"/>
                  <a:cs typeface="Courier"/>
                </a:endParaRPr>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2" name="Freeform 1"/>
          <p:cNvSpPr/>
          <p:nvPr/>
        </p:nvSpPr>
        <p:spPr>
          <a:xfrm>
            <a:off x="920750" y="739689"/>
            <a:ext cx="7921970" cy="3721186"/>
          </a:xfrm>
          <a:custGeom>
            <a:avLst/>
            <a:gdLst>
              <a:gd name="connsiteX0" fmla="*/ 142875 w 7921970"/>
              <a:gd name="connsiteY0" fmla="*/ 101686 h 3721186"/>
              <a:gd name="connsiteX1" fmla="*/ 238125 w 7921970"/>
              <a:gd name="connsiteY1" fmla="*/ 85811 h 3721186"/>
              <a:gd name="connsiteX2" fmla="*/ 396875 w 7921970"/>
              <a:gd name="connsiteY2" fmla="*/ 69936 h 3721186"/>
              <a:gd name="connsiteX3" fmla="*/ 523875 w 7921970"/>
              <a:gd name="connsiteY3" fmla="*/ 54061 h 3721186"/>
              <a:gd name="connsiteX4" fmla="*/ 4778375 w 7921970"/>
              <a:gd name="connsiteY4" fmla="*/ 101686 h 3721186"/>
              <a:gd name="connsiteX5" fmla="*/ 4889500 w 7921970"/>
              <a:gd name="connsiteY5" fmla="*/ 181061 h 3721186"/>
              <a:gd name="connsiteX6" fmla="*/ 4984750 w 7921970"/>
              <a:gd name="connsiteY6" fmla="*/ 260436 h 3721186"/>
              <a:gd name="connsiteX7" fmla="*/ 5000625 w 7921970"/>
              <a:gd name="connsiteY7" fmla="*/ 308061 h 3721186"/>
              <a:gd name="connsiteX8" fmla="*/ 5048250 w 7921970"/>
              <a:gd name="connsiteY8" fmla="*/ 339811 h 3721186"/>
              <a:gd name="connsiteX9" fmla="*/ 5095875 w 7921970"/>
              <a:gd name="connsiteY9" fmla="*/ 387436 h 3721186"/>
              <a:gd name="connsiteX10" fmla="*/ 5127625 w 7921970"/>
              <a:gd name="connsiteY10" fmla="*/ 435061 h 3721186"/>
              <a:gd name="connsiteX11" fmla="*/ 5207000 w 7921970"/>
              <a:gd name="connsiteY11" fmla="*/ 530311 h 3721186"/>
              <a:gd name="connsiteX12" fmla="*/ 5238750 w 7921970"/>
              <a:gd name="connsiteY12" fmla="*/ 641436 h 3721186"/>
              <a:gd name="connsiteX13" fmla="*/ 5191125 w 7921970"/>
              <a:gd name="connsiteY13" fmla="*/ 1006561 h 3721186"/>
              <a:gd name="connsiteX14" fmla="*/ 5159375 w 7921970"/>
              <a:gd name="connsiteY14" fmla="*/ 1054186 h 3721186"/>
              <a:gd name="connsiteX15" fmla="*/ 5143500 w 7921970"/>
              <a:gd name="connsiteY15" fmla="*/ 1117686 h 3721186"/>
              <a:gd name="connsiteX16" fmla="*/ 5111750 w 7921970"/>
              <a:gd name="connsiteY16" fmla="*/ 1165311 h 3721186"/>
              <a:gd name="connsiteX17" fmla="*/ 5016500 w 7921970"/>
              <a:gd name="connsiteY17" fmla="*/ 1244686 h 3721186"/>
              <a:gd name="connsiteX18" fmla="*/ 4953000 w 7921970"/>
              <a:gd name="connsiteY18" fmla="*/ 1276436 h 3721186"/>
              <a:gd name="connsiteX19" fmla="*/ 4905375 w 7921970"/>
              <a:gd name="connsiteY19" fmla="*/ 1324061 h 3721186"/>
              <a:gd name="connsiteX20" fmla="*/ 4810125 w 7921970"/>
              <a:gd name="connsiteY20" fmla="*/ 1387561 h 3721186"/>
              <a:gd name="connsiteX21" fmla="*/ 4762500 w 7921970"/>
              <a:gd name="connsiteY21" fmla="*/ 1419311 h 3721186"/>
              <a:gd name="connsiteX22" fmla="*/ 4683125 w 7921970"/>
              <a:gd name="connsiteY22" fmla="*/ 1514561 h 3721186"/>
              <a:gd name="connsiteX23" fmla="*/ 4603750 w 7921970"/>
              <a:gd name="connsiteY23" fmla="*/ 1609811 h 3721186"/>
              <a:gd name="connsiteX24" fmla="*/ 4540250 w 7921970"/>
              <a:gd name="connsiteY24" fmla="*/ 1625686 h 3721186"/>
              <a:gd name="connsiteX25" fmla="*/ 4397375 w 7921970"/>
              <a:gd name="connsiteY25" fmla="*/ 1705061 h 3721186"/>
              <a:gd name="connsiteX26" fmla="*/ 4349750 w 7921970"/>
              <a:gd name="connsiteY26" fmla="*/ 1720936 h 3721186"/>
              <a:gd name="connsiteX27" fmla="*/ 4191000 w 7921970"/>
              <a:gd name="connsiteY27" fmla="*/ 1752686 h 3721186"/>
              <a:gd name="connsiteX28" fmla="*/ 4000500 w 7921970"/>
              <a:gd name="connsiteY28" fmla="*/ 1768561 h 3721186"/>
              <a:gd name="connsiteX29" fmla="*/ 714375 w 7921970"/>
              <a:gd name="connsiteY29" fmla="*/ 1784436 h 3721186"/>
              <a:gd name="connsiteX30" fmla="*/ 603250 w 7921970"/>
              <a:gd name="connsiteY30" fmla="*/ 1800311 h 3721186"/>
              <a:gd name="connsiteX31" fmla="*/ 539750 w 7921970"/>
              <a:gd name="connsiteY31" fmla="*/ 1832061 h 3721186"/>
              <a:gd name="connsiteX32" fmla="*/ 412750 w 7921970"/>
              <a:gd name="connsiteY32" fmla="*/ 1847936 h 3721186"/>
              <a:gd name="connsiteX33" fmla="*/ 269875 w 7921970"/>
              <a:gd name="connsiteY33" fmla="*/ 1895561 h 3721186"/>
              <a:gd name="connsiteX34" fmla="*/ 158750 w 7921970"/>
              <a:gd name="connsiteY34" fmla="*/ 1943186 h 3721186"/>
              <a:gd name="connsiteX35" fmla="*/ 111125 w 7921970"/>
              <a:gd name="connsiteY35" fmla="*/ 1974936 h 3721186"/>
              <a:gd name="connsiteX36" fmla="*/ 15875 w 7921970"/>
              <a:gd name="connsiteY36" fmla="*/ 2070186 h 3721186"/>
              <a:gd name="connsiteX37" fmla="*/ 0 w 7921970"/>
              <a:gd name="connsiteY37" fmla="*/ 2117811 h 3721186"/>
              <a:gd name="connsiteX38" fmla="*/ 31750 w 7921970"/>
              <a:gd name="connsiteY38" fmla="*/ 2292436 h 3721186"/>
              <a:gd name="connsiteX39" fmla="*/ 63500 w 7921970"/>
              <a:gd name="connsiteY39" fmla="*/ 2340061 h 3721186"/>
              <a:gd name="connsiteX40" fmla="*/ 285750 w 7921970"/>
              <a:gd name="connsiteY40" fmla="*/ 2435311 h 3721186"/>
              <a:gd name="connsiteX41" fmla="*/ 428625 w 7921970"/>
              <a:gd name="connsiteY41" fmla="*/ 2482936 h 3721186"/>
              <a:gd name="connsiteX42" fmla="*/ 650875 w 7921970"/>
              <a:gd name="connsiteY42" fmla="*/ 2498811 h 3721186"/>
              <a:gd name="connsiteX43" fmla="*/ 1952625 w 7921970"/>
              <a:gd name="connsiteY43" fmla="*/ 2530561 h 3721186"/>
              <a:gd name="connsiteX44" fmla="*/ 5619750 w 7921970"/>
              <a:gd name="connsiteY44" fmla="*/ 2546436 h 3721186"/>
              <a:gd name="connsiteX45" fmla="*/ 6461125 w 7921970"/>
              <a:gd name="connsiteY45" fmla="*/ 2562311 h 3721186"/>
              <a:gd name="connsiteX46" fmla="*/ 6588125 w 7921970"/>
              <a:gd name="connsiteY46" fmla="*/ 2594061 h 3721186"/>
              <a:gd name="connsiteX47" fmla="*/ 6985000 w 7921970"/>
              <a:gd name="connsiteY47" fmla="*/ 2625811 h 3721186"/>
              <a:gd name="connsiteX48" fmla="*/ 7191375 w 7921970"/>
              <a:gd name="connsiteY48" fmla="*/ 2657561 h 3721186"/>
              <a:gd name="connsiteX49" fmla="*/ 7334250 w 7921970"/>
              <a:gd name="connsiteY49" fmla="*/ 2721061 h 3721186"/>
              <a:gd name="connsiteX50" fmla="*/ 7413625 w 7921970"/>
              <a:gd name="connsiteY50" fmla="*/ 2736936 h 3721186"/>
              <a:gd name="connsiteX51" fmla="*/ 7461250 w 7921970"/>
              <a:gd name="connsiteY51" fmla="*/ 2784561 h 3721186"/>
              <a:gd name="connsiteX52" fmla="*/ 7493000 w 7921970"/>
              <a:gd name="connsiteY52" fmla="*/ 2832186 h 3721186"/>
              <a:gd name="connsiteX53" fmla="*/ 7588250 w 7921970"/>
              <a:gd name="connsiteY53" fmla="*/ 2879811 h 3721186"/>
              <a:gd name="connsiteX54" fmla="*/ 7683500 w 7921970"/>
              <a:gd name="connsiteY54" fmla="*/ 2943311 h 3721186"/>
              <a:gd name="connsiteX55" fmla="*/ 7747000 w 7921970"/>
              <a:gd name="connsiteY55" fmla="*/ 3038561 h 3721186"/>
              <a:gd name="connsiteX56" fmla="*/ 7778750 w 7921970"/>
              <a:gd name="connsiteY56" fmla="*/ 3133811 h 3721186"/>
              <a:gd name="connsiteX57" fmla="*/ 7842250 w 7921970"/>
              <a:gd name="connsiteY57" fmla="*/ 3229061 h 3721186"/>
              <a:gd name="connsiteX58" fmla="*/ 7874000 w 7921970"/>
              <a:gd name="connsiteY58" fmla="*/ 3276686 h 3721186"/>
              <a:gd name="connsiteX59" fmla="*/ 7905750 w 7921970"/>
              <a:gd name="connsiteY59" fmla="*/ 3324311 h 3721186"/>
              <a:gd name="connsiteX60" fmla="*/ 7905750 w 7921970"/>
              <a:gd name="connsiteY60" fmla="*/ 3530686 h 3721186"/>
              <a:gd name="connsiteX61" fmla="*/ 7905750 w 7921970"/>
              <a:gd name="connsiteY61" fmla="*/ 3721186 h 372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921970" h="3721186">
                <a:moveTo>
                  <a:pt x="142875" y="101686"/>
                </a:moveTo>
                <a:cubicBezTo>
                  <a:pt x="174625" y="96394"/>
                  <a:pt x="206186" y="89803"/>
                  <a:pt x="238125" y="85811"/>
                </a:cubicBezTo>
                <a:cubicBezTo>
                  <a:pt x="290895" y="79215"/>
                  <a:pt x="344020" y="75809"/>
                  <a:pt x="396875" y="69936"/>
                </a:cubicBezTo>
                <a:cubicBezTo>
                  <a:pt x="439277" y="65225"/>
                  <a:pt x="481542" y="59353"/>
                  <a:pt x="523875" y="54061"/>
                </a:cubicBezTo>
                <a:cubicBezTo>
                  <a:pt x="1837164" y="59272"/>
                  <a:pt x="3378637" y="-98277"/>
                  <a:pt x="4778375" y="101686"/>
                </a:cubicBezTo>
                <a:cubicBezTo>
                  <a:pt x="4816066" y="126814"/>
                  <a:pt x="4855041" y="151525"/>
                  <a:pt x="4889500" y="181061"/>
                </a:cubicBezTo>
                <a:cubicBezTo>
                  <a:pt x="4996453" y="272735"/>
                  <a:pt x="4879491" y="190263"/>
                  <a:pt x="4984750" y="260436"/>
                </a:cubicBezTo>
                <a:cubicBezTo>
                  <a:pt x="4990042" y="276311"/>
                  <a:pt x="4990172" y="294994"/>
                  <a:pt x="5000625" y="308061"/>
                </a:cubicBezTo>
                <a:cubicBezTo>
                  <a:pt x="5012544" y="322959"/>
                  <a:pt x="5033593" y="327597"/>
                  <a:pt x="5048250" y="339811"/>
                </a:cubicBezTo>
                <a:cubicBezTo>
                  <a:pt x="5065497" y="354184"/>
                  <a:pt x="5081502" y="370189"/>
                  <a:pt x="5095875" y="387436"/>
                </a:cubicBezTo>
                <a:cubicBezTo>
                  <a:pt x="5108089" y="402093"/>
                  <a:pt x="5115411" y="420404"/>
                  <a:pt x="5127625" y="435061"/>
                </a:cubicBezTo>
                <a:cubicBezTo>
                  <a:pt x="5171511" y="487725"/>
                  <a:pt x="5177439" y="471189"/>
                  <a:pt x="5207000" y="530311"/>
                </a:cubicBezTo>
                <a:cubicBezTo>
                  <a:pt x="5218387" y="553085"/>
                  <a:pt x="5233664" y="621091"/>
                  <a:pt x="5238750" y="641436"/>
                </a:cubicBezTo>
                <a:cubicBezTo>
                  <a:pt x="5236608" y="677845"/>
                  <a:pt x="5245541" y="924937"/>
                  <a:pt x="5191125" y="1006561"/>
                </a:cubicBezTo>
                <a:lnTo>
                  <a:pt x="5159375" y="1054186"/>
                </a:lnTo>
                <a:cubicBezTo>
                  <a:pt x="5154083" y="1075353"/>
                  <a:pt x="5152095" y="1097632"/>
                  <a:pt x="5143500" y="1117686"/>
                </a:cubicBezTo>
                <a:cubicBezTo>
                  <a:pt x="5135984" y="1135223"/>
                  <a:pt x="5123964" y="1150654"/>
                  <a:pt x="5111750" y="1165311"/>
                </a:cubicBezTo>
                <a:cubicBezTo>
                  <a:pt x="5081901" y="1201129"/>
                  <a:pt x="5056233" y="1221981"/>
                  <a:pt x="5016500" y="1244686"/>
                </a:cubicBezTo>
                <a:cubicBezTo>
                  <a:pt x="4995953" y="1256427"/>
                  <a:pt x="4972257" y="1262681"/>
                  <a:pt x="4953000" y="1276436"/>
                </a:cubicBezTo>
                <a:cubicBezTo>
                  <a:pt x="4934731" y="1289485"/>
                  <a:pt x="4923096" y="1310278"/>
                  <a:pt x="4905375" y="1324061"/>
                </a:cubicBezTo>
                <a:cubicBezTo>
                  <a:pt x="4875254" y="1347488"/>
                  <a:pt x="4841875" y="1366394"/>
                  <a:pt x="4810125" y="1387561"/>
                </a:cubicBezTo>
                <a:lnTo>
                  <a:pt x="4762500" y="1419311"/>
                </a:lnTo>
                <a:cubicBezTo>
                  <a:pt x="4683671" y="1537555"/>
                  <a:pt x="4784985" y="1392329"/>
                  <a:pt x="4683125" y="1514561"/>
                </a:cubicBezTo>
                <a:cubicBezTo>
                  <a:pt x="4653237" y="1550426"/>
                  <a:pt x="4648021" y="1584513"/>
                  <a:pt x="4603750" y="1609811"/>
                </a:cubicBezTo>
                <a:cubicBezTo>
                  <a:pt x="4584807" y="1620636"/>
                  <a:pt x="4561417" y="1620394"/>
                  <a:pt x="4540250" y="1625686"/>
                </a:cubicBezTo>
                <a:cubicBezTo>
                  <a:pt x="4490073" y="1655792"/>
                  <a:pt x="4450515" y="1682287"/>
                  <a:pt x="4397375" y="1705061"/>
                </a:cubicBezTo>
                <a:cubicBezTo>
                  <a:pt x="4381994" y="1711653"/>
                  <a:pt x="4365840" y="1716339"/>
                  <a:pt x="4349750" y="1720936"/>
                </a:cubicBezTo>
                <a:cubicBezTo>
                  <a:pt x="4299584" y="1735269"/>
                  <a:pt x="4242032" y="1747016"/>
                  <a:pt x="4191000" y="1752686"/>
                </a:cubicBezTo>
                <a:cubicBezTo>
                  <a:pt x="4127670" y="1759723"/>
                  <a:pt x="4064217" y="1767979"/>
                  <a:pt x="4000500" y="1768561"/>
                </a:cubicBezTo>
                <a:lnTo>
                  <a:pt x="714375" y="1784436"/>
                </a:lnTo>
                <a:cubicBezTo>
                  <a:pt x="677333" y="1789728"/>
                  <a:pt x="639349" y="1790466"/>
                  <a:pt x="603250" y="1800311"/>
                </a:cubicBezTo>
                <a:cubicBezTo>
                  <a:pt x="580419" y="1806538"/>
                  <a:pt x="562708" y="1826321"/>
                  <a:pt x="539750" y="1832061"/>
                </a:cubicBezTo>
                <a:cubicBezTo>
                  <a:pt x="498361" y="1842408"/>
                  <a:pt x="455083" y="1842644"/>
                  <a:pt x="412750" y="1847936"/>
                </a:cubicBezTo>
                <a:lnTo>
                  <a:pt x="269875" y="1895561"/>
                </a:lnTo>
                <a:cubicBezTo>
                  <a:pt x="216445" y="1913371"/>
                  <a:pt x="213677" y="1911799"/>
                  <a:pt x="158750" y="1943186"/>
                </a:cubicBezTo>
                <a:cubicBezTo>
                  <a:pt x="142184" y="1952652"/>
                  <a:pt x="125385" y="1962260"/>
                  <a:pt x="111125" y="1974936"/>
                </a:cubicBezTo>
                <a:cubicBezTo>
                  <a:pt x="77565" y="2004767"/>
                  <a:pt x="15875" y="2070186"/>
                  <a:pt x="15875" y="2070186"/>
                </a:cubicBezTo>
                <a:cubicBezTo>
                  <a:pt x="10583" y="2086061"/>
                  <a:pt x="0" y="2101077"/>
                  <a:pt x="0" y="2117811"/>
                </a:cubicBezTo>
                <a:cubicBezTo>
                  <a:pt x="0" y="2150645"/>
                  <a:pt x="9425" y="2247785"/>
                  <a:pt x="31750" y="2292436"/>
                </a:cubicBezTo>
                <a:cubicBezTo>
                  <a:pt x="40283" y="2309501"/>
                  <a:pt x="47870" y="2329120"/>
                  <a:pt x="63500" y="2340061"/>
                </a:cubicBezTo>
                <a:cubicBezTo>
                  <a:pt x="183792" y="2424265"/>
                  <a:pt x="171509" y="2384537"/>
                  <a:pt x="285750" y="2435311"/>
                </a:cubicBezTo>
                <a:cubicBezTo>
                  <a:pt x="395075" y="2483900"/>
                  <a:pt x="255647" y="2465638"/>
                  <a:pt x="428625" y="2482936"/>
                </a:cubicBezTo>
                <a:cubicBezTo>
                  <a:pt x="502528" y="2490326"/>
                  <a:pt x="576839" y="2492888"/>
                  <a:pt x="650875" y="2498811"/>
                </a:cubicBezTo>
                <a:cubicBezTo>
                  <a:pt x="1262543" y="2547744"/>
                  <a:pt x="363076" y="2520034"/>
                  <a:pt x="1952625" y="2530561"/>
                </a:cubicBezTo>
                <a:lnTo>
                  <a:pt x="5619750" y="2546436"/>
                </a:lnTo>
                <a:cubicBezTo>
                  <a:pt x="5900208" y="2551728"/>
                  <a:pt x="6180955" y="2548532"/>
                  <a:pt x="6461125" y="2562311"/>
                </a:cubicBezTo>
                <a:cubicBezTo>
                  <a:pt x="6504709" y="2564454"/>
                  <a:pt x="6544585" y="2591158"/>
                  <a:pt x="6588125" y="2594061"/>
                </a:cubicBezTo>
                <a:cubicBezTo>
                  <a:pt x="6756125" y="2605261"/>
                  <a:pt x="6829446" y="2607511"/>
                  <a:pt x="6985000" y="2625811"/>
                </a:cubicBezTo>
                <a:cubicBezTo>
                  <a:pt x="7004023" y="2628049"/>
                  <a:pt x="7165857" y="2651181"/>
                  <a:pt x="7191375" y="2657561"/>
                </a:cubicBezTo>
                <a:cubicBezTo>
                  <a:pt x="7538059" y="2744232"/>
                  <a:pt x="7125758" y="2642876"/>
                  <a:pt x="7334250" y="2721061"/>
                </a:cubicBezTo>
                <a:cubicBezTo>
                  <a:pt x="7359514" y="2730535"/>
                  <a:pt x="7387167" y="2731644"/>
                  <a:pt x="7413625" y="2736936"/>
                </a:cubicBezTo>
                <a:cubicBezTo>
                  <a:pt x="7429500" y="2752811"/>
                  <a:pt x="7446877" y="2767314"/>
                  <a:pt x="7461250" y="2784561"/>
                </a:cubicBezTo>
                <a:cubicBezTo>
                  <a:pt x="7473464" y="2799218"/>
                  <a:pt x="7479509" y="2818695"/>
                  <a:pt x="7493000" y="2832186"/>
                </a:cubicBezTo>
                <a:cubicBezTo>
                  <a:pt x="7545856" y="2885042"/>
                  <a:pt x="7530148" y="2847532"/>
                  <a:pt x="7588250" y="2879811"/>
                </a:cubicBezTo>
                <a:cubicBezTo>
                  <a:pt x="7621607" y="2898343"/>
                  <a:pt x="7683500" y="2943311"/>
                  <a:pt x="7683500" y="2943311"/>
                </a:cubicBezTo>
                <a:cubicBezTo>
                  <a:pt x="7704667" y="2975061"/>
                  <a:pt x="7734933" y="3002360"/>
                  <a:pt x="7747000" y="3038561"/>
                </a:cubicBezTo>
                <a:cubicBezTo>
                  <a:pt x="7757583" y="3070311"/>
                  <a:pt x="7760186" y="3105964"/>
                  <a:pt x="7778750" y="3133811"/>
                </a:cubicBezTo>
                <a:lnTo>
                  <a:pt x="7842250" y="3229061"/>
                </a:lnTo>
                <a:lnTo>
                  <a:pt x="7874000" y="3276686"/>
                </a:lnTo>
                <a:lnTo>
                  <a:pt x="7905750" y="3324311"/>
                </a:lnTo>
                <a:cubicBezTo>
                  <a:pt x="7936211" y="3507077"/>
                  <a:pt x="7916372" y="3328867"/>
                  <a:pt x="7905750" y="3530686"/>
                </a:cubicBezTo>
                <a:cubicBezTo>
                  <a:pt x="7902413" y="3594098"/>
                  <a:pt x="7905750" y="3657686"/>
                  <a:pt x="7905750" y="3721186"/>
                </a:cubicBezTo>
              </a:path>
            </a:pathLst>
          </a:custGeom>
          <a:ln w="76200" cmpd="sng">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C0504D"/>
              </a:solidFill>
            </a:endParaRPr>
          </a:p>
        </p:txBody>
      </p:sp>
      <p:sp>
        <p:nvSpPr>
          <p:cNvPr id="66" name="Title 1"/>
          <p:cNvSpPr txBox="1">
            <a:spLocks/>
          </p:cNvSpPr>
          <p:nvPr/>
        </p:nvSpPr>
        <p:spPr>
          <a:xfrm>
            <a:off x="970935" y="4819470"/>
            <a:ext cx="7102833" cy="6328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accent2"/>
                </a:solidFill>
                <a:latin typeface="Helvetica LT Std"/>
                <a:cs typeface="Helvetica LT Std"/>
              </a:rPr>
              <a:t>Does the destination IP change?</a:t>
            </a:r>
            <a:endParaRPr lang="en-US" sz="3200" dirty="0">
              <a:solidFill>
                <a:schemeClr val="accent2"/>
              </a:solidFill>
              <a:latin typeface="Helvetica LT Std"/>
              <a:cs typeface="Helvetica LT Std"/>
            </a:endParaRPr>
          </a:p>
        </p:txBody>
      </p:sp>
      <p:sp>
        <p:nvSpPr>
          <p:cNvPr id="67" name="Rectangle 66"/>
          <p:cNvSpPr/>
          <p:nvPr/>
        </p:nvSpPr>
        <p:spPr>
          <a:xfrm>
            <a:off x="1171352" y="6206887"/>
            <a:ext cx="6649026" cy="461665"/>
          </a:xfrm>
          <a:prstGeom prst="rect">
            <a:avLst/>
          </a:prstGeom>
        </p:spPr>
        <p:txBody>
          <a:bodyPr wrap="none">
            <a:spAutoFit/>
          </a:bodyPr>
          <a:lstStyle/>
          <a:p>
            <a:r>
              <a:rPr lang="en-US" sz="2400" b="1" dirty="0" err="1" smtClean="0">
                <a:latin typeface="Courier"/>
                <a:cs typeface="Courier"/>
              </a:rPr>
              <a:t>forall</a:t>
            </a:r>
            <a:r>
              <a:rPr lang="en-US" sz="2400" b="1" dirty="0" smtClean="0">
                <a:latin typeface="Courier"/>
                <a:cs typeface="Courier"/>
              </a:rPr>
              <a:t> globally (</a:t>
            </a:r>
            <a:r>
              <a:rPr lang="en-US" sz="2400" b="1" dirty="0" err="1" smtClean="0">
                <a:latin typeface="Courier"/>
                <a:cs typeface="Courier"/>
              </a:rPr>
              <a:t>DestIP</a:t>
            </a:r>
            <a:r>
              <a:rPr lang="en-US" sz="2400" b="1" dirty="0" smtClean="0">
                <a:latin typeface="Courier"/>
                <a:cs typeface="Courier"/>
              </a:rPr>
              <a:t> == initial)</a:t>
            </a:r>
            <a:endParaRPr lang="en-US" sz="2400" b="1" dirty="0">
              <a:latin typeface="Courier"/>
              <a:cs typeface="Courier"/>
            </a:endParaRPr>
          </a:p>
        </p:txBody>
      </p:sp>
      <p:sp>
        <p:nvSpPr>
          <p:cNvPr id="68" name="Oval 67"/>
          <p:cNvSpPr/>
          <p:nvPr/>
        </p:nvSpPr>
        <p:spPr>
          <a:xfrm>
            <a:off x="5506618" y="670186"/>
            <a:ext cx="684712" cy="6609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OK</a:t>
            </a:r>
            <a:endParaRPr lang="en-US" sz="4800" dirty="0">
              <a:solidFill>
                <a:schemeClr val="tx1"/>
              </a:solidFill>
              <a:latin typeface="Adobe Caslon Pro Bold Italic"/>
              <a:cs typeface="Adobe Caslon Pro Bold Italic"/>
            </a:endParaRPr>
          </a:p>
        </p:txBody>
      </p:sp>
      <p:sp>
        <p:nvSpPr>
          <p:cNvPr id="48" name="Rectangle 47"/>
          <p:cNvSpPr/>
          <p:nvPr/>
        </p:nvSpPr>
        <p:spPr>
          <a:xfrm>
            <a:off x="4677482" y="5468174"/>
            <a:ext cx="3724672" cy="707886"/>
          </a:xfrm>
          <a:prstGeom prst="rect">
            <a:avLst/>
          </a:prstGeom>
        </p:spPr>
        <p:txBody>
          <a:bodyPr wrap="none">
            <a:spAutoFit/>
          </a:bodyPr>
          <a:lstStyle/>
          <a:p>
            <a:r>
              <a:rPr lang="en-US" sz="2000" dirty="0" smtClean="0">
                <a:latin typeface="Courier"/>
                <a:cs typeface="Courier"/>
              </a:rPr>
              <a:t>Allocate(initial); </a:t>
            </a:r>
          </a:p>
          <a:p>
            <a:r>
              <a:rPr lang="en-US" sz="2000" dirty="0" smtClean="0">
                <a:latin typeface="Courier"/>
                <a:cs typeface="Courier"/>
              </a:rPr>
              <a:t>Assign(initial, </a:t>
            </a:r>
            <a:r>
              <a:rPr lang="en-US" sz="2000" dirty="0" err="1" smtClean="0">
                <a:latin typeface="Courier"/>
                <a:cs typeface="Courier"/>
              </a:rPr>
              <a:t>DestIP</a:t>
            </a:r>
            <a:r>
              <a:rPr lang="en-US" sz="2000" dirty="0" smtClean="0">
                <a:latin typeface="Courier"/>
                <a:cs typeface="Courier"/>
              </a:rPr>
              <a:t>)</a:t>
            </a:r>
            <a:endParaRPr lang="en-US" sz="2000" dirty="0">
              <a:latin typeface="Courier"/>
              <a:cs typeface="Courier"/>
            </a:endParaRPr>
          </a:p>
        </p:txBody>
      </p:sp>
      <p:sp>
        <p:nvSpPr>
          <p:cNvPr id="49" name="Title 1"/>
          <p:cNvSpPr txBox="1">
            <a:spLocks/>
          </p:cNvSpPr>
          <p:nvPr/>
        </p:nvSpPr>
        <p:spPr>
          <a:xfrm>
            <a:off x="407183" y="5484049"/>
            <a:ext cx="4337664" cy="6328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accent1"/>
                </a:solidFill>
                <a:latin typeface="Helvetica LT Std"/>
                <a:cs typeface="Helvetica LT Std"/>
              </a:rPr>
              <a:t>Execute at port A:</a:t>
            </a:r>
            <a:endParaRPr lang="en-US" sz="2400" dirty="0">
              <a:solidFill>
                <a:schemeClr val="accent1"/>
              </a:solidFill>
              <a:latin typeface="Helvetica LT Std"/>
              <a:cs typeface="Helvetica LT Std"/>
            </a:endParaRPr>
          </a:p>
        </p:txBody>
      </p:sp>
      <p:sp>
        <p:nvSpPr>
          <p:cNvPr id="52" name="Oval 51"/>
          <p:cNvSpPr/>
          <p:nvPr/>
        </p:nvSpPr>
        <p:spPr>
          <a:xfrm>
            <a:off x="7717442" y="2966835"/>
            <a:ext cx="684712" cy="66097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No</a:t>
            </a:r>
            <a:endParaRPr lang="en-US" sz="4800" dirty="0">
              <a:solidFill>
                <a:schemeClr val="tx1"/>
              </a:solidFill>
              <a:latin typeface="Adobe Caslon Pro Bold Italic"/>
              <a:cs typeface="Adobe Caslon Pro Bold Italic"/>
            </a:endParaRPr>
          </a:p>
        </p:txBody>
      </p:sp>
      <p:sp>
        <p:nvSpPr>
          <p:cNvPr id="54" name="Oval 53"/>
          <p:cNvSpPr/>
          <p:nvPr/>
        </p:nvSpPr>
        <p:spPr>
          <a:xfrm>
            <a:off x="3484143" y="2886122"/>
            <a:ext cx="684712" cy="6609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OK</a:t>
            </a:r>
            <a:endParaRPr lang="en-US" sz="4800" dirty="0">
              <a:solidFill>
                <a:schemeClr val="tx1"/>
              </a:solidFill>
              <a:latin typeface="Adobe Caslon Pro Bold Italic"/>
              <a:cs typeface="Adobe Caslon Pro Bold Italic"/>
            </a:endParaRPr>
          </a:p>
        </p:txBody>
      </p:sp>
    </p:spTree>
    <p:extLst>
      <p:ext uri="{BB962C8B-B14F-4D97-AF65-F5344CB8AC3E}">
        <p14:creationId xmlns:p14="http://schemas.microsoft.com/office/powerpoint/2010/main" val="36305085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Results</a:t>
            </a:r>
            <a:endParaRPr lang="en-US" dirty="0">
              <a:solidFill>
                <a:srgbClr val="000000"/>
              </a:solidFill>
            </a:endParaRPr>
          </a:p>
        </p:txBody>
      </p:sp>
      <p:sp>
        <p:nvSpPr>
          <p:cNvPr id="10" name="Content Placeholder 2"/>
          <p:cNvSpPr txBox="1">
            <a:spLocks/>
          </p:cNvSpPr>
          <p:nvPr/>
        </p:nvSpPr>
        <p:spPr>
          <a:xfrm>
            <a:off x="694529" y="1670050"/>
            <a:ext cx="7735095" cy="60007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t>Policy verification on our CS Department core</a:t>
            </a:r>
          </a:p>
          <a:p>
            <a:pPr marL="0" indent="0">
              <a:buFont typeface="Arial"/>
              <a:buNone/>
            </a:pPr>
            <a:r>
              <a:rPr lang="en-US" sz="2800" dirty="0" err="1" smtClean="0"/>
              <a:t>middlebox</a:t>
            </a:r>
            <a:r>
              <a:rPr lang="en-US" sz="2800" dirty="0" smtClean="0"/>
              <a:t> (Cisco Adaptive Security Appliance - ASA)</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1147399145"/>
              </p:ext>
            </p:extLst>
          </p:nvPr>
        </p:nvGraphicFramePr>
        <p:xfrm>
          <a:off x="694529" y="3962401"/>
          <a:ext cx="7992272" cy="1063628"/>
        </p:xfrm>
        <a:graphic>
          <a:graphicData uri="http://schemas.openxmlformats.org/drawingml/2006/table">
            <a:tbl>
              <a:tblPr firstRow="1" bandRow="1">
                <a:tableStyleId>{69012ECD-51FC-41F1-AA8D-1B2483CD663E}</a:tableStyleId>
              </a:tblPr>
              <a:tblGrid>
                <a:gridCol w="3996136"/>
                <a:gridCol w="3996136"/>
              </a:tblGrid>
              <a:tr h="531814">
                <a:tc>
                  <a:txBody>
                    <a:bodyPr/>
                    <a:lstStyle/>
                    <a:p>
                      <a:r>
                        <a:rPr lang="en-US" dirty="0" smtClean="0"/>
                        <a:t>Symbolic execution</a:t>
                      </a:r>
                      <a:endParaRPr lang="en-US" dirty="0"/>
                    </a:p>
                  </a:txBody>
                  <a:tcPr/>
                </a:tc>
                <a:tc>
                  <a:txBody>
                    <a:bodyPr/>
                    <a:lstStyle/>
                    <a:p>
                      <a:r>
                        <a:rPr lang="en-US" dirty="0" smtClean="0"/>
                        <a:t>Policy verification</a:t>
                      </a:r>
                      <a:endParaRPr lang="en-US" dirty="0"/>
                    </a:p>
                  </a:txBody>
                  <a:tcPr/>
                </a:tc>
              </a:tr>
              <a:tr h="531814">
                <a:tc>
                  <a:txBody>
                    <a:bodyPr/>
                    <a:lstStyle/>
                    <a:p>
                      <a:r>
                        <a:rPr lang="en-US" sz="2400" dirty="0" smtClean="0"/>
                        <a:t>412</a:t>
                      </a:r>
                      <a:r>
                        <a:rPr lang="en-US" sz="2400" baseline="0" dirty="0" smtClean="0"/>
                        <a:t> </a:t>
                      </a:r>
                      <a:r>
                        <a:rPr lang="en-US" sz="2400" baseline="0" dirty="0" err="1" smtClean="0"/>
                        <a:t>ms</a:t>
                      </a:r>
                      <a:endParaRPr lang="en-US" sz="2400" dirty="0"/>
                    </a:p>
                  </a:txBody>
                  <a:tcPr/>
                </a:tc>
                <a:tc>
                  <a:txBody>
                    <a:bodyPr/>
                    <a:lstStyle/>
                    <a:p>
                      <a:r>
                        <a:rPr lang="en-US" sz="2400" dirty="0" smtClean="0"/>
                        <a:t>563 </a:t>
                      </a:r>
                      <a:r>
                        <a:rPr lang="en-US" sz="2400" dirty="0" err="1" smtClean="0"/>
                        <a:t>ms</a:t>
                      </a:r>
                      <a:endParaRPr lang="en-US" sz="2400" dirty="0"/>
                    </a:p>
                  </a:txBody>
                  <a:tcPr/>
                </a:tc>
              </a:tr>
            </a:tbl>
          </a:graphicData>
        </a:graphic>
      </p:graphicFrame>
      <p:sp>
        <p:nvSpPr>
          <p:cNvPr id="5" name="Content Placeholder 2"/>
          <p:cNvSpPr txBox="1">
            <a:spLocks/>
          </p:cNvSpPr>
          <p:nvPr/>
        </p:nvSpPr>
        <p:spPr>
          <a:xfrm>
            <a:off x="1037429" y="2760662"/>
            <a:ext cx="7735095" cy="60007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t>4 feasible paths for a packet with concrete L2 fields</a:t>
            </a:r>
            <a:endParaRPr lang="en-US" sz="2800" b="1" dirty="0"/>
          </a:p>
        </p:txBody>
      </p:sp>
      <p:sp>
        <p:nvSpPr>
          <p:cNvPr id="6" name="Content Placeholder 2"/>
          <p:cNvSpPr txBox="1">
            <a:spLocks/>
          </p:cNvSpPr>
          <p:nvPr/>
        </p:nvSpPr>
        <p:spPr>
          <a:xfrm>
            <a:off x="662779" y="5267325"/>
            <a:ext cx="7735095" cy="60007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t>Expressiveness:</a:t>
            </a:r>
          </a:p>
          <a:p>
            <a:pPr marL="0" indent="0">
              <a:buFont typeface="Arial"/>
              <a:buNone/>
            </a:pPr>
            <a:r>
              <a:rPr lang="en-US" sz="2400" b="1" dirty="0" smtClean="0"/>
              <a:t>TCP end-to-end connectivity, tunnel invariance, isolation, </a:t>
            </a:r>
            <a:r>
              <a:rPr lang="en-US" sz="2400" b="1" dirty="0" err="1" smtClean="0"/>
              <a:t>stateful</a:t>
            </a:r>
            <a:r>
              <a:rPr lang="en-US" sz="2400" b="1" dirty="0" smtClean="0"/>
              <a:t> NAT correctness, protocol verification </a:t>
            </a:r>
            <a:endParaRPr lang="en-US" sz="2400" b="1" dirty="0"/>
          </a:p>
        </p:txBody>
      </p:sp>
      <p:sp>
        <p:nvSpPr>
          <p:cNvPr id="7" name="Content Placeholder 2"/>
          <p:cNvSpPr txBox="1">
            <a:spLocks/>
          </p:cNvSpPr>
          <p:nvPr/>
        </p:nvSpPr>
        <p:spPr>
          <a:xfrm>
            <a:off x="1046954" y="3203575"/>
            <a:ext cx="7735095" cy="60007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t>~ 100 instructions per path</a:t>
            </a:r>
            <a:endParaRPr lang="en-US" sz="2800" b="1" dirty="0"/>
          </a:p>
        </p:txBody>
      </p:sp>
    </p:spTree>
    <p:extLst>
      <p:ext uri="{BB962C8B-B14F-4D97-AF65-F5344CB8AC3E}">
        <p14:creationId xmlns:p14="http://schemas.microsoft.com/office/powerpoint/2010/main" val="8574981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37125" y="4314862"/>
            <a:ext cx="4520640" cy="96431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457200" y="274638"/>
            <a:ext cx="8229600" cy="773112"/>
          </a:xfrm>
        </p:spPr>
        <p:txBody>
          <a:bodyPr>
            <a:noAutofit/>
          </a:bodyPr>
          <a:lstStyle/>
          <a:p>
            <a:r>
              <a:rPr lang="en-US" sz="3600" dirty="0" smtClean="0">
                <a:latin typeface="Helvetica LT Std"/>
                <a:cs typeface="Helvetica LT Std"/>
              </a:rPr>
              <a:t>Network verification status quo</a:t>
            </a:r>
            <a:endParaRPr lang="en-US" sz="3600" dirty="0">
              <a:latin typeface="Helvetica LT Std"/>
              <a:cs typeface="Helvetica LT Std"/>
            </a:endParaRPr>
          </a:p>
        </p:txBody>
      </p:sp>
      <p:pic>
        <p:nvPicPr>
          <p:cNvPr id="8" name="Picture 7"/>
          <p:cNvPicPr>
            <a:picLocks noChangeAspect="1"/>
          </p:cNvPicPr>
          <p:nvPr/>
        </p:nvPicPr>
        <p:blipFill>
          <a:blip r:embed="rId3"/>
          <a:stretch>
            <a:fillRect/>
          </a:stretch>
        </p:blipFill>
        <p:spPr>
          <a:xfrm>
            <a:off x="313651" y="1182981"/>
            <a:ext cx="4024882" cy="2926064"/>
          </a:xfrm>
          <a:prstGeom prst="rect">
            <a:avLst/>
          </a:prstGeom>
        </p:spPr>
      </p:pic>
      <p:sp>
        <p:nvSpPr>
          <p:cNvPr id="2" name="TextBox 1"/>
          <p:cNvSpPr txBox="1"/>
          <p:nvPr/>
        </p:nvSpPr>
        <p:spPr>
          <a:xfrm>
            <a:off x="192858" y="4284980"/>
            <a:ext cx="4315642" cy="584776"/>
          </a:xfrm>
          <a:prstGeom prst="rect">
            <a:avLst/>
          </a:prstGeom>
          <a:noFill/>
        </p:spPr>
        <p:txBody>
          <a:bodyPr wrap="square" rtlCol="0">
            <a:spAutoFit/>
          </a:bodyPr>
          <a:lstStyle/>
          <a:p>
            <a:r>
              <a:rPr lang="en-US" sz="3200" dirty="0" err="1" smtClean="0"/>
              <a:t>Dataplane</a:t>
            </a:r>
            <a:r>
              <a:rPr lang="en-US" sz="3200" dirty="0" smtClean="0"/>
              <a:t> snapshot</a:t>
            </a:r>
            <a:endParaRPr lang="en-US" sz="3200" dirty="0"/>
          </a:p>
        </p:txBody>
      </p:sp>
      <p:sp>
        <p:nvSpPr>
          <p:cNvPr id="7" name="TextBox 6"/>
          <p:cNvSpPr txBox="1"/>
          <p:nvPr/>
        </p:nvSpPr>
        <p:spPr>
          <a:xfrm>
            <a:off x="192858" y="4824075"/>
            <a:ext cx="4526675" cy="400110"/>
          </a:xfrm>
          <a:prstGeom prst="rect">
            <a:avLst/>
          </a:prstGeom>
          <a:noFill/>
        </p:spPr>
        <p:txBody>
          <a:bodyPr wrap="none" rtlCol="0">
            <a:spAutoFit/>
          </a:bodyPr>
          <a:lstStyle/>
          <a:p>
            <a:r>
              <a:rPr lang="en-US" sz="2000" dirty="0" smtClean="0"/>
              <a:t>configuration files, forwarding tables, etc.</a:t>
            </a:r>
            <a:endParaRPr lang="en-US" sz="2000" dirty="0"/>
          </a:p>
        </p:txBody>
      </p:sp>
      <p:sp>
        <p:nvSpPr>
          <p:cNvPr id="9" name="TextBox 8"/>
          <p:cNvSpPr txBox="1"/>
          <p:nvPr/>
        </p:nvSpPr>
        <p:spPr>
          <a:xfrm>
            <a:off x="186651" y="5419230"/>
            <a:ext cx="2131242" cy="584776"/>
          </a:xfrm>
          <a:prstGeom prst="rect">
            <a:avLst/>
          </a:prstGeom>
          <a:noFill/>
        </p:spPr>
        <p:txBody>
          <a:bodyPr wrap="square" rtlCol="0">
            <a:spAutoFit/>
          </a:bodyPr>
          <a:lstStyle/>
          <a:p>
            <a:r>
              <a:rPr lang="en-US" sz="3200" b="1" dirty="0" smtClean="0">
                <a:solidFill>
                  <a:schemeClr val="tx2"/>
                </a:solidFill>
              </a:rPr>
              <a:t>User policy</a:t>
            </a:r>
            <a:endParaRPr lang="en-US" sz="3200" b="1" dirty="0">
              <a:solidFill>
                <a:schemeClr val="tx2"/>
              </a:solidFill>
            </a:endParaRPr>
          </a:p>
        </p:txBody>
      </p:sp>
      <p:sp>
        <p:nvSpPr>
          <p:cNvPr id="11" name="TextBox 10"/>
          <p:cNvSpPr txBox="1"/>
          <p:nvPr/>
        </p:nvSpPr>
        <p:spPr>
          <a:xfrm>
            <a:off x="218401" y="5877006"/>
            <a:ext cx="3172663" cy="400110"/>
          </a:xfrm>
          <a:prstGeom prst="rect">
            <a:avLst/>
          </a:prstGeom>
          <a:noFill/>
        </p:spPr>
        <p:txBody>
          <a:bodyPr wrap="none" rtlCol="0">
            <a:spAutoFit/>
          </a:bodyPr>
          <a:lstStyle/>
          <a:p>
            <a:r>
              <a:rPr lang="en-US" sz="2000" dirty="0">
                <a:solidFill>
                  <a:schemeClr val="tx2"/>
                </a:solidFill>
              </a:rPr>
              <a:t>i</a:t>
            </a:r>
            <a:r>
              <a:rPr lang="en-US" sz="2000" dirty="0" smtClean="0">
                <a:solidFill>
                  <a:schemeClr val="tx2"/>
                </a:solidFill>
              </a:rPr>
              <a:t>ntended network </a:t>
            </a:r>
            <a:r>
              <a:rPr lang="en-US" sz="2000" dirty="0" err="1" smtClean="0">
                <a:solidFill>
                  <a:schemeClr val="tx2"/>
                </a:solidFill>
              </a:rPr>
              <a:t>behaviour</a:t>
            </a:r>
            <a:endParaRPr lang="en-US" sz="2000" dirty="0">
              <a:solidFill>
                <a:schemeClr val="tx2"/>
              </a:solidFill>
            </a:endParaRPr>
          </a:p>
        </p:txBody>
      </p:sp>
      <p:sp>
        <p:nvSpPr>
          <p:cNvPr id="12" name="Cloud 11"/>
          <p:cNvSpPr/>
          <p:nvPr/>
        </p:nvSpPr>
        <p:spPr>
          <a:xfrm>
            <a:off x="4556125" y="1505545"/>
            <a:ext cx="4486066" cy="232033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smtClean="0"/>
              <a:t>network model</a:t>
            </a:r>
            <a:endParaRPr lang="en-US" sz="3600" dirty="0"/>
          </a:p>
        </p:txBody>
      </p:sp>
      <p:sp>
        <p:nvSpPr>
          <p:cNvPr id="3" name="Right Arrow 2"/>
          <p:cNvSpPr/>
          <p:nvPr/>
        </p:nvSpPr>
        <p:spPr>
          <a:xfrm>
            <a:off x="4143375" y="2460625"/>
            <a:ext cx="793750" cy="508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995606" y="4316730"/>
            <a:ext cx="2258242" cy="584776"/>
          </a:xfrm>
          <a:prstGeom prst="rect">
            <a:avLst/>
          </a:prstGeom>
          <a:noFill/>
        </p:spPr>
        <p:txBody>
          <a:bodyPr wrap="square" rtlCol="0">
            <a:spAutoFit/>
          </a:bodyPr>
          <a:lstStyle/>
          <a:p>
            <a:r>
              <a:rPr lang="en-US" sz="3200" dirty="0" smtClean="0">
                <a:solidFill>
                  <a:schemeClr val="bg1"/>
                </a:solidFill>
              </a:rPr>
              <a:t>SEFL</a:t>
            </a:r>
          </a:p>
        </p:txBody>
      </p:sp>
      <p:sp>
        <p:nvSpPr>
          <p:cNvPr id="19" name="TextBox 18"/>
          <p:cNvSpPr txBox="1"/>
          <p:nvPr/>
        </p:nvSpPr>
        <p:spPr>
          <a:xfrm>
            <a:off x="4963856" y="4817725"/>
            <a:ext cx="4078335" cy="400110"/>
          </a:xfrm>
          <a:prstGeom prst="rect">
            <a:avLst/>
          </a:prstGeom>
          <a:noFill/>
        </p:spPr>
        <p:txBody>
          <a:bodyPr wrap="none" rtlCol="0">
            <a:spAutoFit/>
          </a:bodyPr>
          <a:lstStyle/>
          <a:p>
            <a:r>
              <a:rPr lang="en-US" sz="2000" dirty="0" smtClean="0">
                <a:solidFill>
                  <a:schemeClr val="bg1"/>
                </a:solidFill>
              </a:rPr>
              <a:t>Symbolic execution-friendly language</a:t>
            </a:r>
            <a:endParaRPr lang="en-US" sz="2000" dirty="0">
              <a:solidFill>
                <a:schemeClr val="bg1"/>
              </a:solidFill>
            </a:endParaRPr>
          </a:p>
        </p:txBody>
      </p:sp>
      <p:sp>
        <p:nvSpPr>
          <p:cNvPr id="22" name="Content Placeholder 2"/>
          <p:cNvSpPr txBox="1">
            <a:spLocks/>
          </p:cNvSpPr>
          <p:nvPr/>
        </p:nvSpPr>
        <p:spPr>
          <a:xfrm>
            <a:off x="5148007" y="5338936"/>
            <a:ext cx="2898775" cy="533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100" dirty="0"/>
              <a:t>i</a:t>
            </a:r>
            <a:r>
              <a:rPr lang="en-US" sz="2100" dirty="0" smtClean="0"/>
              <a:t>mperative language</a:t>
            </a:r>
            <a:endParaRPr lang="en-US" sz="2100" dirty="0"/>
          </a:p>
        </p:txBody>
      </p:sp>
      <p:sp>
        <p:nvSpPr>
          <p:cNvPr id="23" name="Content Placeholder 2"/>
          <p:cNvSpPr txBox="1">
            <a:spLocks/>
          </p:cNvSpPr>
          <p:nvPr/>
        </p:nvSpPr>
        <p:spPr>
          <a:xfrm>
            <a:off x="5186106" y="5770736"/>
            <a:ext cx="2898775" cy="533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100" dirty="0" smtClean="0"/>
              <a:t>no loop instructions</a:t>
            </a:r>
            <a:endParaRPr lang="en-US" sz="2100" dirty="0"/>
          </a:p>
        </p:txBody>
      </p:sp>
      <p:sp>
        <p:nvSpPr>
          <p:cNvPr id="24" name="Content Placeholder 2"/>
          <p:cNvSpPr txBox="1">
            <a:spLocks/>
          </p:cNvSpPr>
          <p:nvPr/>
        </p:nvSpPr>
        <p:spPr>
          <a:xfrm>
            <a:off x="5132283" y="6227996"/>
            <a:ext cx="4630993" cy="533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100" i="1" dirty="0" smtClean="0"/>
              <a:t>“the packet is the memory”</a:t>
            </a:r>
            <a:endParaRPr lang="en-US" sz="2100" i="1" dirty="0"/>
          </a:p>
        </p:txBody>
      </p:sp>
      <p:sp>
        <p:nvSpPr>
          <p:cNvPr id="25" name="TextBox 24"/>
          <p:cNvSpPr txBox="1"/>
          <p:nvPr/>
        </p:nvSpPr>
        <p:spPr>
          <a:xfrm>
            <a:off x="111125" y="7350125"/>
            <a:ext cx="184666" cy="369332"/>
          </a:xfrm>
          <a:prstGeom prst="rect">
            <a:avLst/>
          </a:prstGeom>
          <a:noFill/>
        </p:spPr>
        <p:txBody>
          <a:bodyPr wrap="none" rtlCol="0">
            <a:spAutoFit/>
          </a:bodyPr>
          <a:lstStyle/>
          <a:p>
            <a:endParaRPr lang="en-US" dirty="0"/>
          </a:p>
        </p:txBody>
      </p:sp>
      <p:sp>
        <p:nvSpPr>
          <p:cNvPr id="26" name="TextBox 25"/>
          <p:cNvSpPr txBox="1"/>
          <p:nvPr/>
        </p:nvSpPr>
        <p:spPr>
          <a:xfrm>
            <a:off x="7874000" y="7318375"/>
            <a:ext cx="184666" cy="369332"/>
          </a:xfrm>
          <a:prstGeom prst="rect">
            <a:avLst/>
          </a:prstGeom>
          <a:noFill/>
        </p:spPr>
        <p:txBody>
          <a:bodyPr wrap="none" rtlCol="0">
            <a:spAutoFit/>
          </a:bodyPr>
          <a:lstStyle/>
          <a:p>
            <a:endParaRPr lang="en-US" dirty="0"/>
          </a:p>
        </p:txBody>
      </p:sp>
      <p:sp>
        <p:nvSpPr>
          <p:cNvPr id="27" name="TextBox 26"/>
          <p:cNvSpPr txBox="1"/>
          <p:nvPr/>
        </p:nvSpPr>
        <p:spPr>
          <a:xfrm>
            <a:off x="-3159125" y="92075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36365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3" grpId="0" animBg="1"/>
      <p:bldP spid="18" grpId="0"/>
      <p:bldP spid="19" grpId="0"/>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Challenges</a:t>
            </a:r>
            <a:endParaRPr lang="en-US" dirty="0">
              <a:solidFill>
                <a:srgbClr val="000000"/>
              </a:solidFill>
            </a:endParaRPr>
          </a:p>
        </p:txBody>
      </p:sp>
      <p:sp>
        <p:nvSpPr>
          <p:cNvPr id="10" name="Content Placeholder 2"/>
          <p:cNvSpPr txBox="1">
            <a:spLocks/>
          </p:cNvSpPr>
          <p:nvPr/>
        </p:nvSpPr>
        <p:spPr>
          <a:xfrm>
            <a:off x="694530" y="2232483"/>
            <a:ext cx="8449470" cy="6000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t>Some </a:t>
            </a:r>
            <a:r>
              <a:rPr lang="en-US" sz="2800" dirty="0" smtClean="0"/>
              <a:t>policies require execution from </a:t>
            </a:r>
            <a:r>
              <a:rPr lang="en-US" sz="2800" b="1" dirty="0" smtClean="0"/>
              <a:t>different ports </a:t>
            </a:r>
            <a:endParaRPr lang="en-US" sz="2800" b="1" dirty="0"/>
          </a:p>
        </p:txBody>
      </p:sp>
      <p:sp>
        <p:nvSpPr>
          <p:cNvPr id="52" name="Content Placeholder 2"/>
          <p:cNvSpPr txBox="1">
            <a:spLocks/>
          </p:cNvSpPr>
          <p:nvPr/>
        </p:nvSpPr>
        <p:spPr>
          <a:xfrm>
            <a:off x="694530" y="3512009"/>
            <a:ext cx="8449470" cy="6000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t>Some policies require </a:t>
            </a:r>
            <a:r>
              <a:rPr lang="en-US" sz="2800" b="1" dirty="0" smtClean="0"/>
              <a:t>code injection</a:t>
            </a:r>
            <a:endParaRPr lang="en-US" sz="2800" b="1" dirty="0"/>
          </a:p>
        </p:txBody>
      </p:sp>
      <p:sp>
        <p:nvSpPr>
          <p:cNvPr id="53" name="Content Placeholder 2"/>
          <p:cNvSpPr txBox="1">
            <a:spLocks/>
          </p:cNvSpPr>
          <p:nvPr/>
        </p:nvSpPr>
        <p:spPr>
          <a:xfrm>
            <a:off x="1577180" y="2765883"/>
            <a:ext cx="2963070" cy="6000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i="1" dirty="0" smtClean="0"/>
              <a:t>e.g. </a:t>
            </a:r>
            <a:r>
              <a:rPr lang="en-US" sz="2800" i="1" dirty="0" err="1" smtClean="0"/>
              <a:t>vlan</a:t>
            </a:r>
            <a:r>
              <a:rPr lang="en-US" sz="2800" i="1" dirty="0" smtClean="0"/>
              <a:t> isolation</a:t>
            </a:r>
            <a:endParaRPr lang="en-US" sz="2800" b="1" i="1" dirty="0"/>
          </a:p>
        </p:txBody>
      </p:sp>
      <p:sp>
        <p:nvSpPr>
          <p:cNvPr id="54" name="Content Placeholder 2"/>
          <p:cNvSpPr txBox="1">
            <a:spLocks/>
          </p:cNvSpPr>
          <p:nvPr/>
        </p:nvSpPr>
        <p:spPr>
          <a:xfrm>
            <a:off x="1539079" y="4172408"/>
            <a:ext cx="4350545" cy="6000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i="1" dirty="0" smtClean="0"/>
              <a:t>e.g. tunnel invariance</a:t>
            </a:r>
            <a:endParaRPr lang="en-US" sz="2800" b="1" i="1" dirty="0"/>
          </a:p>
        </p:txBody>
      </p:sp>
      <p:sp>
        <p:nvSpPr>
          <p:cNvPr id="7" name="Content Placeholder 2"/>
          <p:cNvSpPr txBox="1">
            <a:spLocks/>
          </p:cNvSpPr>
          <p:nvPr/>
        </p:nvSpPr>
        <p:spPr>
          <a:xfrm>
            <a:off x="694530" y="1526496"/>
            <a:ext cx="8449470" cy="6000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t>Is </a:t>
            </a:r>
            <a:r>
              <a:rPr lang="en-US" sz="2800" dirty="0" err="1" smtClean="0"/>
              <a:t>NetCheck</a:t>
            </a:r>
            <a:r>
              <a:rPr lang="en-US" sz="2800" dirty="0" smtClean="0"/>
              <a:t> </a:t>
            </a:r>
            <a:r>
              <a:rPr lang="en-US" sz="2800" dirty="0" smtClean="0"/>
              <a:t>easy to use?</a:t>
            </a:r>
            <a:endParaRPr lang="en-US" sz="2800" b="1" dirty="0"/>
          </a:p>
        </p:txBody>
      </p:sp>
    </p:spTree>
    <p:extLst>
      <p:ext uri="{BB962C8B-B14F-4D97-AF65-F5344CB8AC3E}">
        <p14:creationId xmlns:p14="http://schemas.microsoft.com/office/powerpoint/2010/main" val="19331877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2619" y="188964"/>
            <a:ext cx="8970658" cy="5701127"/>
            <a:chOff x="142619" y="188964"/>
            <a:chExt cx="8970658" cy="5701127"/>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p:cNvSpPr/>
              <p:nvPr/>
            </p:nvSpPr>
            <p:spPr>
              <a:xfrm>
                <a:off x="1549582" y="966342"/>
                <a:ext cx="2678185" cy="410690"/>
              </a:xfrm>
              <a:prstGeom prst="rect">
                <a:avLst/>
              </a:prstGeom>
            </p:spPr>
            <p:txBody>
              <a:bodyPr wrap="none">
                <a:spAutoFit/>
              </a:bodyPr>
              <a:lstStyle/>
              <a:p>
                <a:r>
                  <a:rPr lang="en-US" b="1" dirty="0" smtClean="0">
                    <a:latin typeface="Courier"/>
                    <a:cs typeface="Courier"/>
                  </a:rPr>
                  <a:t>Assign(</a:t>
                </a:r>
                <a:r>
                  <a:rPr lang="en-US" b="1" dirty="0" err="1" smtClean="0">
                    <a:latin typeface="Courier"/>
                    <a:cs typeface="Courier"/>
                  </a:rPr>
                  <a:t>DestIP,B</a:t>
                </a:r>
                <a:r>
                  <a:rPr lang="en-US" b="1" dirty="0" smtClean="0">
                    <a:latin typeface="Courier"/>
                    <a:cs typeface="Courier"/>
                  </a:rPr>
                  <a:t>)</a:t>
                </a:r>
                <a:endParaRPr lang="en-US" b="1" dirty="0">
                  <a:latin typeface="Courier"/>
                  <a:cs typeface="Courier"/>
                </a:endParaRPr>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grpSp>
          <p:nvGrpSpPr>
            <p:cNvPr id="37" name="Group 36"/>
            <p:cNvGrpSpPr/>
            <p:nvPr/>
          </p:nvGrpSpPr>
          <p:grpSpPr>
            <a:xfrm>
              <a:off x="1015868" y="959979"/>
              <a:ext cx="4150590" cy="976501"/>
              <a:chOff x="288640" y="1549402"/>
              <a:chExt cx="4629723" cy="1085850"/>
            </a:xfrm>
          </p:grpSpPr>
          <p:grpSp>
            <p:nvGrpSpPr>
              <p:cNvPr id="11" name="Group 10"/>
              <p:cNvGrpSpPr/>
              <p:nvPr/>
            </p:nvGrpSpPr>
            <p:grpSpPr>
              <a:xfrm>
                <a:off x="288640" y="2000252"/>
                <a:ext cx="4629723" cy="635000"/>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714557" y="2068067"/>
                  <a:ext cx="3605261" cy="410690"/>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334597" y="1549402"/>
                <a:ext cx="1068196" cy="400110"/>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930453" y="3610783"/>
                  <a:ext cx="2678186" cy="1026725"/>
                </a:xfrm>
                <a:prstGeom prst="rect">
                  <a:avLst/>
                </a:prstGeom>
              </p:spPr>
              <p:txBody>
                <a:bodyPr wrap="none">
                  <a:spAutoFit/>
                </a:bodyPr>
                <a:lstStyle/>
                <a:p>
                  <a:r>
                    <a:rPr lang="en-US" b="1" dirty="0" smtClean="0">
                      <a:latin typeface="Courier"/>
                      <a:cs typeface="Courier"/>
                    </a:rPr>
                    <a:t>if (</a:t>
                  </a:r>
                  <a:r>
                    <a:rPr lang="en-US" b="1" dirty="0" err="1" smtClean="0">
                      <a:latin typeface="Courier"/>
                      <a:cs typeface="Courier"/>
                    </a:rPr>
                    <a:t>DestIP</a:t>
                  </a:r>
                  <a:r>
                    <a:rPr lang="en-US" b="1" dirty="0" smtClean="0">
                      <a:latin typeface="Courier"/>
                      <a:cs typeface="Courier"/>
                    </a:rPr>
                    <a:t> == A)</a:t>
                  </a:r>
                </a:p>
                <a:p>
                  <a:r>
                    <a:rPr lang="en-US" b="1" dirty="0">
                      <a:latin typeface="Courier"/>
                      <a:cs typeface="Courier"/>
                    </a:rPr>
                    <a:t> </a:t>
                  </a:r>
                  <a:r>
                    <a:rPr lang="en-US" b="1" dirty="0" smtClean="0">
                      <a:latin typeface="Courier"/>
                      <a:cs typeface="Courier"/>
                    </a:rPr>
                    <a:t>then Forward(1)</a:t>
                  </a:r>
                </a:p>
                <a:p>
                  <a:r>
                    <a:rPr lang="en-US" b="1" dirty="0" smtClean="0">
                      <a:latin typeface="Courier"/>
                      <a:cs typeface="Courier"/>
                    </a:rPr>
                    <a:t> else Forward(2)</a:t>
                  </a:r>
                  <a:endParaRPr lang="en-US" b="1" dirty="0">
                    <a:latin typeface="Courier"/>
                    <a:cs typeface="Courier"/>
                  </a:endParaRPr>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78" name="Group 77"/>
            <p:cNvGrpSpPr/>
            <p:nvPr/>
          </p:nvGrpSpPr>
          <p:grpSpPr>
            <a:xfrm>
              <a:off x="142619" y="188964"/>
              <a:ext cx="2746808" cy="955604"/>
              <a:chOff x="6108070" y="2508386"/>
              <a:chExt cx="2746808" cy="955604"/>
            </a:xfrm>
          </p:grpSpPr>
          <p:sp>
            <p:nvSpPr>
              <p:cNvPr id="79" name="Rectangle 78"/>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80" name="Rectangle 79"/>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81" name="Rectangle 80"/>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82" name="Rectangle 81"/>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83" name="Rectangle 82"/>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84" name="TextBox 83"/>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85" name="TextBox 84"/>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86" name="Rectangle 85"/>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87" name="TextBox 86"/>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88" name="Rectangle 87"/>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grpSp>
        <p:grpSp>
          <p:nvGrpSpPr>
            <p:cNvPr id="89" name="Group 88"/>
            <p:cNvGrpSpPr/>
            <p:nvPr/>
          </p:nvGrpSpPr>
          <p:grpSpPr>
            <a:xfrm>
              <a:off x="5565519" y="1063355"/>
              <a:ext cx="2746808" cy="955604"/>
              <a:chOff x="6108070" y="2508386"/>
              <a:chExt cx="2746808" cy="955604"/>
            </a:xfrm>
          </p:grpSpPr>
          <p:sp>
            <p:nvSpPr>
              <p:cNvPr id="90" name="Rectangle 89"/>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91" name="Rectangle 90"/>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92" name="Rectangle 91"/>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93" name="Rectangle 92"/>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94" name="Rectangle 93"/>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95" name="TextBox 94"/>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96" name="TextBox 95"/>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97" name="Rectangle 96"/>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98" name="TextBox 97"/>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99" name="Rectangle 98"/>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grpSp>
          <p:nvGrpSpPr>
            <p:cNvPr id="100" name="Group 99"/>
            <p:cNvGrpSpPr/>
            <p:nvPr/>
          </p:nvGrpSpPr>
          <p:grpSpPr>
            <a:xfrm>
              <a:off x="1492109" y="4934487"/>
              <a:ext cx="2746808" cy="955604"/>
              <a:chOff x="6108070" y="2508386"/>
              <a:chExt cx="2746808" cy="955604"/>
            </a:xfrm>
          </p:grpSpPr>
          <p:sp>
            <p:nvSpPr>
              <p:cNvPr id="101" name="Rectangle 100"/>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02" name="Rectangle 101"/>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03" name="Rectangle 102"/>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04" name="Rectangle 103"/>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05" name="Rectangle 104"/>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06" name="TextBox 105"/>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07" name="TextBox 106"/>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08" name="Rectangle 107"/>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a:t>
                </a:r>
                <a:endParaRPr lang="en-US" dirty="0"/>
              </a:p>
            </p:txBody>
          </p:sp>
          <p:sp>
            <p:nvSpPr>
              <p:cNvPr id="109" name="TextBox 108"/>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10" name="Rectangle 109"/>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grpSp>
          <p:nvGrpSpPr>
            <p:cNvPr id="112" name="Group 111"/>
            <p:cNvGrpSpPr/>
            <p:nvPr/>
          </p:nvGrpSpPr>
          <p:grpSpPr>
            <a:xfrm>
              <a:off x="1584078" y="2563556"/>
              <a:ext cx="2746808" cy="955604"/>
              <a:chOff x="6108070" y="2508386"/>
              <a:chExt cx="2746808" cy="955604"/>
            </a:xfrm>
          </p:grpSpPr>
          <p:sp>
            <p:nvSpPr>
              <p:cNvPr id="113" name="Rectangle 112"/>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4" name="Rectangle 113"/>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5" name="Rectangle 114"/>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6" name="Rectangle 115"/>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17" name="Rectangle 116"/>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18" name="TextBox 117"/>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19" name="TextBox 118"/>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20" name="Rectangle 119"/>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a:t>
                </a:r>
                <a:endParaRPr lang="en-US" dirty="0"/>
              </a:p>
            </p:txBody>
          </p:sp>
          <p:sp>
            <p:nvSpPr>
              <p:cNvPr id="121" name="TextBox 120"/>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22" name="Rectangle 121"/>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grpSp>
          <p:nvGrpSpPr>
            <p:cNvPr id="124" name="Group 123"/>
            <p:cNvGrpSpPr/>
            <p:nvPr/>
          </p:nvGrpSpPr>
          <p:grpSpPr>
            <a:xfrm>
              <a:off x="6186293" y="2664957"/>
              <a:ext cx="2746808" cy="955604"/>
              <a:chOff x="6108070" y="2508386"/>
              <a:chExt cx="2746808" cy="955604"/>
            </a:xfrm>
          </p:grpSpPr>
          <p:sp>
            <p:nvSpPr>
              <p:cNvPr id="125" name="Rectangle 124"/>
              <p:cNvSpPr/>
              <p:nvPr/>
            </p:nvSpPr>
            <p:spPr>
              <a:xfrm>
                <a:off x="6216078" y="2846940"/>
                <a:ext cx="250095"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6" name="Rectangle 125"/>
              <p:cNvSpPr/>
              <p:nvPr/>
            </p:nvSpPr>
            <p:spPr>
              <a:xfrm>
                <a:off x="6466173" y="2844323"/>
                <a:ext cx="992737"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7" name="Rectangle 126"/>
              <p:cNvSpPr/>
              <p:nvPr/>
            </p:nvSpPr>
            <p:spPr>
              <a:xfrm>
                <a:off x="7458910" y="2844559"/>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8" name="Rectangle 127"/>
              <p:cNvSpPr/>
              <p:nvPr/>
            </p:nvSpPr>
            <p:spPr>
              <a:xfrm>
                <a:off x="7780579" y="2846940"/>
                <a:ext cx="321669" cy="294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t>
                </a:r>
                <a:endParaRPr lang="en-US" dirty="0"/>
              </a:p>
            </p:txBody>
          </p:sp>
          <p:sp>
            <p:nvSpPr>
              <p:cNvPr id="129" name="Rectangle 128"/>
              <p:cNvSpPr/>
              <p:nvPr/>
            </p:nvSpPr>
            <p:spPr>
              <a:xfrm>
                <a:off x="8102248" y="284455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endParaRPr lang="en-US" dirty="0"/>
              </a:p>
            </p:txBody>
          </p:sp>
          <p:sp>
            <p:nvSpPr>
              <p:cNvPr id="130" name="TextBox 129"/>
              <p:cNvSpPr txBox="1"/>
              <p:nvPr/>
            </p:nvSpPr>
            <p:spPr>
              <a:xfrm>
                <a:off x="6108070" y="2508386"/>
                <a:ext cx="1535997" cy="338554"/>
              </a:xfrm>
              <a:prstGeom prst="rect">
                <a:avLst/>
              </a:prstGeom>
              <a:noFill/>
            </p:spPr>
            <p:txBody>
              <a:bodyPr wrap="none" rtlCol="0">
                <a:spAutoFit/>
              </a:bodyPr>
              <a:lstStyle/>
              <a:p>
                <a:r>
                  <a:rPr lang="en-US" sz="1600" dirty="0" smtClean="0"/>
                  <a:t>Symbolic packet</a:t>
                </a:r>
                <a:endParaRPr lang="en-US" sz="1600" dirty="0"/>
              </a:p>
            </p:txBody>
          </p:sp>
          <p:sp>
            <p:nvSpPr>
              <p:cNvPr id="131" name="TextBox 130"/>
              <p:cNvSpPr txBox="1"/>
              <p:nvPr/>
            </p:nvSpPr>
            <p:spPr>
              <a:xfrm>
                <a:off x="6443082" y="3108031"/>
                <a:ext cx="719668" cy="338554"/>
              </a:xfrm>
              <a:prstGeom prst="rect">
                <a:avLst/>
              </a:prstGeom>
              <a:noFill/>
            </p:spPr>
            <p:txBody>
              <a:bodyPr wrap="none" rtlCol="0">
                <a:spAutoFit/>
              </a:bodyPr>
              <a:lstStyle/>
              <a:p>
                <a:r>
                  <a:rPr lang="en-US" sz="1600" dirty="0" err="1" smtClean="0">
                    <a:solidFill>
                      <a:schemeClr val="accent2"/>
                    </a:solidFill>
                  </a:rPr>
                  <a:t>DestIP</a:t>
                </a:r>
                <a:endParaRPr lang="en-US" sz="1600" dirty="0">
                  <a:solidFill>
                    <a:schemeClr val="accent2"/>
                  </a:solidFill>
                </a:endParaRPr>
              </a:p>
            </p:txBody>
          </p:sp>
          <p:sp>
            <p:nvSpPr>
              <p:cNvPr id="132" name="Rectangle 131"/>
              <p:cNvSpPr/>
              <p:nvPr/>
            </p:nvSpPr>
            <p:spPr>
              <a:xfrm>
                <a:off x="6466173" y="2849403"/>
                <a:ext cx="992737"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t>
                </a:r>
                <a:endParaRPr lang="en-US" dirty="0"/>
              </a:p>
            </p:txBody>
          </p:sp>
          <p:sp>
            <p:nvSpPr>
              <p:cNvPr id="133" name="TextBox 132"/>
              <p:cNvSpPr txBox="1"/>
              <p:nvPr/>
            </p:nvSpPr>
            <p:spPr>
              <a:xfrm>
                <a:off x="8102248" y="3125436"/>
                <a:ext cx="752630" cy="338554"/>
              </a:xfrm>
              <a:prstGeom prst="rect">
                <a:avLst/>
              </a:prstGeom>
              <a:noFill/>
            </p:spPr>
            <p:txBody>
              <a:bodyPr wrap="none" rtlCol="0">
                <a:spAutoFit/>
              </a:bodyPr>
              <a:lstStyle/>
              <a:p>
                <a:r>
                  <a:rPr lang="en-US" sz="1600" dirty="0" err="1" smtClean="0">
                    <a:solidFill>
                      <a:schemeClr val="accent2"/>
                    </a:solidFill>
                  </a:rPr>
                  <a:t>SrcTCP</a:t>
                </a:r>
                <a:endParaRPr lang="en-US" sz="1600" dirty="0">
                  <a:solidFill>
                    <a:schemeClr val="accent2"/>
                  </a:solidFill>
                </a:endParaRPr>
              </a:p>
            </p:txBody>
          </p:sp>
          <p:sp>
            <p:nvSpPr>
              <p:cNvPr id="134" name="Rectangle 133"/>
              <p:cNvSpPr/>
              <p:nvPr/>
            </p:nvSpPr>
            <p:spPr>
              <a:xfrm>
                <a:off x="8102248" y="2849639"/>
                <a:ext cx="587879" cy="2946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80</a:t>
                </a:r>
                <a:endParaRPr lang="en-US" dirty="0"/>
              </a:p>
            </p:txBody>
          </p:sp>
        </p:grpSp>
      </p:grpSp>
    </p:spTree>
    <p:extLst>
      <p:ext uri="{BB962C8B-B14F-4D97-AF65-F5344CB8AC3E}">
        <p14:creationId xmlns:p14="http://schemas.microsoft.com/office/powerpoint/2010/main" val="35022933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p:cNvSpPr/>
            <p:nvPr/>
          </p:nvSpPr>
          <p:spPr>
            <a:xfrm>
              <a:off x="1549582" y="966342"/>
              <a:ext cx="2678185" cy="410690"/>
            </a:xfrm>
            <a:prstGeom prst="rect">
              <a:avLst/>
            </a:prstGeom>
          </p:spPr>
          <p:txBody>
            <a:bodyPr wrap="none">
              <a:spAutoFit/>
            </a:bodyPr>
            <a:lstStyle/>
            <a:p>
              <a:r>
                <a:rPr lang="en-US" b="1" dirty="0" smtClean="0">
                  <a:latin typeface="Courier"/>
                  <a:cs typeface="Courier"/>
                </a:rPr>
                <a:t>Assign(</a:t>
              </a:r>
              <a:r>
                <a:rPr lang="en-US" b="1" dirty="0" err="1" smtClean="0">
                  <a:latin typeface="Courier"/>
                  <a:cs typeface="Courier"/>
                </a:rPr>
                <a:t>DestIP,B</a:t>
              </a:r>
              <a:r>
                <a:rPr lang="en-US" b="1" dirty="0" smtClean="0">
                  <a:latin typeface="Courier"/>
                  <a:cs typeface="Courier"/>
                </a:rPr>
                <a:t>)</a:t>
              </a:r>
              <a:endParaRPr lang="en-US" b="1" dirty="0">
                <a:latin typeface="Courier"/>
                <a:cs typeface="Courier"/>
              </a:endParaRPr>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grpSp>
        <p:nvGrpSpPr>
          <p:cNvPr id="37" name="Group 36"/>
          <p:cNvGrpSpPr/>
          <p:nvPr/>
        </p:nvGrpSpPr>
        <p:grpSpPr>
          <a:xfrm>
            <a:off x="1015868" y="959979"/>
            <a:ext cx="4150590" cy="976501"/>
            <a:chOff x="288640" y="1549402"/>
            <a:chExt cx="4629723" cy="1085850"/>
          </a:xfrm>
        </p:grpSpPr>
        <p:grpSp>
          <p:nvGrpSpPr>
            <p:cNvPr id="11" name="Group 10"/>
            <p:cNvGrpSpPr/>
            <p:nvPr/>
          </p:nvGrpSpPr>
          <p:grpSpPr>
            <a:xfrm>
              <a:off x="288640" y="2000252"/>
              <a:ext cx="4629723" cy="635000"/>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714557" y="2068067"/>
                <a:ext cx="3605261" cy="410690"/>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334597" y="1549402"/>
              <a:ext cx="1068196" cy="400110"/>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930453" y="3610783"/>
                <a:ext cx="2678186" cy="1026725"/>
              </a:xfrm>
              <a:prstGeom prst="rect">
                <a:avLst/>
              </a:prstGeom>
            </p:spPr>
            <p:txBody>
              <a:bodyPr wrap="none">
                <a:spAutoFit/>
              </a:bodyPr>
              <a:lstStyle/>
              <a:p>
                <a:r>
                  <a:rPr lang="en-US" b="1" dirty="0" smtClean="0">
                    <a:latin typeface="Courier"/>
                    <a:cs typeface="Courier"/>
                  </a:rPr>
                  <a:t>if (</a:t>
                </a:r>
                <a:r>
                  <a:rPr lang="en-US" b="1" dirty="0" err="1" smtClean="0">
                    <a:latin typeface="Courier"/>
                    <a:cs typeface="Courier"/>
                  </a:rPr>
                  <a:t>DestIP</a:t>
                </a:r>
                <a:r>
                  <a:rPr lang="en-US" b="1" dirty="0" smtClean="0">
                    <a:latin typeface="Courier"/>
                    <a:cs typeface="Courier"/>
                  </a:rPr>
                  <a:t> == A)</a:t>
                </a:r>
              </a:p>
              <a:p>
                <a:r>
                  <a:rPr lang="en-US" b="1" dirty="0">
                    <a:latin typeface="Courier"/>
                    <a:cs typeface="Courier"/>
                  </a:rPr>
                  <a:t> </a:t>
                </a:r>
                <a:r>
                  <a:rPr lang="en-US" b="1" dirty="0" smtClean="0">
                    <a:latin typeface="Courier"/>
                    <a:cs typeface="Courier"/>
                  </a:rPr>
                  <a:t>then Forward(1)</a:t>
                </a:r>
              </a:p>
              <a:p>
                <a:r>
                  <a:rPr lang="en-US" b="1" dirty="0" smtClean="0">
                    <a:latin typeface="Courier"/>
                    <a:cs typeface="Courier"/>
                  </a:rPr>
                  <a:t> else Forward(2)</a:t>
                </a:r>
                <a:endParaRPr lang="en-US" b="1" dirty="0">
                  <a:latin typeface="Courier"/>
                  <a:cs typeface="Courier"/>
                </a:endParaRPr>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66" name="Title 1"/>
          <p:cNvSpPr txBox="1">
            <a:spLocks/>
          </p:cNvSpPr>
          <p:nvPr/>
        </p:nvSpPr>
        <p:spPr>
          <a:xfrm>
            <a:off x="1049235" y="5644970"/>
            <a:ext cx="7102833" cy="6328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accent2"/>
                </a:solidFill>
                <a:latin typeface="Helvetica LT Std"/>
                <a:cs typeface="Helvetica LT Std"/>
              </a:rPr>
              <a:t>Does </a:t>
            </a:r>
            <a:r>
              <a:rPr lang="en-US" sz="3200" dirty="0">
                <a:solidFill>
                  <a:schemeClr val="accent2"/>
                </a:solidFill>
                <a:latin typeface="Helvetica LT Std"/>
                <a:cs typeface="Helvetica LT Std"/>
              </a:rPr>
              <a:t>the </a:t>
            </a:r>
            <a:r>
              <a:rPr lang="en-US" sz="3200" dirty="0" smtClean="0">
                <a:solidFill>
                  <a:schemeClr val="accent2"/>
                </a:solidFill>
                <a:latin typeface="Helvetica LT Std"/>
                <a:cs typeface="Helvetica LT Std"/>
              </a:rPr>
              <a:t>destination IP change?</a:t>
            </a:r>
            <a:endParaRPr lang="en-US" sz="3200" dirty="0">
              <a:solidFill>
                <a:schemeClr val="accent2"/>
              </a:solidFill>
              <a:latin typeface="Helvetica LT Std"/>
              <a:cs typeface="Helvetica LT Std"/>
            </a:endParaRPr>
          </a:p>
        </p:txBody>
      </p:sp>
      <p:sp>
        <p:nvSpPr>
          <p:cNvPr id="2" name="Freeform 1"/>
          <p:cNvSpPr/>
          <p:nvPr/>
        </p:nvSpPr>
        <p:spPr>
          <a:xfrm>
            <a:off x="269875" y="904875"/>
            <a:ext cx="8413750" cy="4476750"/>
          </a:xfrm>
          <a:custGeom>
            <a:avLst/>
            <a:gdLst>
              <a:gd name="connsiteX0" fmla="*/ 396875 w 8413750"/>
              <a:gd name="connsiteY0" fmla="*/ 0 h 4476750"/>
              <a:gd name="connsiteX1" fmla="*/ 4254500 w 8413750"/>
              <a:gd name="connsiteY1" fmla="*/ 15875 h 4476750"/>
              <a:gd name="connsiteX2" fmla="*/ 5095875 w 8413750"/>
              <a:gd name="connsiteY2" fmla="*/ 47625 h 4476750"/>
              <a:gd name="connsiteX3" fmla="*/ 5143500 w 8413750"/>
              <a:gd name="connsiteY3" fmla="*/ 79375 h 4476750"/>
              <a:gd name="connsiteX4" fmla="*/ 5207000 w 8413750"/>
              <a:gd name="connsiteY4" fmla="*/ 95250 h 4476750"/>
              <a:gd name="connsiteX5" fmla="*/ 5254625 w 8413750"/>
              <a:gd name="connsiteY5" fmla="*/ 111125 h 4476750"/>
              <a:gd name="connsiteX6" fmla="*/ 5365750 w 8413750"/>
              <a:gd name="connsiteY6" fmla="*/ 142875 h 4476750"/>
              <a:gd name="connsiteX7" fmla="*/ 5413375 w 8413750"/>
              <a:gd name="connsiteY7" fmla="*/ 190500 h 4476750"/>
              <a:gd name="connsiteX8" fmla="*/ 5461000 w 8413750"/>
              <a:gd name="connsiteY8" fmla="*/ 206375 h 4476750"/>
              <a:gd name="connsiteX9" fmla="*/ 5508625 w 8413750"/>
              <a:gd name="connsiteY9" fmla="*/ 238125 h 4476750"/>
              <a:gd name="connsiteX10" fmla="*/ 5588000 w 8413750"/>
              <a:gd name="connsiteY10" fmla="*/ 333375 h 4476750"/>
              <a:gd name="connsiteX11" fmla="*/ 5667375 w 8413750"/>
              <a:gd name="connsiteY11" fmla="*/ 476250 h 4476750"/>
              <a:gd name="connsiteX12" fmla="*/ 5699125 w 8413750"/>
              <a:gd name="connsiteY12" fmla="*/ 523875 h 4476750"/>
              <a:gd name="connsiteX13" fmla="*/ 5730875 w 8413750"/>
              <a:gd name="connsiteY13" fmla="*/ 619125 h 4476750"/>
              <a:gd name="connsiteX14" fmla="*/ 5778500 w 8413750"/>
              <a:gd name="connsiteY14" fmla="*/ 762000 h 4476750"/>
              <a:gd name="connsiteX15" fmla="*/ 5794375 w 8413750"/>
              <a:gd name="connsiteY15" fmla="*/ 809625 h 4476750"/>
              <a:gd name="connsiteX16" fmla="*/ 5810250 w 8413750"/>
              <a:gd name="connsiteY16" fmla="*/ 857250 h 4476750"/>
              <a:gd name="connsiteX17" fmla="*/ 5794375 w 8413750"/>
              <a:gd name="connsiteY17" fmla="*/ 1111250 h 4476750"/>
              <a:gd name="connsiteX18" fmla="*/ 5778500 w 8413750"/>
              <a:gd name="connsiteY18" fmla="*/ 1174750 h 4476750"/>
              <a:gd name="connsiteX19" fmla="*/ 5746750 w 8413750"/>
              <a:gd name="connsiteY19" fmla="*/ 1222375 h 4476750"/>
              <a:gd name="connsiteX20" fmla="*/ 5715000 w 8413750"/>
              <a:gd name="connsiteY20" fmla="*/ 1285875 h 4476750"/>
              <a:gd name="connsiteX21" fmla="*/ 5667375 w 8413750"/>
              <a:gd name="connsiteY21" fmla="*/ 1317625 h 4476750"/>
              <a:gd name="connsiteX22" fmla="*/ 5603875 w 8413750"/>
              <a:gd name="connsiteY22" fmla="*/ 1381125 h 4476750"/>
              <a:gd name="connsiteX23" fmla="*/ 5476875 w 8413750"/>
              <a:gd name="connsiteY23" fmla="*/ 1492250 h 4476750"/>
              <a:gd name="connsiteX24" fmla="*/ 5334000 w 8413750"/>
              <a:gd name="connsiteY24" fmla="*/ 1539875 h 4476750"/>
              <a:gd name="connsiteX25" fmla="*/ 5286375 w 8413750"/>
              <a:gd name="connsiteY25" fmla="*/ 1555750 h 4476750"/>
              <a:gd name="connsiteX26" fmla="*/ 5238750 w 8413750"/>
              <a:gd name="connsiteY26" fmla="*/ 1587500 h 4476750"/>
              <a:gd name="connsiteX27" fmla="*/ 5080000 w 8413750"/>
              <a:gd name="connsiteY27" fmla="*/ 1635125 h 4476750"/>
              <a:gd name="connsiteX28" fmla="*/ 4905375 w 8413750"/>
              <a:gd name="connsiteY28" fmla="*/ 1651000 h 4476750"/>
              <a:gd name="connsiteX29" fmla="*/ 4699000 w 8413750"/>
              <a:gd name="connsiteY29" fmla="*/ 1666875 h 4476750"/>
              <a:gd name="connsiteX30" fmla="*/ 4460875 w 8413750"/>
              <a:gd name="connsiteY30" fmla="*/ 1682750 h 4476750"/>
              <a:gd name="connsiteX31" fmla="*/ 4302125 w 8413750"/>
              <a:gd name="connsiteY31" fmla="*/ 1698625 h 4476750"/>
              <a:gd name="connsiteX32" fmla="*/ 4159250 w 8413750"/>
              <a:gd name="connsiteY32" fmla="*/ 1714500 h 4476750"/>
              <a:gd name="connsiteX33" fmla="*/ 3317875 w 8413750"/>
              <a:gd name="connsiteY33" fmla="*/ 1730375 h 4476750"/>
              <a:gd name="connsiteX34" fmla="*/ 2841625 w 8413750"/>
              <a:gd name="connsiteY34" fmla="*/ 1746250 h 4476750"/>
              <a:gd name="connsiteX35" fmla="*/ 1952625 w 8413750"/>
              <a:gd name="connsiteY35" fmla="*/ 1762125 h 4476750"/>
              <a:gd name="connsiteX36" fmla="*/ 1651000 w 8413750"/>
              <a:gd name="connsiteY36" fmla="*/ 1793875 h 4476750"/>
              <a:gd name="connsiteX37" fmla="*/ 746125 w 8413750"/>
              <a:gd name="connsiteY37" fmla="*/ 1841500 h 4476750"/>
              <a:gd name="connsiteX38" fmla="*/ 587375 w 8413750"/>
              <a:gd name="connsiteY38" fmla="*/ 1889125 h 4476750"/>
              <a:gd name="connsiteX39" fmla="*/ 492125 w 8413750"/>
              <a:gd name="connsiteY39" fmla="*/ 1920875 h 4476750"/>
              <a:gd name="connsiteX40" fmla="*/ 381000 w 8413750"/>
              <a:gd name="connsiteY40" fmla="*/ 1968500 h 4476750"/>
              <a:gd name="connsiteX41" fmla="*/ 285750 w 8413750"/>
              <a:gd name="connsiteY41" fmla="*/ 2032000 h 4476750"/>
              <a:gd name="connsiteX42" fmla="*/ 174625 w 8413750"/>
              <a:gd name="connsiteY42" fmla="*/ 2174875 h 4476750"/>
              <a:gd name="connsiteX43" fmla="*/ 127000 w 8413750"/>
              <a:gd name="connsiteY43" fmla="*/ 2413000 h 4476750"/>
              <a:gd name="connsiteX44" fmla="*/ 95250 w 8413750"/>
              <a:gd name="connsiteY44" fmla="*/ 2460625 h 4476750"/>
              <a:gd name="connsiteX45" fmla="*/ 63500 w 8413750"/>
              <a:gd name="connsiteY45" fmla="*/ 2555875 h 4476750"/>
              <a:gd name="connsiteX46" fmla="*/ 31750 w 8413750"/>
              <a:gd name="connsiteY46" fmla="*/ 2667000 h 4476750"/>
              <a:gd name="connsiteX47" fmla="*/ 0 w 8413750"/>
              <a:gd name="connsiteY47" fmla="*/ 2778125 h 4476750"/>
              <a:gd name="connsiteX48" fmla="*/ 15875 w 8413750"/>
              <a:gd name="connsiteY48" fmla="*/ 3778250 h 4476750"/>
              <a:gd name="connsiteX49" fmla="*/ 31750 w 8413750"/>
              <a:gd name="connsiteY49" fmla="*/ 3905250 h 4476750"/>
              <a:gd name="connsiteX50" fmla="*/ 63500 w 8413750"/>
              <a:gd name="connsiteY50" fmla="*/ 4064000 h 4476750"/>
              <a:gd name="connsiteX51" fmla="*/ 111125 w 8413750"/>
              <a:gd name="connsiteY51" fmla="*/ 4159250 h 4476750"/>
              <a:gd name="connsiteX52" fmla="*/ 158750 w 8413750"/>
              <a:gd name="connsiteY52" fmla="*/ 4175125 h 4476750"/>
              <a:gd name="connsiteX53" fmla="*/ 206375 w 8413750"/>
              <a:gd name="connsiteY53" fmla="*/ 4206875 h 4476750"/>
              <a:gd name="connsiteX54" fmla="*/ 238125 w 8413750"/>
              <a:gd name="connsiteY54" fmla="*/ 4254500 h 4476750"/>
              <a:gd name="connsiteX55" fmla="*/ 317500 w 8413750"/>
              <a:gd name="connsiteY55" fmla="*/ 4270375 h 4476750"/>
              <a:gd name="connsiteX56" fmla="*/ 365125 w 8413750"/>
              <a:gd name="connsiteY56" fmla="*/ 4286250 h 4476750"/>
              <a:gd name="connsiteX57" fmla="*/ 412750 w 8413750"/>
              <a:gd name="connsiteY57" fmla="*/ 4318000 h 4476750"/>
              <a:gd name="connsiteX58" fmla="*/ 460375 w 8413750"/>
              <a:gd name="connsiteY58" fmla="*/ 4333875 h 4476750"/>
              <a:gd name="connsiteX59" fmla="*/ 555625 w 8413750"/>
              <a:gd name="connsiteY59" fmla="*/ 4381500 h 4476750"/>
              <a:gd name="connsiteX60" fmla="*/ 682625 w 8413750"/>
              <a:gd name="connsiteY60" fmla="*/ 4397375 h 4476750"/>
              <a:gd name="connsiteX61" fmla="*/ 1301750 w 8413750"/>
              <a:gd name="connsiteY61" fmla="*/ 4429125 h 4476750"/>
              <a:gd name="connsiteX62" fmla="*/ 1397000 w 8413750"/>
              <a:gd name="connsiteY62" fmla="*/ 4445000 h 4476750"/>
              <a:gd name="connsiteX63" fmla="*/ 1444625 w 8413750"/>
              <a:gd name="connsiteY63" fmla="*/ 4460875 h 4476750"/>
              <a:gd name="connsiteX64" fmla="*/ 1555750 w 8413750"/>
              <a:gd name="connsiteY64" fmla="*/ 4476750 h 4476750"/>
              <a:gd name="connsiteX65" fmla="*/ 6508750 w 8413750"/>
              <a:gd name="connsiteY65" fmla="*/ 4460875 h 4476750"/>
              <a:gd name="connsiteX66" fmla="*/ 6826250 w 8413750"/>
              <a:gd name="connsiteY66" fmla="*/ 4445000 h 4476750"/>
              <a:gd name="connsiteX67" fmla="*/ 7366000 w 8413750"/>
              <a:gd name="connsiteY67" fmla="*/ 4429125 h 4476750"/>
              <a:gd name="connsiteX68" fmla="*/ 7921625 w 8413750"/>
              <a:gd name="connsiteY68" fmla="*/ 4397375 h 4476750"/>
              <a:gd name="connsiteX69" fmla="*/ 8413750 w 8413750"/>
              <a:gd name="connsiteY69" fmla="*/ 4397375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8413750" h="4476750">
                <a:moveTo>
                  <a:pt x="396875" y="0"/>
                </a:moveTo>
                <a:lnTo>
                  <a:pt x="4254500" y="15875"/>
                </a:lnTo>
                <a:cubicBezTo>
                  <a:pt x="4887961" y="20289"/>
                  <a:pt x="4744769" y="8613"/>
                  <a:pt x="5095875" y="47625"/>
                </a:cubicBezTo>
                <a:cubicBezTo>
                  <a:pt x="5111750" y="58208"/>
                  <a:pt x="5125963" y="71859"/>
                  <a:pt x="5143500" y="79375"/>
                </a:cubicBezTo>
                <a:cubicBezTo>
                  <a:pt x="5163554" y="87970"/>
                  <a:pt x="5186021" y="89256"/>
                  <a:pt x="5207000" y="95250"/>
                </a:cubicBezTo>
                <a:cubicBezTo>
                  <a:pt x="5223090" y="99847"/>
                  <a:pt x="5238535" y="106528"/>
                  <a:pt x="5254625" y="111125"/>
                </a:cubicBezTo>
                <a:cubicBezTo>
                  <a:pt x="5394160" y="150992"/>
                  <a:pt x="5251562" y="104812"/>
                  <a:pt x="5365750" y="142875"/>
                </a:cubicBezTo>
                <a:cubicBezTo>
                  <a:pt x="5381625" y="158750"/>
                  <a:pt x="5394695" y="178047"/>
                  <a:pt x="5413375" y="190500"/>
                </a:cubicBezTo>
                <a:cubicBezTo>
                  <a:pt x="5427298" y="199782"/>
                  <a:pt x="5446033" y="198891"/>
                  <a:pt x="5461000" y="206375"/>
                </a:cubicBezTo>
                <a:cubicBezTo>
                  <a:pt x="5478065" y="214908"/>
                  <a:pt x="5492750" y="227542"/>
                  <a:pt x="5508625" y="238125"/>
                </a:cubicBezTo>
                <a:cubicBezTo>
                  <a:pt x="5622080" y="408308"/>
                  <a:pt x="5445396" y="150027"/>
                  <a:pt x="5588000" y="333375"/>
                </a:cubicBezTo>
                <a:cubicBezTo>
                  <a:pt x="5728152" y="513570"/>
                  <a:pt x="5609890" y="361279"/>
                  <a:pt x="5667375" y="476250"/>
                </a:cubicBezTo>
                <a:cubicBezTo>
                  <a:pt x="5675908" y="493315"/>
                  <a:pt x="5691376" y="506440"/>
                  <a:pt x="5699125" y="523875"/>
                </a:cubicBezTo>
                <a:cubicBezTo>
                  <a:pt x="5712717" y="554458"/>
                  <a:pt x="5720292" y="587375"/>
                  <a:pt x="5730875" y="619125"/>
                </a:cubicBezTo>
                <a:lnTo>
                  <a:pt x="5778500" y="762000"/>
                </a:lnTo>
                <a:lnTo>
                  <a:pt x="5794375" y="809625"/>
                </a:lnTo>
                <a:lnTo>
                  <a:pt x="5810250" y="857250"/>
                </a:lnTo>
                <a:cubicBezTo>
                  <a:pt x="5804958" y="941917"/>
                  <a:pt x="5802816" y="1026839"/>
                  <a:pt x="5794375" y="1111250"/>
                </a:cubicBezTo>
                <a:cubicBezTo>
                  <a:pt x="5792204" y="1132960"/>
                  <a:pt x="5787095" y="1154696"/>
                  <a:pt x="5778500" y="1174750"/>
                </a:cubicBezTo>
                <a:cubicBezTo>
                  <a:pt x="5770984" y="1192287"/>
                  <a:pt x="5756216" y="1205809"/>
                  <a:pt x="5746750" y="1222375"/>
                </a:cubicBezTo>
                <a:cubicBezTo>
                  <a:pt x="5735009" y="1242922"/>
                  <a:pt x="5730150" y="1267695"/>
                  <a:pt x="5715000" y="1285875"/>
                </a:cubicBezTo>
                <a:cubicBezTo>
                  <a:pt x="5702786" y="1300532"/>
                  <a:pt x="5681861" y="1305208"/>
                  <a:pt x="5667375" y="1317625"/>
                </a:cubicBezTo>
                <a:cubicBezTo>
                  <a:pt x="5644647" y="1337106"/>
                  <a:pt x="5623356" y="1358397"/>
                  <a:pt x="5603875" y="1381125"/>
                </a:cubicBezTo>
                <a:cubicBezTo>
                  <a:pt x="5552017" y="1441626"/>
                  <a:pt x="5585883" y="1455914"/>
                  <a:pt x="5476875" y="1492250"/>
                </a:cubicBezTo>
                <a:lnTo>
                  <a:pt x="5334000" y="1539875"/>
                </a:lnTo>
                <a:cubicBezTo>
                  <a:pt x="5318125" y="1545167"/>
                  <a:pt x="5300298" y="1546468"/>
                  <a:pt x="5286375" y="1555750"/>
                </a:cubicBezTo>
                <a:cubicBezTo>
                  <a:pt x="5270500" y="1566333"/>
                  <a:pt x="5256185" y="1579751"/>
                  <a:pt x="5238750" y="1587500"/>
                </a:cubicBezTo>
                <a:cubicBezTo>
                  <a:pt x="5219415" y="1596093"/>
                  <a:pt x="5112984" y="1630727"/>
                  <a:pt x="5080000" y="1635125"/>
                </a:cubicBezTo>
                <a:cubicBezTo>
                  <a:pt x="5022064" y="1642850"/>
                  <a:pt x="4963621" y="1646146"/>
                  <a:pt x="4905375" y="1651000"/>
                </a:cubicBezTo>
                <a:lnTo>
                  <a:pt x="4699000" y="1666875"/>
                </a:lnTo>
                <a:lnTo>
                  <a:pt x="4460875" y="1682750"/>
                </a:lnTo>
                <a:cubicBezTo>
                  <a:pt x="4407864" y="1686991"/>
                  <a:pt x="4355013" y="1693058"/>
                  <a:pt x="4302125" y="1698625"/>
                </a:cubicBezTo>
                <a:cubicBezTo>
                  <a:pt x="4254470" y="1703641"/>
                  <a:pt x="4207143" y="1712955"/>
                  <a:pt x="4159250" y="1714500"/>
                </a:cubicBezTo>
                <a:cubicBezTo>
                  <a:pt x="3878888" y="1723544"/>
                  <a:pt x="3598302" y="1723618"/>
                  <a:pt x="3317875" y="1730375"/>
                </a:cubicBezTo>
                <a:lnTo>
                  <a:pt x="2841625" y="1746250"/>
                </a:lnTo>
                <a:lnTo>
                  <a:pt x="1952625" y="1762125"/>
                </a:lnTo>
                <a:cubicBezTo>
                  <a:pt x="1774558" y="1797738"/>
                  <a:pt x="1971353" y="1761840"/>
                  <a:pt x="1651000" y="1793875"/>
                </a:cubicBezTo>
                <a:cubicBezTo>
                  <a:pt x="1026466" y="1856328"/>
                  <a:pt x="1877014" y="1813917"/>
                  <a:pt x="746125" y="1841500"/>
                </a:cubicBezTo>
                <a:cubicBezTo>
                  <a:pt x="573734" y="1870232"/>
                  <a:pt x="719218" y="1836388"/>
                  <a:pt x="587375" y="1889125"/>
                </a:cubicBezTo>
                <a:cubicBezTo>
                  <a:pt x="556301" y="1901554"/>
                  <a:pt x="523875" y="1910292"/>
                  <a:pt x="492125" y="1920875"/>
                </a:cubicBezTo>
                <a:cubicBezTo>
                  <a:pt x="453259" y="1933830"/>
                  <a:pt x="415329" y="1943979"/>
                  <a:pt x="381000" y="1968500"/>
                </a:cubicBezTo>
                <a:cubicBezTo>
                  <a:pt x="276949" y="2042822"/>
                  <a:pt x="387911" y="1997946"/>
                  <a:pt x="285750" y="2032000"/>
                </a:cubicBezTo>
                <a:cubicBezTo>
                  <a:pt x="178667" y="2139083"/>
                  <a:pt x="204699" y="2084653"/>
                  <a:pt x="174625" y="2174875"/>
                </a:cubicBezTo>
                <a:cubicBezTo>
                  <a:pt x="168491" y="2217811"/>
                  <a:pt x="149268" y="2379598"/>
                  <a:pt x="127000" y="2413000"/>
                </a:cubicBezTo>
                <a:cubicBezTo>
                  <a:pt x="116417" y="2428875"/>
                  <a:pt x="102999" y="2443190"/>
                  <a:pt x="95250" y="2460625"/>
                </a:cubicBezTo>
                <a:cubicBezTo>
                  <a:pt x="81658" y="2491208"/>
                  <a:pt x="74083" y="2524125"/>
                  <a:pt x="63500" y="2555875"/>
                </a:cubicBezTo>
                <a:cubicBezTo>
                  <a:pt x="25437" y="2670063"/>
                  <a:pt x="71617" y="2527465"/>
                  <a:pt x="31750" y="2667000"/>
                </a:cubicBezTo>
                <a:cubicBezTo>
                  <a:pt x="-13799" y="2826421"/>
                  <a:pt x="49628" y="2579614"/>
                  <a:pt x="0" y="2778125"/>
                </a:cubicBezTo>
                <a:cubicBezTo>
                  <a:pt x="5292" y="3111500"/>
                  <a:pt x="6487" y="3444965"/>
                  <a:pt x="15875" y="3778250"/>
                </a:cubicBezTo>
                <a:cubicBezTo>
                  <a:pt x="17076" y="3820896"/>
                  <a:pt x="25717" y="3863016"/>
                  <a:pt x="31750" y="3905250"/>
                </a:cubicBezTo>
                <a:cubicBezTo>
                  <a:pt x="40660" y="3967622"/>
                  <a:pt x="46971" y="4006147"/>
                  <a:pt x="63500" y="4064000"/>
                </a:cubicBezTo>
                <a:cubicBezTo>
                  <a:pt x="72021" y="4093824"/>
                  <a:pt x="85357" y="4138635"/>
                  <a:pt x="111125" y="4159250"/>
                </a:cubicBezTo>
                <a:cubicBezTo>
                  <a:pt x="124192" y="4169703"/>
                  <a:pt x="143783" y="4167641"/>
                  <a:pt x="158750" y="4175125"/>
                </a:cubicBezTo>
                <a:cubicBezTo>
                  <a:pt x="175815" y="4183658"/>
                  <a:pt x="190500" y="4196292"/>
                  <a:pt x="206375" y="4206875"/>
                </a:cubicBezTo>
                <a:cubicBezTo>
                  <a:pt x="216958" y="4222750"/>
                  <a:pt x="221559" y="4245034"/>
                  <a:pt x="238125" y="4254500"/>
                </a:cubicBezTo>
                <a:cubicBezTo>
                  <a:pt x="261552" y="4267887"/>
                  <a:pt x="291323" y="4263831"/>
                  <a:pt x="317500" y="4270375"/>
                </a:cubicBezTo>
                <a:cubicBezTo>
                  <a:pt x="333734" y="4274434"/>
                  <a:pt x="350158" y="4278766"/>
                  <a:pt x="365125" y="4286250"/>
                </a:cubicBezTo>
                <a:cubicBezTo>
                  <a:pt x="382190" y="4294783"/>
                  <a:pt x="395685" y="4309467"/>
                  <a:pt x="412750" y="4318000"/>
                </a:cubicBezTo>
                <a:cubicBezTo>
                  <a:pt x="427717" y="4325484"/>
                  <a:pt x="445408" y="4326391"/>
                  <a:pt x="460375" y="4333875"/>
                </a:cubicBezTo>
                <a:cubicBezTo>
                  <a:pt x="518478" y="4362926"/>
                  <a:pt x="492921" y="4370099"/>
                  <a:pt x="555625" y="4381500"/>
                </a:cubicBezTo>
                <a:cubicBezTo>
                  <a:pt x="597600" y="4389132"/>
                  <a:pt x="640197" y="4392909"/>
                  <a:pt x="682625" y="4397375"/>
                </a:cubicBezTo>
                <a:cubicBezTo>
                  <a:pt x="938388" y="4424297"/>
                  <a:pt x="967560" y="4417190"/>
                  <a:pt x="1301750" y="4429125"/>
                </a:cubicBezTo>
                <a:cubicBezTo>
                  <a:pt x="1333500" y="4434417"/>
                  <a:pt x="1365579" y="4438017"/>
                  <a:pt x="1397000" y="4445000"/>
                </a:cubicBezTo>
                <a:cubicBezTo>
                  <a:pt x="1413335" y="4448630"/>
                  <a:pt x="1428216" y="4457593"/>
                  <a:pt x="1444625" y="4460875"/>
                </a:cubicBezTo>
                <a:cubicBezTo>
                  <a:pt x="1481316" y="4468213"/>
                  <a:pt x="1518708" y="4471458"/>
                  <a:pt x="1555750" y="4476750"/>
                </a:cubicBezTo>
                <a:lnTo>
                  <a:pt x="6508750" y="4460875"/>
                </a:lnTo>
                <a:cubicBezTo>
                  <a:pt x="6614714" y="4460237"/>
                  <a:pt x="6720357" y="4448922"/>
                  <a:pt x="6826250" y="4445000"/>
                </a:cubicBezTo>
                <a:lnTo>
                  <a:pt x="7366000" y="4429125"/>
                </a:lnTo>
                <a:lnTo>
                  <a:pt x="7921625" y="4397375"/>
                </a:lnTo>
                <a:cubicBezTo>
                  <a:pt x="8085634" y="4394095"/>
                  <a:pt x="8249708" y="4397375"/>
                  <a:pt x="8413750" y="4397375"/>
                </a:cubicBezTo>
              </a:path>
            </a:pathLst>
          </a:custGeom>
          <a:ln w="76200" cmpd="sng">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800000"/>
              </a:solidFill>
            </a:endParaRPr>
          </a:p>
        </p:txBody>
      </p:sp>
      <p:sp>
        <p:nvSpPr>
          <p:cNvPr id="6" name="Freeform 5"/>
          <p:cNvSpPr/>
          <p:nvPr/>
        </p:nvSpPr>
        <p:spPr>
          <a:xfrm>
            <a:off x="682625" y="460375"/>
            <a:ext cx="8159750" cy="2889250"/>
          </a:xfrm>
          <a:custGeom>
            <a:avLst/>
            <a:gdLst>
              <a:gd name="connsiteX0" fmla="*/ 0 w 8159750"/>
              <a:gd name="connsiteY0" fmla="*/ 0 h 2889250"/>
              <a:gd name="connsiteX1" fmla="*/ 4143375 w 8159750"/>
              <a:gd name="connsiteY1" fmla="*/ 15875 h 2889250"/>
              <a:gd name="connsiteX2" fmla="*/ 4762500 w 8159750"/>
              <a:gd name="connsiteY2" fmla="*/ 47625 h 2889250"/>
              <a:gd name="connsiteX3" fmla="*/ 4857750 w 8159750"/>
              <a:gd name="connsiteY3" fmla="*/ 63500 h 2889250"/>
              <a:gd name="connsiteX4" fmla="*/ 4984750 w 8159750"/>
              <a:gd name="connsiteY4" fmla="*/ 79375 h 2889250"/>
              <a:gd name="connsiteX5" fmla="*/ 5080000 w 8159750"/>
              <a:gd name="connsiteY5" fmla="*/ 127000 h 2889250"/>
              <a:gd name="connsiteX6" fmla="*/ 5175250 w 8159750"/>
              <a:gd name="connsiteY6" fmla="*/ 158750 h 2889250"/>
              <a:gd name="connsiteX7" fmla="*/ 5318125 w 8159750"/>
              <a:gd name="connsiteY7" fmla="*/ 206375 h 2889250"/>
              <a:gd name="connsiteX8" fmla="*/ 5365750 w 8159750"/>
              <a:gd name="connsiteY8" fmla="*/ 222250 h 2889250"/>
              <a:gd name="connsiteX9" fmla="*/ 5413375 w 8159750"/>
              <a:gd name="connsiteY9" fmla="*/ 238125 h 2889250"/>
              <a:gd name="connsiteX10" fmla="*/ 5508625 w 8159750"/>
              <a:gd name="connsiteY10" fmla="*/ 285750 h 2889250"/>
              <a:gd name="connsiteX11" fmla="*/ 5556250 w 8159750"/>
              <a:gd name="connsiteY11" fmla="*/ 333375 h 2889250"/>
              <a:gd name="connsiteX12" fmla="*/ 5603875 w 8159750"/>
              <a:gd name="connsiteY12" fmla="*/ 365125 h 2889250"/>
              <a:gd name="connsiteX13" fmla="*/ 5683250 w 8159750"/>
              <a:gd name="connsiteY13" fmla="*/ 444500 h 2889250"/>
              <a:gd name="connsiteX14" fmla="*/ 5794375 w 8159750"/>
              <a:gd name="connsiteY14" fmla="*/ 603250 h 2889250"/>
              <a:gd name="connsiteX15" fmla="*/ 5826125 w 8159750"/>
              <a:gd name="connsiteY15" fmla="*/ 698500 h 2889250"/>
              <a:gd name="connsiteX16" fmla="*/ 5842000 w 8159750"/>
              <a:gd name="connsiteY16" fmla="*/ 746125 h 2889250"/>
              <a:gd name="connsiteX17" fmla="*/ 5857875 w 8159750"/>
              <a:gd name="connsiteY17" fmla="*/ 1111250 h 2889250"/>
              <a:gd name="connsiteX18" fmla="*/ 5873750 w 8159750"/>
              <a:gd name="connsiteY18" fmla="*/ 1238250 h 2889250"/>
              <a:gd name="connsiteX19" fmla="*/ 5857875 w 8159750"/>
              <a:gd name="connsiteY19" fmla="*/ 1603375 h 2889250"/>
              <a:gd name="connsiteX20" fmla="*/ 5826125 w 8159750"/>
              <a:gd name="connsiteY20" fmla="*/ 1746250 h 2889250"/>
              <a:gd name="connsiteX21" fmla="*/ 5778500 w 8159750"/>
              <a:gd name="connsiteY21" fmla="*/ 1873250 h 2889250"/>
              <a:gd name="connsiteX22" fmla="*/ 5730875 w 8159750"/>
              <a:gd name="connsiteY22" fmla="*/ 2032000 h 2889250"/>
              <a:gd name="connsiteX23" fmla="*/ 5699125 w 8159750"/>
              <a:gd name="connsiteY23" fmla="*/ 2079625 h 2889250"/>
              <a:gd name="connsiteX24" fmla="*/ 5588000 w 8159750"/>
              <a:gd name="connsiteY24" fmla="*/ 2222500 h 2889250"/>
              <a:gd name="connsiteX25" fmla="*/ 5445125 w 8159750"/>
              <a:gd name="connsiteY25" fmla="*/ 2270125 h 2889250"/>
              <a:gd name="connsiteX26" fmla="*/ 5397500 w 8159750"/>
              <a:gd name="connsiteY26" fmla="*/ 2286000 h 2889250"/>
              <a:gd name="connsiteX27" fmla="*/ 5349875 w 8159750"/>
              <a:gd name="connsiteY27" fmla="*/ 2301875 h 2889250"/>
              <a:gd name="connsiteX28" fmla="*/ 5207000 w 8159750"/>
              <a:gd name="connsiteY28" fmla="*/ 2317750 h 2889250"/>
              <a:gd name="connsiteX29" fmla="*/ 5127625 w 8159750"/>
              <a:gd name="connsiteY29" fmla="*/ 2333625 h 2889250"/>
              <a:gd name="connsiteX30" fmla="*/ 5080000 w 8159750"/>
              <a:gd name="connsiteY30" fmla="*/ 2349500 h 2889250"/>
              <a:gd name="connsiteX31" fmla="*/ 4921250 w 8159750"/>
              <a:gd name="connsiteY31" fmla="*/ 2365375 h 2889250"/>
              <a:gd name="connsiteX32" fmla="*/ 3476625 w 8159750"/>
              <a:gd name="connsiteY32" fmla="*/ 2397125 h 2889250"/>
              <a:gd name="connsiteX33" fmla="*/ 2968625 w 8159750"/>
              <a:gd name="connsiteY33" fmla="*/ 2413000 h 2889250"/>
              <a:gd name="connsiteX34" fmla="*/ 2730500 w 8159750"/>
              <a:gd name="connsiteY34" fmla="*/ 2428875 h 2889250"/>
              <a:gd name="connsiteX35" fmla="*/ 2238375 w 8159750"/>
              <a:gd name="connsiteY35" fmla="*/ 2444750 h 2889250"/>
              <a:gd name="connsiteX36" fmla="*/ 1905000 w 8159750"/>
              <a:gd name="connsiteY36" fmla="*/ 2492375 h 2889250"/>
              <a:gd name="connsiteX37" fmla="*/ 1508125 w 8159750"/>
              <a:gd name="connsiteY37" fmla="*/ 2508250 h 2889250"/>
              <a:gd name="connsiteX38" fmla="*/ 1460500 w 8159750"/>
              <a:gd name="connsiteY38" fmla="*/ 2540000 h 2889250"/>
              <a:gd name="connsiteX39" fmla="*/ 1460500 w 8159750"/>
              <a:gd name="connsiteY39" fmla="*/ 2651125 h 2889250"/>
              <a:gd name="connsiteX40" fmla="*/ 1476375 w 8159750"/>
              <a:gd name="connsiteY40" fmla="*/ 2698750 h 2889250"/>
              <a:gd name="connsiteX41" fmla="*/ 1508125 w 8159750"/>
              <a:gd name="connsiteY41" fmla="*/ 2746375 h 2889250"/>
              <a:gd name="connsiteX42" fmla="*/ 1698625 w 8159750"/>
              <a:gd name="connsiteY42" fmla="*/ 2873375 h 2889250"/>
              <a:gd name="connsiteX43" fmla="*/ 2476500 w 8159750"/>
              <a:gd name="connsiteY43" fmla="*/ 2889250 h 2889250"/>
              <a:gd name="connsiteX44" fmla="*/ 2905125 w 8159750"/>
              <a:gd name="connsiteY44" fmla="*/ 2857500 h 2889250"/>
              <a:gd name="connsiteX45" fmla="*/ 3619500 w 8159750"/>
              <a:gd name="connsiteY45" fmla="*/ 2825750 h 2889250"/>
              <a:gd name="connsiteX46" fmla="*/ 4984750 w 8159750"/>
              <a:gd name="connsiteY46" fmla="*/ 2794000 h 2889250"/>
              <a:gd name="connsiteX47" fmla="*/ 6937375 w 8159750"/>
              <a:gd name="connsiteY47" fmla="*/ 2778125 h 2889250"/>
              <a:gd name="connsiteX48" fmla="*/ 8159750 w 8159750"/>
              <a:gd name="connsiteY48" fmla="*/ 2778125 h 28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59750" h="2889250">
                <a:moveTo>
                  <a:pt x="0" y="0"/>
                </a:moveTo>
                <a:lnTo>
                  <a:pt x="4143375" y="15875"/>
                </a:lnTo>
                <a:cubicBezTo>
                  <a:pt x="4256841" y="16677"/>
                  <a:pt x="4628222" y="39726"/>
                  <a:pt x="4762500" y="47625"/>
                </a:cubicBezTo>
                <a:cubicBezTo>
                  <a:pt x="4794250" y="52917"/>
                  <a:pt x="4825886" y="58948"/>
                  <a:pt x="4857750" y="63500"/>
                </a:cubicBezTo>
                <a:cubicBezTo>
                  <a:pt x="4899984" y="69533"/>
                  <a:pt x="4942775" y="71743"/>
                  <a:pt x="4984750" y="79375"/>
                </a:cubicBezTo>
                <a:cubicBezTo>
                  <a:pt x="5058233" y="92736"/>
                  <a:pt x="5009606" y="95714"/>
                  <a:pt x="5080000" y="127000"/>
                </a:cubicBezTo>
                <a:cubicBezTo>
                  <a:pt x="5110583" y="140592"/>
                  <a:pt x="5143500" y="148167"/>
                  <a:pt x="5175250" y="158750"/>
                </a:cubicBezTo>
                <a:lnTo>
                  <a:pt x="5318125" y="206375"/>
                </a:lnTo>
                <a:lnTo>
                  <a:pt x="5365750" y="222250"/>
                </a:lnTo>
                <a:cubicBezTo>
                  <a:pt x="5381625" y="227542"/>
                  <a:pt x="5399452" y="228843"/>
                  <a:pt x="5413375" y="238125"/>
                </a:cubicBezTo>
                <a:cubicBezTo>
                  <a:pt x="5474923" y="279157"/>
                  <a:pt x="5442900" y="263842"/>
                  <a:pt x="5508625" y="285750"/>
                </a:cubicBezTo>
                <a:cubicBezTo>
                  <a:pt x="5524500" y="301625"/>
                  <a:pt x="5539003" y="319002"/>
                  <a:pt x="5556250" y="333375"/>
                </a:cubicBezTo>
                <a:cubicBezTo>
                  <a:pt x="5570907" y="345589"/>
                  <a:pt x="5590384" y="351634"/>
                  <a:pt x="5603875" y="365125"/>
                </a:cubicBezTo>
                <a:cubicBezTo>
                  <a:pt x="5709708" y="470958"/>
                  <a:pt x="5556250" y="359833"/>
                  <a:pt x="5683250" y="444500"/>
                </a:cubicBezTo>
                <a:cubicBezTo>
                  <a:pt x="5761426" y="561765"/>
                  <a:pt x="5723855" y="509223"/>
                  <a:pt x="5794375" y="603250"/>
                </a:cubicBezTo>
                <a:lnTo>
                  <a:pt x="5826125" y="698500"/>
                </a:lnTo>
                <a:lnTo>
                  <a:pt x="5842000" y="746125"/>
                </a:lnTo>
                <a:cubicBezTo>
                  <a:pt x="5847292" y="867833"/>
                  <a:pt x="5850032" y="989679"/>
                  <a:pt x="5857875" y="1111250"/>
                </a:cubicBezTo>
                <a:cubicBezTo>
                  <a:pt x="5860622" y="1153824"/>
                  <a:pt x="5873750" y="1195587"/>
                  <a:pt x="5873750" y="1238250"/>
                </a:cubicBezTo>
                <a:cubicBezTo>
                  <a:pt x="5873750" y="1360073"/>
                  <a:pt x="5866257" y="1481840"/>
                  <a:pt x="5857875" y="1603375"/>
                </a:cubicBezTo>
                <a:cubicBezTo>
                  <a:pt x="5849554" y="1724025"/>
                  <a:pt x="5846821" y="1663465"/>
                  <a:pt x="5826125" y="1746250"/>
                </a:cubicBezTo>
                <a:cubicBezTo>
                  <a:pt x="5798662" y="1856104"/>
                  <a:pt x="5830766" y="1794852"/>
                  <a:pt x="5778500" y="1873250"/>
                </a:cubicBezTo>
                <a:cubicBezTo>
                  <a:pt x="5769626" y="1908747"/>
                  <a:pt x="5746335" y="2008810"/>
                  <a:pt x="5730875" y="2032000"/>
                </a:cubicBezTo>
                <a:cubicBezTo>
                  <a:pt x="5720292" y="2047875"/>
                  <a:pt x="5707658" y="2062560"/>
                  <a:pt x="5699125" y="2079625"/>
                </a:cubicBezTo>
                <a:cubicBezTo>
                  <a:pt x="5666969" y="2143936"/>
                  <a:pt x="5700668" y="2184944"/>
                  <a:pt x="5588000" y="2222500"/>
                </a:cubicBezTo>
                <a:lnTo>
                  <a:pt x="5445125" y="2270125"/>
                </a:lnTo>
                <a:lnTo>
                  <a:pt x="5397500" y="2286000"/>
                </a:lnTo>
                <a:cubicBezTo>
                  <a:pt x="5381625" y="2291292"/>
                  <a:pt x="5366506" y="2300027"/>
                  <a:pt x="5349875" y="2301875"/>
                </a:cubicBezTo>
                <a:cubicBezTo>
                  <a:pt x="5302250" y="2307167"/>
                  <a:pt x="5254436" y="2310973"/>
                  <a:pt x="5207000" y="2317750"/>
                </a:cubicBezTo>
                <a:cubicBezTo>
                  <a:pt x="5180289" y="2321566"/>
                  <a:pt x="5153802" y="2327081"/>
                  <a:pt x="5127625" y="2333625"/>
                </a:cubicBezTo>
                <a:cubicBezTo>
                  <a:pt x="5111391" y="2337684"/>
                  <a:pt x="5096539" y="2346956"/>
                  <a:pt x="5080000" y="2349500"/>
                </a:cubicBezTo>
                <a:cubicBezTo>
                  <a:pt x="5027438" y="2357586"/>
                  <a:pt x="4974407" y="2363796"/>
                  <a:pt x="4921250" y="2365375"/>
                </a:cubicBezTo>
                <a:lnTo>
                  <a:pt x="3476625" y="2397125"/>
                </a:lnTo>
                <a:lnTo>
                  <a:pt x="2968625" y="2413000"/>
                </a:lnTo>
                <a:cubicBezTo>
                  <a:pt x="2889250" y="2418292"/>
                  <a:pt x="2809976" y="2425420"/>
                  <a:pt x="2730500" y="2428875"/>
                </a:cubicBezTo>
                <a:cubicBezTo>
                  <a:pt x="2566528" y="2436004"/>
                  <a:pt x="2402122" y="2433585"/>
                  <a:pt x="2238375" y="2444750"/>
                </a:cubicBezTo>
                <a:cubicBezTo>
                  <a:pt x="1898231" y="2467942"/>
                  <a:pt x="2157212" y="2477089"/>
                  <a:pt x="1905000" y="2492375"/>
                </a:cubicBezTo>
                <a:cubicBezTo>
                  <a:pt x="1772845" y="2500384"/>
                  <a:pt x="1640417" y="2502958"/>
                  <a:pt x="1508125" y="2508250"/>
                </a:cubicBezTo>
                <a:cubicBezTo>
                  <a:pt x="1492250" y="2518833"/>
                  <a:pt x="1472419" y="2525102"/>
                  <a:pt x="1460500" y="2540000"/>
                </a:cubicBezTo>
                <a:cubicBezTo>
                  <a:pt x="1430944" y="2576945"/>
                  <a:pt x="1449408" y="2612304"/>
                  <a:pt x="1460500" y="2651125"/>
                </a:cubicBezTo>
                <a:cubicBezTo>
                  <a:pt x="1465097" y="2667215"/>
                  <a:pt x="1468891" y="2683783"/>
                  <a:pt x="1476375" y="2698750"/>
                </a:cubicBezTo>
                <a:cubicBezTo>
                  <a:pt x="1484908" y="2715815"/>
                  <a:pt x="1495449" y="2732115"/>
                  <a:pt x="1508125" y="2746375"/>
                </a:cubicBezTo>
                <a:cubicBezTo>
                  <a:pt x="1561190" y="2806073"/>
                  <a:pt x="1609859" y="2871563"/>
                  <a:pt x="1698625" y="2873375"/>
                </a:cubicBezTo>
                <a:lnTo>
                  <a:pt x="2476500" y="2889250"/>
                </a:lnTo>
                <a:cubicBezTo>
                  <a:pt x="4092480" y="2804198"/>
                  <a:pt x="2139326" y="2914226"/>
                  <a:pt x="2905125" y="2857500"/>
                </a:cubicBezTo>
                <a:cubicBezTo>
                  <a:pt x="3060133" y="2846018"/>
                  <a:pt x="3494678" y="2829591"/>
                  <a:pt x="3619500" y="2825750"/>
                </a:cubicBezTo>
                <a:lnTo>
                  <a:pt x="4984750" y="2794000"/>
                </a:lnTo>
                <a:lnTo>
                  <a:pt x="6937375" y="2778125"/>
                </a:lnTo>
                <a:lnTo>
                  <a:pt x="8159750" y="2778125"/>
                </a:lnTo>
              </a:path>
            </a:pathLst>
          </a:cu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Oval 67"/>
          <p:cNvSpPr/>
          <p:nvPr/>
        </p:nvSpPr>
        <p:spPr>
          <a:xfrm>
            <a:off x="4998095" y="781311"/>
            <a:ext cx="684712" cy="6609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OK</a:t>
            </a:r>
            <a:endParaRPr lang="en-US" sz="4800" dirty="0">
              <a:solidFill>
                <a:schemeClr val="tx1"/>
              </a:solidFill>
              <a:latin typeface="Adobe Caslon Pro Bold Italic"/>
              <a:cs typeface="Adobe Caslon Pro Bold Italic"/>
            </a:endParaRPr>
          </a:p>
        </p:txBody>
      </p:sp>
      <p:sp>
        <p:nvSpPr>
          <p:cNvPr id="56" name="Oval 55"/>
          <p:cNvSpPr/>
          <p:nvPr/>
        </p:nvSpPr>
        <p:spPr>
          <a:xfrm>
            <a:off x="3534101" y="5002560"/>
            <a:ext cx="684712" cy="6609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OK</a:t>
            </a:r>
            <a:endParaRPr lang="en-US" sz="4800" dirty="0">
              <a:solidFill>
                <a:schemeClr val="tx1"/>
              </a:solidFill>
              <a:latin typeface="Adobe Caslon Pro Bold Italic"/>
              <a:cs typeface="Adobe Caslon Pro Bold Italic"/>
            </a:endParaRPr>
          </a:p>
        </p:txBody>
      </p:sp>
      <p:sp>
        <p:nvSpPr>
          <p:cNvPr id="62" name="Oval 61"/>
          <p:cNvSpPr/>
          <p:nvPr/>
        </p:nvSpPr>
        <p:spPr>
          <a:xfrm>
            <a:off x="3534101" y="2971496"/>
            <a:ext cx="684712" cy="6609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OK</a:t>
            </a:r>
            <a:endParaRPr lang="en-US" sz="4800" dirty="0">
              <a:solidFill>
                <a:schemeClr val="tx1"/>
              </a:solidFill>
              <a:latin typeface="Adobe Caslon Pro Bold Italic"/>
              <a:cs typeface="Adobe Caslon Pro Bold Italic"/>
            </a:endParaRPr>
          </a:p>
        </p:txBody>
      </p:sp>
      <p:sp>
        <p:nvSpPr>
          <p:cNvPr id="63" name="Oval 62"/>
          <p:cNvSpPr/>
          <p:nvPr/>
        </p:nvSpPr>
        <p:spPr>
          <a:xfrm>
            <a:off x="7635228" y="2920151"/>
            <a:ext cx="684712" cy="66097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a:t>
            </a:r>
            <a:endParaRPr lang="en-US" sz="6600" dirty="0">
              <a:solidFill>
                <a:schemeClr val="tx1"/>
              </a:solidFill>
              <a:latin typeface="Adobe Caslon Pro Bold Italic"/>
              <a:cs typeface="Adobe Caslon Pro Bold Italic"/>
            </a:endParaRPr>
          </a:p>
        </p:txBody>
      </p:sp>
      <p:sp>
        <p:nvSpPr>
          <p:cNvPr id="64" name="Oval 63"/>
          <p:cNvSpPr/>
          <p:nvPr/>
        </p:nvSpPr>
        <p:spPr>
          <a:xfrm>
            <a:off x="5866514" y="441572"/>
            <a:ext cx="684712" cy="66097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OK</a:t>
            </a:r>
            <a:endParaRPr lang="en-US" sz="4800" dirty="0">
              <a:solidFill>
                <a:schemeClr val="tx1"/>
              </a:solidFill>
              <a:latin typeface="Adobe Caslon Pro Bold Italic"/>
              <a:cs typeface="Adobe Caslon Pro Bold Italic"/>
            </a:endParaRPr>
          </a:p>
        </p:txBody>
      </p:sp>
    </p:spTree>
    <p:extLst>
      <p:ext uri="{BB962C8B-B14F-4D97-AF65-F5344CB8AC3E}">
        <p14:creationId xmlns:p14="http://schemas.microsoft.com/office/powerpoint/2010/main" val="80473370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74638"/>
            <a:ext cx="9144000" cy="773112"/>
          </a:xfrm>
        </p:spPr>
        <p:txBody>
          <a:bodyPr>
            <a:noAutofit/>
          </a:bodyPr>
          <a:lstStyle/>
          <a:p>
            <a:r>
              <a:rPr lang="en-US" sz="2800" dirty="0" smtClean="0"/>
              <a:t>Convert </a:t>
            </a:r>
            <a:r>
              <a:rPr lang="en-US" sz="2800" dirty="0"/>
              <a:t>the </a:t>
            </a:r>
            <a:r>
              <a:rPr lang="en-US" sz="2800" dirty="0" err="1" smtClean="0"/>
              <a:t>dataplane</a:t>
            </a:r>
            <a:r>
              <a:rPr lang="en-US" sz="2800" dirty="0" smtClean="0"/>
              <a:t> </a:t>
            </a:r>
            <a:r>
              <a:rPr lang="en-US" sz="2800" dirty="0"/>
              <a:t>to a </a:t>
            </a:r>
            <a:r>
              <a:rPr lang="en-US" sz="2800" b="1" dirty="0">
                <a:solidFill>
                  <a:srgbClr val="1F497D"/>
                </a:solidFill>
              </a:rPr>
              <a:t>model</a:t>
            </a:r>
            <a:r>
              <a:rPr lang="en-US" sz="2800" dirty="0"/>
              <a:t> of the network</a:t>
            </a:r>
          </a:p>
        </p:txBody>
      </p:sp>
      <p:sp>
        <p:nvSpPr>
          <p:cNvPr id="5" name="Cloud 4"/>
          <p:cNvSpPr/>
          <p:nvPr/>
        </p:nvSpPr>
        <p:spPr>
          <a:xfrm>
            <a:off x="1984375" y="1349375"/>
            <a:ext cx="5080000" cy="26670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smtClean="0"/>
              <a:t>network model</a:t>
            </a:r>
            <a:endParaRPr lang="en-US" sz="3600" dirty="0"/>
          </a:p>
        </p:txBody>
      </p:sp>
      <p:sp>
        <p:nvSpPr>
          <p:cNvPr id="10" name="Content Placeholder 2"/>
          <p:cNvSpPr txBox="1">
            <a:spLocks/>
          </p:cNvSpPr>
          <p:nvPr/>
        </p:nvSpPr>
        <p:spPr>
          <a:xfrm>
            <a:off x="457200" y="4321176"/>
            <a:ext cx="1771649" cy="6223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b="1" dirty="0" smtClean="0"/>
              <a:t>SEFL </a:t>
            </a:r>
            <a:r>
              <a:rPr lang="en-US" sz="2800" baseline="30000" dirty="0" smtClean="0"/>
              <a:t>[1]</a:t>
            </a:r>
            <a:endParaRPr lang="en-US" sz="2800" b="1" baseline="30000" dirty="0"/>
          </a:p>
        </p:txBody>
      </p:sp>
      <p:sp>
        <p:nvSpPr>
          <p:cNvPr id="11" name="Content Placeholder 2"/>
          <p:cNvSpPr txBox="1">
            <a:spLocks/>
          </p:cNvSpPr>
          <p:nvPr/>
        </p:nvSpPr>
        <p:spPr>
          <a:xfrm>
            <a:off x="1600200" y="4397376"/>
            <a:ext cx="4273550" cy="3841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b="1" dirty="0" smtClean="0"/>
              <a:t>Symbolic Execution-Friendly Language</a:t>
            </a:r>
            <a:endParaRPr lang="en-US" sz="2000" b="1" dirty="0"/>
          </a:p>
        </p:txBody>
      </p:sp>
      <p:sp>
        <p:nvSpPr>
          <p:cNvPr id="12" name="Content Placeholder 2"/>
          <p:cNvSpPr txBox="1">
            <a:spLocks/>
          </p:cNvSpPr>
          <p:nvPr/>
        </p:nvSpPr>
        <p:spPr>
          <a:xfrm>
            <a:off x="534987" y="4883152"/>
            <a:ext cx="2898775" cy="533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Imperative language</a:t>
            </a:r>
            <a:endParaRPr lang="en-US" sz="2100" dirty="0"/>
          </a:p>
        </p:txBody>
      </p:sp>
      <p:sp>
        <p:nvSpPr>
          <p:cNvPr id="13" name="Content Placeholder 2"/>
          <p:cNvSpPr txBox="1">
            <a:spLocks/>
          </p:cNvSpPr>
          <p:nvPr/>
        </p:nvSpPr>
        <p:spPr>
          <a:xfrm>
            <a:off x="509586" y="5378452"/>
            <a:ext cx="2898775" cy="533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no loop instructions</a:t>
            </a:r>
            <a:endParaRPr lang="en-US" sz="2100" dirty="0"/>
          </a:p>
        </p:txBody>
      </p:sp>
      <p:sp>
        <p:nvSpPr>
          <p:cNvPr id="14" name="Rectangle 13"/>
          <p:cNvSpPr/>
          <p:nvPr/>
        </p:nvSpPr>
        <p:spPr>
          <a:xfrm>
            <a:off x="456982" y="6037629"/>
            <a:ext cx="8270168" cy="646331"/>
          </a:xfrm>
          <a:prstGeom prst="rect">
            <a:avLst/>
          </a:prstGeom>
          <a:solidFill>
            <a:schemeClr val="bg1"/>
          </a:solidFill>
          <a:ln>
            <a:solidFill>
              <a:schemeClr val="bg1">
                <a:lumMod val="75000"/>
              </a:schemeClr>
            </a:solidFill>
          </a:ln>
        </p:spPr>
        <p:txBody>
          <a:bodyPr wrap="square">
            <a:spAutoFit/>
          </a:bodyPr>
          <a:lstStyle/>
          <a:p>
            <a:r>
              <a:rPr lang="en-US" dirty="0" smtClean="0"/>
              <a:t>[1] R. </a:t>
            </a:r>
            <a:r>
              <a:rPr lang="en-US" dirty="0" err="1"/>
              <a:t>Stoenescu</a:t>
            </a:r>
            <a:r>
              <a:rPr lang="en-US" dirty="0"/>
              <a:t>, </a:t>
            </a:r>
            <a:r>
              <a:rPr lang="en-US" dirty="0" smtClean="0"/>
              <a:t>M. </a:t>
            </a:r>
            <a:r>
              <a:rPr lang="en-US" dirty="0" err="1"/>
              <a:t>Popovici</a:t>
            </a:r>
            <a:r>
              <a:rPr lang="en-US" dirty="0"/>
              <a:t>, </a:t>
            </a:r>
            <a:r>
              <a:rPr lang="en-US" dirty="0" smtClean="0"/>
              <a:t>L. </a:t>
            </a:r>
            <a:r>
              <a:rPr lang="en-US" dirty="0" err="1"/>
              <a:t>Negreanu</a:t>
            </a:r>
            <a:r>
              <a:rPr lang="en-US" dirty="0"/>
              <a:t>, </a:t>
            </a:r>
            <a:r>
              <a:rPr lang="en-US" dirty="0" smtClean="0"/>
              <a:t>C. </a:t>
            </a:r>
            <a:r>
              <a:rPr lang="en-US" dirty="0" err="1"/>
              <a:t>Raiciu</a:t>
            </a:r>
            <a:r>
              <a:rPr lang="en-US" dirty="0"/>
              <a:t>: </a:t>
            </a:r>
            <a:r>
              <a:rPr lang="en-US" b="1" i="1" dirty="0" err="1"/>
              <a:t>SymNet</a:t>
            </a:r>
            <a:r>
              <a:rPr lang="en-US" b="1" i="1" dirty="0"/>
              <a:t>:</a:t>
            </a:r>
            <a:r>
              <a:rPr lang="en-US" dirty="0"/>
              <a:t> </a:t>
            </a:r>
            <a:r>
              <a:rPr lang="en-US" b="1" i="1" dirty="0"/>
              <a:t>Scalable symbolic execution for modern networks</a:t>
            </a:r>
            <a:r>
              <a:rPr lang="en-US" dirty="0"/>
              <a:t>. SIGCOMM 2016:</a:t>
            </a:r>
          </a:p>
        </p:txBody>
      </p:sp>
      <p:sp>
        <p:nvSpPr>
          <p:cNvPr id="15" name="Content Placeholder 2"/>
          <p:cNvSpPr txBox="1">
            <a:spLocks/>
          </p:cNvSpPr>
          <p:nvPr/>
        </p:nvSpPr>
        <p:spPr>
          <a:xfrm>
            <a:off x="4797426" y="5048252"/>
            <a:ext cx="3025775" cy="533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i="1" dirty="0" smtClean="0"/>
              <a:t>“the packet is the memory”</a:t>
            </a:r>
            <a:endParaRPr lang="en-US" sz="2100" i="1" dirty="0"/>
          </a:p>
        </p:txBody>
      </p:sp>
    </p:spTree>
    <p:extLst>
      <p:ext uri="{BB962C8B-B14F-4D97-AF65-F5344CB8AC3E}">
        <p14:creationId xmlns:p14="http://schemas.microsoft.com/office/powerpoint/2010/main" val="23041392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7766" y="959979"/>
            <a:ext cx="8925511" cy="3955727"/>
            <a:chOff x="187766" y="959979"/>
            <a:chExt cx="8925511" cy="3955727"/>
          </a:xfrm>
        </p:grpSpPr>
        <p:grpSp>
          <p:nvGrpSpPr>
            <p:cNvPr id="36" name="Group 35"/>
            <p:cNvGrpSpPr/>
            <p:nvPr/>
          </p:nvGrpSpPr>
          <p:grpSpPr>
            <a:xfrm>
              <a:off x="4218813" y="3274154"/>
              <a:ext cx="3512990" cy="930871"/>
              <a:chOff x="1123665" y="498417"/>
              <a:chExt cx="3918520" cy="1035110"/>
            </a:xfrm>
          </p:grpSpPr>
          <p:sp>
            <p:nvSpPr>
              <p:cNvPr id="23" name="Rectangle 22"/>
              <p:cNvSpPr/>
              <p:nvPr/>
            </p:nvSpPr>
            <p:spPr>
              <a:xfrm>
                <a:off x="1184386" y="898527"/>
                <a:ext cx="385779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p:cNvSpPr/>
              <p:nvPr/>
            </p:nvSpPr>
            <p:spPr>
              <a:xfrm>
                <a:off x="1549582" y="966342"/>
                <a:ext cx="3141723" cy="410690"/>
              </a:xfrm>
              <a:prstGeom prst="rect">
                <a:avLst/>
              </a:prstGeom>
            </p:spPr>
            <p:txBody>
              <a:bodyPr wrap="none">
                <a:spAutoFit/>
              </a:bodyPr>
              <a:lstStyle/>
              <a:p>
                <a:r>
                  <a:rPr lang="en-US" b="1" dirty="0" smtClean="0">
                    <a:latin typeface="Courier"/>
                    <a:cs typeface="Courier"/>
                  </a:rPr>
                  <a:t>Assign(SrcTCP,9999)</a:t>
                </a:r>
                <a:endParaRPr lang="en-US" b="1" dirty="0">
                  <a:latin typeface="Courier"/>
                  <a:cs typeface="Courier"/>
                </a:endParaRPr>
              </a:p>
            </p:txBody>
          </p:sp>
          <p:sp>
            <p:nvSpPr>
              <p:cNvPr id="25" name="Isosceles Triangle 24"/>
              <p:cNvSpPr/>
              <p:nvPr/>
            </p:nvSpPr>
            <p:spPr>
              <a:xfrm rot="5400000">
                <a:off x="1135206" y="1025859"/>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123665" y="968624"/>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grpSp>
            <p:nvGrpSpPr>
              <p:cNvPr id="30" name="Group 29"/>
              <p:cNvGrpSpPr/>
              <p:nvPr/>
            </p:nvGrpSpPr>
            <p:grpSpPr>
              <a:xfrm>
                <a:off x="4655415" y="969230"/>
                <a:ext cx="386770" cy="420312"/>
                <a:chOff x="5366615" y="969230"/>
                <a:chExt cx="386770" cy="420312"/>
              </a:xfrm>
            </p:grpSpPr>
            <p:sp>
              <p:nvSpPr>
                <p:cNvPr id="27" name="Rectangle 26"/>
                <p:cNvSpPr/>
                <p:nvPr/>
              </p:nvSpPr>
              <p:spPr>
                <a:xfrm>
                  <a:off x="5366615" y="996994"/>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391716" y="969230"/>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3" name="TextBox 32"/>
              <p:cNvSpPr txBox="1"/>
              <p:nvPr/>
            </p:nvSpPr>
            <p:spPr>
              <a:xfrm>
                <a:off x="1152636" y="498417"/>
                <a:ext cx="840269" cy="400110"/>
              </a:xfrm>
              <a:prstGeom prst="rect">
                <a:avLst/>
              </a:prstGeom>
              <a:noFill/>
            </p:spPr>
            <p:txBody>
              <a:bodyPr wrap="none" rtlCol="0">
                <a:spAutoFit/>
              </a:bodyPr>
              <a:lstStyle/>
              <a:p>
                <a:r>
                  <a:rPr lang="en-US" sz="2000" dirty="0" smtClean="0">
                    <a:latin typeface="Helvetica LT Std"/>
                    <a:cs typeface="Helvetica LT Std"/>
                  </a:rPr>
                  <a:t>Proxy</a:t>
                </a:r>
                <a:endParaRPr lang="en-US" dirty="0">
                  <a:latin typeface="Helvetica LT Std"/>
                  <a:cs typeface="Helvetica LT Std"/>
                </a:endParaRPr>
              </a:p>
            </p:txBody>
          </p:sp>
        </p:grpSp>
        <p:grpSp>
          <p:nvGrpSpPr>
            <p:cNvPr id="37" name="Group 36"/>
            <p:cNvGrpSpPr/>
            <p:nvPr/>
          </p:nvGrpSpPr>
          <p:grpSpPr>
            <a:xfrm>
              <a:off x="1015868" y="959979"/>
              <a:ext cx="4150590" cy="976501"/>
              <a:chOff x="288640" y="1549402"/>
              <a:chExt cx="4629723" cy="1085850"/>
            </a:xfrm>
          </p:grpSpPr>
          <p:grpSp>
            <p:nvGrpSpPr>
              <p:cNvPr id="11" name="Group 10"/>
              <p:cNvGrpSpPr/>
              <p:nvPr/>
            </p:nvGrpSpPr>
            <p:grpSpPr>
              <a:xfrm>
                <a:off x="288640" y="2000252"/>
                <a:ext cx="4629723" cy="635000"/>
                <a:chOff x="288640" y="2000252"/>
                <a:chExt cx="4629723" cy="635000"/>
              </a:xfrm>
            </p:grpSpPr>
            <p:sp>
              <p:nvSpPr>
                <p:cNvPr id="4" name="Rectangle 3"/>
                <p:cNvSpPr/>
                <p:nvPr/>
              </p:nvSpPr>
              <p:spPr>
                <a:xfrm>
                  <a:off x="352134" y="2000252"/>
                  <a:ext cx="4566229" cy="635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714557" y="2068067"/>
                  <a:ext cx="3605261" cy="410690"/>
                </a:xfrm>
                <a:prstGeom prst="rect">
                  <a:avLst/>
                </a:prstGeom>
              </p:spPr>
              <p:txBody>
                <a:bodyPr wrap="none">
                  <a:spAutoFit/>
                </a:bodyPr>
                <a:lstStyle/>
                <a:p>
                  <a:r>
                    <a:rPr lang="en-US" b="1" dirty="0" smtClean="0">
                      <a:latin typeface="Courier"/>
                      <a:cs typeface="Courier"/>
                    </a:rPr>
                    <a:t>Constrain(</a:t>
                  </a:r>
                  <a:r>
                    <a:rPr lang="en-US" b="1" dirty="0" err="1" smtClean="0">
                      <a:latin typeface="Courier"/>
                      <a:cs typeface="Courier"/>
                    </a:rPr>
                    <a:t>SrcTCP</a:t>
                  </a:r>
                  <a:r>
                    <a:rPr lang="en-US" b="1" dirty="0" smtClean="0">
                      <a:latin typeface="Courier"/>
                      <a:cs typeface="Courier"/>
                    </a:rPr>
                    <a:t>,==80)</a:t>
                  </a:r>
                  <a:endParaRPr lang="en-US" b="1" dirty="0">
                    <a:latin typeface="Courier"/>
                    <a:cs typeface="Courier"/>
                  </a:endParaRPr>
                </a:p>
              </p:txBody>
            </p:sp>
            <p:sp>
              <p:nvSpPr>
                <p:cNvPr id="7" name="Isosceles Triangle 6"/>
                <p:cNvSpPr/>
                <p:nvPr/>
              </p:nvSpPr>
              <p:spPr>
                <a:xfrm rot="5400000">
                  <a:off x="300181" y="2127584"/>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88640" y="2070349"/>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9" name="Rectangle 8"/>
                <p:cNvSpPr/>
                <p:nvPr/>
              </p:nvSpPr>
              <p:spPr>
                <a:xfrm>
                  <a:off x="4531590" y="2098719"/>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56691" y="2070955"/>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grpSp>
          <p:sp>
            <p:nvSpPr>
              <p:cNvPr id="34" name="TextBox 33"/>
              <p:cNvSpPr txBox="1"/>
              <p:nvPr/>
            </p:nvSpPr>
            <p:spPr>
              <a:xfrm>
                <a:off x="334597" y="1549402"/>
                <a:ext cx="1068196" cy="400110"/>
              </a:xfrm>
              <a:prstGeom prst="rect">
                <a:avLst/>
              </a:prstGeom>
              <a:noFill/>
            </p:spPr>
            <p:txBody>
              <a:bodyPr wrap="none" rtlCol="0">
                <a:spAutoFit/>
              </a:bodyPr>
              <a:lstStyle/>
              <a:p>
                <a:r>
                  <a:rPr lang="en-US" sz="2000" dirty="0" smtClean="0">
                    <a:latin typeface="Helvetica LT Std"/>
                    <a:cs typeface="Helvetica LT Std"/>
                  </a:rPr>
                  <a:t>Firewall</a:t>
                </a:r>
                <a:endParaRPr lang="en-US" dirty="0">
                  <a:latin typeface="Helvetica LT Std"/>
                  <a:cs typeface="Helvetica LT Std"/>
                </a:endParaRPr>
              </a:p>
            </p:txBody>
          </p:sp>
        </p:grpSp>
        <p:grpSp>
          <p:nvGrpSpPr>
            <p:cNvPr id="38" name="Group 37"/>
            <p:cNvGrpSpPr/>
            <p:nvPr/>
          </p:nvGrpSpPr>
          <p:grpSpPr>
            <a:xfrm>
              <a:off x="438933" y="3237843"/>
              <a:ext cx="3151567" cy="1476006"/>
              <a:chOff x="504535" y="3126982"/>
              <a:chExt cx="3515376" cy="1641290"/>
            </a:xfrm>
          </p:grpSpPr>
          <p:grpSp>
            <p:nvGrpSpPr>
              <p:cNvPr id="32" name="Group 31"/>
              <p:cNvGrpSpPr/>
              <p:nvPr/>
            </p:nvGrpSpPr>
            <p:grpSpPr>
              <a:xfrm>
                <a:off x="504535" y="3542967"/>
                <a:ext cx="3515376" cy="1225305"/>
                <a:chOff x="504535" y="3542967"/>
                <a:chExt cx="3515376" cy="1225305"/>
              </a:xfrm>
            </p:grpSpPr>
            <p:sp>
              <p:nvSpPr>
                <p:cNvPr id="13" name="Rectangle 12"/>
                <p:cNvSpPr/>
                <p:nvPr/>
              </p:nvSpPr>
              <p:spPr>
                <a:xfrm>
                  <a:off x="568030" y="3542967"/>
                  <a:ext cx="3451881" cy="1225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p:cNvSpPr/>
                <p:nvPr/>
              </p:nvSpPr>
              <p:spPr>
                <a:xfrm>
                  <a:off x="930453" y="3610783"/>
                  <a:ext cx="2678186" cy="1026725"/>
                </a:xfrm>
                <a:prstGeom prst="rect">
                  <a:avLst/>
                </a:prstGeom>
              </p:spPr>
              <p:txBody>
                <a:bodyPr wrap="none">
                  <a:spAutoFit/>
                </a:bodyPr>
                <a:lstStyle/>
                <a:p>
                  <a:r>
                    <a:rPr lang="en-US" b="1" dirty="0" smtClean="0">
                      <a:latin typeface="Courier"/>
                      <a:cs typeface="Courier"/>
                    </a:rPr>
                    <a:t>if (</a:t>
                  </a:r>
                  <a:r>
                    <a:rPr lang="en-US" b="1" dirty="0" err="1" smtClean="0">
                      <a:latin typeface="Courier"/>
                      <a:cs typeface="Courier"/>
                    </a:rPr>
                    <a:t>DestIP</a:t>
                  </a:r>
                  <a:r>
                    <a:rPr lang="en-US" b="1" dirty="0" smtClean="0">
                      <a:latin typeface="Courier"/>
                      <a:cs typeface="Courier"/>
                    </a:rPr>
                    <a:t> == A)</a:t>
                  </a:r>
                </a:p>
                <a:p>
                  <a:r>
                    <a:rPr lang="en-US" b="1" dirty="0">
                      <a:latin typeface="Courier"/>
                      <a:cs typeface="Courier"/>
                    </a:rPr>
                    <a:t> </a:t>
                  </a:r>
                  <a:r>
                    <a:rPr lang="en-US" b="1" dirty="0" smtClean="0">
                      <a:latin typeface="Courier"/>
                      <a:cs typeface="Courier"/>
                    </a:rPr>
                    <a:t>then Forward(1)</a:t>
                  </a:r>
                </a:p>
                <a:p>
                  <a:r>
                    <a:rPr lang="en-US" b="1" dirty="0" smtClean="0">
                      <a:latin typeface="Courier"/>
                      <a:cs typeface="Courier"/>
                    </a:rPr>
                    <a:t> else Forward(2)</a:t>
                  </a:r>
                  <a:endParaRPr lang="en-US" b="1" dirty="0">
                    <a:latin typeface="Courier"/>
                    <a:cs typeface="Courier"/>
                  </a:endParaRPr>
                </a:p>
              </p:txBody>
            </p:sp>
            <p:sp>
              <p:nvSpPr>
                <p:cNvPr id="15" name="Isosceles Triangle 14"/>
                <p:cNvSpPr/>
                <p:nvPr/>
              </p:nvSpPr>
              <p:spPr>
                <a:xfrm rot="5400000">
                  <a:off x="516076" y="3670300"/>
                  <a:ext cx="450273" cy="34636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04535" y="3613065"/>
                  <a:ext cx="338579" cy="400110"/>
                </a:xfrm>
                <a:prstGeom prst="rect">
                  <a:avLst/>
                </a:prstGeom>
              </p:spPr>
              <p:txBody>
                <a:bodyPr wrap="none">
                  <a:spAutoFit/>
                </a:bodyPr>
                <a:lstStyle/>
                <a:p>
                  <a:r>
                    <a:rPr lang="en-US" sz="2000" b="1" dirty="0" smtClean="0">
                      <a:solidFill>
                        <a:schemeClr val="bg1"/>
                      </a:solidFill>
                      <a:latin typeface="Courier"/>
                      <a:cs typeface="Courier"/>
                    </a:rPr>
                    <a:t>0</a:t>
                  </a:r>
                  <a:endParaRPr lang="en-US" sz="2000" b="1" dirty="0">
                    <a:solidFill>
                      <a:schemeClr val="bg1"/>
                    </a:solidFill>
                    <a:latin typeface="Courier"/>
                    <a:cs typeface="Courier"/>
                  </a:endParaRPr>
                </a:p>
              </p:txBody>
            </p:sp>
            <p:sp>
              <p:nvSpPr>
                <p:cNvPr id="17" name="Rectangle 16"/>
                <p:cNvSpPr/>
                <p:nvPr/>
              </p:nvSpPr>
              <p:spPr>
                <a:xfrm>
                  <a:off x="3633141" y="3696273"/>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658242" y="3668509"/>
                  <a:ext cx="338579" cy="400110"/>
                </a:xfrm>
                <a:prstGeom prst="rect">
                  <a:avLst/>
                </a:prstGeom>
              </p:spPr>
              <p:txBody>
                <a:bodyPr wrap="none">
                  <a:spAutoFit/>
                </a:bodyPr>
                <a:lstStyle/>
                <a:p>
                  <a:r>
                    <a:rPr lang="en-US" sz="2000" b="1" dirty="0" smtClean="0">
                      <a:solidFill>
                        <a:schemeClr val="bg1"/>
                      </a:solidFill>
                      <a:latin typeface="Courier"/>
                      <a:cs typeface="Courier"/>
                    </a:rPr>
                    <a:t>1</a:t>
                  </a:r>
                  <a:endParaRPr lang="en-US" sz="2000" b="1" dirty="0">
                    <a:solidFill>
                      <a:schemeClr val="bg1"/>
                    </a:solidFill>
                    <a:latin typeface="Courier"/>
                    <a:cs typeface="Courier"/>
                  </a:endParaRPr>
                </a:p>
              </p:txBody>
            </p:sp>
            <p:sp>
              <p:nvSpPr>
                <p:cNvPr id="20" name="Rectangle 19"/>
                <p:cNvSpPr/>
                <p:nvPr/>
              </p:nvSpPr>
              <p:spPr>
                <a:xfrm>
                  <a:off x="3623911" y="4275838"/>
                  <a:ext cx="386770" cy="39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649012" y="4248074"/>
                  <a:ext cx="338579" cy="400110"/>
                </a:xfrm>
                <a:prstGeom prst="rect">
                  <a:avLst/>
                </a:prstGeom>
              </p:spPr>
              <p:txBody>
                <a:bodyPr wrap="none">
                  <a:spAutoFit/>
                </a:bodyPr>
                <a:lstStyle/>
                <a:p>
                  <a:r>
                    <a:rPr lang="en-US" sz="2000" b="1" dirty="0" smtClean="0">
                      <a:solidFill>
                        <a:schemeClr val="bg1"/>
                      </a:solidFill>
                      <a:latin typeface="Courier"/>
                      <a:cs typeface="Courier"/>
                    </a:rPr>
                    <a:t>2</a:t>
                  </a:r>
                  <a:endParaRPr lang="en-US" sz="2000" b="1" dirty="0">
                    <a:solidFill>
                      <a:schemeClr val="bg1"/>
                    </a:solidFill>
                    <a:latin typeface="Courier"/>
                    <a:cs typeface="Courier"/>
                  </a:endParaRPr>
                </a:p>
              </p:txBody>
            </p:sp>
          </p:grpSp>
          <p:sp>
            <p:nvSpPr>
              <p:cNvPr id="35" name="TextBox 34"/>
              <p:cNvSpPr txBox="1"/>
              <p:nvPr/>
            </p:nvSpPr>
            <p:spPr>
              <a:xfrm>
                <a:off x="566372" y="3126982"/>
                <a:ext cx="954483" cy="400110"/>
              </a:xfrm>
              <a:prstGeom prst="rect">
                <a:avLst/>
              </a:prstGeom>
              <a:noFill/>
            </p:spPr>
            <p:txBody>
              <a:bodyPr wrap="none" rtlCol="0">
                <a:spAutoFit/>
              </a:bodyPr>
              <a:lstStyle/>
              <a:p>
                <a:r>
                  <a:rPr lang="en-US" sz="2000" dirty="0" smtClean="0">
                    <a:latin typeface="Helvetica LT Std"/>
                    <a:cs typeface="Helvetica LT Std"/>
                  </a:rPr>
                  <a:t>Router</a:t>
                </a:r>
                <a:endParaRPr lang="en-US" dirty="0">
                  <a:latin typeface="Helvetica LT Std"/>
                  <a:cs typeface="Helvetica LT Std"/>
                </a:endParaRPr>
              </a:p>
            </p:txBody>
          </p:sp>
        </p:grpSp>
        <p:grpSp>
          <p:nvGrpSpPr>
            <p:cNvPr id="45" name="Group 44"/>
            <p:cNvGrpSpPr/>
            <p:nvPr/>
          </p:nvGrpSpPr>
          <p:grpSpPr>
            <a:xfrm>
              <a:off x="187766" y="1102549"/>
              <a:ext cx="377026" cy="643521"/>
              <a:chOff x="3997834" y="257769"/>
              <a:chExt cx="377026" cy="643521"/>
            </a:xfrm>
          </p:grpSpPr>
          <p:sp>
            <p:nvSpPr>
              <p:cNvPr id="39" name="Oval 38"/>
              <p:cNvSpPr/>
              <p:nvPr/>
            </p:nvSpPr>
            <p:spPr>
              <a:xfrm>
                <a:off x="4064000" y="682625"/>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TextBox 39"/>
              <p:cNvSpPr txBox="1"/>
              <p:nvPr/>
            </p:nvSpPr>
            <p:spPr>
              <a:xfrm>
                <a:off x="3997834" y="257769"/>
                <a:ext cx="377026" cy="400110"/>
              </a:xfrm>
              <a:prstGeom prst="rect">
                <a:avLst/>
              </a:prstGeom>
              <a:noFill/>
            </p:spPr>
            <p:txBody>
              <a:bodyPr wrap="none" rtlCol="0">
                <a:spAutoFit/>
              </a:bodyPr>
              <a:lstStyle/>
              <a:p>
                <a:r>
                  <a:rPr lang="en-US" sz="2000" b="1" dirty="0" smtClean="0">
                    <a:latin typeface="Helvetica LT Std"/>
                    <a:cs typeface="Helvetica LT Std"/>
                  </a:rPr>
                  <a:t>A</a:t>
                </a:r>
                <a:endParaRPr lang="en-US" b="1" dirty="0">
                  <a:latin typeface="Helvetica LT Std"/>
                  <a:cs typeface="Helvetica LT Std"/>
                </a:endParaRPr>
              </a:p>
            </p:txBody>
          </p:sp>
        </p:grpSp>
        <p:cxnSp>
          <p:nvCxnSpPr>
            <p:cNvPr id="47" name="Elbow Connector 46"/>
            <p:cNvCxnSpPr>
              <a:stCxn id="4" idx="3"/>
              <a:endCxn id="16" idx="1"/>
            </p:cNvCxnSpPr>
            <p:nvPr/>
          </p:nvCxnSpPr>
          <p:spPr>
            <a:xfrm flipH="1">
              <a:off x="438933" y="1650954"/>
              <a:ext cx="4727525" cy="2203931"/>
            </a:xfrm>
            <a:prstGeom prst="bentConnector5">
              <a:avLst>
                <a:gd name="adj1" fmla="val -4836"/>
                <a:gd name="adj2" fmla="val 27185"/>
                <a:gd name="adj3" fmla="val 104836"/>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5" idx="3"/>
              <a:endCxn id="18" idx="3"/>
            </p:cNvCxnSpPr>
            <p:nvPr/>
          </p:nvCxnSpPr>
          <p:spPr>
            <a:xfrm flipH="1">
              <a:off x="3569799" y="3904224"/>
              <a:ext cx="705938" cy="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20" idx="3"/>
              <a:endCxn id="43" idx="2"/>
            </p:cNvCxnSpPr>
            <p:nvPr/>
          </p:nvCxnSpPr>
          <p:spPr>
            <a:xfrm>
              <a:off x="3582225" y="4447514"/>
              <a:ext cx="4893891" cy="2617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39" idx="6"/>
              <a:endCxn id="7" idx="3"/>
            </p:cNvCxnSpPr>
            <p:nvPr/>
          </p:nvCxnSpPr>
          <p:spPr>
            <a:xfrm flipV="1">
              <a:off x="492398" y="1635679"/>
              <a:ext cx="580394" cy="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23" idx="3"/>
              <a:endCxn id="43" idx="0"/>
            </p:cNvCxnSpPr>
            <p:nvPr/>
          </p:nvCxnSpPr>
          <p:spPr>
            <a:xfrm>
              <a:off x="7731803" y="3919499"/>
              <a:ext cx="863546" cy="680424"/>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8476116" y="4515596"/>
              <a:ext cx="637161" cy="400110"/>
              <a:chOff x="5843611" y="687343"/>
              <a:chExt cx="637161" cy="400110"/>
            </a:xfrm>
          </p:grpSpPr>
          <p:sp>
            <p:nvSpPr>
              <p:cNvPr id="42" name="TextBox 41"/>
              <p:cNvSpPr txBox="1"/>
              <p:nvPr/>
            </p:nvSpPr>
            <p:spPr>
              <a:xfrm>
                <a:off x="6103746" y="687343"/>
                <a:ext cx="377026" cy="400110"/>
              </a:xfrm>
              <a:prstGeom prst="rect">
                <a:avLst/>
              </a:prstGeom>
              <a:noFill/>
            </p:spPr>
            <p:txBody>
              <a:bodyPr wrap="none" rtlCol="0">
                <a:spAutoFit/>
              </a:bodyPr>
              <a:lstStyle/>
              <a:p>
                <a:r>
                  <a:rPr lang="en-US" sz="2000" b="1" dirty="0" smtClean="0">
                    <a:latin typeface="Helvetica LT Std"/>
                    <a:cs typeface="Helvetica LT Std"/>
                  </a:rPr>
                  <a:t>B</a:t>
                </a:r>
                <a:endParaRPr lang="en-US" b="1" dirty="0">
                  <a:latin typeface="Helvetica LT Std"/>
                  <a:cs typeface="Helvetica LT Std"/>
                </a:endParaRPr>
              </a:p>
            </p:txBody>
          </p:sp>
          <p:sp>
            <p:nvSpPr>
              <p:cNvPr id="43" name="Oval 42"/>
              <p:cNvSpPr/>
              <p:nvPr/>
            </p:nvSpPr>
            <p:spPr>
              <a:xfrm>
                <a:off x="5843611" y="77167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035007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64355" y="4636205"/>
            <a:ext cx="7052180" cy="770448"/>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 name="Straight Connector 2"/>
          <p:cNvCxnSpPr>
            <a:stCxn id="16" idx="7"/>
          </p:cNvCxnSpPr>
          <p:nvPr/>
        </p:nvCxnSpPr>
        <p:spPr>
          <a:xfrm flipV="1">
            <a:off x="2116310" y="3466353"/>
            <a:ext cx="304161" cy="166350"/>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4" name="Title 1"/>
          <p:cNvSpPr>
            <a:spLocks noGrp="1"/>
          </p:cNvSpPr>
          <p:nvPr>
            <p:ph type="title"/>
          </p:nvPr>
        </p:nvSpPr>
        <p:spPr>
          <a:xfrm>
            <a:off x="0" y="274638"/>
            <a:ext cx="9144000" cy="773112"/>
          </a:xfrm>
        </p:spPr>
        <p:txBody>
          <a:bodyPr>
            <a:noAutofit/>
          </a:bodyPr>
          <a:lstStyle/>
          <a:p>
            <a:r>
              <a:rPr lang="en-US" sz="2800" dirty="0" smtClean="0"/>
              <a:t>Select an input port </a:t>
            </a:r>
            <a:r>
              <a:rPr lang="is-IS" sz="2800" dirty="0" smtClean="0"/>
              <a:t>…</a:t>
            </a:r>
            <a:endParaRPr lang="en-US" sz="2800" dirty="0"/>
          </a:p>
        </p:txBody>
      </p:sp>
      <p:sp>
        <p:nvSpPr>
          <p:cNvPr id="5" name="Cloud 4"/>
          <p:cNvSpPr/>
          <p:nvPr/>
        </p:nvSpPr>
        <p:spPr>
          <a:xfrm>
            <a:off x="1984375" y="1349375"/>
            <a:ext cx="5080000" cy="26670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600" dirty="0"/>
          </a:p>
        </p:txBody>
      </p:sp>
      <p:sp>
        <p:nvSpPr>
          <p:cNvPr id="12" name="Content Placeholder 2"/>
          <p:cNvSpPr txBox="1">
            <a:spLocks/>
          </p:cNvSpPr>
          <p:nvPr/>
        </p:nvSpPr>
        <p:spPr>
          <a:xfrm>
            <a:off x="804862" y="36099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A</a:t>
            </a:r>
            <a:endParaRPr lang="en-US" sz="2100" dirty="0"/>
          </a:p>
        </p:txBody>
      </p:sp>
      <p:sp>
        <p:nvSpPr>
          <p:cNvPr id="16" name="Oval 15"/>
          <p:cNvSpPr/>
          <p:nvPr/>
        </p:nvSpPr>
        <p:spPr>
          <a:xfrm>
            <a:off x="1912767" y="3600680"/>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Title 1"/>
          <p:cNvSpPr txBox="1">
            <a:spLocks/>
          </p:cNvSpPr>
          <p:nvPr/>
        </p:nvSpPr>
        <p:spPr>
          <a:xfrm>
            <a:off x="739775" y="3887788"/>
            <a:ext cx="8023225" cy="77311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is-IS" sz="2800" dirty="0" smtClean="0"/>
              <a:t>… perform </a:t>
            </a:r>
            <a:r>
              <a:rPr lang="is-IS" sz="2800" b="1" dirty="0" smtClean="0">
                <a:solidFill>
                  <a:srgbClr val="1F497D"/>
                </a:solidFill>
              </a:rPr>
              <a:t>symbolic execution</a:t>
            </a:r>
            <a:r>
              <a:rPr lang="is-IS" sz="2800" dirty="0" smtClean="0"/>
              <a:t> on the network model</a:t>
            </a:r>
            <a:endParaRPr lang="en-US" sz="2800" dirty="0"/>
          </a:p>
        </p:txBody>
      </p:sp>
      <p:grpSp>
        <p:nvGrpSpPr>
          <p:cNvPr id="6" name="Group 5"/>
          <p:cNvGrpSpPr/>
          <p:nvPr/>
        </p:nvGrpSpPr>
        <p:grpSpPr>
          <a:xfrm>
            <a:off x="2420471" y="1349375"/>
            <a:ext cx="4467354" cy="2188280"/>
            <a:chOff x="2420471" y="1349375"/>
            <a:chExt cx="4467354" cy="2188280"/>
          </a:xfrm>
        </p:grpSpPr>
        <p:sp>
          <p:nvSpPr>
            <p:cNvPr id="24" name="Oval 23"/>
            <p:cNvSpPr/>
            <p:nvPr/>
          </p:nvSpPr>
          <p:spPr>
            <a:xfrm>
              <a:off x="5386615" y="2183587"/>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2420471" y="1349375"/>
              <a:ext cx="4467354" cy="2188280"/>
              <a:chOff x="2420471" y="1349375"/>
              <a:chExt cx="4467354" cy="2188280"/>
            </a:xfrm>
          </p:grpSpPr>
          <p:cxnSp>
            <p:nvCxnSpPr>
              <p:cNvPr id="8" name="Straight Connector 7"/>
              <p:cNvCxnSpPr/>
              <p:nvPr/>
            </p:nvCxnSpPr>
            <p:spPr>
              <a:xfrm flipV="1">
                <a:off x="2420471" y="2555875"/>
                <a:ext cx="1262529" cy="910478"/>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683000" y="1895929"/>
                <a:ext cx="544286" cy="65994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5363030" y="1349375"/>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 name="Oval 25"/>
              <p:cNvSpPr/>
              <p:nvPr/>
            </p:nvSpPr>
            <p:spPr>
              <a:xfrm>
                <a:off x="6649359" y="1786596"/>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Oval 26"/>
              <p:cNvSpPr/>
              <p:nvPr/>
            </p:nvSpPr>
            <p:spPr>
              <a:xfrm>
                <a:off x="6139544" y="331899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29" name="Straight Connector 28"/>
              <p:cNvCxnSpPr>
                <a:stCxn id="20" idx="5"/>
                <a:endCxn id="23" idx="1"/>
              </p:cNvCxnSpPr>
              <p:nvPr/>
            </p:nvCxnSpPr>
            <p:spPr>
              <a:xfrm>
                <a:off x="3767310" y="2633184"/>
                <a:ext cx="494899" cy="646527"/>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24" idx="1"/>
              </p:cNvCxnSpPr>
              <p:nvPr/>
            </p:nvCxnSpPr>
            <p:spPr>
              <a:xfrm>
                <a:off x="4362341" y="1786596"/>
                <a:ext cx="1059197" cy="42901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25" idx="2"/>
              </p:cNvCxnSpPr>
              <p:nvPr/>
            </p:nvCxnSpPr>
            <p:spPr>
              <a:xfrm flipV="1">
                <a:off x="4303833" y="1458708"/>
                <a:ext cx="1059197" cy="295865"/>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24" idx="3"/>
              </p:cNvCxnSpPr>
              <p:nvPr/>
            </p:nvCxnSpPr>
            <p:spPr>
              <a:xfrm flipV="1">
                <a:off x="4393978" y="2370229"/>
                <a:ext cx="1027560" cy="957833"/>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0" name="Straight Connector 39"/>
              <p:cNvCxnSpPr>
                <a:endCxn id="26" idx="2"/>
              </p:cNvCxnSpPr>
              <p:nvPr/>
            </p:nvCxnSpPr>
            <p:spPr>
              <a:xfrm flipV="1">
                <a:off x="5573938" y="1895929"/>
                <a:ext cx="1075421" cy="33756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4" idx="5"/>
                <a:endCxn id="27" idx="1"/>
              </p:cNvCxnSpPr>
              <p:nvPr/>
            </p:nvCxnSpPr>
            <p:spPr>
              <a:xfrm>
                <a:off x="5590158" y="2370229"/>
                <a:ext cx="584309" cy="980784"/>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563767" y="244654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227286" y="3247688"/>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155512" y="171287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20" idx="6"/>
                <a:endCxn id="24" idx="2"/>
              </p:cNvCxnSpPr>
              <p:nvPr/>
            </p:nvCxnSpPr>
            <p:spPr>
              <a:xfrm flipV="1">
                <a:off x="3802233" y="2292920"/>
                <a:ext cx="1584382" cy="262955"/>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23" idx="6"/>
                <a:endCxn id="27" idx="2"/>
              </p:cNvCxnSpPr>
              <p:nvPr/>
            </p:nvCxnSpPr>
            <p:spPr>
              <a:xfrm>
                <a:off x="4465752" y="3357021"/>
                <a:ext cx="1673792" cy="71302"/>
              </a:xfrm>
              <a:prstGeom prst="line">
                <a:avLst/>
              </a:prstGeom>
              <a:ln w="76200" cmpd="sng"/>
            </p:spPr>
            <p:style>
              <a:lnRef idx="2">
                <a:schemeClr val="accent1"/>
              </a:lnRef>
              <a:fillRef idx="0">
                <a:schemeClr val="accent1"/>
              </a:fillRef>
              <a:effectRef idx="1">
                <a:schemeClr val="accent1"/>
              </a:effectRef>
              <a:fontRef idx="minor">
                <a:schemeClr val="tx1"/>
              </a:fontRef>
            </p:style>
          </p:cxnSp>
        </p:grpSp>
      </p:grpSp>
      <p:sp>
        <p:nvSpPr>
          <p:cNvPr id="51" name="Content Placeholder 2"/>
          <p:cNvSpPr txBox="1">
            <a:spLocks/>
          </p:cNvSpPr>
          <p:nvPr/>
        </p:nvSpPr>
        <p:spPr>
          <a:xfrm>
            <a:off x="279403" y="5534026"/>
            <a:ext cx="2898775" cy="533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designed for SEFL</a:t>
            </a:r>
            <a:endParaRPr lang="en-US" sz="2100" dirty="0"/>
          </a:p>
        </p:txBody>
      </p:sp>
      <p:sp>
        <p:nvSpPr>
          <p:cNvPr id="52" name="Content Placeholder 2"/>
          <p:cNvSpPr txBox="1">
            <a:spLocks/>
          </p:cNvSpPr>
          <p:nvPr/>
        </p:nvSpPr>
        <p:spPr>
          <a:xfrm>
            <a:off x="2576400" y="5499101"/>
            <a:ext cx="3961834" cy="533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Explores all feasible</a:t>
            </a:r>
          </a:p>
          <a:p>
            <a:pPr marL="0" indent="0" algn="ctr">
              <a:buFont typeface="Arial"/>
              <a:buNone/>
            </a:pPr>
            <a:r>
              <a:rPr lang="en-US" sz="2100" dirty="0" err="1" smtClean="0"/>
              <a:t>datapaths</a:t>
            </a:r>
            <a:endParaRPr lang="en-US" sz="2100" dirty="0"/>
          </a:p>
        </p:txBody>
      </p:sp>
      <p:sp>
        <p:nvSpPr>
          <p:cNvPr id="53" name="Content Placeholder 2"/>
          <p:cNvSpPr txBox="1">
            <a:spLocks/>
          </p:cNvSpPr>
          <p:nvPr/>
        </p:nvSpPr>
        <p:spPr>
          <a:xfrm>
            <a:off x="5988053" y="5495928"/>
            <a:ext cx="2898775" cy="533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Runs in seconds on</a:t>
            </a:r>
          </a:p>
          <a:p>
            <a:pPr marL="0" indent="0" algn="ctr">
              <a:buFont typeface="Arial"/>
              <a:buNone/>
            </a:pPr>
            <a:r>
              <a:rPr lang="en-US" sz="2100" dirty="0" smtClean="0"/>
              <a:t>enterprise networks</a:t>
            </a:r>
            <a:endParaRPr lang="en-US" sz="2100" dirty="0"/>
          </a:p>
        </p:txBody>
      </p:sp>
      <p:sp>
        <p:nvSpPr>
          <p:cNvPr id="54" name="Content Placeholder 2"/>
          <p:cNvSpPr txBox="1">
            <a:spLocks/>
          </p:cNvSpPr>
          <p:nvPr/>
        </p:nvSpPr>
        <p:spPr>
          <a:xfrm>
            <a:off x="752477" y="4739530"/>
            <a:ext cx="6357598" cy="6223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err="1" smtClean="0">
                <a:solidFill>
                  <a:srgbClr val="FFFFFF"/>
                </a:solidFill>
              </a:rPr>
              <a:t>Symnet</a:t>
            </a:r>
            <a:r>
              <a:rPr lang="en-US" sz="2800" b="1" baseline="30000" dirty="0" smtClean="0">
                <a:solidFill>
                  <a:srgbClr val="FFFFFF"/>
                </a:solidFill>
              </a:rPr>
              <a:t>[1]</a:t>
            </a:r>
            <a:r>
              <a:rPr lang="en-US" sz="2800" b="1" dirty="0" smtClean="0">
                <a:solidFill>
                  <a:srgbClr val="FFFFFF"/>
                </a:solidFill>
              </a:rPr>
              <a:t> </a:t>
            </a:r>
            <a:r>
              <a:rPr lang="en-US" sz="2800" b="1" dirty="0" smtClean="0">
                <a:solidFill>
                  <a:srgbClr val="FFFFFF"/>
                </a:solidFill>
              </a:rPr>
              <a:t>– </a:t>
            </a:r>
            <a:r>
              <a:rPr lang="en-US" sz="2800" dirty="0" smtClean="0">
                <a:solidFill>
                  <a:srgbClr val="FFFFFF"/>
                </a:solidFill>
              </a:rPr>
              <a:t>symbolic execution engine</a:t>
            </a:r>
            <a:endParaRPr lang="en-US" sz="2800" baseline="30000" dirty="0">
              <a:solidFill>
                <a:srgbClr val="FFFFFF"/>
              </a:solidFill>
            </a:endParaRPr>
          </a:p>
          <a:p>
            <a:pPr marL="0" indent="0">
              <a:buFont typeface="Arial"/>
              <a:buNone/>
            </a:pPr>
            <a:endParaRPr lang="en-US" sz="2800" b="1" dirty="0">
              <a:solidFill>
                <a:srgbClr val="FFFFFF"/>
              </a:solidFill>
            </a:endParaRPr>
          </a:p>
        </p:txBody>
      </p:sp>
      <p:sp>
        <p:nvSpPr>
          <p:cNvPr id="55" name="Content Placeholder 2"/>
          <p:cNvSpPr txBox="1">
            <a:spLocks/>
          </p:cNvSpPr>
          <p:nvPr/>
        </p:nvSpPr>
        <p:spPr>
          <a:xfrm>
            <a:off x="5230247" y="9175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B</a:t>
            </a:r>
            <a:endParaRPr lang="en-US" sz="2100" dirty="0"/>
          </a:p>
        </p:txBody>
      </p:sp>
      <p:sp>
        <p:nvSpPr>
          <p:cNvPr id="56" name="Content Placeholder 2"/>
          <p:cNvSpPr txBox="1">
            <a:spLocks/>
          </p:cNvSpPr>
          <p:nvPr/>
        </p:nvSpPr>
        <p:spPr>
          <a:xfrm>
            <a:off x="6724994" y="149408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C</a:t>
            </a:r>
            <a:endParaRPr lang="en-US" sz="2100" dirty="0"/>
          </a:p>
        </p:txBody>
      </p:sp>
      <p:sp>
        <p:nvSpPr>
          <p:cNvPr id="57" name="Content Placeholder 2"/>
          <p:cNvSpPr txBox="1">
            <a:spLocks/>
          </p:cNvSpPr>
          <p:nvPr/>
        </p:nvSpPr>
        <p:spPr>
          <a:xfrm>
            <a:off x="6298635" y="325097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D</a:t>
            </a:r>
            <a:endParaRPr lang="en-US" sz="2100" dirty="0"/>
          </a:p>
        </p:txBody>
      </p:sp>
      <p:sp>
        <p:nvSpPr>
          <p:cNvPr id="7" name="TextBox 6"/>
          <p:cNvSpPr txBox="1"/>
          <p:nvPr/>
        </p:nvSpPr>
        <p:spPr>
          <a:xfrm>
            <a:off x="-3462421" y="2753895"/>
            <a:ext cx="184666" cy="369332"/>
          </a:xfrm>
          <a:prstGeom prst="rect">
            <a:avLst/>
          </a:prstGeom>
          <a:noFill/>
        </p:spPr>
        <p:txBody>
          <a:bodyPr wrap="none" rtlCol="0">
            <a:spAutoFit/>
          </a:bodyPr>
          <a:lstStyle/>
          <a:p>
            <a:endParaRPr lang="en-US" dirty="0"/>
          </a:p>
        </p:txBody>
      </p:sp>
      <p:sp>
        <p:nvSpPr>
          <p:cNvPr id="37" name="Rectangle 36"/>
          <p:cNvSpPr/>
          <p:nvPr/>
        </p:nvSpPr>
        <p:spPr>
          <a:xfrm>
            <a:off x="456982" y="6311134"/>
            <a:ext cx="8270168" cy="523220"/>
          </a:xfrm>
          <a:prstGeom prst="rect">
            <a:avLst/>
          </a:prstGeom>
          <a:solidFill>
            <a:schemeClr val="bg1"/>
          </a:solidFill>
          <a:ln>
            <a:solidFill>
              <a:schemeClr val="bg1">
                <a:lumMod val="75000"/>
              </a:schemeClr>
            </a:solidFill>
          </a:ln>
        </p:spPr>
        <p:txBody>
          <a:bodyPr wrap="square">
            <a:spAutoFit/>
          </a:bodyPr>
          <a:lstStyle/>
          <a:p>
            <a:r>
              <a:rPr lang="en-US" sz="1400" dirty="0" smtClean="0"/>
              <a:t>[1] R. </a:t>
            </a:r>
            <a:r>
              <a:rPr lang="en-US" sz="1400" dirty="0" err="1"/>
              <a:t>Stoenescu</a:t>
            </a:r>
            <a:r>
              <a:rPr lang="en-US" sz="1400" dirty="0"/>
              <a:t>, </a:t>
            </a:r>
            <a:r>
              <a:rPr lang="en-US" sz="1400" dirty="0" smtClean="0"/>
              <a:t>M. </a:t>
            </a:r>
            <a:r>
              <a:rPr lang="en-US" sz="1400" dirty="0" err="1"/>
              <a:t>Popovici</a:t>
            </a:r>
            <a:r>
              <a:rPr lang="en-US" sz="1400" dirty="0"/>
              <a:t>, </a:t>
            </a:r>
            <a:r>
              <a:rPr lang="en-US" sz="1400" dirty="0" smtClean="0"/>
              <a:t>L. </a:t>
            </a:r>
            <a:r>
              <a:rPr lang="en-US" sz="1400" dirty="0" err="1"/>
              <a:t>Negreanu</a:t>
            </a:r>
            <a:r>
              <a:rPr lang="en-US" sz="1400" dirty="0"/>
              <a:t>, </a:t>
            </a:r>
            <a:r>
              <a:rPr lang="en-US" sz="1400" dirty="0" smtClean="0"/>
              <a:t>C. </a:t>
            </a:r>
            <a:r>
              <a:rPr lang="en-US" sz="1400" dirty="0" err="1"/>
              <a:t>Raiciu</a:t>
            </a:r>
            <a:r>
              <a:rPr lang="en-US" sz="1400" dirty="0"/>
              <a:t>: </a:t>
            </a:r>
            <a:r>
              <a:rPr lang="en-US" sz="1400" b="1" i="1" dirty="0" err="1"/>
              <a:t>SymNet</a:t>
            </a:r>
            <a:r>
              <a:rPr lang="en-US" sz="1400" b="1" i="1" dirty="0"/>
              <a:t>:</a:t>
            </a:r>
            <a:r>
              <a:rPr lang="en-US" sz="1400" dirty="0"/>
              <a:t> </a:t>
            </a:r>
            <a:r>
              <a:rPr lang="en-US" sz="1400" b="1" i="1" dirty="0"/>
              <a:t>Scalable symbolic execution for modern networks</a:t>
            </a:r>
            <a:r>
              <a:rPr lang="en-US" sz="1400" dirty="0"/>
              <a:t>. SIGCOMM 2016:</a:t>
            </a:r>
          </a:p>
        </p:txBody>
      </p:sp>
    </p:spTree>
    <p:extLst>
      <p:ext uri="{BB962C8B-B14F-4D97-AF65-F5344CB8AC3E}">
        <p14:creationId xmlns:p14="http://schemas.microsoft.com/office/powerpoint/2010/main" val="2947308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p:bldP spid="12" grpId="0"/>
      <p:bldP spid="16" grpId="0" animBg="1"/>
      <p:bldP spid="17" grpId="0"/>
      <p:bldP spid="51" grpId="0"/>
      <p:bldP spid="52" grpId="0"/>
      <p:bldP spid="53" grpId="0"/>
      <p:bldP spid="54" grpId="0"/>
      <p:bldP spid="55" grpId="0"/>
      <p:bldP spid="56" grpId="0"/>
      <p:bldP spid="57" grpId="0"/>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a:stCxn id="16" idx="7"/>
          </p:cNvCxnSpPr>
          <p:nvPr/>
        </p:nvCxnSpPr>
        <p:spPr>
          <a:xfrm flipV="1">
            <a:off x="2116310" y="3466353"/>
            <a:ext cx="304161" cy="166350"/>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4" name="Title 1"/>
          <p:cNvSpPr>
            <a:spLocks noGrp="1"/>
          </p:cNvSpPr>
          <p:nvPr>
            <p:ph type="title"/>
          </p:nvPr>
        </p:nvSpPr>
        <p:spPr>
          <a:xfrm>
            <a:off x="0" y="274638"/>
            <a:ext cx="9144000" cy="773112"/>
          </a:xfrm>
        </p:spPr>
        <p:txBody>
          <a:bodyPr>
            <a:noAutofit/>
          </a:bodyPr>
          <a:lstStyle/>
          <a:p>
            <a:r>
              <a:rPr lang="en-US" sz="2800" dirty="0" smtClean="0"/>
              <a:t>Select an input port </a:t>
            </a:r>
            <a:r>
              <a:rPr lang="is-IS" sz="2800" dirty="0" smtClean="0"/>
              <a:t>…</a:t>
            </a:r>
            <a:endParaRPr lang="en-US" sz="2800" dirty="0"/>
          </a:p>
        </p:txBody>
      </p:sp>
      <p:sp>
        <p:nvSpPr>
          <p:cNvPr id="5" name="Cloud 4"/>
          <p:cNvSpPr/>
          <p:nvPr/>
        </p:nvSpPr>
        <p:spPr>
          <a:xfrm>
            <a:off x="1984375" y="1349375"/>
            <a:ext cx="5080000" cy="26670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600" dirty="0"/>
          </a:p>
        </p:txBody>
      </p:sp>
      <p:sp>
        <p:nvSpPr>
          <p:cNvPr id="12" name="Content Placeholder 2"/>
          <p:cNvSpPr txBox="1">
            <a:spLocks/>
          </p:cNvSpPr>
          <p:nvPr/>
        </p:nvSpPr>
        <p:spPr>
          <a:xfrm>
            <a:off x="804862" y="36099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A</a:t>
            </a:r>
            <a:endParaRPr lang="en-US" sz="2100" dirty="0"/>
          </a:p>
        </p:txBody>
      </p:sp>
      <p:sp>
        <p:nvSpPr>
          <p:cNvPr id="16" name="Oval 15"/>
          <p:cNvSpPr/>
          <p:nvPr/>
        </p:nvSpPr>
        <p:spPr>
          <a:xfrm>
            <a:off x="1912767" y="3600680"/>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 name="Straight Connector 7"/>
          <p:cNvCxnSpPr/>
          <p:nvPr/>
        </p:nvCxnSpPr>
        <p:spPr>
          <a:xfrm flipV="1">
            <a:off x="2420471" y="2555875"/>
            <a:ext cx="1262529" cy="910478"/>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683000" y="1895929"/>
            <a:ext cx="544286" cy="65994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5363030" y="1349375"/>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 name="Oval 25"/>
          <p:cNvSpPr/>
          <p:nvPr/>
        </p:nvSpPr>
        <p:spPr>
          <a:xfrm>
            <a:off x="6649359" y="1786596"/>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Oval 26"/>
          <p:cNvSpPr/>
          <p:nvPr/>
        </p:nvSpPr>
        <p:spPr>
          <a:xfrm>
            <a:off x="6139544" y="331899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29" name="Straight Connector 28"/>
          <p:cNvCxnSpPr>
            <a:stCxn id="20" idx="5"/>
            <a:endCxn id="23" idx="1"/>
          </p:cNvCxnSpPr>
          <p:nvPr/>
        </p:nvCxnSpPr>
        <p:spPr>
          <a:xfrm>
            <a:off x="3767310" y="2633184"/>
            <a:ext cx="494899" cy="646527"/>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24" idx="1"/>
          </p:cNvCxnSpPr>
          <p:nvPr/>
        </p:nvCxnSpPr>
        <p:spPr>
          <a:xfrm>
            <a:off x="4362341" y="1786596"/>
            <a:ext cx="1059197" cy="42901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25" idx="2"/>
          </p:cNvCxnSpPr>
          <p:nvPr/>
        </p:nvCxnSpPr>
        <p:spPr>
          <a:xfrm flipV="1">
            <a:off x="4303833" y="1458708"/>
            <a:ext cx="1059197" cy="295865"/>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24" idx="3"/>
          </p:cNvCxnSpPr>
          <p:nvPr/>
        </p:nvCxnSpPr>
        <p:spPr>
          <a:xfrm flipV="1">
            <a:off x="4393978" y="2370229"/>
            <a:ext cx="1027560" cy="957833"/>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0" name="Straight Connector 39"/>
          <p:cNvCxnSpPr>
            <a:endCxn id="26" idx="2"/>
          </p:cNvCxnSpPr>
          <p:nvPr/>
        </p:nvCxnSpPr>
        <p:spPr>
          <a:xfrm flipV="1">
            <a:off x="5573938" y="1895929"/>
            <a:ext cx="1075421" cy="33756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4" idx="5"/>
            <a:endCxn id="27" idx="1"/>
          </p:cNvCxnSpPr>
          <p:nvPr/>
        </p:nvCxnSpPr>
        <p:spPr>
          <a:xfrm>
            <a:off x="5590158" y="2370229"/>
            <a:ext cx="584309" cy="980784"/>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563767" y="244654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227286" y="3247688"/>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5386615" y="2183587"/>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155512" y="171287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20" idx="6"/>
            <a:endCxn id="24" idx="2"/>
          </p:cNvCxnSpPr>
          <p:nvPr/>
        </p:nvCxnSpPr>
        <p:spPr>
          <a:xfrm flipV="1">
            <a:off x="3802233" y="2292920"/>
            <a:ext cx="1584382" cy="262955"/>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23" idx="6"/>
            <a:endCxn id="27" idx="2"/>
          </p:cNvCxnSpPr>
          <p:nvPr/>
        </p:nvCxnSpPr>
        <p:spPr>
          <a:xfrm>
            <a:off x="4465752" y="3357021"/>
            <a:ext cx="1673792" cy="71302"/>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31" name="Content Placeholder 2"/>
          <p:cNvSpPr txBox="1">
            <a:spLocks/>
          </p:cNvSpPr>
          <p:nvPr/>
        </p:nvSpPr>
        <p:spPr>
          <a:xfrm>
            <a:off x="5230247" y="9175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B</a:t>
            </a:r>
            <a:endParaRPr lang="en-US" sz="2100" dirty="0"/>
          </a:p>
        </p:txBody>
      </p:sp>
      <p:sp>
        <p:nvSpPr>
          <p:cNvPr id="32" name="Content Placeholder 2"/>
          <p:cNvSpPr txBox="1">
            <a:spLocks/>
          </p:cNvSpPr>
          <p:nvPr/>
        </p:nvSpPr>
        <p:spPr>
          <a:xfrm>
            <a:off x="6724994" y="149408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C</a:t>
            </a:r>
            <a:endParaRPr lang="en-US" sz="2100" dirty="0"/>
          </a:p>
        </p:txBody>
      </p:sp>
      <p:sp>
        <p:nvSpPr>
          <p:cNvPr id="33" name="Content Placeholder 2"/>
          <p:cNvSpPr txBox="1">
            <a:spLocks/>
          </p:cNvSpPr>
          <p:nvPr/>
        </p:nvSpPr>
        <p:spPr>
          <a:xfrm>
            <a:off x="6298635" y="325097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D</a:t>
            </a:r>
            <a:endParaRPr lang="en-US" sz="2100" dirty="0"/>
          </a:p>
        </p:txBody>
      </p:sp>
      <p:sp>
        <p:nvSpPr>
          <p:cNvPr id="47" name="Title 1"/>
          <p:cNvSpPr txBox="1">
            <a:spLocks/>
          </p:cNvSpPr>
          <p:nvPr/>
        </p:nvSpPr>
        <p:spPr>
          <a:xfrm>
            <a:off x="739775" y="3887788"/>
            <a:ext cx="8023225" cy="77311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is-IS" sz="2800" dirty="0" smtClean="0"/>
              <a:t>… perform </a:t>
            </a:r>
            <a:r>
              <a:rPr lang="is-IS" sz="2800" b="1" dirty="0" smtClean="0">
                <a:solidFill>
                  <a:srgbClr val="1F497D"/>
                </a:solidFill>
              </a:rPr>
              <a:t>symbolic execution</a:t>
            </a:r>
            <a:r>
              <a:rPr lang="is-IS" sz="2800" dirty="0" smtClean="0"/>
              <a:t> on the network model</a:t>
            </a:r>
            <a:endParaRPr lang="en-US" sz="2800" dirty="0"/>
          </a:p>
        </p:txBody>
      </p:sp>
      <p:grpSp>
        <p:nvGrpSpPr>
          <p:cNvPr id="30" name="Group 29"/>
          <p:cNvGrpSpPr/>
          <p:nvPr/>
        </p:nvGrpSpPr>
        <p:grpSpPr>
          <a:xfrm>
            <a:off x="4378697" y="4620935"/>
            <a:ext cx="6085897" cy="615220"/>
            <a:chOff x="4378697" y="4620935"/>
            <a:chExt cx="6085897" cy="615220"/>
          </a:xfrm>
        </p:grpSpPr>
        <p:sp>
          <p:nvSpPr>
            <p:cNvPr id="37" name="Rectangle 36"/>
            <p:cNvSpPr/>
            <p:nvPr/>
          </p:nvSpPr>
          <p:spPr>
            <a:xfrm>
              <a:off x="6480065" y="4666087"/>
              <a:ext cx="3984529" cy="570068"/>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TextBox 38"/>
            <p:cNvSpPr txBox="1"/>
            <p:nvPr/>
          </p:nvSpPr>
          <p:spPr>
            <a:xfrm>
              <a:off x="6629743" y="4620935"/>
              <a:ext cx="2559615" cy="584776"/>
            </a:xfrm>
            <a:prstGeom prst="rect">
              <a:avLst/>
            </a:prstGeom>
            <a:noFill/>
          </p:spPr>
          <p:txBody>
            <a:bodyPr wrap="square" rtlCol="0">
              <a:spAutoFit/>
            </a:bodyPr>
            <a:lstStyle/>
            <a:p>
              <a:r>
                <a:rPr lang="en-US" sz="3200" b="1" dirty="0" smtClean="0">
                  <a:solidFill>
                    <a:srgbClr val="FFFFFF"/>
                  </a:solidFill>
                </a:rPr>
                <a:t>reachability</a:t>
              </a:r>
              <a:endParaRPr lang="en-US" sz="3200" b="1" dirty="0">
                <a:solidFill>
                  <a:srgbClr val="FFFFFF"/>
                </a:solidFill>
              </a:endParaRPr>
            </a:p>
          </p:txBody>
        </p:sp>
        <p:sp>
          <p:nvSpPr>
            <p:cNvPr id="41" name="TextBox 40"/>
            <p:cNvSpPr txBox="1"/>
            <p:nvPr/>
          </p:nvSpPr>
          <p:spPr>
            <a:xfrm>
              <a:off x="4378697" y="4625816"/>
              <a:ext cx="2131242" cy="584776"/>
            </a:xfrm>
            <a:prstGeom prst="rect">
              <a:avLst/>
            </a:prstGeom>
            <a:noFill/>
          </p:spPr>
          <p:txBody>
            <a:bodyPr wrap="square" rtlCol="0">
              <a:spAutoFit/>
            </a:bodyPr>
            <a:lstStyle/>
            <a:p>
              <a:r>
                <a:rPr lang="en-US" sz="3200" b="1" dirty="0" smtClean="0">
                  <a:solidFill>
                    <a:schemeClr val="tx2"/>
                  </a:solidFill>
                </a:rPr>
                <a:t>User policy</a:t>
              </a:r>
              <a:endParaRPr lang="en-US" sz="3200" b="1" dirty="0">
                <a:solidFill>
                  <a:schemeClr val="tx2"/>
                </a:solidFill>
              </a:endParaRPr>
            </a:p>
          </p:txBody>
        </p:sp>
      </p:grpSp>
      <p:sp>
        <p:nvSpPr>
          <p:cNvPr id="2" name="TextBox 1"/>
          <p:cNvSpPr txBox="1"/>
          <p:nvPr/>
        </p:nvSpPr>
        <p:spPr>
          <a:xfrm>
            <a:off x="-2993571" y="468085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47813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a:stCxn id="16" idx="7"/>
          </p:cNvCxnSpPr>
          <p:nvPr/>
        </p:nvCxnSpPr>
        <p:spPr>
          <a:xfrm flipV="1">
            <a:off x="2116310" y="3466353"/>
            <a:ext cx="304161" cy="166350"/>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4" name="Title 1"/>
          <p:cNvSpPr>
            <a:spLocks noGrp="1"/>
          </p:cNvSpPr>
          <p:nvPr>
            <p:ph type="title"/>
          </p:nvPr>
        </p:nvSpPr>
        <p:spPr>
          <a:xfrm>
            <a:off x="0" y="274638"/>
            <a:ext cx="9144000" cy="773112"/>
          </a:xfrm>
        </p:spPr>
        <p:txBody>
          <a:bodyPr>
            <a:noAutofit/>
          </a:bodyPr>
          <a:lstStyle/>
          <a:p>
            <a:r>
              <a:rPr lang="en-US" sz="2800" dirty="0" smtClean="0"/>
              <a:t>Select an input port </a:t>
            </a:r>
            <a:r>
              <a:rPr lang="is-IS" sz="2800" dirty="0" smtClean="0"/>
              <a:t>…</a:t>
            </a:r>
            <a:endParaRPr lang="en-US" sz="2800" dirty="0"/>
          </a:p>
        </p:txBody>
      </p:sp>
      <p:sp>
        <p:nvSpPr>
          <p:cNvPr id="5" name="Cloud 4"/>
          <p:cNvSpPr/>
          <p:nvPr/>
        </p:nvSpPr>
        <p:spPr>
          <a:xfrm>
            <a:off x="1984375" y="1349375"/>
            <a:ext cx="5080000" cy="26670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600" dirty="0"/>
          </a:p>
        </p:txBody>
      </p:sp>
      <p:sp>
        <p:nvSpPr>
          <p:cNvPr id="12" name="Content Placeholder 2"/>
          <p:cNvSpPr txBox="1">
            <a:spLocks/>
          </p:cNvSpPr>
          <p:nvPr/>
        </p:nvSpPr>
        <p:spPr>
          <a:xfrm>
            <a:off x="804862" y="36099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A</a:t>
            </a:r>
            <a:endParaRPr lang="en-US" sz="2100" dirty="0"/>
          </a:p>
        </p:txBody>
      </p:sp>
      <p:sp>
        <p:nvSpPr>
          <p:cNvPr id="16" name="Oval 15"/>
          <p:cNvSpPr/>
          <p:nvPr/>
        </p:nvSpPr>
        <p:spPr>
          <a:xfrm>
            <a:off x="1912767" y="3600680"/>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 name="Straight Connector 7"/>
          <p:cNvCxnSpPr/>
          <p:nvPr/>
        </p:nvCxnSpPr>
        <p:spPr>
          <a:xfrm flipV="1">
            <a:off x="2420471" y="2555875"/>
            <a:ext cx="1262529" cy="910478"/>
          </a:xfrm>
          <a:prstGeom prst="line">
            <a:avLst/>
          </a:prstGeom>
          <a:ln w="762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683000" y="1895929"/>
            <a:ext cx="544286" cy="65994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5363030" y="1349375"/>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 name="Oval 25"/>
          <p:cNvSpPr/>
          <p:nvPr/>
        </p:nvSpPr>
        <p:spPr>
          <a:xfrm>
            <a:off x="6649359" y="1786596"/>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Oval 26"/>
          <p:cNvSpPr/>
          <p:nvPr/>
        </p:nvSpPr>
        <p:spPr>
          <a:xfrm>
            <a:off x="6139544" y="331899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29" name="Straight Connector 28"/>
          <p:cNvCxnSpPr>
            <a:stCxn id="20" idx="5"/>
            <a:endCxn id="23" idx="1"/>
          </p:cNvCxnSpPr>
          <p:nvPr/>
        </p:nvCxnSpPr>
        <p:spPr>
          <a:xfrm>
            <a:off x="3767310" y="2633184"/>
            <a:ext cx="494899" cy="646527"/>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24" idx="1"/>
          </p:cNvCxnSpPr>
          <p:nvPr/>
        </p:nvCxnSpPr>
        <p:spPr>
          <a:xfrm>
            <a:off x="4362341" y="1786596"/>
            <a:ext cx="1059197" cy="42901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25" idx="2"/>
          </p:cNvCxnSpPr>
          <p:nvPr/>
        </p:nvCxnSpPr>
        <p:spPr>
          <a:xfrm flipV="1">
            <a:off x="4303833" y="1458708"/>
            <a:ext cx="1059197" cy="295865"/>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24" idx="3"/>
          </p:cNvCxnSpPr>
          <p:nvPr/>
        </p:nvCxnSpPr>
        <p:spPr>
          <a:xfrm flipV="1">
            <a:off x="4393978" y="2370229"/>
            <a:ext cx="1027560" cy="957833"/>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0" name="Straight Connector 39"/>
          <p:cNvCxnSpPr>
            <a:endCxn id="26" idx="2"/>
          </p:cNvCxnSpPr>
          <p:nvPr/>
        </p:nvCxnSpPr>
        <p:spPr>
          <a:xfrm flipV="1">
            <a:off x="5573938" y="1895929"/>
            <a:ext cx="1075421" cy="33756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4" idx="5"/>
            <a:endCxn id="27" idx="1"/>
          </p:cNvCxnSpPr>
          <p:nvPr/>
        </p:nvCxnSpPr>
        <p:spPr>
          <a:xfrm>
            <a:off x="5590158" y="2370229"/>
            <a:ext cx="584309" cy="980784"/>
          </a:xfrm>
          <a:prstGeom prst="line">
            <a:avLst/>
          </a:prstGeom>
          <a:ln w="762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563767" y="244654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227286" y="3247688"/>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5386615" y="2183587"/>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155512" y="171287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20" idx="6"/>
            <a:endCxn id="24" idx="2"/>
          </p:cNvCxnSpPr>
          <p:nvPr/>
        </p:nvCxnSpPr>
        <p:spPr>
          <a:xfrm flipV="1">
            <a:off x="3802233" y="2292920"/>
            <a:ext cx="1584382" cy="262955"/>
          </a:xfrm>
          <a:prstGeom prst="line">
            <a:avLst/>
          </a:prstGeom>
          <a:ln w="762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23" idx="6"/>
            <a:endCxn id="27" idx="2"/>
          </p:cNvCxnSpPr>
          <p:nvPr/>
        </p:nvCxnSpPr>
        <p:spPr>
          <a:xfrm>
            <a:off x="4465752" y="3357021"/>
            <a:ext cx="1673792" cy="71302"/>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31" name="Content Placeholder 2"/>
          <p:cNvSpPr txBox="1">
            <a:spLocks/>
          </p:cNvSpPr>
          <p:nvPr/>
        </p:nvSpPr>
        <p:spPr>
          <a:xfrm>
            <a:off x="5230247" y="9175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B</a:t>
            </a:r>
            <a:endParaRPr lang="en-US" sz="2100" dirty="0"/>
          </a:p>
        </p:txBody>
      </p:sp>
      <p:sp>
        <p:nvSpPr>
          <p:cNvPr id="32" name="Content Placeholder 2"/>
          <p:cNvSpPr txBox="1">
            <a:spLocks/>
          </p:cNvSpPr>
          <p:nvPr/>
        </p:nvSpPr>
        <p:spPr>
          <a:xfrm>
            <a:off x="6724994" y="149408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C</a:t>
            </a:r>
            <a:endParaRPr lang="en-US" sz="2100" dirty="0"/>
          </a:p>
        </p:txBody>
      </p:sp>
      <p:sp>
        <p:nvSpPr>
          <p:cNvPr id="33" name="Content Placeholder 2"/>
          <p:cNvSpPr txBox="1">
            <a:spLocks/>
          </p:cNvSpPr>
          <p:nvPr/>
        </p:nvSpPr>
        <p:spPr>
          <a:xfrm>
            <a:off x="6298635" y="325097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D</a:t>
            </a:r>
            <a:endParaRPr lang="en-US" sz="2100" dirty="0"/>
          </a:p>
        </p:txBody>
      </p:sp>
      <p:sp>
        <p:nvSpPr>
          <p:cNvPr id="30" name="Title 1"/>
          <p:cNvSpPr txBox="1">
            <a:spLocks/>
          </p:cNvSpPr>
          <p:nvPr/>
        </p:nvSpPr>
        <p:spPr>
          <a:xfrm>
            <a:off x="1136650" y="5114132"/>
            <a:ext cx="8023225" cy="77311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i="1" dirty="0"/>
              <a:t>m</a:t>
            </a:r>
            <a:r>
              <a:rPr lang="is-IS" sz="2800" i="1" dirty="0" smtClean="0"/>
              <a:t>anual inspection of symbolic execution output</a:t>
            </a:r>
            <a:endParaRPr lang="en-US" sz="2800" i="1" dirty="0"/>
          </a:p>
        </p:txBody>
      </p:sp>
      <p:sp>
        <p:nvSpPr>
          <p:cNvPr id="35" name="Title 1"/>
          <p:cNvSpPr txBox="1">
            <a:spLocks/>
          </p:cNvSpPr>
          <p:nvPr/>
        </p:nvSpPr>
        <p:spPr>
          <a:xfrm>
            <a:off x="739775" y="3887788"/>
            <a:ext cx="8023225" cy="77311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is-IS" sz="2800" dirty="0" smtClean="0"/>
              <a:t>… perform </a:t>
            </a:r>
            <a:r>
              <a:rPr lang="is-IS" sz="2800" b="1" dirty="0" smtClean="0">
                <a:solidFill>
                  <a:srgbClr val="1F497D"/>
                </a:solidFill>
              </a:rPr>
              <a:t>symbolic execution</a:t>
            </a:r>
            <a:r>
              <a:rPr lang="is-IS" sz="2800" dirty="0" smtClean="0"/>
              <a:t> on the network model</a:t>
            </a:r>
            <a:endParaRPr lang="en-US" sz="2800" dirty="0"/>
          </a:p>
        </p:txBody>
      </p:sp>
      <p:grpSp>
        <p:nvGrpSpPr>
          <p:cNvPr id="2" name="Group 1"/>
          <p:cNvGrpSpPr/>
          <p:nvPr/>
        </p:nvGrpSpPr>
        <p:grpSpPr>
          <a:xfrm>
            <a:off x="4378697" y="4620935"/>
            <a:ext cx="6085897" cy="615220"/>
            <a:chOff x="4378697" y="4620935"/>
            <a:chExt cx="6085897" cy="615220"/>
          </a:xfrm>
        </p:grpSpPr>
        <p:sp>
          <p:nvSpPr>
            <p:cNvPr id="41" name="Rectangle 40"/>
            <p:cNvSpPr/>
            <p:nvPr/>
          </p:nvSpPr>
          <p:spPr>
            <a:xfrm>
              <a:off x="6480065" y="4666087"/>
              <a:ext cx="3984529" cy="570068"/>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6629743" y="4620935"/>
              <a:ext cx="2559615" cy="584776"/>
            </a:xfrm>
            <a:prstGeom prst="rect">
              <a:avLst/>
            </a:prstGeom>
            <a:noFill/>
          </p:spPr>
          <p:txBody>
            <a:bodyPr wrap="square" rtlCol="0">
              <a:spAutoFit/>
            </a:bodyPr>
            <a:lstStyle/>
            <a:p>
              <a:r>
                <a:rPr lang="en-US" sz="3200" b="1" dirty="0" smtClean="0">
                  <a:solidFill>
                    <a:srgbClr val="FFFFFF"/>
                  </a:solidFill>
                </a:rPr>
                <a:t>reachability</a:t>
              </a:r>
              <a:endParaRPr lang="en-US" sz="3200" b="1" dirty="0">
                <a:solidFill>
                  <a:srgbClr val="FFFFFF"/>
                </a:solidFill>
              </a:endParaRPr>
            </a:p>
          </p:txBody>
        </p:sp>
        <p:sp>
          <p:nvSpPr>
            <p:cNvPr id="39" name="TextBox 38"/>
            <p:cNvSpPr txBox="1"/>
            <p:nvPr/>
          </p:nvSpPr>
          <p:spPr>
            <a:xfrm>
              <a:off x="4378697" y="4625816"/>
              <a:ext cx="2131242" cy="584776"/>
            </a:xfrm>
            <a:prstGeom prst="rect">
              <a:avLst/>
            </a:prstGeom>
            <a:noFill/>
          </p:spPr>
          <p:txBody>
            <a:bodyPr wrap="square" rtlCol="0">
              <a:spAutoFit/>
            </a:bodyPr>
            <a:lstStyle/>
            <a:p>
              <a:r>
                <a:rPr lang="en-US" sz="3200" b="1" dirty="0" smtClean="0">
                  <a:solidFill>
                    <a:schemeClr val="tx2"/>
                  </a:solidFill>
                </a:rPr>
                <a:t>User policy</a:t>
              </a:r>
              <a:endParaRPr lang="en-US" sz="3200" b="1" dirty="0">
                <a:solidFill>
                  <a:schemeClr val="tx2"/>
                </a:solidFill>
              </a:endParaRPr>
            </a:p>
          </p:txBody>
        </p:sp>
      </p:grpSp>
    </p:spTree>
    <p:extLst>
      <p:ext uri="{BB962C8B-B14F-4D97-AF65-F5344CB8AC3E}">
        <p14:creationId xmlns:p14="http://schemas.microsoft.com/office/powerpoint/2010/main" val="29185282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25559" y="4666087"/>
            <a:ext cx="9657606" cy="570068"/>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 name="Straight Connector 2"/>
          <p:cNvCxnSpPr>
            <a:stCxn id="16" idx="7"/>
          </p:cNvCxnSpPr>
          <p:nvPr/>
        </p:nvCxnSpPr>
        <p:spPr>
          <a:xfrm flipV="1">
            <a:off x="2116310" y="3466353"/>
            <a:ext cx="304161" cy="166350"/>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4" name="Title 1"/>
          <p:cNvSpPr>
            <a:spLocks noGrp="1"/>
          </p:cNvSpPr>
          <p:nvPr>
            <p:ph type="title"/>
          </p:nvPr>
        </p:nvSpPr>
        <p:spPr>
          <a:xfrm>
            <a:off x="0" y="274638"/>
            <a:ext cx="9144000" cy="773112"/>
          </a:xfrm>
        </p:spPr>
        <p:txBody>
          <a:bodyPr>
            <a:noAutofit/>
          </a:bodyPr>
          <a:lstStyle/>
          <a:p>
            <a:r>
              <a:rPr lang="en-US" sz="2800" dirty="0" smtClean="0"/>
              <a:t>Select an input port </a:t>
            </a:r>
            <a:r>
              <a:rPr lang="is-IS" sz="2800" dirty="0" smtClean="0"/>
              <a:t>…</a:t>
            </a:r>
            <a:endParaRPr lang="en-US" sz="2800" dirty="0"/>
          </a:p>
        </p:txBody>
      </p:sp>
      <p:sp>
        <p:nvSpPr>
          <p:cNvPr id="5" name="Cloud 4"/>
          <p:cNvSpPr/>
          <p:nvPr/>
        </p:nvSpPr>
        <p:spPr>
          <a:xfrm>
            <a:off x="1984375" y="1349375"/>
            <a:ext cx="5080000" cy="26670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600" dirty="0"/>
          </a:p>
        </p:txBody>
      </p:sp>
      <p:sp>
        <p:nvSpPr>
          <p:cNvPr id="12" name="Content Placeholder 2"/>
          <p:cNvSpPr txBox="1">
            <a:spLocks/>
          </p:cNvSpPr>
          <p:nvPr/>
        </p:nvSpPr>
        <p:spPr>
          <a:xfrm>
            <a:off x="804862" y="36099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A</a:t>
            </a:r>
            <a:endParaRPr lang="en-US" sz="2100" dirty="0"/>
          </a:p>
        </p:txBody>
      </p:sp>
      <p:sp>
        <p:nvSpPr>
          <p:cNvPr id="16" name="Oval 15"/>
          <p:cNvSpPr/>
          <p:nvPr/>
        </p:nvSpPr>
        <p:spPr>
          <a:xfrm>
            <a:off x="1912767" y="3600680"/>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 name="Straight Connector 7"/>
          <p:cNvCxnSpPr/>
          <p:nvPr/>
        </p:nvCxnSpPr>
        <p:spPr>
          <a:xfrm flipV="1">
            <a:off x="2420471" y="2555875"/>
            <a:ext cx="1262529" cy="910478"/>
          </a:xfrm>
          <a:prstGeom prst="line">
            <a:avLst/>
          </a:prstGeom>
          <a:ln w="762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683000" y="1895929"/>
            <a:ext cx="544286" cy="65994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5363030" y="1349375"/>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 name="Oval 25"/>
          <p:cNvSpPr/>
          <p:nvPr/>
        </p:nvSpPr>
        <p:spPr>
          <a:xfrm>
            <a:off x="6649359" y="1786596"/>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Oval 26"/>
          <p:cNvSpPr/>
          <p:nvPr/>
        </p:nvSpPr>
        <p:spPr>
          <a:xfrm>
            <a:off x="6139544" y="331899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29" name="Straight Connector 28"/>
          <p:cNvCxnSpPr>
            <a:stCxn id="20" idx="5"/>
            <a:endCxn id="23" idx="1"/>
          </p:cNvCxnSpPr>
          <p:nvPr/>
        </p:nvCxnSpPr>
        <p:spPr>
          <a:xfrm>
            <a:off x="3767310" y="2633184"/>
            <a:ext cx="494899" cy="646527"/>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24" idx="1"/>
          </p:cNvCxnSpPr>
          <p:nvPr/>
        </p:nvCxnSpPr>
        <p:spPr>
          <a:xfrm>
            <a:off x="4362341" y="1786596"/>
            <a:ext cx="1059197" cy="42901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25" idx="2"/>
          </p:cNvCxnSpPr>
          <p:nvPr/>
        </p:nvCxnSpPr>
        <p:spPr>
          <a:xfrm flipV="1">
            <a:off x="4303833" y="1458708"/>
            <a:ext cx="1059197" cy="295865"/>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24" idx="3"/>
          </p:cNvCxnSpPr>
          <p:nvPr/>
        </p:nvCxnSpPr>
        <p:spPr>
          <a:xfrm flipV="1">
            <a:off x="4393978" y="2370229"/>
            <a:ext cx="1027560" cy="957833"/>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0" name="Straight Connector 39"/>
          <p:cNvCxnSpPr>
            <a:endCxn id="26" idx="2"/>
          </p:cNvCxnSpPr>
          <p:nvPr/>
        </p:nvCxnSpPr>
        <p:spPr>
          <a:xfrm flipV="1">
            <a:off x="5573938" y="1895929"/>
            <a:ext cx="1075421" cy="33756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4" idx="5"/>
            <a:endCxn id="27" idx="1"/>
          </p:cNvCxnSpPr>
          <p:nvPr/>
        </p:nvCxnSpPr>
        <p:spPr>
          <a:xfrm>
            <a:off x="5590158" y="2370229"/>
            <a:ext cx="584309" cy="980784"/>
          </a:xfrm>
          <a:prstGeom prst="line">
            <a:avLst/>
          </a:prstGeom>
          <a:ln w="762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563767" y="244654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227286" y="3247688"/>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5386615" y="2183587"/>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155512" y="171287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20" idx="6"/>
            <a:endCxn id="24" idx="2"/>
          </p:cNvCxnSpPr>
          <p:nvPr/>
        </p:nvCxnSpPr>
        <p:spPr>
          <a:xfrm flipV="1">
            <a:off x="3802233" y="2292920"/>
            <a:ext cx="1584382" cy="262955"/>
          </a:xfrm>
          <a:prstGeom prst="line">
            <a:avLst/>
          </a:prstGeom>
          <a:ln w="762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23" idx="6"/>
            <a:endCxn id="27" idx="2"/>
          </p:cNvCxnSpPr>
          <p:nvPr/>
        </p:nvCxnSpPr>
        <p:spPr>
          <a:xfrm>
            <a:off x="4465752" y="3357021"/>
            <a:ext cx="1673792" cy="71302"/>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31" name="Content Placeholder 2"/>
          <p:cNvSpPr txBox="1">
            <a:spLocks/>
          </p:cNvSpPr>
          <p:nvPr/>
        </p:nvSpPr>
        <p:spPr>
          <a:xfrm>
            <a:off x="5230247" y="9175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B</a:t>
            </a:r>
            <a:endParaRPr lang="en-US" sz="2100" dirty="0"/>
          </a:p>
        </p:txBody>
      </p:sp>
      <p:sp>
        <p:nvSpPr>
          <p:cNvPr id="32" name="Content Placeholder 2"/>
          <p:cNvSpPr txBox="1">
            <a:spLocks/>
          </p:cNvSpPr>
          <p:nvPr/>
        </p:nvSpPr>
        <p:spPr>
          <a:xfrm>
            <a:off x="6724994" y="149408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C</a:t>
            </a:r>
            <a:endParaRPr lang="en-US" sz="2100" dirty="0"/>
          </a:p>
        </p:txBody>
      </p:sp>
      <p:sp>
        <p:nvSpPr>
          <p:cNvPr id="33" name="Content Placeholder 2"/>
          <p:cNvSpPr txBox="1">
            <a:spLocks/>
          </p:cNvSpPr>
          <p:nvPr/>
        </p:nvSpPr>
        <p:spPr>
          <a:xfrm>
            <a:off x="6298635" y="325097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D</a:t>
            </a:r>
            <a:endParaRPr lang="en-US" sz="2100" dirty="0"/>
          </a:p>
        </p:txBody>
      </p:sp>
      <p:sp>
        <p:nvSpPr>
          <p:cNvPr id="35" name="TextBox 34"/>
          <p:cNvSpPr txBox="1"/>
          <p:nvPr/>
        </p:nvSpPr>
        <p:spPr>
          <a:xfrm>
            <a:off x="904875" y="5298530"/>
            <a:ext cx="8637448" cy="461665"/>
          </a:xfrm>
          <a:prstGeom prst="rect">
            <a:avLst/>
          </a:prstGeom>
          <a:noFill/>
        </p:spPr>
        <p:txBody>
          <a:bodyPr wrap="square" rtlCol="0">
            <a:spAutoFit/>
          </a:bodyPr>
          <a:lstStyle/>
          <a:p>
            <a:r>
              <a:rPr lang="en-US" sz="2400" dirty="0" smtClean="0">
                <a:solidFill>
                  <a:srgbClr val="000000"/>
                </a:solidFill>
              </a:rPr>
              <a:t>Where should symbolic packets be injected? </a:t>
            </a:r>
            <a:endParaRPr lang="en-US" sz="2400" dirty="0">
              <a:solidFill>
                <a:srgbClr val="000000"/>
              </a:solidFill>
            </a:endParaRPr>
          </a:p>
        </p:txBody>
      </p:sp>
      <p:sp>
        <p:nvSpPr>
          <p:cNvPr id="44" name="Title 1"/>
          <p:cNvSpPr txBox="1">
            <a:spLocks/>
          </p:cNvSpPr>
          <p:nvPr/>
        </p:nvSpPr>
        <p:spPr>
          <a:xfrm>
            <a:off x="739775" y="3887788"/>
            <a:ext cx="8023225" cy="77311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is-IS" sz="2800" dirty="0" smtClean="0"/>
              <a:t>… perform </a:t>
            </a:r>
            <a:r>
              <a:rPr lang="is-IS" sz="2800" b="1" dirty="0" smtClean="0">
                <a:solidFill>
                  <a:srgbClr val="1F497D"/>
                </a:solidFill>
              </a:rPr>
              <a:t>symbolic execution</a:t>
            </a:r>
            <a:r>
              <a:rPr lang="is-IS" sz="2800" dirty="0" smtClean="0"/>
              <a:t> on the network model</a:t>
            </a:r>
            <a:endParaRPr lang="en-US" sz="2800" dirty="0"/>
          </a:p>
        </p:txBody>
      </p:sp>
      <p:sp>
        <p:nvSpPr>
          <p:cNvPr id="46" name="TextBox 45"/>
          <p:cNvSpPr txBox="1"/>
          <p:nvPr/>
        </p:nvSpPr>
        <p:spPr>
          <a:xfrm>
            <a:off x="925016" y="5797750"/>
            <a:ext cx="7123609" cy="461665"/>
          </a:xfrm>
          <a:prstGeom prst="rect">
            <a:avLst/>
          </a:prstGeom>
          <a:noFill/>
        </p:spPr>
        <p:txBody>
          <a:bodyPr wrap="square" rtlCol="0">
            <a:spAutoFit/>
          </a:bodyPr>
          <a:lstStyle/>
          <a:p>
            <a:r>
              <a:rPr lang="en-US" sz="2400" dirty="0" smtClean="0">
                <a:solidFill>
                  <a:srgbClr val="000000"/>
                </a:solidFill>
              </a:rPr>
              <a:t>What fields should be symbolic?</a:t>
            </a:r>
            <a:endParaRPr lang="en-US" sz="2400" dirty="0">
              <a:solidFill>
                <a:srgbClr val="000000"/>
              </a:solidFill>
            </a:endParaRPr>
          </a:p>
        </p:txBody>
      </p:sp>
      <p:sp>
        <p:nvSpPr>
          <p:cNvPr id="47" name="TextBox 46"/>
          <p:cNvSpPr txBox="1"/>
          <p:nvPr/>
        </p:nvSpPr>
        <p:spPr>
          <a:xfrm>
            <a:off x="934541" y="6283525"/>
            <a:ext cx="7123609" cy="461665"/>
          </a:xfrm>
          <a:prstGeom prst="rect">
            <a:avLst/>
          </a:prstGeom>
          <a:noFill/>
        </p:spPr>
        <p:txBody>
          <a:bodyPr wrap="square" rtlCol="0">
            <a:spAutoFit/>
          </a:bodyPr>
          <a:lstStyle/>
          <a:p>
            <a:r>
              <a:rPr lang="en-US" sz="2400" dirty="0" smtClean="0">
                <a:solidFill>
                  <a:srgbClr val="000000"/>
                </a:solidFill>
              </a:rPr>
              <a:t>Exploring all execution paths is necessary?</a:t>
            </a:r>
            <a:endParaRPr lang="en-US" sz="2400" dirty="0">
              <a:solidFill>
                <a:srgbClr val="000000"/>
              </a:solidFill>
            </a:endParaRPr>
          </a:p>
        </p:txBody>
      </p:sp>
      <p:sp>
        <p:nvSpPr>
          <p:cNvPr id="49" name="TextBox 48"/>
          <p:cNvSpPr txBox="1"/>
          <p:nvPr/>
        </p:nvSpPr>
        <p:spPr>
          <a:xfrm>
            <a:off x="1016001" y="4668560"/>
            <a:ext cx="8477250" cy="507831"/>
          </a:xfrm>
          <a:prstGeom prst="rect">
            <a:avLst/>
          </a:prstGeom>
          <a:noFill/>
        </p:spPr>
        <p:txBody>
          <a:bodyPr wrap="square" rtlCol="0">
            <a:spAutoFit/>
          </a:bodyPr>
          <a:lstStyle/>
          <a:p>
            <a:r>
              <a:rPr lang="en-US" sz="2700" b="1" dirty="0" smtClean="0">
                <a:solidFill>
                  <a:srgbClr val="FFFFFF"/>
                </a:solidFill>
              </a:rPr>
              <a:t>PCs </a:t>
            </a:r>
            <a:r>
              <a:rPr lang="en-US" sz="2700" b="1" dirty="0">
                <a:solidFill>
                  <a:srgbClr val="FFFFFF"/>
                </a:solidFill>
              </a:rPr>
              <a:t>in </a:t>
            </a:r>
            <a:r>
              <a:rPr lang="en-US" sz="2700" b="1" dirty="0" err="1">
                <a:solidFill>
                  <a:srgbClr val="FFFFFF"/>
                </a:solidFill>
              </a:rPr>
              <a:t>vlan</a:t>
            </a:r>
            <a:r>
              <a:rPr lang="en-US" sz="2700" b="1" dirty="0">
                <a:solidFill>
                  <a:srgbClr val="FFFFFF"/>
                </a:solidFill>
              </a:rPr>
              <a:t> </a:t>
            </a:r>
            <a:r>
              <a:rPr lang="en-US" sz="2700" b="1" i="1" dirty="0">
                <a:solidFill>
                  <a:srgbClr val="FFFFFF"/>
                </a:solidFill>
              </a:rPr>
              <a:t>labs</a:t>
            </a:r>
            <a:r>
              <a:rPr lang="en-US" sz="2700" b="1" dirty="0">
                <a:solidFill>
                  <a:srgbClr val="FFFFFF"/>
                </a:solidFill>
              </a:rPr>
              <a:t> should not talk to those in </a:t>
            </a:r>
            <a:r>
              <a:rPr lang="en-US" sz="2700" b="1" dirty="0" err="1">
                <a:solidFill>
                  <a:srgbClr val="FFFFFF"/>
                </a:solidFill>
              </a:rPr>
              <a:t>vlan</a:t>
            </a:r>
            <a:r>
              <a:rPr lang="en-US" sz="2700" b="1" dirty="0">
                <a:solidFill>
                  <a:srgbClr val="FFFFFF"/>
                </a:solidFill>
              </a:rPr>
              <a:t> </a:t>
            </a:r>
            <a:r>
              <a:rPr lang="en-US" sz="2700" b="1" i="1" dirty="0">
                <a:solidFill>
                  <a:srgbClr val="FFFFFF"/>
                </a:solidFill>
              </a:rPr>
              <a:t>office</a:t>
            </a:r>
            <a:endParaRPr lang="en-US" sz="2700" b="1" dirty="0">
              <a:solidFill>
                <a:srgbClr val="FFFFFF"/>
              </a:solidFill>
            </a:endParaRPr>
          </a:p>
        </p:txBody>
      </p:sp>
      <p:sp>
        <p:nvSpPr>
          <p:cNvPr id="6" name="Rounded Rectangle 5"/>
          <p:cNvSpPr/>
          <p:nvPr/>
        </p:nvSpPr>
        <p:spPr>
          <a:xfrm>
            <a:off x="1461525" y="1818700"/>
            <a:ext cx="6461125" cy="17560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Symbolic execution cannot deliver end-to-end verification by itself</a:t>
            </a:r>
            <a:endParaRPr lang="en-US" sz="2800" b="1" dirty="0"/>
          </a:p>
        </p:txBody>
      </p:sp>
    </p:spTree>
    <p:extLst>
      <p:ext uri="{BB962C8B-B14F-4D97-AF65-F5344CB8AC3E}">
        <p14:creationId xmlns:p14="http://schemas.microsoft.com/office/powerpoint/2010/main" val="4132774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6" grpId="0"/>
      <p:bldP spid="47"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a:stCxn id="16" idx="7"/>
          </p:cNvCxnSpPr>
          <p:nvPr/>
        </p:nvCxnSpPr>
        <p:spPr>
          <a:xfrm flipV="1">
            <a:off x="2116310" y="3466353"/>
            <a:ext cx="304161" cy="166350"/>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5" name="Cloud 4"/>
          <p:cNvSpPr/>
          <p:nvPr/>
        </p:nvSpPr>
        <p:spPr>
          <a:xfrm>
            <a:off x="1984375" y="1349375"/>
            <a:ext cx="5080000" cy="26670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600" dirty="0"/>
          </a:p>
        </p:txBody>
      </p:sp>
      <p:sp>
        <p:nvSpPr>
          <p:cNvPr id="12" name="Content Placeholder 2"/>
          <p:cNvSpPr txBox="1">
            <a:spLocks/>
          </p:cNvSpPr>
          <p:nvPr/>
        </p:nvSpPr>
        <p:spPr>
          <a:xfrm>
            <a:off x="804862" y="36099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A</a:t>
            </a:r>
            <a:endParaRPr lang="en-US" sz="2100" dirty="0"/>
          </a:p>
        </p:txBody>
      </p:sp>
      <p:sp>
        <p:nvSpPr>
          <p:cNvPr id="16" name="Oval 15"/>
          <p:cNvSpPr/>
          <p:nvPr/>
        </p:nvSpPr>
        <p:spPr>
          <a:xfrm>
            <a:off x="1912767" y="3600680"/>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 name="Straight Connector 7"/>
          <p:cNvCxnSpPr/>
          <p:nvPr/>
        </p:nvCxnSpPr>
        <p:spPr>
          <a:xfrm flipV="1">
            <a:off x="2420471" y="2555875"/>
            <a:ext cx="1262529" cy="910478"/>
          </a:xfrm>
          <a:prstGeom prst="line">
            <a:avLst/>
          </a:prstGeom>
          <a:ln w="762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683000" y="1895929"/>
            <a:ext cx="544286" cy="659946"/>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5363030" y="1349375"/>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 name="Oval 25"/>
          <p:cNvSpPr/>
          <p:nvPr/>
        </p:nvSpPr>
        <p:spPr>
          <a:xfrm>
            <a:off x="6649359" y="1786596"/>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Oval 26"/>
          <p:cNvSpPr/>
          <p:nvPr/>
        </p:nvSpPr>
        <p:spPr>
          <a:xfrm>
            <a:off x="6139544" y="3318990"/>
            <a:ext cx="238466" cy="21866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29" name="Straight Connector 28"/>
          <p:cNvCxnSpPr>
            <a:stCxn id="20" idx="5"/>
            <a:endCxn id="23" idx="1"/>
          </p:cNvCxnSpPr>
          <p:nvPr/>
        </p:nvCxnSpPr>
        <p:spPr>
          <a:xfrm>
            <a:off x="3767310" y="2633184"/>
            <a:ext cx="494899" cy="646527"/>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24" idx="1"/>
          </p:cNvCxnSpPr>
          <p:nvPr/>
        </p:nvCxnSpPr>
        <p:spPr>
          <a:xfrm>
            <a:off x="4362341" y="1786596"/>
            <a:ext cx="1059197" cy="429014"/>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25" idx="2"/>
          </p:cNvCxnSpPr>
          <p:nvPr/>
        </p:nvCxnSpPr>
        <p:spPr>
          <a:xfrm flipV="1">
            <a:off x="4303833" y="1458708"/>
            <a:ext cx="1059197" cy="295865"/>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38" name="Straight Connector 37"/>
          <p:cNvCxnSpPr>
            <a:endCxn id="24" idx="3"/>
          </p:cNvCxnSpPr>
          <p:nvPr/>
        </p:nvCxnSpPr>
        <p:spPr>
          <a:xfrm flipV="1">
            <a:off x="4393978" y="2370229"/>
            <a:ext cx="1027560" cy="957833"/>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0" name="Straight Connector 39"/>
          <p:cNvCxnSpPr>
            <a:endCxn id="26" idx="2"/>
          </p:cNvCxnSpPr>
          <p:nvPr/>
        </p:nvCxnSpPr>
        <p:spPr>
          <a:xfrm flipV="1">
            <a:off x="5573938" y="1895929"/>
            <a:ext cx="1075421" cy="337561"/>
          </a:xfrm>
          <a:prstGeom prst="line">
            <a:avLst/>
          </a:prstGeom>
          <a:ln w="76200" cmpd="sng"/>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4" idx="5"/>
            <a:endCxn id="27" idx="1"/>
          </p:cNvCxnSpPr>
          <p:nvPr/>
        </p:nvCxnSpPr>
        <p:spPr>
          <a:xfrm>
            <a:off x="5590158" y="2370229"/>
            <a:ext cx="584309" cy="980784"/>
          </a:xfrm>
          <a:prstGeom prst="line">
            <a:avLst/>
          </a:prstGeom>
          <a:ln w="7620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563767" y="244654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227286" y="3247688"/>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5386615" y="2183587"/>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155512" y="171287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20" idx="6"/>
            <a:endCxn id="24" idx="2"/>
          </p:cNvCxnSpPr>
          <p:nvPr/>
        </p:nvCxnSpPr>
        <p:spPr>
          <a:xfrm flipV="1">
            <a:off x="3802233" y="2292920"/>
            <a:ext cx="1584382" cy="262955"/>
          </a:xfrm>
          <a:prstGeom prst="line">
            <a:avLst/>
          </a:prstGeom>
          <a:ln w="76200" cmpd="sng">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23" idx="6"/>
            <a:endCxn id="27" idx="2"/>
          </p:cNvCxnSpPr>
          <p:nvPr/>
        </p:nvCxnSpPr>
        <p:spPr>
          <a:xfrm>
            <a:off x="4465752" y="3357021"/>
            <a:ext cx="1673792" cy="71302"/>
          </a:xfrm>
          <a:prstGeom prst="line">
            <a:avLst/>
          </a:prstGeom>
          <a:ln w="76200" cmpd="sng"/>
        </p:spPr>
        <p:style>
          <a:lnRef idx="2">
            <a:schemeClr val="accent1"/>
          </a:lnRef>
          <a:fillRef idx="0">
            <a:schemeClr val="accent1"/>
          </a:fillRef>
          <a:effectRef idx="1">
            <a:schemeClr val="accent1"/>
          </a:effectRef>
          <a:fontRef idx="minor">
            <a:schemeClr val="tx1"/>
          </a:fontRef>
        </p:style>
      </p:cxnSp>
      <p:sp>
        <p:nvSpPr>
          <p:cNvPr id="31" name="Content Placeholder 2"/>
          <p:cNvSpPr txBox="1">
            <a:spLocks/>
          </p:cNvSpPr>
          <p:nvPr/>
        </p:nvSpPr>
        <p:spPr>
          <a:xfrm>
            <a:off x="5230247" y="917575"/>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B</a:t>
            </a:r>
            <a:endParaRPr lang="en-US" sz="2100" dirty="0"/>
          </a:p>
        </p:txBody>
      </p:sp>
      <p:sp>
        <p:nvSpPr>
          <p:cNvPr id="32" name="Content Placeholder 2"/>
          <p:cNvSpPr txBox="1">
            <a:spLocks/>
          </p:cNvSpPr>
          <p:nvPr/>
        </p:nvSpPr>
        <p:spPr>
          <a:xfrm>
            <a:off x="6724994" y="149408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C</a:t>
            </a:r>
            <a:endParaRPr lang="en-US" sz="2100" dirty="0"/>
          </a:p>
        </p:txBody>
      </p:sp>
      <p:sp>
        <p:nvSpPr>
          <p:cNvPr id="33" name="Content Placeholder 2"/>
          <p:cNvSpPr txBox="1">
            <a:spLocks/>
          </p:cNvSpPr>
          <p:nvPr/>
        </p:nvSpPr>
        <p:spPr>
          <a:xfrm>
            <a:off x="6298635" y="3250976"/>
            <a:ext cx="1179513" cy="495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100" dirty="0" smtClean="0"/>
              <a:t>Port D</a:t>
            </a:r>
            <a:endParaRPr lang="en-US" sz="2100" dirty="0"/>
          </a:p>
        </p:txBody>
      </p:sp>
      <p:sp>
        <p:nvSpPr>
          <p:cNvPr id="37" name="Title 1"/>
          <p:cNvSpPr>
            <a:spLocks noGrp="1"/>
          </p:cNvSpPr>
          <p:nvPr>
            <p:ph type="title"/>
          </p:nvPr>
        </p:nvSpPr>
        <p:spPr>
          <a:xfrm>
            <a:off x="0" y="176796"/>
            <a:ext cx="9143999" cy="632829"/>
          </a:xfrm>
        </p:spPr>
        <p:txBody>
          <a:bodyPr>
            <a:normAutofit fontScale="90000"/>
          </a:bodyPr>
          <a:lstStyle/>
          <a:p>
            <a:r>
              <a:rPr lang="en-US" dirty="0" smtClean="0">
                <a:latin typeface="Helvetica LT Std"/>
                <a:cs typeface="Helvetica LT Std"/>
              </a:rPr>
              <a:t>How to express network </a:t>
            </a:r>
            <a:r>
              <a:rPr lang="en-US" dirty="0" err="1" smtClean="0">
                <a:latin typeface="Helvetica LT Std"/>
                <a:cs typeface="Helvetica LT Std"/>
              </a:rPr>
              <a:t>behaviours</a:t>
            </a:r>
            <a:r>
              <a:rPr lang="en-US" dirty="0" smtClean="0">
                <a:latin typeface="Helvetica LT Std"/>
                <a:cs typeface="Helvetica LT Std"/>
              </a:rPr>
              <a:t>?</a:t>
            </a:r>
            <a:endParaRPr lang="en-US" dirty="0">
              <a:latin typeface="Helvetica LT Std"/>
              <a:cs typeface="Helvetica LT Std"/>
            </a:endParaRPr>
          </a:p>
        </p:txBody>
      </p:sp>
      <p:sp>
        <p:nvSpPr>
          <p:cNvPr id="39" name="TextBox 38"/>
          <p:cNvSpPr txBox="1"/>
          <p:nvPr/>
        </p:nvSpPr>
        <p:spPr>
          <a:xfrm>
            <a:off x="192858" y="4284980"/>
            <a:ext cx="4315642" cy="584776"/>
          </a:xfrm>
          <a:prstGeom prst="rect">
            <a:avLst/>
          </a:prstGeom>
          <a:noFill/>
        </p:spPr>
        <p:txBody>
          <a:bodyPr wrap="square" rtlCol="0">
            <a:spAutoFit/>
          </a:bodyPr>
          <a:lstStyle/>
          <a:p>
            <a:r>
              <a:rPr lang="en-US" sz="3200" dirty="0" smtClean="0"/>
              <a:t>SDN policy languages:</a:t>
            </a:r>
            <a:endParaRPr lang="en-US" sz="3200" dirty="0"/>
          </a:p>
        </p:txBody>
      </p:sp>
      <p:sp>
        <p:nvSpPr>
          <p:cNvPr id="41" name="TextBox 40"/>
          <p:cNvSpPr txBox="1"/>
          <p:nvPr/>
        </p:nvSpPr>
        <p:spPr>
          <a:xfrm>
            <a:off x="192857" y="4824075"/>
            <a:ext cx="8792393" cy="400110"/>
          </a:xfrm>
          <a:prstGeom prst="rect">
            <a:avLst/>
          </a:prstGeom>
          <a:noFill/>
        </p:spPr>
        <p:txBody>
          <a:bodyPr wrap="square" rtlCol="0">
            <a:spAutoFit/>
          </a:bodyPr>
          <a:lstStyle/>
          <a:p>
            <a:r>
              <a:rPr lang="en-US" sz="2000" dirty="0" err="1" smtClean="0"/>
              <a:t>NetPlumber</a:t>
            </a:r>
            <a:r>
              <a:rPr lang="en-US" sz="2000" dirty="0" smtClean="0"/>
              <a:t>, Merlin, </a:t>
            </a:r>
            <a:r>
              <a:rPr lang="en-US" sz="2000" dirty="0" err="1" smtClean="0"/>
              <a:t>FatTire</a:t>
            </a:r>
            <a:r>
              <a:rPr lang="en-US" sz="2000" dirty="0" smtClean="0"/>
              <a:t>, </a:t>
            </a:r>
            <a:r>
              <a:rPr lang="en-US" sz="2000" dirty="0" err="1" smtClean="0"/>
              <a:t>Procera</a:t>
            </a:r>
            <a:r>
              <a:rPr lang="en-US" sz="2000" dirty="0" smtClean="0"/>
              <a:t>, FML, Kinetic</a:t>
            </a:r>
            <a:endParaRPr lang="en-US" sz="2000" dirty="0"/>
          </a:p>
        </p:txBody>
      </p:sp>
      <p:sp>
        <p:nvSpPr>
          <p:cNvPr id="43" name="TextBox 42"/>
          <p:cNvSpPr txBox="1"/>
          <p:nvPr/>
        </p:nvSpPr>
        <p:spPr>
          <a:xfrm>
            <a:off x="186507" y="5166975"/>
            <a:ext cx="8792393" cy="400110"/>
          </a:xfrm>
          <a:prstGeom prst="rect">
            <a:avLst/>
          </a:prstGeom>
          <a:noFill/>
        </p:spPr>
        <p:txBody>
          <a:bodyPr wrap="square" rtlCol="0">
            <a:spAutoFit/>
          </a:bodyPr>
          <a:lstStyle/>
          <a:p>
            <a:r>
              <a:rPr lang="en-US" sz="2000" dirty="0">
                <a:solidFill>
                  <a:schemeClr val="accent2"/>
                </a:solidFill>
              </a:rPr>
              <a:t>e</a:t>
            </a:r>
            <a:r>
              <a:rPr lang="en-US" sz="2000" dirty="0" smtClean="0">
                <a:solidFill>
                  <a:schemeClr val="accent2"/>
                </a:solidFill>
              </a:rPr>
              <a:t>xpressiveness, infrastructure independence, ease of usage </a:t>
            </a:r>
            <a:endParaRPr lang="en-US" sz="2000" dirty="0">
              <a:solidFill>
                <a:schemeClr val="accent2"/>
              </a:solidFill>
            </a:endParaRPr>
          </a:p>
        </p:txBody>
      </p:sp>
      <p:sp>
        <p:nvSpPr>
          <p:cNvPr id="50" name="TextBox 49"/>
          <p:cNvSpPr txBox="1"/>
          <p:nvPr/>
        </p:nvSpPr>
        <p:spPr>
          <a:xfrm>
            <a:off x="246774" y="5582960"/>
            <a:ext cx="6162985" cy="584776"/>
          </a:xfrm>
          <a:prstGeom prst="rect">
            <a:avLst/>
          </a:prstGeom>
          <a:noFill/>
        </p:spPr>
        <p:txBody>
          <a:bodyPr wrap="square" rtlCol="0">
            <a:spAutoFit/>
          </a:bodyPr>
          <a:lstStyle/>
          <a:p>
            <a:r>
              <a:rPr lang="en-US" sz="3200" dirty="0" smtClean="0">
                <a:solidFill>
                  <a:schemeClr val="tx2"/>
                </a:solidFill>
              </a:rPr>
              <a:t>Temporal logic (CTL): </a:t>
            </a:r>
            <a:r>
              <a:rPr lang="en-US" sz="3200" dirty="0" err="1" smtClean="0">
                <a:solidFill>
                  <a:schemeClr val="tx2"/>
                </a:solidFill>
              </a:rPr>
              <a:t>NetCheck</a:t>
            </a:r>
            <a:endParaRPr lang="en-US" sz="3200" dirty="0">
              <a:solidFill>
                <a:schemeClr val="tx2"/>
              </a:solidFill>
            </a:endParaRPr>
          </a:p>
        </p:txBody>
      </p:sp>
      <p:sp>
        <p:nvSpPr>
          <p:cNvPr id="51" name="TextBox 50"/>
          <p:cNvSpPr txBox="1"/>
          <p:nvPr/>
        </p:nvSpPr>
        <p:spPr>
          <a:xfrm>
            <a:off x="307157" y="6157515"/>
            <a:ext cx="8792393" cy="400110"/>
          </a:xfrm>
          <a:prstGeom prst="rect">
            <a:avLst/>
          </a:prstGeom>
          <a:noFill/>
        </p:spPr>
        <p:txBody>
          <a:bodyPr wrap="square" rtlCol="0">
            <a:spAutoFit/>
          </a:bodyPr>
          <a:lstStyle/>
          <a:p>
            <a:r>
              <a:rPr lang="en-US" sz="2000" dirty="0" smtClean="0">
                <a:solidFill>
                  <a:srgbClr val="1F497D"/>
                </a:solidFill>
              </a:rPr>
              <a:t>suitable for expressing graph properties</a:t>
            </a:r>
            <a:endParaRPr lang="en-US" sz="2000" dirty="0">
              <a:solidFill>
                <a:srgbClr val="1F497D"/>
              </a:solidFill>
            </a:endParaRPr>
          </a:p>
        </p:txBody>
      </p:sp>
    </p:spTree>
    <p:extLst>
      <p:ext uri="{BB962C8B-B14F-4D97-AF65-F5344CB8AC3E}">
        <p14:creationId xmlns:p14="http://schemas.microsoft.com/office/powerpoint/2010/main" val="2629178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3" grpId="0"/>
      <p:bldP spid="50"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F497D"/>
                </a:solidFill>
              </a:rPr>
              <a:t>NetCheck</a:t>
            </a:r>
            <a:r>
              <a:rPr lang="en-US" dirty="0" smtClean="0">
                <a:solidFill>
                  <a:srgbClr val="1F497D"/>
                </a:solidFill>
              </a:rPr>
              <a:t> policy language</a:t>
            </a:r>
            <a:endParaRPr lang="en-US" dirty="0">
              <a:solidFill>
                <a:srgbClr val="1F497D"/>
              </a:solidFill>
            </a:endParaRPr>
          </a:p>
        </p:txBody>
      </p:sp>
      <p:sp>
        <p:nvSpPr>
          <p:cNvPr id="5" name="Title 1"/>
          <p:cNvSpPr txBox="1">
            <a:spLocks/>
          </p:cNvSpPr>
          <p:nvPr/>
        </p:nvSpPr>
        <p:spPr>
          <a:xfrm>
            <a:off x="-865310" y="2609755"/>
            <a:ext cx="4390913" cy="1143000"/>
          </a:xfrm>
          <a:prstGeom prst="rect">
            <a:avLst/>
          </a:prstGeom>
        </p:spPr>
        <p:txBody>
          <a:bodyPr vert="horz" lIns="91440" tIns="45720" rIns="91440" bIns="45720" rtlCol="0" anchor="ctr">
            <a:noAutofit/>
          </a:bodyPr>
          <a:lstStyle/>
          <a:p>
            <a:pPr algn="r"/>
            <a:r>
              <a:rPr lang="en-US" sz="2400" kern="1200" dirty="0">
                <a:latin typeface="Courier"/>
                <a:cs typeface="Courier"/>
              </a:rPr>
              <a:t>exists</a:t>
            </a:r>
            <a:r>
              <a:rPr lang="en-US" sz="2400" kern="1200" dirty="0" smtClean="0">
                <a:latin typeface="Courier"/>
                <a:cs typeface="Courier"/>
              </a:rPr>
              <a:t> </a:t>
            </a:r>
            <a:r>
              <a:rPr lang="en-US" sz="2400" kern="1200" dirty="0" err="1" smtClean="0">
                <a:latin typeface="Courier"/>
                <a:ea typeface="Lucida Grande"/>
                <a:cs typeface="Courier"/>
              </a:rPr>
              <a:t>φ</a:t>
            </a:r>
            <a:r>
              <a:rPr lang="en-US" sz="2400" kern="1200" dirty="0" smtClean="0">
                <a:latin typeface="Courier"/>
                <a:cs typeface="Courier"/>
              </a:rPr>
              <a:t>   </a:t>
            </a:r>
          </a:p>
          <a:p>
            <a:pPr algn="r"/>
            <a:r>
              <a:rPr lang="en-US" sz="2400" kern="1200" dirty="0" err="1" smtClean="0">
                <a:latin typeface="Courier"/>
                <a:ea typeface="Lucida Grande"/>
                <a:cs typeface="Courier"/>
              </a:rPr>
              <a:t>forall</a:t>
            </a:r>
            <a:r>
              <a:rPr lang="en-US" sz="2400" kern="1200" dirty="0" smtClean="0">
                <a:latin typeface="Courier"/>
                <a:ea typeface="Lucida Grande"/>
                <a:cs typeface="Courier"/>
              </a:rPr>
              <a:t> </a:t>
            </a:r>
            <a:r>
              <a:rPr lang="en-US" sz="2400" kern="1200" dirty="0" err="1" smtClean="0">
                <a:latin typeface="Courier"/>
                <a:ea typeface="Lucida Grande"/>
                <a:cs typeface="Courier"/>
              </a:rPr>
              <a:t>φ</a:t>
            </a:r>
            <a:endParaRPr lang="en-US" sz="2400" kern="1200" dirty="0">
              <a:latin typeface="Courier"/>
              <a:cs typeface="Courier"/>
            </a:endParaRPr>
          </a:p>
        </p:txBody>
      </p:sp>
      <p:sp>
        <p:nvSpPr>
          <p:cNvPr id="6" name="Title 1"/>
          <p:cNvSpPr txBox="1">
            <a:spLocks/>
          </p:cNvSpPr>
          <p:nvPr/>
        </p:nvSpPr>
        <p:spPr>
          <a:xfrm>
            <a:off x="2658835" y="2631885"/>
            <a:ext cx="4390913" cy="1143000"/>
          </a:xfrm>
          <a:prstGeom prst="rect">
            <a:avLst/>
          </a:prstGeom>
        </p:spPr>
        <p:txBody>
          <a:bodyPr vert="horz" lIns="91440" tIns="45720" rIns="91440" bIns="45720" rtlCol="0" anchor="ctr">
            <a:noAutofit/>
          </a:bodyPr>
          <a:lstStyle/>
          <a:p>
            <a:pPr algn="r"/>
            <a:r>
              <a:rPr lang="en-US" sz="2400" kern="1200" dirty="0" smtClean="0">
                <a:latin typeface="Courier"/>
                <a:cs typeface="Courier"/>
              </a:rPr>
              <a:t>future </a:t>
            </a:r>
            <a:r>
              <a:rPr lang="en-US" sz="2400" kern="1200" dirty="0" err="1" smtClean="0">
                <a:latin typeface="Courier"/>
                <a:ea typeface="Lucida Grande"/>
                <a:cs typeface="Courier"/>
              </a:rPr>
              <a:t>φ</a:t>
            </a:r>
            <a:r>
              <a:rPr lang="en-US" sz="2400" kern="1200" dirty="0" smtClean="0">
                <a:latin typeface="Courier"/>
                <a:cs typeface="Courier"/>
              </a:rPr>
              <a:t> </a:t>
            </a:r>
          </a:p>
          <a:p>
            <a:pPr algn="r"/>
            <a:r>
              <a:rPr lang="en-US" sz="2400" kern="1200" dirty="0" smtClean="0">
                <a:latin typeface="Courier"/>
                <a:cs typeface="Courier"/>
              </a:rPr>
              <a:t>globally </a:t>
            </a:r>
            <a:r>
              <a:rPr lang="en-US" sz="2400" kern="1200" dirty="0" err="1">
                <a:latin typeface="Courier"/>
                <a:ea typeface="Lucida Grande"/>
                <a:cs typeface="Courier"/>
              </a:rPr>
              <a:t>φ</a:t>
            </a:r>
            <a:endParaRPr lang="en-US" sz="2400" kern="1200" dirty="0">
              <a:latin typeface="Courier"/>
              <a:cs typeface="Courier"/>
            </a:endParaRPr>
          </a:p>
        </p:txBody>
      </p:sp>
      <p:sp>
        <p:nvSpPr>
          <p:cNvPr id="7" name="Content Placeholder 2"/>
          <p:cNvSpPr>
            <a:spLocks noGrp="1"/>
          </p:cNvSpPr>
          <p:nvPr>
            <p:ph idx="1"/>
          </p:nvPr>
        </p:nvSpPr>
        <p:spPr>
          <a:xfrm>
            <a:off x="1443037" y="1816101"/>
            <a:ext cx="2543175" cy="622300"/>
          </a:xfrm>
        </p:spPr>
        <p:txBody>
          <a:bodyPr>
            <a:normAutofit/>
          </a:bodyPr>
          <a:lstStyle/>
          <a:p>
            <a:pPr marL="0" indent="0">
              <a:buNone/>
            </a:pPr>
            <a:r>
              <a:rPr lang="en-US" sz="2800" dirty="0" smtClean="0">
                <a:solidFill>
                  <a:srgbClr val="C0504D"/>
                </a:solidFill>
              </a:rPr>
              <a:t>Path operators</a:t>
            </a:r>
            <a:endParaRPr lang="en-US" sz="2800" dirty="0">
              <a:solidFill>
                <a:srgbClr val="C0504D"/>
              </a:solidFill>
            </a:endParaRPr>
          </a:p>
        </p:txBody>
      </p:sp>
      <p:sp>
        <p:nvSpPr>
          <p:cNvPr id="8" name="Content Placeholder 2"/>
          <p:cNvSpPr txBox="1">
            <a:spLocks/>
          </p:cNvSpPr>
          <p:nvPr/>
        </p:nvSpPr>
        <p:spPr>
          <a:xfrm>
            <a:off x="4659312" y="1816101"/>
            <a:ext cx="3309938" cy="6223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solidFill>
                  <a:schemeClr val="accent1"/>
                </a:solidFill>
              </a:rPr>
              <a:t>Temporal operators</a:t>
            </a:r>
            <a:endParaRPr lang="en-US" sz="2800" dirty="0">
              <a:solidFill>
                <a:schemeClr val="accent1"/>
              </a:solidFill>
            </a:endParaRPr>
          </a:p>
        </p:txBody>
      </p:sp>
      <p:sp>
        <p:nvSpPr>
          <p:cNvPr id="9" name="Content Placeholder 2"/>
          <p:cNvSpPr txBox="1">
            <a:spLocks/>
          </p:cNvSpPr>
          <p:nvPr/>
        </p:nvSpPr>
        <p:spPr>
          <a:xfrm>
            <a:off x="690561" y="4849812"/>
            <a:ext cx="7675563" cy="8413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t>Inspired from CTL (each </a:t>
            </a:r>
            <a:r>
              <a:rPr lang="en-US" sz="2800" dirty="0" smtClean="0">
                <a:solidFill>
                  <a:schemeClr val="accent1"/>
                </a:solidFill>
              </a:rPr>
              <a:t>temporal operator</a:t>
            </a:r>
            <a:r>
              <a:rPr lang="en-US" sz="2800" dirty="0" smtClean="0"/>
              <a:t> is directly preceded by a </a:t>
            </a:r>
            <a:r>
              <a:rPr lang="en-US" sz="2800" dirty="0" smtClean="0">
                <a:solidFill>
                  <a:schemeClr val="accent2"/>
                </a:solidFill>
              </a:rPr>
              <a:t>path operator</a:t>
            </a:r>
            <a:r>
              <a:rPr lang="en-US" sz="2800" dirty="0" smtClean="0"/>
              <a:t>)</a:t>
            </a:r>
            <a:endParaRPr lang="en-US" sz="2800" dirty="0"/>
          </a:p>
        </p:txBody>
      </p:sp>
      <p:grpSp>
        <p:nvGrpSpPr>
          <p:cNvPr id="40" name="Group 39"/>
          <p:cNvGrpSpPr/>
          <p:nvPr/>
        </p:nvGrpSpPr>
        <p:grpSpPr>
          <a:xfrm>
            <a:off x="1865142" y="3643422"/>
            <a:ext cx="1723961" cy="1184932"/>
            <a:chOff x="1865142" y="3643422"/>
            <a:chExt cx="1723961" cy="1184932"/>
          </a:xfrm>
        </p:grpSpPr>
        <p:cxnSp>
          <p:nvCxnSpPr>
            <p:cNvPr id="13" name="Straight Connector 12"/>
            <p:cNvCxnSpPr/>
            <p:nvPr/>
          </p:nvCxnSpPr>
          <p:spPr>
            <a:xfrm flipV="1">
              <a:off x="1984375" y="3752755"/>
              <a:ext cx="1412875" cy="469995"/>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984375" y="4222750"/>
              <a:ext cx="1412875" cy="460375"/>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984375" y="4222750"/>
              <a:ext cx="1412875" cy="0"/>
            </a:xfrm>
            <a:prstGeom prst="line">
              <a:avLst/>
            </a:prstGeom>
            <a:ln w="5715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865142" y="409754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3325642" y="4609689"/>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3350637" y="364342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333750" y="4097725"/>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5025515" y="4134260"/>
            <a:ext cx="2199199" cy="242272"/>
            <a:chOff x="5025515" y="4134260"/>
            <a:chExt cx="2199199" cy="242272"/>
          </a:xfrm>
        </p:grpSpPr>
        <p:cxnSp>
          <p:nvCxnSpPr>
            <p:cNvPr id="33" name="Straight Connector 32"/>
            <p:cNvCxnSpPr>
              <a:stCxn id="34" idx="6"/>
            </p:cNvCxnSpPr>
            <p:nvPr/>
          </p:nvCxnSpPr>
          <p:spPr>
            <a:xfrm>
              <a:off x="5263981" y="4259285"/>
              <a:ext cx="1785767" cy="0"/>
            </a:xfrm>
            <a:prstGeom prst="line">
              <a:avLst/>
            </a:prstGeom>
            <a:ln w="5715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5025515" y="414995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986248" y="4134260"/>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6352665" y="4157867"/>
              <a:ext cx="238466" cy="218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Oval 37"/>
            <p:cNvSpPr/>
            <p:nvPr/>
          </p:nvSpPr>
          <p:spPr>
            <a:xfrm>
              <a:off x="5679565" y="4149952"/>
              <a:ext cx="238466" cy="2186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2473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uild="p"/>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2"/>
                </a:solidFill>
              </a:rPr>
              <a:t>NetCheck</a:t>
            </a:r>
            <a:r>
              <a:rPr lang="en-US" dirty="0" smtClean="0">
                <a:solidFill>
                  <a:schemeClr val="tx2"/>
                </a:solidFill>
              </a:rPr>
              <a:t> </a:t>
            </a:r>
            <a:r>
              <a:rPr lang="en-US" dirty="0" smtClean="0">
                <a:solidFill>
                  <a:schemeClr val="tx2"/>
                </a:solidFill>
              </a:rPr>
              <a:t>implementation</a:t>
            </a:r>
            <a:endParaRPr lang="en-US" dirty="0">
              <a:solidFill>
                <a:schemeClr val="tx2"/>
              </a:solidFill>
            </a:endParaRPr>
          </a:p>
        </p:txBody>
      </p:sp>
      <p:sp>
        <p:nvSpPr>
          <p:cNvPr id="3" name="Content Placeholder 2"/>
          <p:cNvSpPr>
            <a:spLocks noGrp="1"/>
          </p:cNvSpPr>
          <p:nvPr>
            <p:ph idx="1"/>
          </p:nvPr>
        </p:nvSpPr>
        <p:spPr>
          <a:xfrm>
            <a:off x="457199" y="1600200"/>
            <a:ext cx="8385175" cy="4525963"/>
          </a:xfrm>
        </p:spPr>
        <p:txBody>
          <a:bodyPr/>
          <a:lstStyle/>
          <a:p>
            <a:r>
              <a:rPr lang="en-US" dirty="0" smtClean="0"/>
              <a:t>Extends the </a:t>
            </a:r>
            <a:r>
              <a:rPr lang="en-US" dirty="0" err="1" smtClean="0"/>
              <a:t>Symnet</a:t>
            </a:r>
            <a:r>
              <a:rPr lang="en-US" dirty="0" smtClean="0"/>
              <a:t> execution engine</a:t>
            </a:r>
          </a:p>
          <a:p>
            <a:r>
              <a:rPr lang="en-US" dirty="0" smtClean="0"/>
              <a:t>Performs symbolic execution while monitoring the policy’s truth-value</a:t>
            </a:r>
          </a:p>
          <a:p>
            <a:r>
              <a:rPr lang="en-US" dirty="0" smtClean="0"/>
              <a:t>Requires a </a:t>
            </a:r>
            <a:r>
              <a:rPr lang="en-US" b="1" dirty="0" smtClean="0"/>
              <a:t>single-pass</a:t>
            </a:r>
            <a:r>
              <a:rPr lang="en-US" dirty="0" smtClean="0"/>
              <a:t> through the model (unlike CTL model checking)</a:t>
            </a:r>
          </a:p>
          <a:p>
            <a:r>
              <a:rPr lang="en-US" dirty="0" smtClean="0"/>
              <a:t>Selectively explores symbolic execution paths</a:t>
            </a:r>
            <a:endParaRPr lang="en-US" dirty="0"/>
          </a:p>
        </p:txBody>
      </p:sp>
    </p:spTree>
    <p:extLst>
      <p:ext uri="{BB962C8B-B14F-4D97-AF65-F5344CB8AC3E}">
        <p14:creationId xmlns:p14="http://schemas.microsoft.com/office/powerpoint/2010/main" val="34487200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21529</TotalTime>
  <Words>3371</Words>
  <Application>Microsoft Macintosh PowerPoint</Application>
  <PresentationFormat>On-screen Show (4:3)</PresentationFormat>
  <Paragraphs>630</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Verifying networks with symbolic execution and temporal logic</vt:lpstr>
      <vt:lpstr>Network verification status quo</vt:lpstr>
      <vt:lpstr>Select an input port …</vt:lpstr>
      <vt:lpstr>Select an input port …</vt:lpstr>
      <vt:lpstr>Select an input port …</vt:lpstr>
      <vt:lpstr>Select an input port …</vt:lpstr>
      <vt:lpstr>How to express network behaviours?</vt:lpstr>
      <vt:lpstr>NetCheck policy language</vt:lpstr>
      <vt:lpstr>NetCheck implementation</vt:lpstr>
      <vt:lpstr>Reviewing symbolic execution</vt:lpstr>
      <vt:lpstr>The physical topology</vt:lpstr>
      <vt:lpstr>Symbolic execution</vt:lpstr>
      <vt:lpstr>Symbolic execution</vt:lpstr>
      <vt:lpstr>Symbolic execution</vt:lpstr>
      <vt:lpstr>The output of Symbolic Execution</vt:lpstr>
      <vt:lpstr>PowerPoint Presentation</vt:lpstr>
      <vt:lpstr>PowerPoint Presentation</vt:lpstr>
      <vt:lpstr>PowerPoint Presentation</vt:lpstr>
      <vt:lpstr>Results</vt:lpstr>
      <vt:lpstr>Challenges</vt:lpstr>
      <vt:lpstr>PowerPoint Presentation</vt:lpstr>
      <vt:lpstr>PowerPoint Presentation</vt:lpstr>
      <vt:lpstr>Convert the dataplane to a model of the network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Matei</dc:creator>
  <cp:lastModifiedBy>Matei</cp:lastModifiedBy>
  <cp:revision>322</cp:revision>
  <dcterms:created xsi:type="dcterms:W3CDTF">2016-08-08T06:33:37Z</dcterms:created>
  <dcterms:modified xsi:type="dcterms:W3CDTF">2017-08-21T19:37:27Z</dcterms:modified>
</cp:coreProperties>
</file>