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9" r:id="rId3"/>
    <p:sldId id="271" r:id="rId4"/>
    <p:sldId id="257" r:id="rId5"/>
    <p:sldId id="261" r:id="rId6"/>
    <p:sldId id="262" r:id="rId7"/>
    <p:sldId id="268" r:id="rId8"/>
    <p:sldId id="270" r:id="rId9"/>
    <p:sldId id="263" r:id="rId10"/>
    <p:sldId id="266" r:id="rId11"/>
    <p:sldId id="272" r:id="rId12"/>
    <p:sldId id="27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근홍" initials="이"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8" autoAdjust="0"/>
    <p:restoredTop sz="75965" autoAdjust="0"/>
  </p:normalViewPr>
  <p:slideViewPr>
    <p:cSldViewPr snapToGrid="0">
      <p:cViewPr varScale="1">
        <p:scale>
          <a:sx n="78" d="100"/>
          <a:sy n="78" d="100"/>
        </p:scale>
        <p:origin x="10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HL\Dropbox%20(ANLAB)\Systems\FPS\&#49892;&#5474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184835622569"/>
          <c:y val="8.5106020047737305E-2"/>
          <c:w val="0.787536857838806"/>
          <c:h val="0.66610051161084904"/>
        </c:manualLayout>
      </c:layout>
      <c:barChart>
        <c:barDir val="col"/>
        <c:grouping val="clustered"/>
        <c:varyColors val="0"/>
        <c:ser>
          <c:idx val="0"/>
          <c:order val="0"/>
          <c:tx>
            <c:v>thread</c:v>
          </c:tx>
          <c:spPr>
            <a:pattFill prst="wdUpDiag">
              <a:fgClr>
                <a:schemeClr val="tx1"/>
              </a:fgClr>
              <a:bgClr>
                <a:schemeClr val="bg1"/>
              </a:bgClr>
            </a:pattFill>
            <a:ln>
              <a:solidFill>
                <a:schemeClr val="tx1"/>
              </a:solidFill>
            </a:ln>
            <a:effectLst/>
          </c:spPr>
          <c:invertIfNegative val="0"/>
          <c:cat>
            <c:numRef>
              <c:f>'512B var thread 100K flows'!$G$2:$G$6</c:f>
              <c:numCache>
                <c:formatCode>General</c:formatCode>
                <c:ptCount val="5"/>
                <c:pt idx="0">
                  <c:v>1</c:v>
                </c:pt>
                <c:pt idx="1">
                  <c:v>2</c:v>
                </c:pt>
                <c:pt idx="2">
                  <c:v>4</c:v>
                </c:pt>
                <c:pt idx="3">
                  <c:v>8</c:v>
                </c:pt>
                <c:pt idx="4">
                  <c:v>16</c:v>
                </c:pt>
              </c:numCache>
            </c:numRef>
          </c:cat>
          <c:val>
            <c:numRef>
              <c:f>'512B var thread 100K flows'!$J$2:$J$6</c:f>
              <c:numCache>
                <c:formatCode>General</c:formatCode>
                <c:ptCount val="5"/>
                <c:pt idx="0">
                  <c:v>4.4170928128</c:v>
                </c:pt>
                <c:pt idx="1">
                  <c:v>8.6144474944000002</c:v>
                </c:pt>
                <c:pt idx="2">
                  <c:v>16.262866476799999</c:v>
                </c:pt>
                <c:pt idx="3">
                  <c:v>31.063231225599999</c:v>
                </c:pt>
                <c:pt idx="4">
                  <c:v>38.473679072000003</c:v>
                </c:pt>
              </c:numCache>
            </c:numRef>
          </c:val>
          <c:extLst>
            <c:ext xmlns:c16="http://schemas.microsoft.com/office/drawing/2014/chart" uri="{C3380CC4-5D6E-409C-BE32-E72D297353CC}">
              <c16:uniqueId val="{00000000-672E-4890-97A6-AD6D160E9C39}"/>
            </c:ext>
          </c:extLst>
        </c:ser>
        <c:dLbls>
          <c:showLegendKey val="0"/>
          <c:showVal val="0"/>
          <c:showCatName val="0"/>
          <c:showSerName val="0"/>
          <c:showPercent val="0"/>
          <c:showBubbleSize val="0"/>
        </c:dLbls>
        <c:gapWidth val="219"/>
        <c:overlap val="-27"/>
        <c:axId val="-238438880"/>
        <c:axId val="-238434784"/>
      </c:barChart>
      <c:catAx>
        <c:axId val="-23843888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Number of Cores</a:t>
                </a:r>
                <a:endParaRPr lang="ko-KR"/>
              </a:p>
            </c:rich>
          </c:tx>
          <c:layout>
            <c:manualLayout>
              <c:xMode val="edge"/>
              <c:yMode val="edge"/>
              <c:x val="0.41379795825544402"/>
              <c:y val="0.88901370834404503"/>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238434784"/>
        <c:crosses val="autoZero"/>
        <c:auto val="1"/>
        <c:lblAlgn val="ctr"/>
        <c:lblOffset val="100"/>
        <c:noMultiLvlLbl val="0"/>
      </c:catAx>
      <c:valAx>
        <c:axId val="-238434784"/>
        <c:scaling>
          <c:orientation val="minMax"/>
          <c:max val="40"/>
        </c:scaling>
        <c:delete val="0"/>
        <c:axPos val="l"/>
        <c:majorGridlines>
          <c:spPr>
            <a:ln w="9525" cap="flat" cmpd="sng" algn="ctr">
              <a:solidFill>
                <a:schemeClr val="tx1"/>
              </a:solidFill>
              <a:prstDash val="dash"/>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Throughput (Gbps)</a:t>
                </a:r>
                <a:endParaRPr lang="ko-KR"/>
              </a:p>
            </c:rich>
          </c:tx>
          <c:layout>
            <c:manualLayout>
              <c:xMode val="edge"/>
              <c:yMode val="edge"/>
              <c:x val="2.0383656105473501E-2"/>
              <c:y val="8.5106020047737305E-2"/>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238438880"/>
        <c:crosses val="autoZero"/>
        <c:crossBetween val="between"/>
      </c:valAx>
      <c:spPr>
        <a:solidFill>
          <a:schemeClr val="bg1"/>
        </a:solid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sz="1800">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1B800-30FF-4FFC-89BA-32065A50543E}" type="datetimeFigureOut">
              <a:rPr lang="ko-KR" altLang="en-US" smtClean="0"/>
              <a:t>2017-08-22</a:t>
            </a:fld>
            <a:endParaRPr lang="ko-KR" altLang="en-US" dirty="0"/>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24B06-E7BC-4AAF-B742-DEE20CE133F4}" type="slidenum">
              <a:rPr lang="ko-KR" altLang="en-US" smtClean="0"/>
              <a:t>‹#›</a:t>
            </a:fld>
            <a:endParaRPr lang="ko-KR" altLang="en-US" dirty="0"/>
          </a:p>
        </p:txBody>
      </p:sp>
    </p:spTree>
    <p:extLst>
      <p:ext uri="{BB962C8B-B14F-4D97-AF65-F5344CB8AC3E}">
        <p14:creationId xmlns:p14="http://schemas.microsoft.com/office/powerpoint/2010/main" val="25657974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Hello</a:t>
            </a:r>
            <a:r>
              <a:rPr kumimoji="1" lang="en-US" altLang="ko-KR" baseline="0" dirty="0" smtClean="0"/>
              <a:t> Everyone.  My name is </a:t>
            </a:r>
            <a:r>
              <a:rPr kumimoji="1" lang="en-US" altLang="ko-KR" baseline="0" dirty="0" err="1" smtClean="0"/>
              <a:t>KeunHong</a:t>
            </a:r>
            <a:r>
              <a:rPr kumimoji="1" lang="en-US" altLang="ko-KR" baseline="0" dirty="0" smtClean="0"/>
              <a:t>.  My talk is about building network functions in Rust.  This work came out of collaboration with two groups at KAIST, one my advisor Sue Moon’s networking group and the other programming language group led by Prof </a:t>
            </a:r>
            <a:r>
              <a:rPr kumimoji="1" lang="en-US" altLang="ko-KR" baseline="0" dirty="0" err="1" smtClean="0"/>
              <a:t>Sukyoung</a:t>
            </a:r>
            <a:r>
              <a:rPr kumimoji="1" lang="en-US" altLang="ko-KR" baseline="0" dirty="0" smtClean="0"/>
              <a:t> </a:t>
            </a:r>
            <a:r>
              <a:rPr kumimoji="1" lang="en-US" altLang="ko-KR" baseline="0" dirty="0" err="1" smtClean="0"/>
              <a:t>Ryu</a:t>
            </a:r>
            <a:r>
              <a:rPr kumimoji="1" lang="en-US" altLang="ko-KR" baseline="0" dirty="0" smtClean="0"/>
              <a:t>, and a Rust contributor, </a:t>
            </a:r>
            <a:r>
              <a:rPr kumimoji="1" lang="en-US" altLang="ko-KR" baseline="0" dirty="0" err="1" smtClean="0"/>
              <a:t>Sanghyeon</a:t>
            </a:r>
            <a:r>
              <a:rPr kumimoji="1" lang="en-US" altLang="ko-KR" baseline="0" dirty="0" smtClean="0"/>
              <a:t> </a:t>
            </a:r>
            <a:r>
              <a:rPr kumimoji="1" lang="en-US" altLang="ko-KR" baseline="0" dirty="0" err="1" smtClean="0"/>
              <a:t>Seo</a:t>
            </a:r>
            <a:r>
              <a:rPr kumimoji="1" lang="en-US" altLang="ko-KR" baseline="0" dirty="0" smtClean="0"/>
              <a:t>.</a:t>
            </a:r>
          </a:p>
          <a:p>
            <a:endParaRPr kumimoji="1" lang="en-US" altLang="ko-KR" baseline="0" dirty="0" smtClean="0"/>
          </a:p>
          <a:p>
            <a:endParaRPr kumimoji="1"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1</a:t>
            </a:fld>
            <a:endParaRPr lang="ko-KR" altLang="en-US"/>
          </a:p>
        </p:txBody>
      </p:sp>
    </p:spTree>
    <p:extLst>
      <p:ext uri="{BB962C8B-B14F-4D97-AF65-F5344CB8AC3E}">
        <p14:creationId xmlns:p14="http://schemas.microsoft.com/office/powerpoint/2010/main" val="3658181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a:t>
            </a:r>
            <a:r>
              <a:rPr lang="en-US" altLang="ko-KR" baseline="0" dirty="0" smtClean="0"/>
              <a:t> summarize our work, we had insights that the state access pattern of network functions resembles the affine type system of Rust.</a:t>
            </a:r>
          </a:p>
          <a:p>
            <a:r>
              <a:rPr lang="en-US" altLang="ko-KR" baseline="0" dirty="0" smtClean="0"/>
              <a:t>Using the similarity, we could build a NAT gateway without unsafe codes and software bypasses.</a:t>
            </a:r>
          </a:p>
          <a:p>
            <a:r>
              <a:rPr lang="en-US" altLang="ko-KR" baseline="0" dirty="0" smtClean="0"/>
              <a:t>The performance scales to the number of cores and fast enough to saturate the 40G link.</a:t>
            </a:r>
          </a:p>
          <a:p>
            <a:r>
              <a:rPr lang="en-US" altLang="ko-KR" baseline="0" dirty="0" smtClean="0"/>
              <a:t>Thank you, and any questions?</a:t>
            </a:r>
            <a:endParaRPr lang="ko-KR" altLang="en-US" dirty="0"/>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10</a:t>
            </a:fld>
            <a:endParaRPr lang="ko-KR" altLang="en-US" dirty="0"/>
          </a:p>
        </p:txBody>
      </p:sp>
    </p:spTree>
    <p:extLst>
      <p:ext uri="{BB962C8B-B14F-4D97-AF65-F5344CB8AC3E}">
        <p14:creationId xmlns:p14="http://schemas.microsoft.com/office/powerpoint/2010/main" val="185575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Let</a:t>
            </a:r>
            <a:r>
              <a:rPr kumimoji="1" lang="en-US" altLang="ko-KR" baseline="0" dirty="0" smtClean="0"/>
              <a:t> me start this talk with common memory management problems in building network functions in C or C++.</a:t>
            </a:r>
          </a:p>
          <a:p>
            <a:r>
              <a:rPr kumimoji="1" lang="en-US" altLang="ko-KR" baseline="0" dirty="0" smtClean="0"/>
              <a:t>When we use C or C++, the following five types of bugs are quite common:</a:t>
            </a:r>
          </a:p>
          <a:p>
            <a:r>
              <a:rPr kumimoji="1" lang="en-US" altLang="ko-KR" baseline="0" dirty="0" smtClean="0"/>
              <a:t>NULL pointer dereference, use-after-free, memory leak, double free, and buffer overflow.</a:t>
            </a:r>
          </a:p>
          <a:p>
            <a:r>
              <a:rPr kumimoji="1" lang="en-US" altLang="ko-KR" baseline="0" dirty="0" smtClean="0"/>
              <a:t>There 5 types of bugs account for more than 30% of Linus kernel bugs.</a:t>
            </a:r>
          </a:p>
          <a:p>
            <a:r>
              <a:rPr kumimoji="1" lang="en-US" altLang="ko-KR" baseline="0" dirty="0" smtClean="0"/>
              <a:t>----------------Actually I reviewed all CVE database between 1999 and 2016.</a:t>
            </a:r>
          </a:p>
          <a:p>
            <a:r>
              <a:rPr kumimoji="1" lang="en-US" altLang="ko-KR" baseline="0" dirty="0" smtClean="0"/>
              <a:t>----------------And I found 30% of bugs with CVSS 7.5 or higher fall in to one of the five types.</a:t>
            </a:r>
          </a:p>
          <a:p>
            <a:endParaRPr kumimoji="1" lang="en-US" altLang="ko-KR" baseline="0" dirty="0" smtClean="0"/>
          </a:p>
          <a:p>
            <a:r>
              <a:rPr kumimoji="1" lang="en-US" altLang="ko-KR" baseline="0" dirty="0" smtClean="0"/>
              <a:t>Much work in programming languages research has focused on fixing such bugs</a:t>
            </a:r>
            <a:r>
              <a:rPr kumimoji="1" lang="ko-KR" altLang="en-US" baseline="0" dirty="0" smtClean="0"/>
              <a:t> </a:t>
            </a:r>
            <a:r>
              <a:rPr kumimoji="1" lang="en-US" altLang="ko-KR" baseline="0" dirty="0" smtClean="0"/>
              <a:t>through type systems.</a:t>
            </a:r>
          </a:p>
          <a:p>
            <a:r>
              <a:rPr kumimoji="1" lang="en-US" altLang="ko-KR" baseline="0" dirty="0" smtClean="0"/>
              <a:t>The main goal of type systems is exactly to ”reduce </a:t>
            </a:r>
            <a:r>
              <a:rPr kumimoji="1" lang="en-US" altLang="ko-KR" baseline="0" dirty="0" err="1" smtClean="0"/>
              <a:t>possibilites</a:t>
            </a:r>
            <a:r>
              <a:rPr kumimoji="1" lang="en-US" altLang="ko-KR" baseline="0" dirty="0" smtClean="0"/>
              <a:t> of bugs in computer program."</a:t>
            </a:r>
          </a:p>
          <a:p>
            <a:endParaRPr kumimoji="1" lang="en-US" altLang="ko-KR" baseline="0" dirty="0" smtClean="0"/>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2</a:t>
            </a:fld>
            <a:endParaRPr lang="ko-KR" altLang="en-US"/>
          </a:p>
        </p:txBody>
      </p:sp>
    </p:spTree>
    <p:extLst>
      <p:ext uri="{BB962C8B-B14F-4D97-AF65-F5344CB8AC3E}">
        <p14:creationId xmlns:p14="http://schemas.microsoft.com/office/powerpoint/2010/main" val="175300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There are many related but not always well-defined terms related to type</a:t>
            </a:r>
            <a:r>
              <a:rPr kumimoji="1" lang="en-US" altLang="ko-KR" baseline="0" dirty="0" smtClean="0"/>
              <a:t> systems.</a:t>
            </a:r>
          </a:p>
          <a:p>
            <a:r>
              <a:rPr kumimoji="1" lang="en-US" altLang="ko-KR" baseline="0" dirty="0" smtClean="0"/>
              <a:t>Let’s first review quickly the common terms related to type systems we use in this work.</a:t>
            </a:r>
          </a:p>
          <a:p>
            <a:endParaRPr kumimoji="1" lang="en-US" altLang="ko-KR" baseline="0" dirty="0" smtClean="0"/>
          </a:p>
          <a:p>
            <a:r>
              <a:rPr kumimoji="1" lang="en-US" altLang="ko-KR" baseline="0" dirty="0" smtClean="0"/>
              <a:t>As I mentioned in the previous slide, type systems are to address memory management problems.</a:t>
            </a:r>
          </a:p>
          <a:p>
            <a:r>
              <a:rPr kumimoji="1" lang="en-US" altLang="ko-KR" baseline="0" dirty="0" smtClean="0"/>
              <a:t>A type system may enforce pointer types</a:t>
            </a:r>
          </a:p>
          <a:p>
            <a:r>
              <a:rPr kumimoji="1" lang="en-US" altLang="ko-KR" baseline="0" dirty="0" smtClean="0"/>
              <a:t>It can also automate memory management and  does not allow double free or memory leak at the first place.</a:t>
            </a:r>
          </a:p>
          <a:p>
            <a:r>
              <a:rPr kumimoji="1" lang="en-US" altLang="ko-KR" baseline="0" dirty="0" smtClean="0"/>
              <a:t>It can enforce boundary checks.  That is, no buffer overflow or underflow is possible.  This is what is typically called “memory-safe”</a:t>
            </a:r>
          </a:p>
          <a:p>
            <a:endParaRPr kumimoji="1" lang="en-US" altLang="ko-KR" baseline="0" dirty="0" smtClean="0"/>
          </a:p>
          <a:p>
            <a:r>
              <a:rPr kumimoji="1" lang="en-US" altLang="ko-KR" baseline="0" dirty="0" smtClean="0"/>
              <a:t>However, type safe languages are not popular enough in network systems, especially in data plane.</a:t>
            </a:r>
          </a:p>
          <a:p>
            <a:r>
              <a:rPr kumimoji="1" lang="en-US" altLang="ko-KR" baseline="0" dirty="0" smtClean="0"/>
              <a:t>The main reason in the performance.</a:t>
            </a:r>
          </a:p>
          <a:p>
            <a:r>
              <a:rPr kumimoji="1" lang="en-US" altLang="ko-KR" baseline="0" dirty="0" smtClean="0"/>
              <a:t>Most type safe languages rely on garbage collection and it causes unexpected performance degradation.</a:t>
            </a:r>
          </a:p>
          <a:p>
            <a:r>
              <a:rPr kumimoji="1" lang="en-US" altLang="ko-KR" baseline="0" dirty="0" smtClean="0"/>
              <a:t>Also, due to several run-time verifications, type safe languages are considered as slow languages.</a:t>
            </a:r>
          </a:p>
          <a:p>
            <a:endParaRPr kumimoji="1" lang="en-US" altLang="ko-KR" baseline="0" dirty="0" smtClean="0"/>
          </a:p>
          <a:p>
            <a:r>
              <a:rPr kumimoji="1" lang="en-US" altLang="ko-KR" baseline="0" dirty="0" smtClean="0"/>
              <a:t>Rust, introduced its first version in 2015, takes position of type safe language for system programmers.</a:t>
            </a:r>
          </a:p>
          <a:p>
            <a:r>
              <a:rPr kumimoji="1" lang="en-US" altLang="ko-KR" baseline="0" dirty="0" smtClean="0"/>
              <a:t>It removed garbage collection and runtime overhead using affine type system.</a:t>
            </a:r>
          </a:p>
          <a:p>
            <a:r>
              <a:rPr kumimoji="1" lang="en-US" altLang="ko-KR" baseline="0" dirty="0" smtClean="0"/>
              <a:t>Thus, Rust generates binaries comparable to that of C language, in ideal case.</a:t>
            </a:r>
          </a:p>
          <a:p>
            <a:endParaRPr kumimoji="1" lang="en-US" altLang="ko-KR" baseline="0" dirty="0" smtClean="0"/>
          </a:p>
          <a:p>
            <a:r>
              <a:rPr kumimoji="1" lang="en-US" altLang="ko-KR" baseline="0" dirty="0" smtClean="0"/>
              <a:t>Zero cost abstraction, sounds very cool, but there is no free lunch.</a:t>
            </a:r>
          </a:p>
          <a:p>
            <a:r>
              <a:rPr kumimoji="1" lang="en-US" altLang="ko-KR" baseline="0" dirty="0" smtClean="0"/>
              <a:t>Affine type system that Rust is based on, is actually too strict for general programs.</a:t>
            </a:r>
          </a:p>
          <a:p>
            <a:r>
              <a:rPr kumimoji="1" lang="en-US" altLang="ko-KR" baseline="0" dirty="0" smtClean="0"/>
              <a:t>To bypass the restrictions, we have to abandon the safely or abandon the performance.</a:t>
            </a:r>
          </a:p>
          <a:p>
            <a:endParaRPr kumimoji="1" lang="en-US" altLang="ko-KR" baseline="0" dirty="0" smtClean="0"/>
          </a:p>
          <a:p>
            <a:r>
              <a:rPr kumimoji="1" lang="en-US" altLang="ko-KR" baseline="0" dirty="0" smtClean="0"/>
              <a:t>So our question in that can we make network functions using the safe Rust code which is based on the affine type system.</a:t>
            </a:r>
          </a:p>
          <a:p>
            <a:endParaRPr kumimoji="1" lang="en-US" altLang="ko-KR" dirty="0" smtClean="0"/>
          </a:p>
          <a:p>
            <a:endParaRPr kumimoji="1" lang="en-US" altLang="ko-KR" dirty="0" smtClean="0"/>
          </a:p>
          <a:p>
            <a:r>
              <a:rPr kumimoji="1" lang="en-US" altLang="ko-KR" dirty="0" smtClean="0"/>
              <a:t>Strongly-typed:</a:t>
            </a:r>
            <a:r>
              <a:rPr kumimoji="1" lang="en-US" altLang="ko-KR" baseline="0" dirty="0" smtClean="0"/>
              <a:t> Java</a:t>
            </a:r>
          </a:p>
          <a:p>
            <a:r>
              <a:rPr kumimoji="1" lang="en-US" altLang="ko-KR" baseline="0" dirty="0" smtClean="0"/>
              <a:t>Type-safe: Python</a:t>
            </a:r>
          </a:p>
          <a:p>
            <a:endParaRPr kumimoji="1" lang="ko-KR" altLang="en-US" dirty="0"/>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3</a:t>
            </a:fld>
            <a:endParaRPr lang="ko-KR" altLang="en-US"/>
          </a:p>
        </p:txBody>
      </p:sp>
    </p:spTree>
    <p:extLst>
      <p:ext uri="{BB962C8B-B14F-4D97-AF65-F5344CB8AC3E}">
        <p14:creationId xmlns:p14="http://schemas.microsoft.com/office/powerpoint/2010/main" val="259274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Rust’s selling point, zero-cost</a:t>
            </a:r>
            <a:r>
              <a:rPr lang="en-US" altLang="ko-KR" baseline="0" dirty="0" smtClean="0"/>
              <a:t> abstraction came from the affine type system. Affine type system is a variation of the linear type system.</a:t>
            </a:r>
          </a:p>
          <a:p>
            <a:r>
              <a:rPr lang="en-US" altLang="ko-KR" baseline="0" dirty="0" smtClean="0"/>
              <a:t>In linear type system, an object is used exactly once in the whole program.</a:t>
            </a:r>
          </a:p>
          <a:p>
            <a:r>
              <a:rPr lang="en-US" altLang="ko-KR" baseline="0" dirty="0" smtClean="0"/>
              <a:t>All variables are tracked in the compile time and enables memory management without garbage collection or smart pointers.</a:t>
            </a:r>
          </a:p>
          <a:p>
            <a:r>
              <a:rPr lang="en-US" altLang="ko-KR" baseline="0" dirty="0" smtClean="0"/>
              <a:t>As seen in the figure, each object follows the single program path including variable renaming and passing function parameters.</a:t>
            </a:r>
            <a:endParaRPr lang="ko-KR" altLang="en-US" dirty="0"/>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4</a:t>
            </a:fld>
            <a:endParaRPr lang="ko-KR" altLang="en-US"/>
          </a:p>
        </p:txBody>
      </p:sp>
    </p:spTree>
    <p:extLst>
      <p:ext uri="{BB962C8B-B14F-4D97-AF65-F5344CB8AC3E}">
        <p14:creationId xmlns:p14="http://schemas.microsoft.com/office/powerpoint/2010/main" val="304948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 just mentioned that Rust’s type</a:t>
            </a:r>
            <a:r>
              <a:rPr lang="en-US" altLang="ko-KR" baseline="0" dirty="0" smtClean="0"/>
              <a:t> system is not suitable for general programs.</a:t>
            </a:r>
          </a:p>
          <a:p>
            <a:r>
              <a:rPr lang="en-US" altLang="ko-KR" baseline="0" dirty="0" smtClean="0"/>
              <a:t>What about network functions?</a:t>
            </a:r>
            <a:endParaRPr lang="en-US" altLang="ko-KR" dirty="0" smtClean="0"/>
          </a:p>
          <a:p>
            <a:r>
              <a:rPr lang="en-US" altLang="ko-KR" dirty="0" smtClean="0"/>
              <a:t>Network </a:t>
            </a:r>
            <a:r>
              <a:rPr lang="en-US" altLang="ko-KR" dirty="0" smtClean="0"/>
              <a:t>functions </a:t>
            </a:r>
            <a:r>
              <a:rPr lang="en-US" altLang="ko-KR" dirty="0" smtClean="0"/>
              <a:t>have unique</a:t>
            </a:r>
            <a:r>
              <a:rPr lang="en-US" altLang="ko-KR" baseline="0" dirty="0" smtClean="0"/>
              <a:t> characteristics that distinguish them with general programs: the flow affinity.</a:t>
            </a:r>
          </a:p>
          <a:p>
            <a:r>
              <a:rPr lang="en-US" altLang="ko-KR" baseline="0" dirty="0" smtClean="0"/>
              <a:t>When processing a packet, a network function refers to two kinds of shared states.</a:t>
            </a:r>
          </a:p>
          <a:p>
            <a:r>
              <a:rPr lang="en-US" altLang="ko-KR" baseline="0" dirty="0" smtClean="0"/>
              <a:t>One is called the local state or per-flow state which is exclusively accessed by packets in specific network flow.</a:t>
            </a:r>
          </a:p>
          <a:p>
            <a:r>
              <a:rPr lang="en-US" altLang="ko-KR" baseline="0" dirty="0" smtClean="0"/>
              <a:t>The other is called the global state and accessed by any packets.</a:t>
            </a:r>
          </a:p>
          <a:p>
            <a:endParaRPr lang="en-US" altLang="ko-KR" baseline="0" dirty="0" smtClean="0"/>
          </a:p>
          <a:p>
            <a:r>
              <a:rPr lang="en-US" altLang="ko-KR" baseline="0" dirty="0" smtClean="0"/>
              <a:t>Global states are mostly read and rarely updated, and</a:t>
            </a:r>
          </a:p>
          <a:p>
            <a:r>
              <a:rPr lang="en-US" altLang="ko-KR" baseline="0" dirty="0" smtClean="0"/>
              <a:t>Local states are frequently updated by specific flows.</a:t>
            </a:r>
          </a:p>
          <a:p>
            <a:endParaRPr lang="en-US" altLang="ko-KR" baseline="0" dirty="0" smtClean="0"/>
          </a:p>
          <a:p>
            <a:r>
              <a:rPr lang="en-US" altLang="ko-KR" baseline="0" dirty="0" smtClean="0"/>
              <a:t>These access patterns directly mapped to Rust’s affine type system.</a:t>
            </a:r>
            <a:endParaRPr lang="en-US" altLang="ko-KR" dirty="0" smtClean="0"/>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5</a:t>
            </a:fld>
            <a:endParaRPr lang="ko-KR" altLang="en-US"/>
          </a:p>
        </p:txBody>
      </p:sp>
    </p:spTree>
    <p:extLst>
      <p:ext uri="{BB962C8B-B14F-4D97-AF65-F5344CB8AC3E}">
        <p14:creationId xmlns:p14="http://schemas.microsoft.com/office/powerpoint/2010/main" val="153231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 apply the affine type system for network functions, we have to separate network</a:t>
            </a:r>
            <a:r>
              <a:rPr lang="en-US" altLang="ko-KR" baseline="0" dirty="0" smtClean="0"/>
              <a:t> functions into two parts.</a:t>
            </a:r>
          </a:p>
          <a:p>
            <a:r>
              <a:rPr lang="en-US" altLang="ko-KR" dirty="0" smtClean="0"/>
              <a:t>In parallel execution</a:t>
            </a:r>
            <a:r>
              <a:rPr lang="en-US" altLang="ko-KR" baseline="0" dirty="0" smtClean="0"/>
              <a:t> state, all RSS threads run in parallel and they have two references: read-only reference to global state and writable reference to local state.</a:t>
            </a:r>
          </a:p>
          <a:p>
            <a:r>
              <a:rPr lang="en-US" altLang="ko-KR" baseline="0" dirty="0" smtClean="0"/>
              <a:t>Once we enter the parallel stage, verification for the references is done in compile-time, these references are used in parallel threads without any run-time verifications.</a:t>
            </a:r>
          </a:p>
          <a:p>
            <a:endParaRPr lang="en-US" altLang="ko-KR" baseline="0" dirty="0" smtClean="0"/>
          </a:p>
          <a:p>
            <a:r>
              <a:rPr lang="en-US" altLang="ko-KR" baseline="0" dirty="0" smtClean="0"/>
              <a:t>However, global state is somehow updated rarely. Then we enter the exclusive execution state where only a single thread is running and have writable access to both global state and local state.</a:t>
            </a:r>
            <a:endParaRPr lang="ko-KR" altLang="en-US" dirty="0"/>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6</a:t>
            </a:fld>
            <a:endParaRPr lang="ko-KR" altLang="en-US"/>
          </a:p>
        </p:txBody>
      </p:sp>
    </p:spTree>
    <p:extLst>
      <p:ext uri="{BB962C8B-B14F-4D97-AF65-F5344CB8AC3E}">
        <p14:creationId xmlns:p14="http://schemas.microsoft.com/office/powerpoint/2010/main" val="49682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Now let’s move into some numbers.</a:t>
            </a:r>
          </a:p>
          <a:p>
            <a:endParaRPr kumimoji="1" lang="en-US" altLang="ko-KR" dirty="0" smtClean="0"/>
          </a:p>
          <a:p>
            <a:r>
              <a:rPr kumimoji="1" lang="en-US" altLang="ko-KR" dirty="0" smtClean="0"/>
              <a:t>First, for</a:t>
            </a:r>
            <a:r>
              <a:rPr kumimoji="1" lang="en-US" altLang="ko-KR" baseline="0" dirty="0" smtClean="0"/>
              <a:t> baseline comparison between C and Rust implementation, we chose IP reassembly as the </a:t>
            </a:r>
            <a:r>
              <a:rPr kumimoji="1" lang="en-US" altLang="ko-KR" baseline="0" dirty="0" err="1" smtClean="0"/>
              <a:t>microbenchmark</a:t>
            </a:r>
            <a:r>
              <a:rPr kumimoji="1" lang="en-US" altLang="ko-KR" baseline="0" dirty="0" smtClean="0"/>
              <a:t>.  We took Intel’s DPDK IP reorder library for C implementation and compared it against our Rust implementation.  The Rust implementation turns out to be 17% slower than C.  That is, the performance penalty from Rust is about 17%, not x2 or x3</a:t>
            </a:r>
          </a:p>
          <a:p>
            <a:endParaRPr kumimoji="1" lang="en-US" altLang="ko-KR" dirty="0" smtClean="0"/>
          </a:p>
          <a:p>
            <a:r>
              <a:rPr kumimoji="1" lang="en-US" altLang="ko-KR" dirty="0" smtClean="0"/>
              <a:t>Next,</a:t>
            </a:r>
            <a:r>
              <a:rPr kumimoji="1" lang="en-US" altLang="ko-KR" baseline="0" dirty="0" smtClean="0"/>
              <a:t> we implement NAT in Rust and demonstrate even with global packet counters performance scales with the number of cores.</a:t>
            </a:r>
          </a:p>
          <a:p>
            <a:endParaRPr kumimoji="1"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7</a:t>
            </a:fld>
            <a:endParaRPr lang="ko-KR" altLang="en-US" dirty="0"/>
          </a:p>
        </p:txBody>
      </p:sp>
    </p:spTree>
    <p:extLst>
      <p:ext uri="{BB962C8B-B14F-4D97-AF65-F5344CB8AC3E}">
        <p14:creationId xmlns:p14="http://schemas.microsoft.com/office/powerpoint/2010/main" val="263824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Let</a:t>
            </a:r>
            <a:r>
              <a:rPr lang="en-US" altLang="ko-KR" baseline="0" dirty="0" smtClean="0"/>
              <a:t> me introduce how the NAT application is separated into the parallel execution stage and the global execution stage.</a:t>
            </a:r>
          </a:p>
          <a:p>
            <a:endParaRPr lang="en-US" altLang="ko-KR" baseline="0" dirty="0" smtClean="0"/>
          </a:p>
          <a:p>
            <a:r>
              <a:rPr lang="en-US" altLang="ko-KR" baseline="0" dirty="0" smtClean="0"/>
              <a:t>Basically, we have a large, global forwarding table which has address triplet, internal source, external source, and the destination.</a:t>
            </a:r>
          </a:p>
          <a:p>
            <a:r>
              <a:rPr lang="en-US" altLang="ko-KR" baseline="0" dirty="0" smtClean="0"/>
              <a:t>We would like to keep the global table in read-only mode.</a:t>
            </a:r>
          </a:p>
          <a:p>
            <a:r>
              <a:rPr lang="en-US" altLang="ko-KR" baseline="0" dirty="0" smtClean="0"/>
              <a:t>When a new flow arrives, allocate an external address from the local address pool and start forwarding for the packets in the flow.</a:t>
            </a:r>
          </a:p>
          <a:p>
            <a:endParaRPr lang="en-US" altLang="ko-KR" baseline="0" dirty="0" smtClean="0"/>
          </a:p>
          <a:p>
            <a:r>
              <a:rPr lang="en-US" altLang="ko-KR" baseline="0" dirty="0" smtClean="0"/>
              <a:t>We sometimes enter the global execution stage, when a new flow arrives or regular timeouts.</a:t>
            </a:r>
          </a:p>
          <a:p>
            <a:r>
              <a:rPr lang="en-US" altLang="ko-KR" baseline="0" dirty="0" smtClean="0"/>
              <a:t>In the global execution stage, we apply locally allocated address to the global forwarding table, refill the local address pool, and aggregate statistics.</a:t>
            </a:r>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8</a:t>
            </a:fld>
            <a:endParaRPr lang="ko-KR" altLang="en-US" dirty="0"/>
          </a:p>
        </p:txBody>
      </p:sp>
    </p:spTree>
    <p:extLst>
      <p:ext uri="{BB962C8B-B14F-4D97-AF65-F5344CB8AC3E}">
        <p14:creationId xmlns:p14="http://schemas.microsoft.com/office/powerpoint/2010/main" val="353425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a:t>
            </a:r>
            <a:r>
              <a:rPr lang="en-US" altLang="ko-KR" baseline="0" dirty="0" smtClean="0"/>
              <a:t> checked whether our NAT application and the parallel and exclusive execution stages are working well.</a:t>
            </a:r>
          </a:p>
          <a:p>
            <a:r>
              <a:rPr lang="en-US" altLang="ko-KR" baseline="0" dirty="0" smtClean="0"/>
              <a:t>The performance increases proportionally to the number of cores and it saturates the 40G link using 16 cores.</a:t>
            </a:r>
            <a:endParaRPr lang="ko-KR" altLang="en-US" dirty="0"/>
          </a:p>
        </p:txBody>
      </p:sp>
      <p:sp>
        <p:nvSpPr>
          <p:cNvPr id="4" name="슬라이드 번호 개체 틀 3"/>
          <p:cNvSpPr>
            <a:spLocks noGrp="1"/>
          </p:cNvSpPr>
          <p:nvPr>
            <p:ph type="sldNum" sz="quarter" idx="10"/>
          </p:nvPr>
        </p:nvSpPr>
        <p:spPr/>
        <p:txBody>
          <a:bodyPr/>
          <a:lstStyle/>
          <a:p>
            <a:fld id="{D9324B06-E7BC-4AAF-B742-DEE20CE133F4}" type="slidenum">
              <a:rPr lang="ko-KR" altLang="en-US" smtClean="0"/>
              <a:t>9</a:t>
            </a:fld>
            <a:endParaRPr lang="ko-KR" altLang="en-US" dirty="0"/>
          </a:p>
        </p:txBody>
      </p:sp>
    </p:spTree>
    <p:extLst>
      <p:ext uri="{BB962C8B-B14F-4D97-AF65-F5344CB8AC3E}">
        <p14:creationId xmlns:p14="http://schemas.microsoft.com/office/powerpoint/2010/main" val="405278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클릭하여 마스터 부제목 스타일 편집</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4809108-C0F4-4B02-BAE9-561AA4B7C909}" type="datetime1">
              <a:rPr lang="ko-KR" altLang="en-US" smtClean="0"/>
              <a:t>2017-08-22</a:t>
            </a:fld>
            <a:endParaRPr lang="ko-KR"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dirty="0"/>
          </a:p>
        </p:txBody>
      </p:sp>
      <p:sp>
        <p:nvSpPr>
          <p:cNvPr id="6" name="Slide Number Placeholder 5"/>
          <p:cNvSpPr>
            <a:spLocks noGrp="1"/>
          </p:cNvSpPr>
          <p:nvPr>
            <p:ph type="sldNum" sz="quarter" idx="12"/>
          </p:nvPr>
        </p:nvSpPr>
        <p:spPr/>
        <p:txBody>
          <a:bodyPr/>
          <a:lstStyle/>
          <a:p>
            <a:fld id="{54F9C971-6F0F-4DC5-BCC5-FDE614323FCB}" type="slidenum">
              <a:rPr lang="ko-KR" altLang="en-US" smtClean="0"/>
              <a:t>‹#›</a:t>
            </a:fld>
            <a:endParaRPr lang="ko-KR" altLang="en-US" dirty="0"/>
          </a:p>
        </p:txBody>
      </p:sp>
    </p:spTree>
    <p:extLst>
      <p:ext uri="{BB962C8B-B14F-4D97-AF65-F5344CB8AC3E}">
        <p14:creationId xmlns:p14="http://schemas.microsoft.com/office/powerpoint/2010/main" val="3385906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C73A712-8E49-4B55-ADB3-AB257FFD92FC}" type="datetime1">
              <a:rPr lang="ko-KR" altLang="en-US" smtClean="0"/>
              <a:t>2017-08-22</a:t>
            </a:fld>
            <a:endParaRPr lang="ko-KR"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dirty="0"/>
          </a:p>
        </p:txBody>
      </p:sp>
      <p:sp>
        <p:nvSpPr>
          <p:cNvPr id="6" name="Slide Number Placeholder 5"/>
          <p:cNvSpPr>
            <a:spLocks noGrp="1"/>
          </p:cNvSpPr>
          <p:nvPr>
            <p:ph type="sldNum" sz="quarter" idx="12"/>
          </p:nvPr>
        </p:nvSpPr>
        <p:spPr/>
        <p:txBody>
          <a:bodyPr/>
          <a:lstStyle/>
          <a:p>
            <a:fld id="{54F9C971-6F0F-4DC5-BCC5-FDE614323FCB}" type="slidenum">
              <a:rPr lang="ko-KR" altLang="en-US" smtClean="0"/>
              <a:t>‹#›</a:t>
            </a:fld>
            <a:endParaRPr lang="ko-KR" altLang="en-US" dirty="0"/>
          </a:p>
        </p:txBody>
      </p:sp>
    </p:spTree>
    <p:extLst>
      <p:ext uri="{BB962C8B-B14F-4D97-AF65-F5344CB8AC3E}">
        <p14:creationId xmlns:p14="http://schemas.microsoft.com/office/powerpoint/2010/main" val="2900512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400"/>
            </a:lvl1p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1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smtClean="0"/>
              <a:t>마스터 텍스트 스타일 편집</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B437D9D-9FB6-4B93-AE64-80817280B6B1}" type="datetime1">
              <a:rPr lang="ko-KR" altLang="en-US" smtClean="0"/>
              <a:t>2017-08-22</a:t>
            </a:fld>
            <a:endParaRPr lang="ko-KR"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dirty="0"/>
          </a:p>
        </p:txBody>
      </p:sp>
      <p:sp>
        <p:nvSpPr>
          <p:cNvPr id="6" name="Slide Number Placeholder 5"/>
          <p:cNvSpPr>
            <a:spLocks noGrp="1"/>
          </p:cNvSpPr>
          <p:nvPr>
            <p:ph type="sldNum" sz="quarter" idx="12"/>
          </p:nvPr>
        </p:nvSpPr>
        <p:spPr/>
        <p:txBody>
          <a:bodyPr/>
          <a:lstStyle/>
          <a:p>
            <a:fld id="{54F9C971-6F0F-4DC5-BCC5-FDE614323FCB}" type="slidenum">
              <a:rPr lang="ko-KR" altLang="en-US" smtClean="0"/>
              <a:t>‹#›</a:t>
            </a:fld>
            <a:endParaRPr lang="ko-KR" altLang="en-US" dirty="0"/>
          </a:p>
        </p:txBody>
      </p:sp>
    </p:spTree>
    <p:extLst>
      <p:ext uri="{BB962C8B-B14F-4D97-AF65-F5344CB8AC3E}">
        <p14:creationId xmlns:p14="http://schemas.microsoft.com/office/powerpoint/2010/main" val="249078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5E4C2BE3-DEEF-4EDF-A88B-7F557D595B45}" type="datetime1">
              <a:rPr lang="ko-KR" altLang="en-US" smtClean="0"/>
              <a:t>2017-08-22</a:t>
            </a:fld>
            <a:endParaRPr lang="ko-KR" altLang="en-US"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ko-KR" altLang="en-US" dirty="0"/>
          </a:p>
        </p:txBody>
      </p:sp>
      <p:sp>
        <p:nvSpPr>
          <p:cNvPr id="5" name="Slide Number Placeholder 4"/>
          <p:cNvSpPr>
            <a:spLocks noGrp="1"/>
          </p:cNvSpPr>
          <p:nvPr>
            <p:ph type="sldNum" sz="quarter" idx="12"/>
          </p:nvPr>
        </p:nvSpPr>
        <p:spPr/>
        <p:txBody>
          <a:bodyPr/>
          <a:lstStyle/>
          <a:p>
            <a:fld id="{54F9C971-6F0F-4DC5-BCC5-FDE614323FCB}" type="slidenum">
              <a:rPr lang="ko-KR" altLang="en-US" smtClean="0"/>
              <a:t>‹#›</a:t>
            </a:fld>
            <a:endParaRPr lang="ko-KR" altLang="en-US" dirty="0"/>
          </a:p>
        </p:txBody>
      </p:sp>
    </p:spTree>
    <p:extLst>
      <p:ext uri="{BB962C8B-B14F-4D97-AF65-F5344CB8AC3E}">
        <p14:creationId xmlns:p14="http://schemas.microsoft.com/office/powerpoint/2010/main" val="142676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BA4412CD-ABFD-4C9C-BE92-333AD9A90D22}" type="datetime1">
              <a:rPr lang="ko-KR" altLang="en-US" smtClean="0"/>
              <a:t>2017-08-22</a:t>
            </a:fld>
            <a:endParaRPr lang="ko-KR" altLang="en-US"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ko-KR" altLang="en-US" dirty="0"/>
          </a:p>
        </p:txBody>
      </p:sp>
      <p:sp>
        <p:nvSpPr>
          <p:cNvPr id="4" name="Slide Number Placeholder 3"/>
          <p:cNvSpPr>
            <a:spLocks noGrp="1"/>
          </p:cNvSpPr>
          <p:nvPr>
            <p:ph type="sldNum" sz="quarter" idx="12"/>
          </p:nvPr>
        </p:nvSpPr>
        <p:spPr/>
        <p:txBody>
          <a:bodyPr/>
          <a:lstStyle/>
          <a:p>
            <a:fld id="{54F9C971-6F0F-4DC5-BCC5-FDE614323FCB}" type="slidenum">
              <a:rPr lang="ko-KR" altLang="en-US" smtClean="0"/>
              <a:t>‹#›</a:t>
            </a:fld>
            <a:endParaRPr lang="ko-KR" altLang="en-US" dirty="0"/>
          </a:p>
        </p:txBody>
      </p:sp>
    </p:spTree>
    <p:extLst>
      <p:ext uri="{BB962C8B-B14F-4D97-AF65-F5344CB8AC3E}">
        <p14:creationId xmlns:p14="http://schemas.microsoft.com/office/powerpoint/2010/main" val="8848746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49121"/>
            <a:ext cx="7886700" cy="767430"/>
          </a:xfrm>
          <a:prstGeom prst="rect">
            <a:avLst/>
          </a:prstGeom>
        </p:spPr>
        <p:txBody>
          <a:bodyPr vert="horz" lIns="91440" tIns="45720" rIns="91440" bIns="45720" rtlCol="0" anchor="ctr">
            <a:norm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628650" y="1133295"/>
            <a:ext cx="7886700" cy="4640158"/>
          </a:xfrm>
          <a:prstGeom prst="rect">
            <a:avLst/>
          </a:prstGeom>
        </p:spPr>
        <p:txBody>
          <a:bodyPr vert="horz" lIns="91440" tIns="45720" rIns="91440" bIns="45720" rtlCol="0">
            <a:normAutofit/>
          </a:body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6" name="Slide Number Placeholder 5"/>
          <p:cNvSpPr>
            <a:spLocks noGrp="1"/>
          </p:cNvSpPr>
          <p:nvPr>
            <p:ph type="sldNum" sz="quarter" idx="4"/>
          </p:nvPr>
        </p:nvSpPr>
        <p:spPr>
          <a:xfrm>
            <a:off x="3584784" y="6356351"/>
            <a:ext cx="2057400" cy="365125"/>
          </a:xfrm>
          <a:prstGeom prst="rect">
            <a:avLst/>
          </a:prstGeom>
        </p:spPr>
        <p:txBody>
          <a:bodyPr vert="horz" lIns="91440" tIns="45720" rIns="91440" bIns="45720" rtlCol="0" anchor="ctr"/>
          <a:lstStyle>
            <a:lvl1pPr algn="ctr">
              <a:defRPr sz="1400" b="1">
                <a:solidFill>
                  <a:schemeClr val="tx1">
                    <a:tint val="75000"/>
                  </a:schemeClr>
                </a:solidFill>
              </a:defRPr>
            </a:lvl1pPr>
          </a:lstStyle>
          <a:p>
            <a:fld id="{54F9C971-6F0F-4DC5-BCC5-FDE614323FCB}" type="slidenum">
              <a:rPr lang="ko-KR" altLang="en-US" smtClean="0"/>
              <a:pPr/>
              <a:t>‹#›</a:t>
            </a:fld>
            <a:endParaRPr lang="ko-KR" altLang="en-US" dirty="0"/>
          </a:p>
        </p:txBody>
      </p:sp>
    </p:spTree>
    <p:extLst>
      <p:ext uri="{BB962C8B-B14F-4D97-AF65-F5344CB8AC3E}">
        <p14:creationId xmlns:p14="http://schemas.microsoft.com/office/powerpoint/2010/main" val="2529607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dirty="0"/>
              <a:t>Toward B</a:t>
            </a:r>
            <a:r>
              <a:rPr lang="en-US" altLang="ko-KR" dirty="0" smtClean="0"/>
              <a:t>uilding Memory-Safe </a:t>
            </a:r>
            <a:r>
              <a:rPr lang="en-US" altLang="ko-KR" dirty="0"/>
              <a:t>N</a:t>
            </a:r>
            <a:r>
              <a:rPr lang="en-US" altLang="ko-KR" dirty="0" smtClean="0"/>
              <a:t>etwork </a:t>
            </a:r>
            <a:r>
              <a:rPr lang="en-US" altLang="ko-KR" dirty="0"/>
              <a:t>F</a:t>
            </a:r>
            <a:r>
              <a:rPr lang="en-US" altLang="ko-KR" dirty="0" smtClean="0"/>
              <a:t>unctions</a:t>
            </a:r>
            <a:r>
              <a:rPr lang="en-US" altLang="ko-KR" dirty="0"/>
              <a:t/>
            </a:r>
            <a:br>
              <a:rPr lang="en-US" altLang="ko-KR" dirty="0"/>
            </a:br>
            <a:r>
              <a:rPr lang="en-US" altLang="ko-KR" dirty="0"/>
              <a:t>with </a:t>
            </a:r>
            <a:r>
              <a:rPr lang="en-US" altLang="ko-KR" dirty="0" smtClean="0"/>
              <a:t>Modest </a:t>
            </a:r>
            <a:r>
              <a:rPr lang="en-US" altLang="ko-KR" dirty="0"/>
              <a:t>P</a:t>
            </a:r>
            <a:r>
              <a:rPr lang="en-US" altLang="ko-KR" dirty="0" smtClean="0"/>
              <a:t>erformance Overhead</a:t>
            </a:r>
            <a:br>
              <a:rPr lang="en-US" altLang="ko-KR" dirty="0" smtClean="0"/>
            </a:br>
            <a:endParaRPr lang="ko-KR" altLang="en-US" dirty="0"/>
          </a:p>
        </p:txBody>
      </p:sp>
      <p:sp>
        <p:nvSpPr>
          <p:cNvPr id="3" name="부제목 2"/>
          <p:cNvSpPr>
            <a:spLocks noGrp="1"/>
          </p:cNvSpPr>
          <p:nvPr>
            <p:ph type="subTitle" idx="1"/>
          </p:nvPr>
        </p:nvSpPr>
        <p:spPr>
          <a:xfrm>
            <a:off x="510847" y="4539493"/>
            <a:ext cx="8163232" cy="1655762"/>
          </a:xfrm>
        </p:spPr>
        <p:txBody>
          <a:bodyPr>
            <a:normAutofit/>
          </a:bodyPr>
          <a:lstStyle/>
          <a:p>
            <a:r>
              <a:rPr lang="en-US" altLang="ko-KR" sz="2000" b="1" dirty="0" err="1"/>
              <a:t>Keunhong</a:t>
            </a:r>
            <a:r>
              <a:rPr lang="en-US" altLang="ko-KR" sz="2000" b="1" dirty="0"/>
              <a:t> </a:t>
            </a:r>
            <a:r>
              <a:rPr lang="en-US" altLang="ko-KR" sz="2000" b="1" dirty="0" smtClean="0"/>
              <a:t>Lee</a:t>
            </a:r>
          </a:p>
          <a:p>
            <a:r>
              <a:rPr lang="en-US" altLang="ko-KR" sz="2000" dirty="0" err="1" smtClean="0"/>
              <a:t>Shinae</a:t>
            </a:r>
            <a:r>
              <a:rPr lang="en-US" altLang="ko-KR" sz="2000" dirty="0" smtClean="0"/>
              <a:t> Woo, </a:t>
            </a:r>
            <a:r>
              <a:rPr lang="en-US" altLang="ko-KR" sz="2000" dirty="0" err="1"/>
              <a:t>Sanghyeon</a:t>
            </a:r>
            <a:r>
              <a:rPr lang="en-US" altLang="ko-KR" sz="2000" dirty="0"/>
              <a:t> </a:t>
            </a:r>
            <a:r>
              <a:rPr lang="en-US" altLang="ko-KR" sz="2000" dirty="0" err="1" smtClean="0"/>
              <a:t>Seo</a:t>
            </a:r>
            <a:r>
              <a:rPr lang="en-US" altLang="ko-KR" sz="2000" dirty="0" smtClean="0"/>
              <a:t>, </a:t>
            </a:r>
            <a:r>
              <a:rPr lang="en-US" altLang="ko-KR" sz="2000" dirty="0" err="1"/>
              <a:t>Jihyeok</a:t>
            </a:r>
            <a:r>
              <a:rPr lang="en-US" altLang="ko-KR" sz="2000" dirty="0"/>
              <a:t> </a:t>
            </a:r>
            <a:r>
              <a:rPr lang="en-US" altLang="ko-KR" sz="2000" dirty="0" smtClean="0"/>
              <a:t>Park, </a:t>
            </a:r>
            <a:r>
              <a:rPr lang="en-US" altLang="ko-KR" sz="2000" dirty="0" err="1"/>
              <a:t>Sukyoung</a:t>
            </a:r>
            <a:r>
              <a:rPr lang="en-US" altLang="ko-KR" sz="2000" dirty="0"/>
              <a:t> </a:t>
            </a:r>
            <a:r>
              <a:rPr lang="en-US" altLang="ko-KR" sz="2000" dirty="0" err="1" smtClean="0"/>
              <a:t>Ryu</a:t>
            </a:r>
            <a:r>
              <a:rPr lang="en-US" altLang="ko-KR" sz="2000" dirty="0" smtClean="0"/>
              <a:t>, </a:t>
            </a:r>
            <a:r>
              <a:rPr lang="en-US" altLang="ko-KR" sz="2000" dirty="0"/>
              <a:t>Sue </a:t>
            </a:r>
            <a:r>
              <a:rPr lang="en-US" altLang="ko-KR" sz="2000" dirty="0" smtClean="0"/>
              <a:t>Moon</a:t>
            </a:r>
            <a:endParaRPr lang="en-US" altLang="ko-KR" sz="2000" dirty="0"/>
          </a:p>
          <a:p>
            <a:r>
              <a:rPr lang="en-US" altLang="ko-KR" dirty="0" smtClean="0"/>
              <a:t>  </a:t>
            </a:r>
            <a:endParaRPr lang="ko-KR" altLang="en-US" dirty="0"/>
          </a:p>
        </p:txBody>
      </p:sp>
      <p:pic>
        <p:nvPicPr>
          <p:cNvPr id="1026" name="Picture 2" descr="ACM SIGCOMM 2017, Los Angeles, 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6386" y="3358720"/>
            <a:ext cx="2331985" cy="792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AIST CI 로고 안내"/>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069" r="26352"/>
          <a:stretch/>
        </p:blipFill>
        <p:spPr bwMode="auto">
          <a:xfrm>
            <a:off x="2758684" y="5854701"/>
            <a:ext cx="1639372" cy="8440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yperconnect_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3261" y="6054489"/>
            <a:ext cx="3045654" cy="28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48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sp>
        <p:nvSpPr>
          <p:cNvPr id="3" name="내용 개체 틀 2"/>
          <p:cNvSpPr>
            <a:spLocks noGrp="1"/>
          </p:cNvSpPr>
          <p:nvPr>
            <p:ph idx="1"/>
          </p:nvPr>
        </p:nvSpPr>
        <p:spPr>
          <a:xfrm>
            <a:off x="628650" y="1440370"/>
            <a:ext cx="8407195" cy="4640158"/>
          </a:xfrm>
        </p:spPr>
        <p:txBody>
          <a:bodyPr>
            <a:normAutofit/>
          </a:bodyPr>
          <a:lstStyle/>
          <a:p>
            <a:r>
              <a:rPr lang="en-US" altLang="ko-KR" dirty="0"/>
              <a:t>Insights</a:t>
            </a:r>
          </a:p>
          <a:p>
            <a:pPr lvl="1"/>
            <a:r>
              <a:rPr lang="en-US" altLang="ko-KR" dirty="0"/>
              <a:t>Rust’s zero cost abstraction came from the affine type system</a:t>
            </a:r>
          </a:p>
          <a:p>
            <a:pPr lvl="1"/>
            <a:r>
              <a:rPr lang="en-US" altLang="ko-KR" dirty="0"/>
              <a:t>Shared state in network functions is mostly read </a:t>
            </a:r>
            <a:br>
              <a:rPr lang="en-US" altLang="ko-KR" dirty="0"/>
            </a:br>
            <a:r>
              <a:rPr lang="en-US" altLang="ko-KR" dirty="0"/>
              <a:t>and rarely updated</a:t>
            </a:r>
          </a:p>
          <a:p>
            <a:pPr lvl="1"/>
            <a:r>
              <a:rPr lang="en-US" altLang="ko-KR" dirty="0"/>
              <a:t>NF access patterns map well to Rust’s affine type system</a:t>
            </a:r>
          </a:p>
          <a:p>
            <a:r>
              <a:rPr lang="en-US" altLang="ko-KR" dirty="0"/>
              <a:t>Evaluation</a:t>
            </a:r>
          </a:p>
          <a:p>
            <a:pPr lvl="1"/>
            <a:r>
              <a:rPr lang="en-US" altLang="ko-KR" dirty="0"/>
              <a:t>We have implemented a prototype NAT gateway in Rust</a:t>
            </a:r>
          </a:p>
          <a:p>
            <a:pPr lvl="1"/>
            <a:r>
              <a:rPr lang="en-US" altLang="ko-KR" dirty="0"/>
              <a:t>It has  parallel execution stage for RW accesses and exclusive execution stage to aggregate local states into global states.</a:t>
            </a:r>
          </a:p>
          <a:p>
            <a:pPr lvl="1"/>
            <a:r>
              <a:rPr lang="en-US" altLang="ko-KR" dirty="0"/>
              <a:t>Performance of the NAT gateway in Rust scales well to # of </a:t>
            </a:r>
            <a:r>
              <a:rPr lang="en-US" altLang="ko-KR" dirty="0" smtClean="0"/>
              <a:t>cores</a:t>
            </a:r>
          </a:p>
          <a:p>
            <a:endParaRPr lang="ko-KR" altLang="en-US" dirty="0"/>
          </a:p>
        </p:txBody>
      </p:sp>
      <p:sp>
        <p:nvSpPr>
          <p:cNvPr id="4" name="슬라이드 번호 개체 틀 3"/>
          <p:cNvSpPr>
            <a:spLocks noGrp="1"/>
          </p:cNvSpPr>
          <p:nvPr>
            <p:ph type="sldNum" sz="quarter" idx="12"/>
          </p:nvPr>
        </p:nvSpPr>
        <p:spPr/>
        <p:txBody>
          <a:bodyPr/>
          <a:lstStyle/>
          <a:p>
            <a:fld id="{54F9C971-6F0F-4DC5-BCC5-FDE614323FCB}" type="slidenum">
              <a:rPr lang="ko-KR" altLang="en-US" smtClean="0"/>
              <a:t>10</a:t>
            </a:fld>
            <a:endParaRPr lang="ko-KR" altLang="en-US"/>
          </a:p>
        </p:txBody>
      </p:sp>
    </p:spTree>
    <p:extLst>
      <p:ext uri="{BB962C8B-B14F-4D97-AF65-F5344CB8AC3E}">
        <p14:creationId xmlns:p14="http://schemas.microsoft.com/office/powerpoint/2010/main" val="3941895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4F9C971-6F0F-4DC5-BCC5-FDE614323FCB}" type="slidenum">
              <a:rPr lang="ko-KR" altLang="en-US" smtClean="0"/>
              <a:t>11</a:t>
            </a:fld>
            <a:endParaRPr lang="ko-KR" altLang="en-US" dirty="0"/>
          </a:p>
        </p:txBody>
      </p:sp>
    </p:spTree>
    <p:extLst>
      <p:ext uri="{BB962C8B-B14F-4D97-AF65-F5344CB8AC3E}">
        <p14:creationId xmlns:p14="http://schemas.microsoft.com/office/powerpoint/2010/main" val="1287224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QuiltOS</a:t>
            </a:r>
            <a:r>
              <a:rPr lang="en-US" altLang="ko-KR" dirty="0" smtClean="0"/>
              <a:t>/</a:t>
            </a:r>
            <a:r>
              <a:rPr lang="en-US" altLang="ko-KR" dirty="0" err="1" smtClean="0"/>
              <a:t>QuiltNet</a:t>
            </a:r>
            <a:r>
              <a:rPr lang="en-US" altLang="ko-KR" dirty="0" smtClean="0"/>
              <a:t> TCP stack</a:t>
            </a:r>
            <a:endParaRPr lang="ko-KR" altLang="en-US" dirty="0"/>
          </a:p>
        </p:txBody>
      </p:sp>
      <p:pic>
        <p:nvPicPr>
          <p:cNvPr id="4" name="내용 개체 틀 3"/>
          <p:cNvPicPr>
            <a:picLocks noGrp="1" noChangeAspect="1"/>
          </p:cNvPicPr>
          <p:nvPr>
            <p:ph idx="1"/>
          </p:nvPr>
        </p:nvPicPr>
        <p:blipFill>
          <a:blip r:embed="rId2"/>
          <a:stretch>
            <a:fillRect/>
          </a:stretch>
        </p:blipFill>
        <p:spPr>
          <a:xfrm>
            <a:off x="1511019" y="1285577"/>
            <a:ext cx="6121962" cy="4351338"/>
          </a:xfrm>
          <a:prstGeom prst="rect">
            <a:avLst/>
          </a:prstGeom>
        </p:spPr>
      </p:pic>
    </p:spTree>
    <p:extLst>
      <p:ext uri="{BB962C8B-B14F-4D97-AF65-F5344CB8AC3E}">
        <p14:creationId xmlns:p14="http://schemas.microsoft.com/office/powerpoint/2010/main" val="3022201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Memory management!</a:t>
            </a:r>
            <a:endParaRPr lang="ko-KR" altLang="en-US" dirty="0"/>
          </a:p>
        </p:txBody>
      </p:sp>
      <p:sp>
        <p:nvSpPr>
          <p:cNvPr id="3" name="내용 개체 틀 2"/>
          <p:cNvSpPr>
            <a:spLocks noGrp="1"/>
          </p:cNvSpPr>
          <p:nvPr>
            <p:ph idx="1"/>
          </p:nvPr>
        </p:nvSpPr>
        <p:spPr>
          <a:xfrm>
            <a:off x="628649" y="1440370"/>
            <a:ext cx="8181053" cy="4640158"/>
          </a:xfrm>
        </p:spPr>
        <p:txBody>
          <a:bodyPr/>
          <a:lstStyle/>
          <a:p>
            <a:r>
              <a:rPr lang="en-US" altLang="ko-KR" dirty="0" smtClean="0"/>
              <a:t>It causes many problems when we use C or C++</a:t>
            </a:r>
          </a:p>
          <a:p>
            <a:pPr lvl="1"/>
            <a:r>
              <a:rPr lang="en-US" altLang="ko-KR" dirty="0" smtClean="0"/>
              <a:t>NULL pointer dereference</a:t>
            </a:r>
          </a:p>
          <a:p>
            <a:pPr lvl="1"/>
            <a:r>
              <a:rPr lang="en-US" altLang="ko-KR" dirty="0" smtClean="0"/>
              <a:t>Use-after-free</a:t>
            </a:r>
          </a:p>
          <a:p>
            <a:pPr lvl="1"/>
            <a:r>
              <a:rPr lang="en-US" altLang="ko-KR" dirty="0" smtClean="0"/>
              <a:t>Memory leak</a:t>
            </a:r>
          </a:p>
          <a:p>
            <a:pPr lvl="1"/>
            <a:r>
              <a:rPr lang="en-US" altLang="ko-KR" dirty="0" smtClean="0"/>
              <a:t>Double free</a:t>
            </a:r>
          </a:p>
          <a:p>
            <a:pPr lvl="1"/>
            <a:r>
              <a:rPr lang="en-US" altLang="ko-KR" dirty="0" smtClean="0"/>
              <a:t>Buffer overflow</a:t>
            </a:r>
          </a:p>
          <a:p>
            <a:pPr lvl="1"/>
            <a:endParaRPr lang="en-US" altLang="ko-KR" dirty="0"/>
          </a:p>
          <a:p>
            <a:r>
              <a:rPr lang="en-US" altLang="ko-KR" dirty="0" smtClean="0"/>
              <a:t>These </a:t>
            </a:r>
            <a:r>
              <a:rPr lang="en-US" altLang="ko-KR" b="1" dirty="0" smtClean="0"/>
              <a:t>5 </a:t>
            </a:r>
            <a:r>
              <a:rPr lang="en-US" altLang="ko-KR" dirty="0" smtClean="0"/>
              <a:t>bugs occupy more than </a:t>
            </a:r>
            <a:r>
              <a:rPr lang="en-US" altLang="ko-KR" b="1" dirty="0" smtClean="0"/>
              <a:t>30%</a:t>
            </a:r>
            <a:r>
              <a:rPr lang="en-US" altLang="ko-KR" dirty="0" smtClean="0"/>
              <a:t> of severe Linux kernel bugs (CVE 1999-2016 with CVSS 7.5 or higher)</a:t>
            </a:r>
          </a:p>
          <a:p>
            <a:pPr lvl="1"/>
            <a:endParaRPr lang="en-US" altLang="ko-KR" dirty="0"/>
          </a:p>
          <a:p>
            <a:r>
              <a:rPr lang="en-US" altLang="ko-KR" b="1" dirty="0" smtClean="0"/>
              <a:t>Type system is to prevent these bugs!</a:t>
            </a:r>
          </a:p>
          <a:p>
            <a:pPr lvl="1"/>
            <a:endParaRPr lang="en-US" altLang="ko-KR" dirty="0" smtClean="0"/>
          </a:p>
          <a:p>
            <a:endParaRPr lang="ko-KR" altLang="en-US" dirty="0"/>
          </a:p>
        </p:txBody>
      </p:sp>
      <p:sp>
        <p:nvSpPr>
          <p:cNvPr id="4" name="오른쪽 중괄호 3"/>
          <p:cNvSpPr/>
          <p:nvPr/>
        </p:nvSpPr>
        <p:spPr>
          <a:xfrm>
            <a:off x="4200769" y="1954741"/>
            <a:ext cx="238369" cy="115868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오른쪽 중괄호 4"/>
          <p:cNvSpPr/>
          <p:nvPr/>
        </p:nvSpPr>
        <p:spPr>
          <a:xfrm>
            <a:off x="4194716" y="3283742"/>
            <a:ext cx="238369" cy="21101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TextBox 5"/>
          <p:cNvSpPr txBox="1"/>
          <p:nvPr/>
        </p:nvSpPr>
        <p:spPr>
          <a:xfrm>
            <a:off x="4533049" y="2349418"/>
            <a:ext cx="4974492" cy="369332"/>
          </a:xfrm>
          <a:prstGeom prst="rect">
            <a:avLst/>
          </a:prstGeom>
          <a:noFill/>
        </p:spPr>
        <p:txBody>
          <a:bodyPr wrap="square" rtlCol="0">
            <a:spAutoFit/>
          </a:bodyPr>
          <a:lstStyle/>
          <a:p>
            <a:r>
              <a:rPr lang="en-US" altLang="ko-KR" dirty="0" smtClean="0"/>
              <a:t>Linear</a:t>
            </a:r>
            <a:r>
              <a:rPr lang="ko-KR" altLang="en-US" dirty="0" smtClean="0"/>
              <a:t> </a:t>
            </a:r>
            <a:r>
              <a:rPr lang="en-US" altLang="ko-KR" dirty="0" smtClean="0"/>
              <a:t>(affine) type system </a:t>
            </a:r>
            <a:endParaRPr lang="ko-KR" altLang="en-US" dirty="0"/>
          </a:p>
        </p:txBody>
      </p:sp>
      <p:sp>
        <p:nvSpPr>
          <p:cNvPr id="7" name="TextBox 6"/>
          <p:cNvSpPr txBox="1"/>
          <p:nvPr/>
        </p:nvSpPr>
        <p:spPr>
          <a:xfrm>
            <a:off x="4533049" y="3204584"/>
            <a:ext cx="4974492" cy="369332"/>
          </a:xfrm>
          <a:prstGeom prst="rect">
            <a:avLst/>
          </a:prstGeom>
          <a:noFill/>
        </p:spPr>
        <p:txBody>
          <a:bodyPr wrap="square" rtlCol="0">
            <a:spAutoFit/>
          </a:bodyPr>
          <a:lstStyle/>
          <a:p>
            <a:r>
              <a:rPr lang="en-US" altLang="ko-KR" dirty="0" smtClean="0"/>
              <a:t>Strongly-typed language + Run-time validation</a:t>
            </a:r>
            <a:endParaRPr lang="ko-KR" altLang="en-US" dirty="0"/>
          </a:p>
        </p:txBody>
      </p:sp>
      <p:sp>
        <p:nvSpPr>
          <p:cNvPr id="8" name="슬라이드 번호 개체 틀 7"/>
          <p:cNvSpPr>
            <a:spLocks noGrp="1"/>
          </p:cNvSpPr>
          <p:nvPr>
            <p:ph type="sldNum" sz="quarter" idx="12"/>
          </p:nvPr>
        </p:nvSpPr>
        <p:spPr/>
        <p:txBody>
          <a:bodyPr/>
          <a:lstStyle/>
          <a:p>
            <a:fld id="{54F9C971-6F0F-4DC5-BCC5-FDE614323FCB}" type="slidenum">
              <a:rPr lang="ko-KR" altLang="en-US" smtClean="0"/>
              <a:t>2</a:t>
            </a:fld>
            <a:endParaRPr lang="ko-KR" altLang="en-US"/>
          </a:p>
        </p:txBody>
      </p:sp>
    </p:spTree>
    <p:extLst>
      <p:ext uri="{BB962C8B-B14F-4D97-AF65-F5344CB8AC3E}">
        <p14:creationId xmlns:p14="http://schemas.microsoft.com/office/powerpoint/2010/main" val="387434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Problem Statement</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dirty="0" smtClean="0"/>
              <a:t>Type system </a:t>
            </a:r>
            <a:r>
              <a:rPr lang="en-US" altLang="ko-KR" dirty="0"/>
              <a:t>a</a:t>
            </a:r>
            <a:r>
              <a:rPr lang="en-US" altLang="ko-KR" dirty="0" smtClean="0"/>
              <a:t>ddress traditional memory management problems</a:t>
            </a:r>
          </a:p>
          <a:p>
            <a:pPr lvl="1"/>
            <a:r>
              <a:rPr lang="en-US" altLang="ko-KR" dirty="0"/>
              <a:t>Enforced pointer types: No null pointer dereference nor use-after-free</a:t>
            </a:r>
          </a:p>
          <a:p>
            <a:pPr lvl="1"/>
            <a:r>
              <a:rPr lang="en-US" altLang="ko-KR" dirty="0"/>
              <a:t>Automated memory management: No double free nor memory leak</a:t>
            </a:r>
          </a:p>
          <a:p>
            <a:pPr lvl="1"/>
            <a:r>
              <a:rPr lang="en-US" altLang="ko-KR" dirty="0"/>
              <a:t>Enforced boundary checks: No buffer overflow nor </a:t>
            </a:r>
            <a:r>
              <a:rPr lang="en-US" altLang="ko-KR" dirty="0" smtClean="0"/>
              <a:t>underflow</a:t>
            </a:r>
          </a:p>
          <a:p>
            <a:r>
              <a:rPr lang="en-US" altLang="ko-KR" dirty="0" smtClean="0"/>
              <a:t>Why not popular?</a:t>
            </a:r>
            <a:endParaRPr lang="en-US" altLang="ko-KR" dirty="0"/>
          </a:p>
          <a:p>
            <a:pPr lvl="1"/>
            <a:r>
              <a:rPr lang="en-US" altLang="ko-KR" dirty="0"/>
              <a:t>Garbage </a:t>
            </a:r>
            <a:r>
              <a:rPr lang="en-US" altLang="ko-KR" dirty="0" smtClean="0"/>
              <a:t>collection causes unexpected performance </a:t>
            </a:r>
            <a:r>
              <a:rPr lang="en-US" altLang="ko-KR" dirty="0"/>
              <a:t>degradation</a:t>
            </a:r>
          </a:p>
          <a:p>
            <a:pPr lvl="1"/>
            <a:r>
              <a:rPr lang="en-US" altLang="ko-KR" dirty="0" smtClean="0"/>
              <a:t>Type systems are </a:t>
            </a:r>
            <a:r>
              <a:rPr lang="en-US" altLang="ko-KR" dirty="0"/>
              <a:t>not </a:t>
            </a:r>
            <a:r>
              <a:rPr lang="en-US" altLang="ko-KR" dirty="0" smtClean="0"/>
              <a:t>well optimized yet.</a:t>
            </a:r>
          </a:p>
          <a:p>
            <a:r>
              <a:rPr lang="en-US" altLang="ko-KR" dirty="0" smtClean="0"/>
              <a:t>Emergence of Rust</a:t>
            </a:r>
          </a:p>
          <a:p>
            <a:pPr lvl="1"/>
            <a:r>
              <a:rPr lang="en-US" altLang="ko-KR" dirty="0" smtClean="0"/>
              <a:t>Type-safe language for system programmers</a:t>
            </a:r>
          </a:p>
          <a:p>
            <a:pPr lvl="1"/>
            <a:r>
              <a:rPr lang="en-US" altLang="ko-KR" dirty="0" smtClean="0"/>
              <a:t>No </a:t>
            </a:r>
            <a:r>
              <a:rPr lang="en-US" altLang="ko-KR" dirty="0"/>
              <a:t>garbage collection, no runtime </a:t>
            </a:r>
            <a:r>
              <a:rPr lang="en-US" altLang="ko-KR" dirty="0" smtClean="0"/>
              <a:t>overhead</a:t>
            </a:r>
          </a:p>
          <a:p>
            <a:pPr lvl="1"/>
            <a:r>
              <a:rPr lang="en-US" altLang="ko-KR" dirty="0"/>
              <a:t>B</a:t>
            </a:r>
            <a:r>
              <a:rPr lang="en-US" altLang="ko-KR" dirty="0" smtClean="0"/>
              <a:t>ased on affine type system</a:t>
            </a:r>
          </a:p>
          <a:p>
            <a:r>
              <a:rPr lang="en-US" altLang="ko-KR" dirty="0" smtClean="0"/>
              <a:t>Limitations of affine type system in Rust</a:t>
            </a:r>
          </a:p>
          <a:p>
            <a:pPr lvl="1"/>
            <a:r>
              <a:rPr lang="en-US" altLang="ko-KR" dirty="0" smtClean="0"/>
              <a:t>Too strict for general programs (single writable reference)</a:t>
            </a:r>
          </a:p>
          <a:p>
            <a:pPr lvl="1"/>
            <a:r>
              <a:rPr lang="en-US" altLang="ko-KR" dirty="0" smtClean="0"/>
              <a:t>Abandon safety and use unsafe code </a:t>
            </a:r>
            <a:r>
              <a:rPr lang="en-US" altLang="ko-KR" i="1" dirty="0" smtClean="0"/>
              <a:t>OR</a:t>
            </a:r>
            <a:r>
              <a:rPr lang="en-US" altLang="ko-KR" dirty="0" smtClean="0"/>
              <a:t> </a:t>
            </a:r>
            <a:br>
              <a:rPr lang="en-US" altLang="ko-KR" dirty="0" smtClean="0"/>
            </a:br>
            <a:r>
              <a:rPr lang="en-US" altLang="ko-KR" dirty="0" smtClean="0"/>
              <a:t>abandon performance and use runtime verification</a:t>
            </a:r>
          </a:p>
        </p:txBody>
      </p:sp>
      <p:sp>
        <p:nvSpPr>
          <p:cNvPr id="4" name="슬라이드 번호 개체 틀 3"/>
          <p:cNvSpPr>
            <a:spLocks noGrp="1"/>
          </p:cNvSpPr>
          <p:nvPr>
            <p:ph type="sldNum" sz="quarter" idx="12"/>
          </p:nvPr>
        </p:nvSpPr>
        <p:spPr/>
        <p:txBody>
          <a:bodyPr/>
          <a:lstStyle/>
          <a:p>
            <a:fld id="{54F9C971-6F0F-4DC5-BCC5-FDE614323FCB}" type="slidenum">
              <a:rPr lang="ko-KR" altLang="en-US" smtClean="0"/>
              <a:t>3</a:t>
            </a:fld>
            <a:endParaRPr lang="ko-KR" altLang="en-US"/>
          </a:p>
        </p:txBody>
      </p:sp>
      <p:sp>
        <p:nvSpPr>
          <p:cNvPr id="5" name="TextBox 4"/>
          <p:cNvSpPr txBox="1"/>
          <p:nvPr/>
        </p:nvSpPr>
        <p:spPr>
          <a:xfrm>
            <a:off x="173033" y="2347616"/>
            <a:ext cx="8797934" cy="1384995"/>
          </a:xfrm>
          <a:prstGeom prst="rect">
            <a:avLst/>
          </a:prstGeom>
          <a:solidFill>
            <a:srgbClr val="FFFF00"/>
          </a:solidFill>
        </p:spPr>
        <p:txBody>
          <a:bodyPr wrap="square" rtlCol="0">
            <a:spAutoFit/>
          </a:bodyPr>
          <a:lstStyle/>
          <a:p>
            <a:pPr algn="ctr"/>
            <a:endParaRPr lang="en-US" altLang="ko-KR" sz="2800" b="1" dirty="0" smtClean="0"/>
          </a:p>
          <a:p>
            <a:pPr algn="ctr"/>
            <a:r>
              <a:rPr lang="en-US" altLang="ko-KR" sz="2800" b="1" dirty="0" smtClean="0"/>
              <a:t>Can </a:t>
            </a:r>
            <a:r>
              <a:rPr lang="en-US" altLang="ko-KR" sz="2800" b="1" dirty="0"/>
              <a:t>we make network functions using safe Rust code</a:t>
            </a:r>
            <a:r>
              <a:rPr lang="en-US" altLang="ko-KR" sz="2800" b="1" dirty="0" smtClean="0"/>
              <a:t>?</a:t>
            </a:r>
          </a:p>
          <a:p>
            <a:pPr algn="ctr"/>
            <a:endParaRPr lang="en-US" altLang="ko-KR" sz="2800" b="1" dirty="0"/>
          </a:p>
        </p:txBody>
      </p:sp>
    </p:spTree>
    <p:extLst>
      <p:ext uri="{BB962C8B-B14F-4D97-AF65-F5344CB8AC3E}">
        <p14:creationId xmlns:p14="http://schemas.microsoft.com/office/powerpoint/2010/main" val="118131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Rust: Type-safe language w/o overhead</a:t>
            </a:r>
            <a:endParaRPr lang="ko-KR" altLang="en-US" dirty="0"/>
          </a:p>
        </p:txBody>
      </p:sp>
      <p:sp>
        <p:nvSpPr>
          <p:cNvPr id="3" name="내용 개체 틀 2"/>
          <p:cNvSpPr>
            <a:spLocks noGrp="1"/>
          </p:cNvSpPr>
          <p:nvPr>
            <p:ph idx="1"/>
          </p:nvPr>
        </p:nvSpPr>
        <p:spPr/>
        <p:txBody>
          <a:bodyPr/>
          <a:lstStyle/>
          <a:p>
            <a:r>
              <a:rPr lang="en-US" altLang="ko-KR" dirty="0" smtClean="0"/>
              <a:t>Linear (affine) type system</a:t>
            </a:r>
          </a:p>
          <a:p>
            <a:pPr lvl="1"/>
            <a:r>
              <a:rPr lang="en-US" altLang="ko-KR" dirty="0" smtClean="0"/>
              <a:t>An object is used exactly(at most) once in the whole program</a:t>
            </a:r>
          </a:p>
          <a:p>
            <a:pPr lvl="1"/>
            <a:r>
              <a:rPr lang="en-US" altLang="ko-KR" dirty="0" smtClean="0"/>
              <a:t>Using this strict constraint, the lifetime of all variables can be tracked at compile-time (allocation-deallocation codes are automatically inserted by the compiler)</a:t>
            </a:r>
          </a:p>
          <a:p>
            <a:pPr lvl="1"/>
            <a:r>
              <a:rPr lang="en-US" altLang="ko-KR" dirty="0" smtClean="0"/>
              <a:t>No garbage collector nor smart pointers </a:t>
            </a:r>
            <a:br>
              <a:rPr lang="en-US" altLang="ko-KR" dirty="0" smtClean="0"/>
            </a:br>
            <a:r>
              <a:rPr lang="en-US" altLang="ko-KR" dirty="0" smtClean="0"/>
              <a:t>(reference-counting pointers)</a:t>
            </a:r>
          </a:p>
          <a:p>
            <a:pPr lvl="1"/>
            <a:endParaRPr lang="en-US" altLang="ko-KR" dirty="0"/>
          </a:p>
        </p:txBody>
      </p:sp>
      <p:grpSp>
        <p:nvGrpSpPr>
          <p:cNvPr id="20" name="그룹 19"/>
          <p:cNvGrpSpPr/>
          <p:nvPr/>
        </p:nvGrpSpPr>
        <p:grpSpPr>
          <a:xfrm>
            <a:off x="1200968" y="3448350"/>
            <a:ext cx="7000782" cy="2908001"/>
            <a:chOff x="1200968" y="3863137"/>
            <a:chExt cx="7000782" cy="2908001"/>
          </a:xfrm>
        </p:grpSpPr>
        <p:sp>
          <p:nvSpPr>
            <p:cNvPr id="4" name="TextBox 3"/>
            <p:cNvSpPr txBox="1"/>
            <p:nvPr/>
          </p:nvSpPr>
          <p:spPr>
            <a:xfrm>
              <a:off x="1200969" y="4300946"/>
              <a:ext cx="920445" cy="369332"/>
            </a:xfrm>
            <a:prstGeom prst="rect">
              <a:avLst/>
            </a:prstGeom>
            <a:noFill/>
            <a:ln>
              <a:solidFill>
                <a:srgbClr val="002060"/>
              </a:solidFill>
            </a:ln>
          </p:spPr>
          <p:txBody>
            <a:bodyPr wrap="none" rtlCol="0">
              <a:spAutoFit/>
            </a:bodyPr>
            <a:lstStyle/>
            <a:p>
              <a:r>
                <a:rPr lang="en-US" altLang="ko-KR" dirty="0" smtClean="0"/>
                <a:t>Object1</a:t>
              </a:r>
              <a:endParaRPr lang="ko-KR" altLang="en-US" dirty="0"/>
            </a:p>
          </p:txBody>
        </p:sp>
        <p:sp>
          <p:nvSpPr>
            <p:cNvPr id="5" name="TextBox 4"/>
            <p:cNvSpPr txBox="1"/>
            <p:nvPr/>
          </p:nvSpPr>
          <p:spPr>
            <a:xfrm>
              <a:off x="1200968" y="4941753"/>
              <a:ext cx="920445" cy="369332"/>
            </a:xfrm>
            <a:prstGeom prst="rect">
              <a:avLst/>
            </a:prstGeom>
            <a:noFill/>
            <a:ln>
              <a:solidFill>
                <a:srgbClr val="002060"/>
              </a:solidFill>
            </a:ln>
          </p:spPr>
          <p:txBody>
            <a:bodyPr wrap="none" rtlCol="0">
              <a:spAutoFit/>
            </a:bodyPr>
            <a:lstStyle/>
            <a:p>
              <a:r>
                <a:rPr lang="en-US" altLang="ko-KR" dirty="0" smtClean="0"/>
                <a:t>Object2</a:t>
              </a:r>
              <a:endParaRPr lang="ko-KR" altLang="en-US" dirty="0"/>
            </a:p>
          </p:txBody>
        </p:sp>
        <p:sp>
          <p:nvSpPr>
            <p:cNvPr id="6" name="TextBox 5"/>
            <p:cNvSpPr txBox="1"/>
            <p:nvPr/>
          </p:nvSpPr>
          <p:spPr>
            <a:xfrm>
              <a:off x="1200968" y="5673200"/>
              <a:ext cx="920445" cy="369332"/>
            </a:xfrm>
            <a:prstGeom prst="rect">
              <a:avLst/>
            </a:prstGeom>
            <a:noFill/>
            <a:ln>
              <a:solidFill>
                <a:srgbClr val="FF0000"/>
              </a:solidFill>
            </a:ln>
          </p:spPr>
          <p:txBody>
            <a:bodyPr wrap="none" rtlCol="0">
              <a:spAutoFit/>
            </a:bodyPr>
            <a:lstStyle/>
            <a:p>
              <a:r>
                <a:rPr lang="en-US" altLang="ko-KR" dirty="0" smtClean="0"/>
                <a:t>Object3</a:t>
              </a:r>
              <a:endParaRPr lang="ko-KR" altLang="en-US" dirty="0"/>
            </a:p>
          </p:txBody>
        </p:sp>
        <p:sp>
          <p:nvSpPr>
            <p:cNvPr id="7" name="TextBox 6"/>
            <p:cNvSpPr txBox="1"/>
            <p:nvPr/>
          </p:nvSpPr>
          <p:spPr>
            <a:xfrm>
              <a:off x="1200969" y="6321224"/>
              <a:ext cx="920445" cy="369332"/>
            </a:xfrm>
            <a:prstGeom prst="rect">
              <a:avLst/>
            </a:prstGeom>
            <a:noFill/>
            <a:ln>
              <a:solidFill>
                <a:srgbClr val="FF0000"/>
              </a:solidFill>
            </a:ln>
          </p:spPr>
          <p:txBody>
            <a:bodyPr wrap="none" rtlCol="0">
              <a:spAutoFit/>
            </a:bodyPr>
            <a:lstStyle/>
            <a:p>
              <a:r>
                <a:rPr lang="en-US" altLang="ko-KR" dirty="0" smtClean="0"/>
                <a:t>Object4</a:t>
              </a:r>
              <a:endParaRPr lang="ko-KR" altLang="en-US" dirty="0"/>
            </a:p>
          </p:txBody>
        </p:sp>
        <p:sp>
          <p:nvSpPr>
            <p:cNvPr id="9" name="TextBox 8"/>
            <p:cNvSpPr txBox="1"/>
            <p:nvPr/>
          </p:nvSpPr>
          <p:spPr>
            <a:xfrm>
              <a:off x="6638694" y="3867578"/>
              <a:ext cx="1563056" cy="369332"/>
            </a:xfrm>
            <a:prstGeom prst="rect">
              <a:avLst/>
            </a:prstGeom>
            <a:noFill/>
          </p:spPr>
          <p:txBody>
            <a:bodyPr wrap="square" rtlCol="0">
              <a:spAutoFit/>
            </a:bodyPr>
            <a:lstStyle/>
            <a:p>
              <a:r>
                <a:rPr lang="en-US" altLang="ko-KR" dirty="0" smtClean="0"/>
                <a:t>Deallocation</a:t>
              </a:r>
              <a:endParaRPr lang="ko-KR" altLang="en-US" dirty="0"/>
            </a:p>
          </p:txBody>
        </p:sp>
        <p:sp>
          <p:nvSpPr>
            <p:cNvPr id="10" name="TextBox 9"/>
            <p:cNvSpPr txBox="1"/>
            <p:nvPr/>
          </p:nvSpPr>
          <p:spPr>
            <a:xfrm>
              <a:off x="1200968" y="3863137"/>
              <a:ext cx="2805723" cy="369332"/>
            </a:xfrm>
            <a:prstGeom prst="rect">
              <a:avLst/>
            </a:prstGeom>
            <a:noFill/>
          </p:spPr>
          <p:txBody>
            <a:bodyPr wrap="square" rtlCol="0">
              <a:spAutoFit/>
            </a:bodyPr>
            <a:lstStyle/>
            <a:p>
              <a:r>
                <a:rPr lang="en-US" altLang="ko-KR" dirty="0" smtClean="0"/>
                <a:t>Allocation</a:t>
              </a:r>
              <a:endParaRPr lang="ko-KR" altLang="en-US" dirty="0"/>
            </a:p>
          </p:txBody>
        </p:sp>
        <p:sp>
          <p:nvSpPr>
            <p:cNvPr id="11" name="TextBox 10"/>
            <p:cNvSpPr txBox="1"/>
            <p:nvPr/>
          </p:nvSpPr>
          <p:spPr>
            <a:xfrm>
              <a:off x="6863216" y="4390816"/>
              <a:ext cx="715452" cy="369332"/>
            </a:xfrm>
            <a:prstGeom prst="rect">
              <a:avLst/>
            </a:prstGeom>
            <a:noFill/>
            <a:ln>
              <a:solidFill>
                <a:schemeClr val="accent1"/>
              </a:solidFill>
            </a:ln>
          </p:spPr>
          <p:txBody>
            <a:bodyPr wrap="none" rtlCol="0">
              <a:spAutoFit/>
            </a:bodyPr>
            <a:lstStyle/>
            <a:p>
              <a:r>
                <a:rPr lang="en-US" altLang="ko-KR" dirty="0" smtClean="0"/>
                <a:t>Free2</a:t>
              </a:r>
              <a:endParaRPr lang="ko-KR" altLang="en-US" dirty="0"/>
            </a:p>
          </p:txBody>
        </p:sp>
        <p:sp>
          <p:nvSpPr>
            <p:cNvPr id="12" name="TextBox 11"/>
            <p:cNvSpPr txBox="1"/>
            <p:nvPr/>
          </p:nvSpPr>
          <p:spPr>
            <a:xfrm>
              <a:off x="6863216" y="5008232"/>
              <a:ext cx="715452" cy="369332"/>
            </a:xfrm>
            <a:prstGeom prst="rect">
              <a:avLst/>
            </a:prstGeom>
            <a:noFill/>
            <a:ln>
              <a:solidFill>
                <a:srgbClr val="FF0000"/>
              </a:solidFill>
            </a:ln>
          </p:spPr>
          <p:txBody>
            <a:bodyPr wrap="none" rtlCol="0">
              <a:spAutoFit/>
            </a:bodyPr>
            <a:lstStyle/>
            <a:p>
              <a:r>
                <a:rPr lang="en-US" altLang="ko-KR" dirty="0" smtClean="0"/>
                <a:t>Free4</a:t>
              </a:r>
              <a:endParaRPr lang="ko-KR" altLang="en-US" dirty="0"/>
            </a:p>
          </p:txBody>
        </p:sp>
        <p:sp>
          <p:nvSpPr>
            <p:cNvPr id="13" name="TextBox 12"/>
            <p:cNvSpPr txBox="1"/>
            <p:nvPr/>
          </p:nvSpPr>
          <p:spPr>
            <a:xfrm>
              <a:off x="6871303" y="6292317"/>
              <a:ext cx="715452" cy="369332"/>
            </a:xfrm>
            <a:prstGeom prst="rect">
              <a:avLst/>
            </a:prstGeom>
            <a:noFill/>
            <a:ln>
              <a:solidFill>
                <a:schemeClr val="accent1"/>
              </a:solidFill>
            </a:ln>
          </p:spPr>
          <p:txBody>
            <a:bodyPr wrap="none" rtlCol="0">
              <a:spAutoFit/>
            </a:bodyPr>
            <a:lstStyle/>
            <a:p>
              <a:r>
                <a:rPr lang="en-US" altLang="ko-KR" dirty="0" smtClean="0"/>
                <a:t>Free1</a:t>
              </a:r>
              <a:endParaRPr lang="ko-KR" altLang="en-US" dirty="0"/>
            </a:p>
          </p:txBody>
        </p:sp>
        <p:sp>
          <p:nvSpPr>
            <p:cNvPr id="14" name="TextBox 13"/>
            <p:cNvSpPr txBox="1"/>
            <p:nvPr/>
          </p:nvSpPr>
          <p:spPr>
            <a:xfrm>
              <a:off x="6839698" y="5627649"/>
              <a:ext cx="715452" cy="369332"/>
            </a:xfrm>
            <a:prstGeom prst="rect">
              <a:avLst/>
            </a:prstGeom>
            <a:noFill/>
            <a:ln>
              <a:solidFill>
                <a:srgbClr val="FF0000"/>
              </a:solidFill>
            </a:ln>
          </p:spPr>
          <p:txBody>
            <a:bodyPr wrap="none" rtlCol="0">
              <a:spAutoFit/>
            </a:bodyPr>
            <a:lstStyle/>
            <a:p>
              <a:r>
                <a:rPr lang="en-US" altLang="ko-KR" dirty="0" smtClean="0"/>
                <a:t>Free3</a:t>
              </a:r>
              <a:endParaRPr lang="ko-KR" altLang="en-US" dirty="0"/>
            </a:p>
          </p:txBody>
        </p:sp>
        <p:sp>
          <p:nvSpPr>
            <p:cNvPr id="15" name="TextBox 14"/>
            <p:cNvSpPr txBox="1"/>
            <p:nvPr/>
          </p:nvSpPr>
          <p:spPr>
            <a:xfrm>
              <a:off x="3745671" y="3921088"/>
              <a:ext cx="1462901" cy="369332"/>
            </a:xfrm>
            <a:prstGeom prst="rect">
              <a:avLst/>
            </a:prstGeom>
            <a:noFill/>
          </p:spPr>
          <p:txBody>
            <a:bodyPr wrap="none" rtlCol="0">
              <a:spAutoFit/>
            </a:bodyPr>
            <a:lstStyle/>
            <a:p>
              <a:r>
                <a:rPr lang="en-US" altLang="ko-KR" dirty="0" smtClean="0"/>
                <a:t>Program path</a:t>
              </a:r>
              <a:endParaRPr lang="ko-KR" altLang="en-US" dirty="0"/>
            </a:p>
          </p:txBody>
        </p:sp>
        <p:sp>
          <p:nvSpPr>
            <p:cNvPr id="16" name="자유형 15"/>
            <p:cNvSpPr/>
            <p:nvPr/>
          </p:nvSpPr>
          <p:spPr>
            <a:xfrm>
              <a:off x="2224786" y="4480701"/>
              <a:ext cx="4591538" cy="1981200"/>
            </a:xfrm>
            <a:custGeom>
              <a:avLst/>
              <a:gdLst>
                <a:gd name="connsiteX0" fmla="*/ 0 w 4591538"/>
                <a:gd name="connsiteY0" fmla="*/ 58615 h 1981200"/>
                <a:gd name="connsiteX1" fmla="*/ 27354 w 4591538"/>
                <a:gd name="connsiteY1" fmla="*/ 54708 h 1981200"/>
                <a:gd name="connsiteX2" fmla="*/ 35169 w 4591538"/>
                <a:gd name="connsiteY2" fmla="*/ 46892 h 1981200"/>
                <a:gd name="connsiteX3" fmla="*/ 46892 w 4591538"/>
                <a:gd name="connsiteY3" fmla="*/ 42985 h 1981200"/>
                <a:gd name="connsiteX4" fmla="*/ 62523 w 4591538"/>
                <a:gd name="connsiteY4" fmla="*/ 35169 h 1981200"/>
                <a:gd name="connsiteX5" fmla="*/ 93784 w 4591538"/>
                <a:gd name="connsiteY5" fmla="*/ 27354 h 1981200"/>
                <a:gd name="connsiteX6" fmla="*/ 117231 w 4591538"/>
                <a:gd name="connsiteY6" fmla="*/ 15631 h 1981200"/>
                <a:gd name="connsiteX7" fmla="*/ 183661 w 4591538"/>
                <a:gd name="connsiteY7" fmla="*/ 7815 h 1981200"/>
                <a:gd name="connsiteX8" fmla="*/ 269631 w 4591538"/>
                <a:gd name="connsiteY8" fmla="*/ 0 h 1981200"/>
                <a:gd name="connsiteX9" fmla="*/ 386861 w 4591538"/>
                <a:gd name="connsiteY9" fmla="*/ 3908 h 1981200"/>
                <a:gd name="connsiteX10" fmla="*/ 593969 w 4591538"/>
                <a:gd name="connsiteY10" fmla="*/ 35169 h 1981200"/>
                <a:gd name="connsiteX11" fmla="*/ 691661 w 4591538"/>
                <a:gd name="connsiteY11" fmla="*/ 50800 h 1981200"/>
                <a:gd name="connsiteX12" fmla="*/ 844061 w 4591538"/>
                <a:gd name="connsiteY12" fmla="*/ 66431 h 1981200"/>
                <a:gd name="connsiteX13" fmla="*/ 883138 w 4591538"/>
                <a:gd name="connsiteY13" fmla="*/ 70339 h 1981200"/>
                <a:gd name="connsiteX14" fmla="*/ 922215 w 4591538"/>
                <a:gd name="connsiteY14" fmla="*/ 74246 h 1981200"/>
                <a:gd name="connsiteX15" fmla="*/ 1000369 w 4591538"/>
                <a:gd name="connsiteY15" fmla="*/ 89877 h 1981200"/>
                <a:gd name="connsiteX16" fmla="*/ 1027723 w 4591538"/>
                <a:gd name="connsiteY16" fmla="*/ 97692 h 1981200"/>
                <a:gd name="connsiteX17" fmla="*/ 1051169 w 4591538"/>
                <a:gd name="connsiteY17" fmla="*/ 109415 h 1981200"/>
                <a:gd name="connsiteX18" fmla="*/ 1090246 w 4591538"/>
                <a:gd name="connsiteY18" fmla="*/ 125046 h 1981200"/>
                <a:gd name="connsiteX19" fmla="*/ 1152769 w 4591538"/>
                <a:gd name="connsiteY19" fmla="*/ 160215 h 1981200"/>
                <a:gd name="connsiteX20" fmla="*/ 1168400 w 4591538"/>
                <a:gd name="connsiteY20" fmla="*/ 168031 h 1981200"/>
                <a:gd name="connsiteX21" fmla="*/ 1180123 w 4591538"/>
                <a:gd name="connsiteY21" fmla="*/ 175846 h 1981200"/>
                <a:gd name="connsiteX22" fmla="*/ 1195754 w 4591538"/>
                <a:gd name="connsiteY22" fmla="*/ 191477 h 1981200"/>
                <a:gd name="connsiteX23" fmla="*/ 1199661 w 4591538"/>
                <a:gd name="connsiteY23" fmla="*/ 207108 h 1981200"/>
                <a:gd name="connsiteX24" fmla="*/ 1207477 w 4591538"/>
                <a:gd name="connsiteY24" fmla="*/ 527539 h 1981200"/>
                <a:gd name="connsiteX25" fmla="*/ 1227015 w 4591538"/>
                <a:gd name="connsiteY25" fmla="*/ 593969 h 1981200"/>
                <a:gd name="connsiteX26" fmla="*/ 1234831 w 4591538"/>
                <a:gd name="connsiteY26" fmla="*/ 621323 h 1981200"/>
                <a:gd name="connsiteX27" fmla="*/ 1250461 w 4591538"/>
                <a:gd name="connsiteY27" fmla="*/ 644769 h 1981200"/>
                <a:gd name="connsiteX28" fmla="*/ 1297354 w 4591538"/>
                <a:gd name="connsiteY28" fmla="*/ 711200 h 1981200"/>
                <a:gd name="connsiteX29" fmla="*/ 1324707 w 4591538"/>
                <a:gd name="connsiteY29" fmla="*/ 734646 h 1981200"/>
                <a:gd name="connsiteX30" fmla="*/ 1469292 w 4591538"/>
                <a:gd name="connsiteY30" fmla="*/ 824523 h 1981200"/>
                <a:gd name="connsiteX31" fmla="*/ 1672492 w 4591538"/>
                <a:gd name="connsiteY31" fmla="*/ 910492 h 1981200"/>
                <a:gd name="connsiteX32" fmla="*/ 1809261 w 4591538"/>
                <a:gd name="connsiteY32" fmla="*/ 953477 h 1981200"/>
                <a:gd name="connsiteX33" fmla="*/ 1934307 w 4591538"/>
                <a:gd name="connsiteY33" fmla="*/ 976923 h 1981200"/>
                <a:gd name="connsiteX34" fmla="*/ 2051538 w 4591538"/>
                <a:gd name="connsiteY34" fmla="*/ 984739 h 1981200"/>
                <a:gd name="connsiteX35" fmla="*/ 2114061 w 4591538"/>
                <a:gd name="connsiteY35" fmla="*/ 996462 h 1981200"/>
                <a:gd name="connsiteX36" fmla="*/ 2262554 w 4591538"/>
                <a:gd name="connsiteY36" fmla="*/ 996462 h 1981200"/>
                <a:gd name="connsiteX37" fmla="*/ 2325077 w 4591538"/>
                <a:gd name="connsiteY37" fmla="*/ 961292 h 1981200"/>
                <a:gd name="connsiteX38" fmla="*/ 2356338 w 4591538"/>
                <a:gd name="connsiteY38" fmla="*/ 945662 h 1981200"/>
                <a:gd name="connsiteX39" fmla="*/ 2414954 w 4591538"/>
                <a:gd name="connsiteY39" fmla="*/ 887046 h 1981200"/>
                <a:gd name="connsiteX40" fmla="*/ 2450123 w 4591538"/>
                <a:gd name="connsiteY40" fmla="*/ 797169 h 1981200"/>
                <a:gd name="connsiteX41" fmla="*/ 2457938 w 4591538"/>
                <a:gd name="connsiteY41" fmla="*/ 734646 h 1981200"/>
                <a:gd name="connsiteX42" fmla="*/ 2454031 w 4591538"/>
                <a:gd name="connsiteY42" fmla="*/ 613508 h 1981200"/>
                <a:gd name="connsiteX43" fmla="*/ 2446215 w 4591538"/>
                <a:gd name="connsiteY43" fmla="*/ 597877 h 1981200"/>
                <a:gd name="connsiteX44" fmla="*/ 2438400 w 4591538"/>
                <a:gd name="connsiteY44" fmla="*/ 574431 h 1981200"/>
                <a:gd name="connsiteX45" fmla="*/ 2422769 w 4591538"/>
                <a:gd name="connsiteY45" fmla="*/ 562708 h 1981200"/>
                <a:gd name="connsiteX46" fmla="*/ 2411046 w 4591538"/>
                <a:gd name="connsiteY46" fmla="*/ 550985 h 1981200"/>
                <a:gd name="connsiteX47" fmla="*/ 2395415 w 4591538"/>
                <a:gd name="connsiteY47" fmla="*/ 543169 h 1981200"/>
                <a:gd name="connsiteX48" fmla="*/ 2368061 w 4591538"/>
                <a:gd name="connsiteY48" fmla="*/ 531446 h 1981200"/>
                <a:gd name="connsiteX49" fmla="*/ 2301631 w 4591538"/>
                <a:gd name="connsiteY49" fmla="*/ 523631 h 1981200"/>
                <a:gd name="connsiteX50" fmla="*/ 2223477 w 4591538"/>
                <a:gd name="connsiteY50" fmla="*/ 531446 h 1981200"/>
                <a:gd name="connsiteX51" fmla="*/ 2176584 w 4591538"/>
                <a:gd name="connsiteY51" fmla="*/ 566615 h 1981200"/>
                <a:gd name="connsiteX52" fmla="*/ 2153138 w 4591538"/>
                <a:gd name="connsiteY52" fmla="*/ 609600 h 1981200"/>
                <a:gd name="connsiteX53" fmla="*/ 2145323 w 4591538"/>
                <a:gd name="connsiteY53" fmla="*/ 636954 h 1981200"/>
                <a:gd name="connsiteX54" fmla="*/ 2133600 w 4591538"/>
                <a:gd name="connsiteY54" fmla="*/ 664308 h 1981200"/>
                <a:gd name="connsiteX55" fmla="*/ 2137507 w 4591538"/>
                <a:gd name="connsiteY55" fmla="*/ 801077 h 1981200"/>
                <a:gd name="connsiteX56" fmla="*/ 2145323 w 4591538"/>
                <a:gd name="connsiteY56" fmla="*/ 1019908 h 1981200"/>
                <a:gd name="connsiteX57" fmla="*/ 2137507 w 4591538"/>
                <a:gd name="connsiteY57" fmla="*/ 1047262 h 1981200"/>
                <a:gd name="connsiteX58" fmla="*/ 2117969 w 4591538"/>
                <a:gd name="connsiteY58" fmla="*/ 1101969 h 1981200"/>
                <a:gd name="connsiteX59" fmla="*/ 2102338 w 4591538"/>
                <a:gd name="connsiteY59" fmla="*/ 1125415 h 1981200"/>
                <a:gd name="connsiteX60" fmla="*/ 1965569 w 4591538"/>
                <a:gd name="connsiteY60" fmla="*/ 1199662 h 1981200"/>
                <a:gd name="connsiteX61" fmla="*/ 1883507 w 4591538"/>
                <a:gd name="connsiteY61" fmla="*/ 1223108 h 1981200"/>
                <a:gd name="connsiteX62" fmla="*/ 1863969 w 4591538"/>
                <a:gd name="connsiteY62" fmla="*/ 1219200 h 1981200"/>
                <a:gd name="connsiteX63" fmla="*/ 1856154 w 4591538"/>
                <a:gd name="connsiteY63" fmla="*/ 1203569 h 1981200"/>
                <a:gd name="connsiteX64" fmla="*/ 1820984 w 4591538"/>
                <a:gd name="connsiteY64" fmla="*/ 1152769 h 1981200"/>
                <a:gd name="connsiteX65" fmla="*/ 1785815 w 4591538"/>
                <a:gd name="connsiteY65" fmla="*/ 1101969 h 1981200"/>
                <a:gd name="connsiteX66" fmla="*/ 1738923 w 4591538"/>
                <a:gd name="connsiteY66" fmla="*/ 953477 h 1981200"/>
                <a:gd name="connsiteX67" fmla="*/ 1735015 w 4591538"/>
                <a:gd name="connsiteY67" fmla="*/ 859692 h 1981200"/>
                <a:gd name="connsiteX68" fmla="*/ 1762369 w 4591538"/>
                <a:gd name="connsiteY68" fmla="*/ 679939 h 1981200"/>
                <a:gd name="connsiteX69" fmla="*/ 1766277 w 4591538"/>
                <a:gd name="connsiteY69" fmla="*/ 668215 h 1981200"/>
                <a:gd name="connsiteX70" fmla="*/ 1789723 w 4591538"/>
                <a:gd name="connsiteY70" fmla="*/ 605692 h 1981200"/>
                <a:gd name="connsiteX71" fmla="*/ 1793631 w 4591538"/>
                <a:gd name="connsiteY71" fmla="*/ 593969 h 1981200"/>
                <a:gd name="connsiteX72" fmla="*/ 1848338 w 4591538"/>
                <a:gd name="connsiteY72" fmla="*/ 461108 h 1981200"/>
                <a:gd name="connsiteX73" fmla="*/ 1852246 w 4591538"/>
                <a:gd name="connsiteY73" fmla="*/ 449385 h 1981200"/>
                <a:gd name="connsiteX74" fmla="*/ 1883507 w 4591538"/>
                <a:gd name="connsiteY74" fmla="*/ 398585 h 1981200"/>
                <a:gd name="connsiteX75" fmla="*/ 1918677 w 4591538"/>
                <a:gd name="connsiteY75" fmla="*/ 355600 h 1981200"/>
                <a:gd name="connsiteX76" fmla="*/ 1989015 w 4591538"/>
                <a:gd name="connsiteY76" fmla="*/ 320431 h 1981200"/>
                <a:gd name="connsiteX77" fmla="*/ 2028092 w 4591538"/>
                <a:gd name="connsiteY77" fmla="*/ 312615 h 1981200"/>
                <a:gd name="connsiteX78" fmla="*/ 2063261 w 4591538"/>
                <a:gd name="connsiteY78" fmla="*/ 304800 h 1981200"/>
                <a:gd name="connsiteX79" fmla="*/ 2145323 w 4591538"/>
                <a:gd name="connsiteY79" fmla="*/ 296985 h 1981200"/>
                <a:gd name="connsiteX80" fmla="*/ 2223477 w 4591538"/>
                <a:gd name="connsiteY80" fmla="*/ 300892 h 1981200"/>
                <a:gd name="connsiteX81" fmla="*/ 2368061 w 4591538"/>
                <a:gd name="connsiteY81" fmla="*/ 343877 h 1981200"/>
                <a:gd name="connsiteX82" fmla="*/ 2438400 w 4591538"/>
                <a:gd name="connsiteY82" fmla="*/ 363415 h 1981200"/>
                <a:gd name="connsiteX83" fmla="*/ 2485292 w 4591538"/>
                <a:gd name="connsiteY83" fmla="*/ 390769 h 1981200"/>
                <a:gd name="connsiteX84" fmla="*/ 2590800 w 4591538"/>
                <a:gd name="connsiteY84" fmla="*/ 480646 h 1981200"/>
                <a:gd name="connsiteX85" fmla="*/ 2610338 w 4591538"/>
                <a:gd name="connsiteY85" fmla="*/ 500185 h 1981200"/>
                <a:gd name="connsiteX86" fmla="*/ 2633784 w 4591538"/>
                <a:gd name="connsiteY86" fmla="*/ 535354 h 1981200"/>
                <a:gd name="connsiteX87" fmla="*/ 2661138 w 4591538"/>
                <a:gd name="connsiteY87" fmla="*/ 609600 h 1981200"/>
                <a:gd name="connsiteX88" fmla="*/ 2661138 w 4591538"/>
                <a:gd name="connsiteY88" fmla="*/ 789354 h 1981200"/>
                <a:gd name="connsiteX89" fmla="*/ 2653323 w 4591538"/>
                <a:gd name="connsiteY89" fmla="*/ 828431 h 1981200"/>
                <a:gd name="connsiteX90" fmla="*/ 2582984 w 4591538"/>
                <a:gd name="connsiteY90" fmla="*/ 961292 h 1981200"/>
                <a:gd name="connsiteX91" fmla="*/ 2575169 w 4591538"/>
                <a:gd name="connsiteY91" fmla="*/ 969108 h 1981200"/>
                <a:gd name="connsiteX92" fmla="*/ 2504831 w 4591538"/>
                <a:gd name="connsiteY92" fmla="*/ 1047262 h 1981200"/>
                <a:gd name="connsiteX93" fmla="*/ 2461846 w 4591538"/>
                <a:gd name="connsiteY93" fmla="*/ 1082431 h 1981200"/>
                <a:gd name="connsiteX94" fmla="*/ 2403231 w 4591538"/>
                <a:gd name="connsiteY94" fmla="*/ 1144954 h 1981200"/>
                <a:gd name="connsiteX95" fmla="*/ 2360246 w 4591538"/>
                <a:gd name="connsiteY95" fmla="*/ 1215292 h 1981200"/>
                <a:gd name="connsiteX96" fmla="*/ 2348523 w 4591538"/>
                <a:gd name="connsiteY96" fmla="*/ 1246554 h 1981200"/>
                <a:gd name="connsiteX97" fmla="*/ 2348523 w 4591538"/>
                <a:gd name="connsiteY97" fmla="*/ 1371600 h 1981200"/>
                <a:gd name="connsiteX98" fmla="*/ 2360246 w 4591538"/>
                <a:gd name="connsiteY98" fmla="*/ 1414585 h 1981200"/>
                <a:gd name="connsiteX99" fmla="*/ 2387600 w 4591538"/>
                <a:gd name="connsiteY99" fmla="*/ 1449754 h 1981200"/>
                <a:gd name="connsiteX100" fmla="*/ 2422769 w 4591538"/>
                <a:gd name="connsiteY100" fmla="*/ 1488831 h 1981200"/>
                <a:gd name="connsiteX101" fmla="*/ 2473569 w 4591538"/>
                <a:gd name="connsiteY101" fmla="*/ 1524000 h 1981200"/>
                <a:gd name="connsiteX102" fmla="*/ 2543907 w 4591538"/>
                <a:gd name="connsiteY102" fmla="*/ 1559169 h 1981200"/>
                <a:gd name="connsiteX103" fmla="*/ 2668954 w 4591538"/>
                <a:gd name="connsiteY103" fmla="*/ 1598246 h 1981200"/>
                <a:gd name="connsiteX104" fmla="*/ 2747107 w 4591538"/>
                <a:gd name="connsiteY104" fmla="*/ 1613877 h 1981200"/>
                <a:gd name="connsiteX105" fmla="*/ 2868246 w 4591538"/>
                <a:gd name="connsiteY105" fmla="*/ 1609969 h 1981200"/>
                <a:gd name="connsiteX106" fmla="*/ 2934677 w 4591538"/>
                <a:gd name="connsiteY106" fmla="*/ 1574800 h 1981200"/>
                <a:gd name="connsiteX107" fmla="*/ 2989384 w 4591538"/>
                <a:gd name="connsiteY107" fmla="*/ 1539631 h 1981200"/>
                <a:gd name="connsiteX108" fmla="*/ 3067538 w 4591538"/>
                <a:gd name="connsiteY108" fmla="*/ 1453662 h 1981200"/>
                <a:gd name="connsiteX109" fmla="*/ 3098800 w 4591538"/>
                <a:gd name="connsiteY109" fmla="*/ 1406769 h 1981200"/>
                <a:gd name="connsiteX110" fmla="*/ 3157415 w 4591538"/>
                <a:gd name="connsiteY110" fmla="*/ 1285631 h 1981200"/>
                <a:gd name="connsiteX111" fmla="*/ 3165231 w 4591538"/>
                <a:gd name="connsiteY111" fmla="*/ 1230923 h 1981200"/>
                <a:gd name="connsiteX112" fmla="*/ 3173046 w 4591538"/>
                <a:gd name="connsiteY112" fmla="*/ 1101969 h 1981200"/>
                <a:gd name="connsiteX113" fmla="*/ 3153507 w 4591538"/>
                <a:gd name="connsiteY113" fmla="*/ 1019908 h 1981200"/>
                <a:gd name="connsiteX114" fmla="*/ 3145692 w 4591538"/>
                <a:gd name="connsiteY114" fmla="*/ 1012092 h 1981200"/>
                <a:gd name="connsiteX115" fmla="*/ 3106615 w 4591538"/>
                <a:gd name="connsiteY115" fmla="*/ 1031631 h 1981200"/>
                <a:gd name="connsiteX116" fmla="*/ 3036277 w 4591538"/>
                <a:gd name="connsiteY116" fmla="*/ 1062892 h 1981200"/>
                <a:gd name="connsiteX117" fmla="*/ 2930769 w 4591538"/>
                <a:gd name="connsiteY117" fmla="*/ 1121508 h 1981200"/>
                <a:gd name="connsiteX118" fmla="*/ 2887784 w 4591538"/>
                <a:gd name="connsiteY118" fmla="*/ 1187939 h 1981200"/>
                <a:gd name="connsiteX119" fmla="*/ 2879969 w 4591538"/>
                <a:gd name="connsiteY119" fmla="*/ 1219200 h 1981200"/>
                <a:gd name="connsiteX120" fmla="*/ 2860431 w 4591538"/>
                <a:gd name="connsiteY120" fmla="*/ 1281723 h 1981200"/>
                <a:gd name="connsiteX121" fmla="*/ 2852615 w 4591538"/>
                <a:gd name="connsiteY121" fmla="*/ 1332523 h 1981200"/>
                <a:gd name="connsiteX122" fmla="*/ 2864338 w 4591538"/>
                <a:gd name="connsiteY122" fmla="*/ 1453662 h 1981200"/>
                <a:gd name="connsiteX123" fmla="*/ 2876061 w 4591538"/>
                <a:gd name="connsiteY123" fmla="*/ 1461477 h 1981200"/>
                <a:gd name="connsiteX124" fmla="*/ 2895600 w 4591538"/>
                <a:gd name="connsiteY124" fmla="*/ 1481015 h 1981200"/>
                <a:gd name="connsiteX125" fmla="*/ 2965938 w 4591538"/>
                <a:gd name="connsiteY125" fmla="*/ 1524000 h 1981200"/>
                <a:gd name="connsiteX126" fmla="*/ 3001107 w 4591538"/>
                <a:gd name="connsiteY126" fmla="*/ 1531815 h 1981200"/>
                <a:gd name="connsiteX127" fmla="*/ 3028461 w 4591538"/>
                <a:gd name="connsiteY127" fmla="*/ 1543539 h 1981200"/>
                <a:gd name="connsiteX128" fmla="*/ 3087077 w 4591538"/>
                <a:gd name="connsiteY128" fmla="*/ 1555262 h 1981200"/>
                <a:gd name="connsiteX129" fmla="*/ 3153507 w 4591538"/>
                <a:gd name="connsiteY129" fmla="*/ 1574800 h 1981200"/>
                <a:gd name="connsiteX130" fmla="*/ 3184769 w 4591538"/>
                <a:gd name="connsiteY130" fmla="*/ 1578708 h 1981200"/>
                <a:gd name="connsiteX131" fmla="*/ 3247292 w 4591538"/>
                <a:gd name="connsiteY131" fmla="*/ 1590431 h 1981200"/>
                <a:gd name="connsiteX132" fmla="*/ 3337169 w 4591538"/>
                <a:gd name="connsiteY132" fmla="*/ 1598246 h 1981200"/>
                <a:gd name="connsiteX133" fmla="*/ 3372338 w 4591538"/>
                <a:gd name="connsiteY133" fmla="*/ 1602154 h 1981200"/>
                <a:gd name="connsiteX134" fmla="*/ 3473938 w 4591538"/>
                <a:gd name="connsiteY134" fmla="*/ 1598246 h 1981200"/>
                <a:gd name="connsiteX135" fmla="*/ 3610707 w 4591538"/>
                <a:gd name="connsiteY135" fmla="*/ 1547446 h 1981200"/>
                <a:gd name="connsiteX136" fmla="*/ 3669323 w 4591538"/>
                <a:gd name="connsiteY136" fmla="*/ 1492739 h 1981200"/>
                <a:gd name="connsiteX137" fmla="*/ 3712307 w 4591538"/>
                <a:gd name="connsiteY137" fmla="*/ 1418492 h 1981200"/>
                <a:gd name="connsiteX138" fmla="*/ 3739661 w 4591538"/>
                <a:gd name="connsiteY138" fmla="*/ 1379415 h 1981200"/>
                <a:gd name="connsiteX139" fmla="*/ 3755292 w 4591538"/>
                <a:gd name="connsiteY139" fmla="*/ 1344246 h 1981200"/>
                <a:gd name="connsiteX140" fmla="*/ 3778738 w 4591538"/>
                <a:gd name="connsiteY140" fmla="*/ 1254369 h 1981200"/>
                <a:gd name="connsiteX141" fmla="*/ 3770923 w 4591538"/>
                <a:gd name="connsiteY141" fmla="*/ 1176215 h 1981200"/>
                <a:gd name="connsiteX142" fmla="*/ 3751384 w 4591538"/>
                <a:gd name="connsiteY142" fmla="*/ 1137139 h 1981200"/>
                <a:gd name="connsiteX143" fmla="*/ 3724031 w 4591538"/>
                <a:gd name="connsiteY143" fmla="*/ 1101969 h 1981200"/>
                <a:gd name="connsiteX144" fmla="*/ 3798277 w 4591538"/>
                <a:gd name="connsiteY144" fmla="*/ 1086339 h 1981200"/>
                <a:gd name="connsiteX145" fmla="*/ 3884246 w 4591538"/>
                <a:gd name="connsiteY145" fmla="*/ 1109785 h 1981200"/>
                <a:gd name="connsiteX146" fmla="*/ 3962400 w 4591538"/>
                <a:gd name="connsiteY146" fmla="*/ 1152769 h 1981200"/>
                <a:gd name="connsiteX147" fmla="*/ 4028831 w 4591538"/>
                <a:gd name="connsiteY147" fmla="*/ 1195754 h 1981200"/>
                <a:gd name="connsiteX148" fmla="*/ 4126523 w 4591538"/>
                <a:gd name="connsiteY148" fmla="*/ 1301262 h 1981200"/>
                <a:gd name="connsiteX149" fmla="*/ 4173415 w 4591538"/>
                <a:gd name="connsiteY149" fmla="*/ 1414585 h 1981200"/>
                <a:gd name="connsiteX150" fmla="*/ 4173415 w 4591538"/>
                <a:gd name="connsiteY150" fmla="*/ 1543539 h 1981200"/>
                <a:gd name="connsiteX151" fmla="*/ 4161692 w 4591538"/>
                <a:gd name="connsiteY151" fmla="*/ 1574800 h 1981200"/>
                <a:gd name="connsiteX152" fmla="*/ 4146061 w 4591538"/>
                <a:gd name="connsiteY152" fmla="*/ 1625600 h 1981200"/>
                <a:gd name="connsiteX153" fmla="*/ 4134338 w 4591538"/>
                <a:gd name="connsiteY153" fmla="*/ 1652954 h 1981200"/>
                <a:gd name="connsiteX154" fmla="*/ 4110892 w 4591538"/>
                <a:gd name="connsiteY154" fmla="*/ 1699846 h 1981200"/>
                <a:gd name="connsiteX155" fmla="*/ 4095261 w 4591538"/>
                <a:gd name="connsiteY155" fmla="*/ 1746739 h 1981200"/>
                <a:gd name="connsiteX156" fmla="*/ 4091354 w 4591538"/>
                <a:gd name="connsiteY156" fmla="*/ 1758462 h 1981200"/>
                <a:gd name="connsiteX157" fmla="*/ 4087446 w 4591538"/>
                <a:gd name="connsiteY157" fmla="*/ 1770185 h 1981200"/>
                <a:gd name="connsiteX158" fmla="*/ 4083538 w 4591538"/>
                <a:gd name="connsiteY158" fmla="*/ 1785815 h 1981200"/>
                <a:gd name="connsiteX159" fmla="*/ 4087446 w 4591538"/>
                <a:gd name="connsiteY159" fmla="*/ 1840523 h 1981200"/>
                <a:gd name="connsiteX160" fmla="*/ 4146061 w 4591538"/>
                <a:gd name="connsiteY160" fmla="*/ 1875692 h 1981200"/>
                <a:gd name="connsiteX161" fmla="*/ 4181231 w 4591538"/>
                <a:gd name="connsiteY161" fmla="*/ 1895231 h 1981200"/>
                <a:gd name="connsiteX162" fmla="*/ 4224215 w 4591538"/>
                <a:gd name="connsiteY162" fmla="*/ 1910862 h 1981200"/>
                <a:gd name="connsiteX163" fmla="*/ 4259384 w 4591538"/>
                <a:gd name="connsiteY163" fmla="*/ 1926492 h 1981200"/>
                <a:gd name="connsiteX164" fmla="*/ 4271107 w 4591538"/>
                <a:gd name="connsiteY164" fmla="*/ 1930400 h 1981200"/>
                <a:gd name="connsiteX165" fmla="*/ 4282831 w 4591538"/>
                <a:gd name="connsiteY165" fmla="*/ 1938215 h 1981200"/>
                <a:gd name="connsiteX166" fmla="*/ 4294554 w 4591538"/>
                <a:gd name="connsiteY166" fmla="*/ 1942123 h 1981200"/>
                <a:gd name="connsiteX167" fmla="*/ 4314092 w 4591538"/>
                <a:gd name="connsiteY167" fmla="*/ 1949939 h 1981200"/>
                <a:gd name="connsiteX168" fmla="*/ 4360984 w 4591538"/>
                <a:gd name="connsiteY168" fmla="*/ 1957754 h 1981200"/>
                <a:gd name="connsiteX169" fmla="*/ 4392246 w 4591538"/>
                <a:gd name="connsiteY169" fmla="*/ 1965569 h 1981200"/>
                <a:gd name="connsiteX170" fmla="*/ 4411784 w 4591538"/>
                <a:gd name="connsiteY170" fmla="*/ 1973385 h 1981200"/>
                <a:gd name="connsiteX171" fmla="*/ 4489938 w 4591538"/>
                <a:gd name="connsiteY171" fmla="*/ 1981200 h 1981200"/>
                <a:gd name="connsiteX172" fmla="*/ 4579815 w 4591538"/>
                <a:gd name="connsiteY172" fmla="*/ 1977292 h 1981200"/>
                <a:gd name="connsiteX173" fmla="*/ 4591538 w 4591538"/>
                <a:gd name="connsiteY173" fmla="*/ 1973385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4591538" h="1981200">
                  <a:moveTo>
                    <a:pt x="0" y="58615"/>
                  </a:moveTo>
                  <a:cubicBezTo>
                    <a:pt x="9118" y="57313"/>
                    <a:pt x="18616" y="57621"/>
                    <a:pt x="27354" y="54708"/>
                  </a:cubicBezTo>
                  <a:cubicBezTo>
                    <a:pt x="30849" y="53543"/>
                    <a:pt x="32010" y="48788"/>
                    <a:pt x="35169" y="46892"/>
                  </a:cubicBezTo>
                  <a:cubicBezTo>
                    <a:pt x="38701" y="44773"/>
                    <a:pt x="43106" y="44608"/>
                    <a:pt x="46892" y="42985"/>
                  </a:cubicBezTo>
                  <a:cubicBezTo>
                    <a:pt x="52246" y="40690"/>
                    <a:pt x="56997" y="37011"/>
                    <a:pt x="62523" y="35169"/>
                  </a:cubicBezTo>
                  <a:cubicBezTo>
                    <a:pt x="72713" y="31772"/>
                    <a:pt x="84177" y="32157"/>
                    <a:pt x="93784" y="27354"/>
                  </a:cubicBezTo>
                  <a:cubicBezTo>
                    <a:pt x="101600" y="23446"/>
                    <a:pt x="108692" y="17487"/>
                    <a:pt x="117231" y="15631"/>
                  </a:cubicBezTo>
                  <a:cubicBezTo>
                    <a:pt x="139018" y="10895"/>
                    <a:pt x="161501" y="10277"/>
                    <a:pt x="183661" y="7815"/>
                  </a:cubicBezTo>
                  <a:cubicBezTo>
                    <a:pt x="216432" y="4174"/>
                    <a:pt x="235949" y="2807"/>
                    <a:pt x="269631" y="0"/>
                  </a:cubicBezTo>
                  <a:cubicBezTo>
                    <a:pt x="308708" y="1303"/>
                    <a:pt x="347990" y="-307"/>
                    <a:pt x="386861" y="3908"/>
                  </a:cubicBezTo>
                  <a:cubicBezTo>
                    <a:pt x="456272" y="11434"/>
                    <a:pt x="524963" y="24553"/>
                    <a:pt x="593969" y="35169"/>
                  </a:cubicBezTo>
                  <a:cubicBezTo>
                    <a:pt x="626564" y="40184"/>
                    <a:pt x="658855" y="47435"/>
                    <a:pt x="691661" y="50800"/>
                  </a:cubicBezTo>
                  <a:lnTo>
                    <a:pt x="844061" y="66431"/>
                  </a:lnTo>
                  <a:lnTo>
                    <a:pt x="883138" y="70339"/>
                  </a:lnTo>
                  <a:cubicBezTo>
                    <a:pt x="896164" y="71641"/>
                    <a:pt x="909336" y="71904"/>
                    <a:pt x="922215" y="74246"/>
                  </a:cubicBezTo>
                  <a:cubicBezTo>
                    <a:pt x="952609" y="79773"/>
                    <a:pt x="971109" y="82562"/>
                    <a:pt x="1000369" y="89877"/>
                  </a:cubicBezTo>
                  <a:cubicBezTo>
                    <a:pt x="1009569" y="92177"/>
                    <a:pt x="1018872" y="94288"/>
                    <a:pt x="1027723" y="97692"/>
                  </a:cubicBezTo>
                  <a:cubicBezTo>
                    <a:pt x="1035878" y="100829"/>
                    <a:pt x="1043164" y="105913"/>
                    <a:pt x="1051169" y="109415"/>
                  </a:cubicBezTo>
                  <a:cubicBezTo>
                    <a:pt x="1064022" y="115038"/>
                    <a:pt x="1077698" y="118772"/>
                    <a:pt x="1090246" y="125046"/>
                  </a:cubicBezTo>
                  <a:cubicBezTo>
                    <a:pt x="1111633" y="135740"/>
                    <a:pt x="1131382" y="149521"/>
                    <a:pt x="1152769" y="160215"/>
                  </a:cubicBezTo>
                  <a:cubicBezTo>
                    <a:pt x="1157979" y="162820"/>
                    <a:pt x="1163342" y="165141"/>
                    <a:pt x="1168400" y="168031"/>
                  </a:cubicBezTo>
                  <a:cubicBezTo>
                    <a:pt x="1172478" y="170361"/>
                    <a:pt x="1176557" y="172790"/>
                    <a:pt x="1180123" y="175846"/>
                  </a:cubicBezTo>
                  <a:cubicBezTo>
                    <a:pt x="1185718" y="180641"/>
                    <a:pt x="1195754" y="191477"/>
                    <a:pt x="1195754" y="191477"/>
                  </a:cubicBezTo>
                  <a:cubicBezTo>
                    <a:pt x="1197056" y="196687"/>
                    <a:pt x="1198608" y="201842"/>
                    <a:pt x="1199661" y="207108"/>
                  </a:cubicBezTo>
                  <a:cubicBezTo>
                    <a:pt x="1219638" y="306998"/>
                    <a:pt x="1206071" y="487695"/>
                    <a:pt x="1207477" y="527539"/>
                  </a:cubicBezTo>
                  <a:cubicBezTo>
                    <a:pt x="1208309" y="551114"/>
                    <a:pt x="1219784" y="572276"/>
                    <a:pt x="1227015" y="593969"/>
                  </a:cubicBezTo>
                  <a:cubicBezTo>
                    <a:pt x="1230014" y="602965"/>
                    <a:pt x="1230857" y="612713"/>
                    <a:pt x="1234831" y="621323"/>
                  </a:cubicBezTo>
                  <a:cubicBezTo>
                    <a:pt x="1238767" y="629851"/>
                    <a:pt x="1245483" y="636804"/>
                    <a:pt x="1250461" y="644769"/>
                  </a:cubicBezTo>
                  <a:cubicBezTo>
                    <a:pt x="1271667" y="678700"/>
                    <a:pt x="1270676" y="684522"/>
                    <a:pt x="1297354" y="711200"/>
                  </a:cubicBezTo>
                  <a:cubicBezTo>
                    <a:pt x="1305846" y="719692"/>
                    <a:pt x="1314935" y="727666"/>
                    <a:pt x="1324707" y="734646"/>
                  </a:cubicBezTo>
                  <a:cubicBezTo>
                    <a:pt x="1377966" y="772688"/>
                    <a:pt x="1413537" y="795006"/>
                    <a:pt x="1469292" y="824523"/>
                  </a:cubicBezTo>
                  <a:cubicBezTo>
                    <a:pt x="1539098" y="861479"/>
                    <a:pt x="1592816" y="885451"/>
                    <a:pt x="1672492" y="910492"/>
                  </a:cubicBezTo>
                  <a:cubicBezTo>
                    <a:pt x="1718082" y="924820"/>
                    <a:pt x="1762498" y="943632"/>
                    <a:pt x="1809261" y="953477"/>
                  </a:cubicBezTo>
                  <a:cubicBezTo>
                    <a:pt x="1873906" y="967087"/>
                    <a:pt x="1876371" y="969023"/>
                    <a:pt x="1934307" y="976923"/>
                  </a:cubicBezTo>
                  <a:cubicBezTo>
                    <a:pt x="1978946" y="983010"/>
                    <a:pt x="1998898" y="982232"/>
                    <a:pt x="2051538" y="984739"/>
                  </a:cubicBezTo>
                  <a:cubicBezTo>
                    <a:pt x="2072379" y="988647"/>
                    <a:pt x="2093021" y="993832"/>
                    <a:pt x="2114061" y="996462"/>
                  </a:cubicBezTo>
                  <a:cubicBezTo>
                    <a:pt x="2171786" y="1003677"/>
                    <a:pt x="2201646" y="999230"/>
                    <a:pt x="2262554" y="996462"/>
                  </a:cubicBezTo>
                  <a:cubicBezTo>
                    <a:pt x="2317878" y="972751"/>
                    <a:pt x="2260318" y="999385"/>
                    <a:pt x="2325077" y="961292"/>
                  </a:cubicBezTo>
                  <a:cubicBezTo>
                    <a:pt x="2335119" y="955385"/>
                    <a:pt x="2346459" y="951837"/>
                    <a:pt x="2356338" y="945662"/>
                  </a:cubicBezTo>
                  <a:cubicBezTo>
                    <a:pt x="2384223" y="928234"/>
                    <a:pt x="2396999" y="915475"/>
                    <a:pt x="2414954" y="887046"/>
                  </a:cubicBezTo>
                  <a:cubicBezTo>
                    <a:pt x="2435549" y="854437"/>
                    <a:pt x="2438562" y="834741"/>
                    <a:pt x="2450123" y="797169"/>
                  </a:cubicBezTo>
                  <a:cubicBezTo>
                    <a:pt x="2452728" y="776328"/>
                    <a:pt x="2457491" y="755644"/>
                    <a:pt x="2457938" y="734646"/>
                  </a:cubicBezTo>
                  <a:cubicBezTo>
                    <a:pt x="2458797" y="694255"/>
                    <a:pt x="2457481" y="653761"/>
                    <a:pt x="2454031" y="613508"/>
                  </a:cubicBezTo>
                  <a:cubicBezTo>
                    <a:pt x="2453534" y="607704"/>
                    <a:pt x="2448379" y="603286"/>
                    <a:pt x="2446215" y="597877"/>
                  </a:cubicBezTo>
                  <a:cubicBezTo>
                    <a:pt x="2443155" y="590228"/>
                    <a:pt x="2442970" y="581285"/>
                    <a:pt x="2438400" y="574431"/>
                  </a:cubicBezTo>
                  <a:cubicBezTo>
                    <a:pt x="2434787" y="569012"/>
                    <a:pt x="2427714" y="566946"/>
                    <a:pt x="2422769" y="562708"/>
                  </a:cubicBezTo>
                  <a:cubicBezTo>
                    <a:pt x="2418573" y="559112"/>
                    <a:pt x="2415543" y="554197"/>
                    <a:pt x="2411046" y="550985"/>
                  </a:cubicBezTo>
                  <a:cubicBezTo>
                    <a:pt x="2406306" y="547599"/>
                    <a:pt x="2400718" y="545580"/>
                    <a:pt x="2395415" y="543169"/>
                  </a:cubicBezTo>
                  <a:cubicBezTo>
                    <a:pt x="2386384" y="539064"/>
                    <a:pt x="2377542" y="534363"/>
                    <a:pt x="2368061" y="531446"/>
                  </a:cubicBezTo>
                  <a:cubicBezTo>
                    <a:pt x="2354913" y="527401"/>
                    <a:pt x="2308036" y="524213"/>
                    <a:pt x="2301631" y="523631"/>
                  </a:cubicBezTo>
                  <a:cubicBezTo>
                    <a:pt x="2275580" y="526236"/>
                    <a:pt x="2248820" y="524875"/>
                    <a:pt x="2223477" y="531446"/>
                  </a:cubicBezTo>
                  <a:cubicBezTo>
                    <a:pt x="2218069" y="532848"/>
                    <a:pt x="2183486" y="561094"/>
                    <a:pt x="2176584" y="566615"/>
                  </a:cubicBezTo>
                  <a:cubicBezTo>
                    <a:pt x="2168815" y="579563"/>
                    <a:pt x="2158537" y="595562"/>
                    <a:pt x="2153138" y="609600"/>
                  </a:cubicBezTo>
                  <a:cubicBezTo>
                    <a:pt x="2149734" y="618451"/>
                    <a:pt x="2148512" y="628024"/>
                    <a:pt x="2145323" y="636954"/>
                  </a:cubicBezTo>
                  <a:cubicBezTo>
                    <a:pt x="2141987" y="646296"/>
                    <a:pt x="2137508" y="655190"/>
                    <a:pt x="2133600" y="664308"/>
                  </a:cubicBezTo>
                  <a:cubicBezTo>
                    <a:pt x="2134902" y="709898"/>
                    <a:pt x="2134199" y="755589"/>
                    <a:pt x="2137507" y="801077"/>
                  </a:cubicBezTo>
                  <a:cubicBezTo>
                    <a:pt x="2149467" y="965530"/>
                    <a:pt x="2161934" y="781831"/>
                    <a:pt x="2145323" y="1019908"/>
                  </a:cubicBezTo>
                  <a:cubicBezTo>
                    <a:pt x="2144663" y="1029368"/>
                    <a:pt x="2139807" y="1038062"/>
                    <a:pt x="2137507" y="1047262"/>
                  </a:cubicBezTo>
                  <a:cubicBezTo>
                    <a:pt x="2127205" y="1088468"/>
                    <a:pt x="2136401" y="1073004"/>
                    <a:pt x="2117969" y="1101969"/>
                  </a:cubicBezTo>
                  <a:cubicBezTo>
                    <a:pt x="2112926" y="1109893"/>
                    <a:pt x="2109922" y="1119873"/>
                    <a:pt x="2102338" y="1125415"/>
                  </a:cubicBezTo>
                  <a:cubicBezTo>
                    <a:pt x="2066406" y="1151673"/>
                    <a:pt x="2009558" y="1181333"/>
                    <a:pt x="1965569" y="1199662"/>
                  </a:cubicBezTo>
                  <a:cubicBezTo>
                    <a:pt x="1923683" y="1217115"/>
                    <a:pt x="1925700" y="1214669"/>
                    <a:pt x="1883507" y="1223108"/>
                  </a:cubicBezTo>
                  <a:cubicBezTo>
                    <a:pt x="1876994" y="1221805"/>
                    <a:pt x="1869373" y="1223061"/>
                    <a:pt x="1863969" y="1219200"/>
                  </a:cubicBezTo>
                  <a:cubicBezTo>
                    <a:pt x="1859229" y="1215814"/>
                    <a:pt x="1859319" y="1208460"/>
                    <a:pt x="1856154" y="1203569"/>
                  </a:cubicBezTo>
                  <a:cubicBezTo>
                    <a:pt x="1844965" y="1186278"/>
                    <a:pt x="1832707" y="1169702"/>
                    <a:pt x="1820984" y="1152769"/>
                  </a:cubicBezTo>
                  <a:cubicBezTo>
                    <a:pt x="1809261" y="1135836"/>
                    <a:pt x="1793657" y="1121013"/>
                    <a:pt x="1785815" y="1101969"/>
                  </a:cubicBezTo>
                  <a:cubicBezTo>
                    <a:pt x="1747755" y="1009538"/>
                    <a:pt x="1764007" y="1058835"/>
                    <a:pt x="1738923" y="953477"/>
                  </a:cubicBezTo>
                  <a:cubicBezTo>
                    <a:pt x="1737620" y="922215"/>
                    <a:pt x="1734349" y="890974"/>
                    <a:pt x="1735015" y="859692"/>
                  </a:cubicBezTo>
                  <a:cubicBezTo>
                    <a:pt x="1736615" y="784501"/>
                    <a:pt x="1745488" y="753090"/>
                    <a:pt x="1762369" y="679939"/>
                  </a:cubicBezTo>
                  <a:cubicBezTo>
                    <a:pt x="1763295" y="675925"/>
                    <a:pt x="1764853" y="672080"/>
                    <a:pt x="1766277" y="668215"/>
                  </a:cubicBezTo>
                  <a:cubicBezTo>
                    <a:pt x="1773972" y="647329"/>
                    <a:pt x="1782028" y="626578"/>
                    <a:pt x="1789723" y="605692"/>
                  </a:cubicBezTo>
                  <a:cubicBezTo>
                    <a:pt x="1791147" y="601827"/>
                    <a:pt x="1792083" y="597786"/>
                    <a:pt x="1793631" y="593969"/>
                  </a:cubicBezTo>
                  <a:cubicBezTo>
                    <a:pt x="1811625" y="549583"/>
                    <a:pt x="1833191" y="506544"/>
                    <a:pt x="1848338" y="461108"/>
                  </a:cubicBezTo>
                  <a:cubicBezTo>
                    <a:pt x="1849641" y="457200"/>
                    <a:pt x="1850227" y="452975"/>
                    <a:pt x="1852246" y="449385"/>
                  </a:cubicBezTo>
                  <a:cubicBezTo>
                    <a:pt x="1861994" y="432056"/>
                    <a:pt x="1872014" y="414810"/>
                    <a:pt x="1883507" y="398585"/>
                  </a:cubicBezTo>
                  <a:cubicBezTo>
                    <a:pt x="1894208" y="383478"/>
                    <a:pt x="1904880" y="367944"/>
                    <a:pt x="1918677" y="355600"/>
                  </a:cubicBezTo>
                  <a:cubicBezTo>
                    <a:pt x="1934287" y="341634"/>
                    <a:pt x="1967715" y="326348"/>
                    <a:pt x="1989015" y="320431"/>
                  </a:cubicBezTo>
                  <a:cubicBezTo>
                    <a:pt x="2001814" y="316876"/>
                    <a:pt x="2015093" y="315352"/>
                    <a:pt x="2028092" y="312615"/>
                  </a:cubicBezTo>
                  <a:cubicBezTo>
                    <a:pt x="2039843" y="310141"/>
                    <a:pt x="2051357" y="306387"/>
                    <a:pt x="2063261" y="304800"/>
                  </a:cubicBezTo>
                  <a:cubicBezTo>
                    <a:pt x="2090498" y="301169"/>
                    <a:pt x="2145323" y="296985"/>
                    <a:pt x="2145323" y="296985"/>
                  </a:cubicBezTo>
                  <a:cubicBezTo>
                    <a:pt x="2171374" y="298287"/>
                    <a:pt x="2197682" y="297023"/>
                    <a:pt x="2223477" y="300892"/>
                  </a:cubicBezTo>
                  <a:cubicBezTo>
                    <a:pt x="2287660" y="310519"/>
                    <a:pt x="2308447" y="325141"/>
                    <a:pt x="2368061" y="343877"/>
                  </a:cubicBezTo>
                  <a:cubicBezTo>
                    <a:pt x="2391276" y="351173"/>
                    <a:pt x="2414954" y="356902"/>
                    <a:pt x="2438400" y="363415"/>
                  </a:cubicBezTo>
                  <a:cubicBezTo>
                    <a:pt x="2458894" y="383911"/>
                    <a:pt x="2433505" y="360168"/>
                    <a:pt x="2485292" y="390769"/>
                  </a:cubicBezTo>
                  <a:cubicBezTo>
                    <a:pt x="2542229" y="424414"/>
                    <a:pt x="2537941" y="427787"/>
                    <a:pt x="2590800" y="480646"/>
                  </a:cubicBezTo>
                  <a:cubicBezTo>
                    <a:pt x="2597313" y="487159"/>
                    <a:pt x="2605229" y="492521"/>
                    <a:pt x="2610338" y="500185"/>
                  </a:cubicBezTo>
                  <a:cubicBezTo>
                    <a:pt x="2618153" y="511908"/>
                    <a:pt x="2627851" y="522575"/>
                    <a:pt x="2633784" y="535354"/>
                  </a:cubicBezTo>
                  <a:cubicBezTo>
                    <a:pt x="2644891" y="559276"/>
                    <a:pt x="2661138" y="609600"/>
                    <a:pt x="2661138" y="609600"/>
                  </a:cubicBezTo>
                  <a:cubicBezTo>
                    <a:pt x="2666755" y="688235"/>
                    <a:pt x="2668496" y="686339"/>
                    <a:pt x="2661138" y="789354"/>
                  </a:cubicBezTo>
                  <a:cubicBezTo>
                    <a:pt x="2660192" y="802604"/>
                    <a:pt x="2658192" y="816072"/>
                    <a:pt x="2653323" y="828431"/>
                  </a:cubicBezTo>
                  <a:cubicBezTo>
                    <a:pt x="2633846" y="877873"/>
                    <a:pt x="2612398" y="918805"/>
                    <a:pt x="2582984" y="961292"/>
                  </a:cubicBezTo>
                  <a:cubicBezTo>
                    <a:pt x="2580887" y="964321"/>
                    <a:pt x="2577647" y="966382"/>
                    <a:pt x="2575169" y="969108"/>
                  </a:cubicBezTo>
                  <a:cubicBezTo>
                    <a:pt x="2551593" y="995042"/>
                    <a:pt x="2531957" y="1025068"/>
                    <a:pt x="2504831" y="1047262"/>
                  </a:cubicBezTo>
                  <a:cubicBezTo>
                    <a:pt x="2490503" y="1058985"/>
                    <a:pt x="2474937" y="1069340"/>
                    <a:pt x="2461846" y="1082431"/>
                  </a:cubicBezTo>
                  <a:cubicBezTo>
                    <a:pt x="2386923" y="1157354"/>
                    <a:pt x="2439822" y="1120561"/>
                    <a:pt x="2403231" y="1144954"/>
                  </a:cubicBezTo>
                  <a:cubicBezTo>
                    <a:pt x="2384429" y="1173157"/>
                    <a:pt x="2372320" y="1187118"/>
                    <a:pt x="2360246" y="1215292"/>
                  </a:cubicBezTo>
                  <a:cubicBezTo>
                    <a:pt x="2355862" y="1225521"/>
                    <a:pt x="2352431" y="1236133"/>
                    <a:pt x="2348523" y="1246554"/>
                  </a:cubicBezTo>
                  <a:cubicBezTo>
                    <a:pt x="2341349" y="1303937"/>
                    <a:pt x="2342343" y="1281998"/>
                    <a:pt x="2348523" y="1371600"/>
                  </a:cubicBezTo>
                  <a:cubicBezTo>
                    <a:pt x="2349127" y="1380357"/>
                    <a:pt x="2356433" y="1408229"/>
                    <a:pt x="2360246" y="1414585"/>
                  </a:cubicBezTo>
                  <a:cubicBezTo>
                    <a:pt x="2367887" y="1427320"/>
                    <a:pt x="2378034" y="1438394"/>
                    <a:pt x="2387600" y="1449754"/>
                  </a:cubicBezTo>
                  <a:cubicBezTo>
                    <a:pt x="2398888" y="1463158"/>
                    <a:pt x="2409506" y="1477377"/>
                    <a:pt x="2422769" y="1488831"/>
                  </a:cubicBezTo>
                  <a:cubicBezTo>
                    <a:pt x="2438356" y="1502293"/>
                    <a:pt x="2455758" y="1513658"/>
                    <a:pt x="2473569" y="1524000"/>
                  </a:cubicBezTo>
                  <a:cubicBezTo>
                    <a:pt x="2496238" y="1537163"/>
                    <a:pt x="2519813" y="1548843"/>
                    <a:pt x="2543907" y="1559169"/>
                  </a:cubicBezTo>
                  <a:cubicBezTo>
                    <a:pt x="2579090" y="1574247"/>
                    <a:pt x="2630978" y="1589566"/>
                    <a:pt x="2668954" y="1598246"/>
                  </a:cubicBezTo>
                  <a:cubicBezTo>
                    <a:pt x="2694853" y="1604166"/>
                    <a:pt x="2721056" y="1608667"/>
                    <a:pt x="2747107" y="1613877"/>
                  </a:cubicBezTo>
                  <a:cubicBezTo>
                    <a:pt x="2787487" y="1612574"/>
                    <a:pt x="2828695" y="1618209"/>
                    <a:pt x="2868246" y="1609969"/>
                  </a:cubicBezTo>
                  <a:cubicBezTo>
                    <a:pt x="2892775" y="1604859"/>
                    <a:pt x="2913009" y="1587381"/>
                    <a:pt x="2934677" y="1574800"/>
                  </a:cubicBezTo>
                  <a:cubicBezTo>
                    <a:pt x="2953425" y="1563914"/>
                    <a:pt x="2972519" y="1553253"/>
                    <a:pt x="2989384" y="1539631"/>
                  </a:cubicBezTo>
                  <a:cubicBezTo>
                    <a:pt x="3015022" y="1518924"/>
                    <a:pt x="3047408" y="1481341"/>
                    <a:pt x="3067538" y="1453662"/>
                  </a:cubicBezTo>
                  <a:cubicBezTo>
                    <a:pt x="3078587" y="1438469"/>
                    <a:pt x="3089747" y="1423230"/>
                    <a:pt x="3098800" y="1406769"/>
                  </a:cubicBezTo>
                  <a:cubicBezTo>
                    <a:pt x="3146647" y="1319774"/>
                    <a:pt x="3141490" y="1333401"/>
                    <a:pt x="3157415" y="1285631"/>
                  </a:cubicBezTo>
                  <a:cubicBezTo>
                    <a:pt x="3160020" y="1267395"/>
                    <a:pt x="3163669" y="1249278"/>
                    <a:pt x="3165231" y="1230923"/>
                  </a:cubicBezTo>
                  <a:cubicBezTo>
                    <a:pt x="3168883" y="1188015"/>
                    <a:pt x="3173046" y="1101969"/>
                    <a:pt x="3173046" y="1101969"/>
                  </a:cubicBezTo>
                  <a:cubicBezTo>
                    <a:pt x="3169021" y="1037571"/>
                    <a:pt x="3182022" y="1053176"/>
                    <a:pt x="3153507" y="1019908"/>
                  </a:cubicBezTo>
                  <a:cubicBezTo>
                    <a:pt x="3151109" y="1017111"/>
                    <a:pt x="3148297" y="1014697"/>
                    <a:pt x="3145692" y="1012092"/>
                  </a:cubicBezTo>
                  <a:cubicBezTo>
                    <a:pt x="3116442" y="1021843"/>
                    <a:pt x="3156832" y="1007527"/>
                    <a:pt x="3106615" y="1031631"/>
                  </a:cubicBezTo>
                  <a:cubicBezTo>
                    <a:pt x="3083484" y="1042734"/>
                    <a:pt x="3059123" y="1051215"/>
                    <a:pt x="3036277" y="1062892"/>
                  </a:cubicBezTo>
                  <a:cubicBezTo>
                    <a:pt x="3000453" y="1081202"/>
                    <a:pt x="2930769" y="1121508"/>
                    <a:pt x="2930769" y="1121508"/>
                  </a:cubicBezTo>
                  <a:cubicBezTo>
                    <a:pt x="2913694" y="1144275"/>
                    <a:pt x="2898805" y="1161175"/>
                    <a:pt x="2887784" y="1187939"/>
                  </a:cubicBezTo>
                  <a:cubicBezTo>
                    <a:pt x="2883694" y="1197871"/>
                    <a:pt x="2883000" y="1208895"/>
                    <a:pt x="2879969" y="1219200"/>
                  </a:cubicBezTo>
                  <a:cubicBezTo>
                    <a:pt x="2871977" y="1246373"/>
                    <a:pt x="2866476" y="1255527"/>
                    <a:pt x="2860431" y="1281723"/>
                  </a:cubicBezTo>
                  <a:cubicBezTo>
                    <a:pt x="2858397" y="1290536"/>
                    <a:pt x="2853704" y="1324898"/>
                    <a:pt x="2852615" y="1332523"/>
                  </a:cubicBezTo>
                  <a:cubicBezTo>
                    <a:pt x="2853524" y="1350701"/>
                    <a:pt x="2853938" y="1426621"/>
                    <a:pt x="2864338" y="1453662"/>
                  </a:cubicBezTo>
                  <a:cubicBezTo>
                    <a:pt x="2866024" y="1458045"/>
                    <a:pt x="2872153" y="1458872"/>
                    <a:pt x="2876061" y="1461477"/>
                  </a:cubicBezTo>
                  <a:cubicBezTo>
                    <a:pt x="2891115" y="1484056"/>
                    <a:pt x="2875337" y="1463647"/>
                    <a:pt x="2895600" y="1481015"/>
                  </a:cubicBezTo>
                  <a:cubicBezTo>
                    <a:pt x="2922716" y="1504257"/>
                    <a:pt x="2912752" y="1512181"/>
                    <a:pt x="2965938" y="1524000"/>
                  </a:cubicBezTo>
                  <a:cubicBezTo>
                    <a:pt x="2977661" y="1526605"/>
                    <a:pt x="2989645" y="1528233"/>
                    <a:pt x="3001107" y="1531815"/>
                  </a:cubicBezTo>
                  <a:cubicBezTo>
                    <a:pt x="3010576" y="1534774"/>
                    <a:pt x="3019119" y="1540202"/>
                    <a:pt x="3028461" y="1543539"/>
                  </a:cubicBezTo>
                  <a:cubicBezTo>
                    <a:pt x="3054385" y="1552798"/>
                    <a:pt x="3059171" y="1551774"/>
                    <a:pt x="3087077" y="1555262"/>
                  </a:cubicBezTo>
                  <a:cubicBezTo>
                    <a:pt x="3109220" y="1561775"/>
                    <a:pt x="3130604" y="1571937"/>
                    <a:pt x="3153507" y="1574800"/>
                  </a:cubicBezTo>
                  <a:cubicBezTo>
                    <a:pt x="3163928" y="1576103"/>
                    <a:pt x="3174427" y="1576883"/>
                    <a:pt x="3184769" y="1578708"/>
                  </a:cubicBezTo>
                  <a:cubicBezTo>
                    <a:pt x="3226663" y="1586101"/>
                    <a:pt x="3209788" y="1586681"/>
                    <a:pt x="3247292" y="1590431"/>
                  </a:cubicBezTo>
                  <a:cubicBezTo>
                    <a:pt x="3277215" y="1593423"/>
                    <a:pt x="3307281" y="1594925"/>
                    <a:pt x="3337169" y="1598246"/>
                  </a:cubicBezTo>
                  <a:lnTo>
                    <a:pt x="3372338" y="1602154"/>
                  </a:lnTo>
                  <a:cubicBezTo>
                    <a:pt x="3406205" y="1600851"/>
                    <a:pt x="3440527" y="1603933"/>
                    <a:pt x="3473938" y="1598246"/>
                  </a:cubicBezTo>
                  <a:cubicBezTo>
                    <a:pt x="3511127" y="1591916"/>
                    <a:pt x="3573324" y="1563467"/>
                    <a:pt x="3610707" y="1547446"/>
                  </a:cubicBezTo>
                  <a:cubicBezTo>
                    <a:pt x="3630246" y="1529210"/>
                    <a:pt x="3652783" y="1513732"/>
                    <a:pt x="3669323" y="1492739"/>
                  </a:cubicBezTo>
                  <a:cubicBezTo>
                    <a:pt x="3687021" y="1470276"/>
                    <a:pt x="3695907" y="1441920"/>
                    <a:pt x="3712307" y="1418492"/>
                  </a:cubicBezTo>
                  <a:cubicBezTo>
                    <a:pt x="3721425" y="1405466"/>
                    <a:pt x="3731695" y="1393175"/>
                    <a:pt x="3739661" y="1379415"/>
                  </a:cubicBezTo>
                  <a:cubicBezTo>
                    <a:pt x="3746089" y="1368313"/>
                    <a:pt x="3751465" y="1356491"/>
                    <a:pt x="3755292" y="1344246"/>
                  </a:cubicBezTo>
                  <a:cubicBezTo>
                    <a:pt x="3764527" y="1314694"/>
                    <a:pt x="3778738" y="1254369"/>
                    <a:pt x="3778738" y="1254369"/>
                  </a:cubicBezTo>
                  <a:cubicBezTo>
                    <a:pt x="3776133" y="1228318"/>
                    <a:pt x="3776872" y="1201711"/>
                    <a:pt x="3770923" y="1176215"/>
                  </a:cubicBezTo>
                  <a:cubicBezTo>
                    <a:pt x="3767614" y="1162033"/>
                    <a:pt x="3759160" y="1149452"/>
                    <a:pt x="3751384" y="1137139"/>
                  </a:cubicBezTo>
                  <a:cubicBezTo>
                    <a:pt x="3743453" y="1124582"/>
                    <a:pt x="3733206" y="1113647"/>
                    <a:pt x="3724031" y="1101969"/>
                  </a:cubicBezTo>
                  <a:cubicBezTo>
                    <a:pt x="3690304" y="1059043"/>
                    <a:pt x="3697776" y="1081969"/>
                    <a:pt x="3798277" y="1086339"/>
                  </a:cubicBezTo>
                  <a:cubicBezTo>
                    <a:pt x="3826933" y="1094154"/>
                    <a:pt x="3856713" y="1098641"/>
                    <a:pt x="3884246" y="1109785"/>
                  </a:cubicBezTo>
                  <a:cubicBezTo>
                    <a:pt x="3911806" y="1120940"/>
                    <a:pt x="3936845" y="1137574"/>
                    <a:pt x="3962400" y="1152769"/>
                  </a:cubicBezTo>
                  <a:cubicBezTo>
                    <a:pt x="3985070" y="1166249"/>
                    <a:pt x="4008236" y="1179278"/>
                    <a:pt x="4028831" y="1195754"/>
                  </a:cubicBezTo>
                  <a:cubicBezTo>
                    <a:pt x="4049272" y="1212107"/>
                    <a:pt x="4111529" y="1279954"/>
                    <a:pt x="4126523" y="1301262"/>
                  </a:cubicBezTo>
                  <a:cubicBezTo>
                    <a:pt x="4154986" y="1341710"/>
                    <a:pt x="4158634" y="1367285"/>
                    <a:pt x="4173415" y="1414585"/>
                  </a:cubicBezTo>
                  <a:cubicBezTo>
                    <a:pt x="4179928" y="1466687"/>
                    <a:pt x="4182203" y="1471035"/>
                    <a:pt x="4173415" y="1543539"/>
                  </a:cubicBezTo>
                  <a:cubicBezTo>
                    <a:pt x="4172076" y="1554587"/>
                    <a:pt x="4165211" y="1564242"/>
                    <a:pt x="4161692" y="1574800"/>
                  </a:cubicBezTo>
                  <a:cubicBezTo>
                    <a:pt x="4151456" y="1605508"/>
                    <a:pt x="4157013" y="1597125"/>
                    <a:pt x="4146061" y="1625600"/>
                  </a:cubicBezTo>
                  <a:cubicBezTo>
                    <a:pt x="4142500" y="1634859"/>
                    <a:pt x="4138585" y="1643989"/>
                    <a:pt x="4134338" y="1652954"/>
                  </a:cubicBezTo>
                  <a:cubicBezTo>
                    <a:pt x="4126857" y="1668747"/>
                    <a:pt x="4116418" y="1683267"/>
                    <a:pt x="4110892" y="1699846"/>
                  </a:cubicBezTo>
                  <a:lnTo>
                    <a:pt x="4095261" y="1746739"/>
                  </a:lnTo>
                  <a:lnTo>
                    <a:pt x="4091354" y="1758462"/>
                  </a:lnTo>
                  <a:cubicBezTo>
                    <a:pt x="4090051" y="1762370"/>
                    <a:pt x="4088445" y="1766189"/>
                    <a:pt x="4087446" y="1770185"/>
                  </a:cubicBezTo>
                  <a:lnTo>
                    <a:pt x="4083538" y="1785815"/>
                  </a:lnTo>
                  <a:cubicBezTo>
                    <a:pt x="4084841" y="1804051"/>
                    <a:pt x="4078145" y="1824783"/>
                    <a:pt x="4087446" y="1840523"/>
                  </a:cubicBezTo>
                  <a:cubicBezTo>
                    <a:pt x="4113322" y="1884313"/>
                    <a:pt x="4121875" y="1863599"/>
                    <a:pt x="4146061" y="1875692"/>
                  </a:cubicBezTo>
                  <a:cubicBezTo>
                    <a:pt x="4158056" y="1881689"/>
                    <a:pt x="4169001" y="1889727"/>
                    <a:pt x="4181231" y="1895231"/>
                  </a:cubicBezTo>
                  <a:cubicBezTo>
                    <a:pt x="4195134" y="1901488"/>
                    <a:pt x="4210059" y="1905200"/>
                    <a:pt x="4224215" y="1910862"/>
                  </a:cubicBezTo>
                  <a:cubicBezTo>
                    <a:pt x="4236126" y="1915626"/>
                    <a:pt x="4247542" y="1921558"/>
                    <a:pt x="4259384" y="1926492"/>
                  </a:cubicBezTo>
                  <a:cubicBezTo>
                    <a:pt x="4263186" y="1928076"/>
                    <a:pt x="4267423" y="1928558"/>
                    <a:pt x="4271107" y="1930400"/>
                  </a:cubicBezTo>
                  <a:cubicBezTo>
                    <a:pt x="4275308" y="1932500"/>
                    <a:pt x="4278630" y="1936115"/>
                    <a:pt x="4282831" y="1938215"/>
                  </a:cubicBezTo>
                  <a:cubicBezTo>
                    <a:pt x="4286515" y="1940057"/>
                    <a:pt x="4290697" y="1940677"/>
                    <a:pt x="4294554" y="1942123"/>
                  </a:cubicBezTo>
                  <a:cubicBezTo>
                    <a:pt x="4301122" y="1944586"/>
                    <a:pt x="4307264" y="1948332"/>
                    <a:pt x="4314092" y="1949939"/>
                  </a:cubicBezTo>
                  <a:cubicBezTo>
                    <a:pt x="4329517" y="1953569"/>
                    <a:pt x="4345445" y="1954646"/>
                    <a:pt x="4360984" y="1957754"/>
                  </a:cubicBezTo>
                  <a:cubicBezTo>
                    <a:pt x="4371517" y="1959860"/>
                    <a:pt x="4381980" y="1962410"/>
                    <a:pt x="4392246" y="1965569"/>
                  </a:cubicBezTo>
                  <a:cubicBezTo>
                    <a:pt x="4398950" y="1967632"/>
                    <a:pt x="4404949" y="1971808"/>
                    <a:pt x="4411784" y="1973385"/>
                  </a:cubicBezTo>
                  <a:cubicBezTo>
                    <a:pt x="4425008" y="1976437"/>
                    <a:pt x="4482766" y="1980602"/>
                    <a:pt x="4489938" y="1981200"/>
                  </a:cubicBezTo>
                  <a:cubicBezTo>
                    <a:pt x="4519897" y="1979897"/>
                    <a:pt x="4549916" y="1979592"/>
                    <a:pt x="4579815" y="1977292"/>
                  </a:cubicBezTo>
                  <a:cubicBezTo>
                    <a:pt x="4583922" y="1976976"/>
                    <a:pt x="4591538" y="1973385"/>
                    <a:pt x="4591538" y="19733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17"/>
            <p:cNvSpPr/>
            <p:nvPr/>
          </p:nvSpPr>
          <p:spPr>
            <a:xfrm>
              <a:off x="2144787" y="5004861"/>
              <a:ext cx="4521200" cy="1766277"/>
            </a:xfrm>
            <a:custGeom>
              <a:avLst/>
              <a:gdLst>
                <a:gd name="connsiteX0" fmla="*/ 0 w 4521200"/>
                <a:gd name="connsiteY0" fmla="*/ 847969 h 1766277"/>
                <a:gd name="connsiteX1" fmla="*/ 54708 w 4521200"/>
                <a:gd name="connsiteY1" fmla="*/ 851877 h 1766277"/>
                <a:gd name="connsiteX2" fmla="*/ 66431 w 4521200"/>
                <a:gd name="connsiteY2" fmla="*/ 855785 h 1766277"/>
                <a:gd name="connsiteX3" fmla="*/ 93785 w 4521200"/>
                <a:gd name="connsiteY3" fmla="*/ 859692 h 1766277"/>
                <a:gd name="connsiteX4" fmla="*/ 113323 w 4521200"/>
                <a:gd name="connsiteY4" fmla="*/ 863600 h 1766277"/>
                <a:gd name="connsiteX5" fmla="*/ 304800 w 4521200"/>
                <a:gd name="connsiteY5" fmla="*/ 859692 h 1766277"/>
                <a:gd name="connsiteX6" fmla="*/ 336062 w 4521200"/>
                <a:gd name="connsiteY6" fmla="*/ 863600 h 1766277"/>
                <a:gd name="connsiteX7" fmla="*/ 347785 w 4521200"/>
                <a:gd name="connsiteY7" fmla="*/ 879231 h 1766277"/>
                <a:gd name="connsiteX8" fmla="*/ 363415 w 4521200"/>
                <a:gd name="connsiteY8" fmla="*/ 890954 h 1766277"/>
                <a:gd name="connsiteX9" fmla="*/ 375138 w 4521200"/>
                <a:gd name="connsiteY9" fmla="*/ 914400 h 1766277"/>
                <a:gd name="connsiteX10" fmla="*/ 402492 w 4521200"/>
                <a:gd name="connsiteY10" fmla="*/ 945661 h 1766277"/>
                <a:gd name="connsiteX11" fmla="*/ 422031 w 4521200"/>
                <a:gd name="connsiteY11" fmla="*/ 965200 h 1766277"/>
                <a:gd name="connsiteX12" fmla="*/ 441569 w 4521200"/>
                <a:gd name="connsiteY12" fmla="*/ 988646 h 1766277"/>
                <a:gd name="connsiteX13" fmla="*/ 457200 w 4521200"/>
                <a:gd name="connsiteY13" fmla="*/ 1008185 h 1766277"/>
                <a:gd name="connsiteX14" fmla="*/ 484554 w 4521200"/>
                <a:gd name="connsiteY14" fmla="*/ 1027723 h 1766277"/>
                <a:gd name="connsiteX15" fmla="*/ 531446 w 4521200"/>
                <a:gd name="connsiteY15" fmla="*/ 1066800 h 1766277"/>
                <a:gd name="connsiteX16" fmla="*/ 590062 w 4521200"/>
                <a:gd name="connsiteY16" fmla="*/ 1113692 h 1766277"/>
                <a:gd name="connsiteX17" fmla="*/ 601785 w 4521200"/>
                <a:gd name="connsiteY17" fmla="*/ 1117600 h 1766277"/>
                <a:gd name="connsiteX18" fmla="*/ 652585 w 4521200"/>
                <a:gd name="connsiteY18" fmla="*/ 1144954 h 1766277"/>
                <a:gd name="connsiteX19" fmla="*/ 676031 w 4521200"/>
                <a:gd name="connsiteY19" fmla="*/ 1160585 h 1766277"/>
                <a:gd name="connsiteX20" fmla="*/ 781538 w 4521200"/>
                <a:gd name="connsiteY20" fmla="*/ 1195754 h 1766277"/>
                <a:gd name="connsiteX21" fmla="*/ 836246 w 4521200"/>
                <a:gd name="connsiteY21" fmla="*/ 1207477 h 1766277"/>
                <a:gd name="connsiteX22" fmla="*/ 863600 w 4521200"/>
                <a:gd name="connsiteY22" fmla="*/ 1219200 h 1766277"/>
                <a:gd name="connsiteX23" fmla="*/ 890954 w 4521200"/>
                <a:gd name="connsiteY23" fmla="*/ 1227015 h 1766277"/>
                <a:gd name="connsiteX24" fmla="*/ 949569 w 4521200"/>
                <a:gd name="connsiteY24" fmla="*/ 1250461 h 1766277"/>
                <a:gd name="connsiteX25" fmla="*/ 996462 w 4521200"/>
                <a:gd name="connsiteY25" fmla="*/ 1273908 h 1766277"/>
                <a:gd name="connsiteX26" fmla="*/ 1113692 w 4521200"/>
                <a:gd name="connsiteY26" fmla="*/ 1355969 h 1766277"/>
                <a:gd name="connsiteX27" fmla="*/ 1172308 w 4521200"/>
                <a:gd name="connsiteY27" fmla="*/ 1402861 h 1766277"/>
                <a:gd name="connsiteX28" fmla="*/ 1207477 w 4521200"/>
                <a:gd name="connsiteY28" fmla="*/ 1445846 h 1766277"/>
                <a:gd name="connsiteX29" fmla="*/ 1250462 w 4521200"/>
                <a:gd name="connsiteY29" fmla="*/ 1488831 h 1766277"/>
                <a:gd name="connsiteX30" fmla="*/ 1328615 w 4521200"/>
                <a:gd name="connsiteY30" fmla="*/ 1582615 h 1766277"/>
                <a:gd name="connsiteX31" fmla="*/ 1355969 w 4521200"/>
                <a:gd name="connsiteY31" fmla="*/ 1609969 h 1766277"/>
                <a:gd name="connsiteX32" fmla="*/ 1434123 w 4521200"/>
                <a:gd name="connsiteY32" fmla="*/ 1656861 h 1766277"/>
                <a:gd name="connsiteX33" fmla="*/ 1527908 w 4521200"/>
                <a:gd name="connsiteY33" fmla="*/ 1699846 h 1766277"/>
                <a:gd name="connsiteX34" fmla="*/ 1578708 w 4521200"/>
                <a:gd name="connsiteY34" fmla="*/ 1711569 h 1766277"/>
                <a:gd name="connsiteX35" fmla="*/ 1656862 w 4521200"/>
                <a:gd name="connsiteY35" fmla="*/ 1723292 h 1766277"/>
                <a:gd name="connsiteX36" fmla="*/ 1762369 w 4521200"/>
                <a:gd name="connsiteY36" fmla="*/ 1742831 h 1766277"/>
                <a:gd name="connsiteX37" fmla="*/ 1809262 w 4521200"/>
                <a:gd name="connsiteY37" fmla="*/ 1750646 h 1766277"/>
                <a:gd name="connsiteX38" fmla="*/ 1879600 w 4521200"/>
                <a:gd name="connsiteY38" fmla="*/ 1754554 h 1766277"/>
                <a:gd name="connsiteX39" fmla="*/ 1934308 w 4521200"/>
                <a:gd name="connsiteY39" fmla="*/ 1758461 h 1766277"/>
                <a:gd name="connsiteX40" fmla="*/ 2028092 w 4521200"/>
                <a:gd name="connsiteY40" fmla="*/ 1762369 h 1766277"/>
                <a:gd name="connsiteX41" fmla="*/ 2110154 w 4521200"/>
                <a:gd name="connsiteY41" fmla="*/ 1766277 h 1766277"/>
                <a:gd name="connsiteX42" fmla="*/ 2371969 w 4521200"/>
                <a:gd name="connsiteY42" fmla="*/ 1754554 h 1766277"/>
                <a:gd name="connsiteX43" fmla="*/ 2411046 w 4521200"/>
                <a:gd name="connsiteY43" fmla="*/ 1735015 h 1766277"/>
                <a:gd name="connsiteX44" fmla="*/ 2422769 w 4521200"/>
                <a:gd name="connsiteY44" fmla="*/ 1707661 h 1766277"/>
                <a:gd name="connsiteX45" fmla="*/ 2430585 w 4521200"/>
                <a:gd name="connsiteY45" fmla="*/ 1680308 h 1766277"/>
                <a:gd name="connsiteX46" fmla="*/ 2426677 w 4521200"/>
                <a:gd name="connsiteY46" fmla="*/ 1637323 h 1766277"/>
                <a:gd name="connsiteX47" fmla="*/ 2407138 w 4521200"/>
                <a:gd name="connsiteY47" fmla="*/ 1586523 h 1766277"/>
                <a:gd name="connsiteX48" fmla="*/ 2364154 w 4521200"/>
                <a:gd name="connsiteY48" fmla="*/ 1512277 h 1766277"/>
                <a:gd name="connsiteX49" fmla="*/ 2282092 w 4521200"/>
                <a:gd name="connsiteY49" fmla="*/ 1426308 h 1766277"/>
                <a:gd name="connsiteX50" fmla="*/ 2239108 w 4521200"/>
                <a:gd name="connsiteY50" fmla="*/ 1395046 h 1766277"/>
                <a:gd name="connsiteX51" fmla="*/ 2203938 w 4521200"/>
                <a:gd name="connsiteY51" fmla="*/ 1363785 h 1766277"/>
                <a:gd name="connsiteX52" fmla="*/ 2102338 w 4521200"/>
                <a:gd name="connsiteY52" fmla="*/ 1305169 h 1766277"/>
                <a:gd name="connsiteX53" fmla="*/ 2047631 w 4521200"/>
                <a:gd name="connsiteY53" fmla="*/ 1273908 h 1766277"/>
                <a:gd name="connsiteX54" fmla="*/ 2028092 w 4521200"/>
                <a:gd name="connsiteY54" fmla="*/ 1266092 h 1766277"/>
                <a:gd name="connsiteX55" fmla="*/ 1981200 w 4521200"/>
                <a:gd name="connsiteY55" fmla="*/ 1227015 h 1766277"/>
                <a:gd name="connsiteX56" fmla="*/ 1973385 w 4521200"/>
                <a:gd name="connsiteY56" fmla="*/ 1215292 h 1766277"/>
                <a:gd name="connsiteX57" fmla="*/ 1942123 w 4521200"/>
                <a:gd name="connsiteY57" fmla="*/ 1191846 h 1766277"/>
                <a:gd name="connsiteX58" fmla="*/ 1903046 w 4521200"/>
                <a:gd name="connsiteY58" fmla="*/ 1168400 h 1766277"/>
                <a:gd name="connsiteX59" fmla="*/ 1899138 w 4521200"/>
                <a:gd name="connsiteY59" fmla="*/ 1156677 h 1766277"/>
                <a:gd name="connsiteX60" fmla="*/ 1903046 w 4521200"/>
                <a:gd name="connsiteY60" fmla="*/ 1082431 h 1766277"/>
                <a:gd name="connsiteX61" fmla="*/ 1918677 w 4521200"/>
                <a:gd name="connsiteY61" fmla="*/ 1051169 h 1766277"/>
                <a:gd name="connsiteX62" fmla="*/ 1953846 w 4521200"/>
                <a:gd name="connsiteY62" fmla="*/ 1023815 h 1766277"/>
                <a:gd name="connsiteX63" fmla="*/ 1989015 w 4521200"/>
                <a:gd name="connsiteY63" fmla="*/ 992554 h 1766277"/>
                <a:gd name="connsiteX64" fmla="*/ 2110154 w 4521200"/>
                <a:gd name="connsiteY64" fmla="*/ 906585 h 1766277"/>
                <a:gd name="connsiteX65" fmla="*/ 2215662 w 4521200"/>
                <a:gd name="connsiteY65" fmla="*/ 793261 h 1766277"/>
                <a:gd name="connsiteX66" fmla="*/ 2278185 w 4521200"/>
                <a:gd name="connsiteY66" fmla="*/ 734646 h 1766277"/>
                <a:gd name="connsiteX67" fmla="*/ 2309446 w 4521200"/>
                <a:gd name="connsiteY67" fmla="*/ 711200 h 1766277"/>
                <a:gd name="connsiteX68" fmla="*/ 2332892 w 4521200"/>
                <a:gd name="connsiteY68" fmla="*/ 683846 h 1766277"/>
                <a:gd name="connsiteX69" fmla="*/ 2364154 w 4521200"/>
                <a:gd name="connsiteY69" fmla="*/ 652585 h 1766277"/>
                <a:gd name="connsiteX70" fmla="*/ 2395415 w 4521200"/>
                <a:gd name="connsiteY70" fmla="*/ 617415 h 1766277"/>
                <a:gd name="connsiteX71" fmla="*/ 2454031 w 4521200"/>
                <a:gd name="connsiteY71" fmla="*/ 578338 h 1766277"/>
                <a:gd name="connsiteX72" fmla="*/ 2465754 w 4521200"/>
                <a:gd name="connsiteY72" fmla="*/ 574431 h 1766277"/>
                <a:gd name="connsiteX73" fmla="*/ 2540000 w 4521200"/>
                <a:gd name="connsiteY73" fmla="*/ 539261 h 1766277"/>
                <a:gd name="connsiteX74" fmla="*/ 2579077 w 4521200"/>
                <a:gd name="connsiteY74" fmla="*/ 519723 h 1766277"/>
                <a:gd name="connsiteX75" fmla="*/ 2610338 w 4521200"/>
                <a:gd name="connsiteY75" fmla="*/ 504092 h 1766277"/>
                <a:gd name="connsiteX76" fmla="*/ 2645508 w 4521200"/>
                <a:gd name="connsiteY76" fmla="*/ 488461 h 1766277"/>
                <a:gd name="connsiteX77" fmla="*/ 2668954 w 4521200"/>
                <a:gd name="connsiteY77" fmla="*/ 476738 h 1766277"/>
                <a:gd name="connsiteX78" fmla="*/ 2739292 w 4521200"/>
                <a:gd name="connsiteY78" fmla="*/ 449385 h 1766277"/>
                <a:gd name="connsiteX79" fmla="*/ 2805723 w 4521200"/>
                <a:gd name="connsiteY79" fmla="*/ 441569 h 1766277"/>
                <a:gd name="connsiteX80" fmla="*/ 2829169 w 4521200"/>
                <a:gd name="connsiteY80" fmla="*/ 433754 h 1766277"/>
                <a:gd name="connsiteX81" fmla="*/ 2852615 w 4521200"/>
                <a:gd name="connsiteY81" fmla="*/ 429846 h 1766277"/>
                <a:gd name="connsiteX82" fmla="*/ 2872154 w 4521200"/>
                <a:gd name="connsiteY82" fmla="*/ 425938 h 1766277"/>
                <a:gd name="connsiteX83" fmla="*/ 2903415 w 4521200"/>
                <a:gd name="connsiteY83" fmla="*/ 410308 h 1766277"/>
                <a:gd name="connsiteX84" fmla="*/ 2930769 w 4521200"/>
                <a:gd name="connsiteY84" fmla="*/ 398585 h 1766277"/>
                <a:gd name="connsiteX85" fmla="*/ 2981569 w 4521200"/>
                <a:gd name="connsiteY85" fmla="*/ 363415 h 1766277"/>
                <a:gd name="connsiteX86" fmla="*/ 3001108 w 4521200"/>
                <a:gd name="connsiteY86" fmla="*/ 351692 h 1766277"/>
                <a:gd name="connsiteX87" fmla="*/ 3024554 w 4521200"/>
                <a:gd name="connsiteY87" fmla="*/ 328246 h 1766277"/>
                <a:gd name="connsiteX88" fmla="*/ 3048000 w 4521200"/>
                <a:gd name="connsiteY88" fmla="*/ 293077 h 1766277"/>
                <a:gd name="connsiteX89" fmla="*/ 3063631 w 4521200"/>
                <a:gd name="connsiteY89" fmla="*/ 277446 h 1766277"/>
                <a:gd name="connsiteX90" fmla="*/ 3087077 w 4521200"/>
                <a:gd name="connsiteY90" fmla="*/ 242277 h 1766277"/>
                <a:gd name="connsiteX91" fmla="*/ 3098800 w 4521200"/>
                <a:gd name="connsiteY91" fmla="*/ 218831 h 1766277"/>
                <a:gd name="connsiteX92" fmla="*/ 3114431 w 4521200"/>
                <a:gd name="connsiteY92" fmla="*/ 203200 h 1766277"/>
                <a:gd name="connsiteX93" fmla="*/ 3137877 w 4521200"/>
                <a:gd name="connsiteY93" fmla="*/ 168031 h 1766277"/>
                <a:gd name="connsiteX94" fmla="*/ 3059723 w 4521200"/>
                <a:gd name="connsiteY94" fmla="*/ 3908 h 1766277"/>
                <a:gd name="connsiteX95" fmla="*/ 3048000 w 4521200"/>
                <a:gd name="connsiteY95" fmla="*/ 0 h 1766277"/>
                <a:gd name="connsiteX96" fmla="*/ 3036277 w 4521200"/>
                <a:gd name="connsiteY96" fmla="*/ 7815 h 1766277"/>
                <a:gd name="connsiteX97" fmla="*/ 3032369 w 4521200"/>
                <a:gd name="connsiteY97" fmla="*/ 19538 h 1766277"/>
                <a:gd name="connsiteX98" fmla="*/ 3020646 w 4521200"/>
                <a:gd name="connsiteY98" fmla="*/ 42985 h 1766277"/>
                <a:gd name="connsiteX99" fmla="*/ 3028462 w 4521200"/>
                <a:gd name="connsiteY99" fmla="*/ 179754 h 1766277"/>
                <a:gd name="connsiteX100" fmla="*/ 3032369 w 4521200"/>
                <a:gd name="connsiteY100" fmla="*/ 199292 h 1766277"/>
                <a:gd name="connsiteX101" fmla="*/ 3051908 w 4521200"/>
                <a:gd name="connsiteY101" fmla="*/ 238369 h 1766277"/>
                <a:gd name="connsiteX102" fmla="*/ 3075354 w 4521200"/>
                <a:gd name="connsiteY102" fmla="*/ 281354 h 1766277"/>
                <a:gd name="connsiteX103" fmla="*/ 3083169 w 4521200"/>
                <a:gd name="connsiteY103" fmla="*/ 300892 h 1766277"/>
                <a:gd name="connsiteX104" fmla="*/ 3145692 w 4521200"/>
                <a:gd name="connsiteY104" fmla="*/ 367323 h 1766277"/>
                <a:gd name="connsiteX105" fmla="*/ 3173046 w 4521200"/>
                <a:gd name="connsiteY105" fmla="*/ 382954 h 1766277"/>
                <a:gd name="connsiteX106" fmla="*/ 3227754 w 4521200"/>
                <a:gd name="connsiteY106" fmla="*/ 410308 h 1766277"/>
                <a:gd name="connsiteX107" fmla="*/ 3255108 w 4521200"/>
                <a:gd name="connsiteY107" fmla="*/ 418123 h 1766277"/>
                <a:gd name="connsiteX108" fmla="*/ 3286369 w 4521200"/>
                <a:gd name="connsiteY108" fmla="*/ 425938 h 1766277"/>
                <a:gd name="connsiteX109" fmla="*/ 3302000 w 4521200"/>
                <a:gd name="connsiteY109" fmla="*/ 433754 h 1766277"/>
                <a:gd name="connsiteX110" fmla="*/ 3341077 w 4521200"/>
                <a:gd name="connsiteY110" fmla="*/ 449385 h 1766277"/>
                <a:gd name="connsiteX111" fmla="*/ 3352800 w 4521200"/>
                <a:gd name="connsiteY111" fmla="*/ 476738 h 1766277"/>
                <a:gd name="connsiteX112" fmla="*/ 3399692 w 4521200"/>
                <a:gd name="connsiteY112" fmla="*/ 574431 h 1766277"/>
                <a:gd name="connsiteX113" fmla="*/ 3407508 w 4521200"/>
                <a:gd name="connsiteY113" fmla="*/ 609600 h 1766277"/>
                <a:gd name="connsiteX114" fmla="*/ 3430954 w 4521200"/>
                <a:gd name="connsiteY114" fmla="*/ 691661 h 1766277"/>
                <a:gd name="connsiteX115" fmla="*/ 3454400 w 4521200"/>
                <a:gd name="connsiteY115" fmla="*/ 804985 h 1766277"/>
                <a:gd name="connsiteX116" fmla="*/ 3466123 w 4521200"/>
                <a:gd name="connsiteY116" fmla="*/ 863600 h 1766277"/>
                <a:gd name="connsiteX117" fmla="*/ 3473938 w 4521200"/>
                <a:gd name="connsiteY117" fmla="*/ 906585 h 1766277"/>
                <a:gd name="connsiteX118" fmla="*/ 3485662 w 4521200"/>
                <a:gd name="connsiteY118" fmla="*/ 949569 h 1766277"/>
                <a:gd name="connsiteX119" fmla="*/ 3497385 w 4521200"/>
                <a:gd name="connsiteY119" fmla="*/ 1051169 h 1766277"/>
                <a:gd name="connsiteX120" fmla="*/ 3516923 w 4521200"/>
                <a:gd name="connsiteY120" fmla="*/ 1168400 h 1766277"/>
                <a:gd name="connsiteX121" fmla="*/ 3528646 w 4521200"/>
                <a:gd name="connsiteY121" fmla="*/ 1254369 h 1766277"/>
                <a:gd name="connsiteX122" fmla="*/ 3556000 w 4521200"/>
                <a:gd name="connsiteY122" fmla="*/ 1441938 h 1766277"/>
                <a:gd name="connsiteX123" fmla="*/ 3575538 w 4521200"/>
                <a:gd name="connsiteY123" fmla="*/ 1481015 h 1766277"/>
                <a:gd name="connsiteX124" fmla="*/ 3595077 w 4521200"/>
                <a:gd name="connsiteY124" fmla="*/ 1516185 h 1766277"/>
                <a:gd name="connsiteX125" fmla="*/ 3641969 w 4521200"/>
                <a:gd name="connsiteY125" fmla="*/ 1445846 h 1766277"/>
                <a:gd name="connsiteX126" fmla="*/ 3649785 w 4521200"/>
                <a:gd name="connsiteY126" fmla="*/ 1438031 h 1766277"/>
                <a:gd name="connsiteX127" fmla="*/ 3692769 w 4521200"/>
                <a:gd name="connsiteY127" fmla="*/ 1379415 h 1766277"/>
                <a:gd name="connsiteX128" fmla="*/ 3704492 w 4521200"/>
                <a:gd name="connsiteY128" fmla="*/ 1367692 h 1766277"/>
                <a:gd name="connsiteX129" fmla="*/ 3743569 w 4521200"/>
                <a:gd name="connsiteY129" fmla="*/ 1305169 h 1766277"/>
                <a:gd name="connsiteX130" fmla="*/ 3770923 w 4521200"/>
                <a:gd name="connsiteY130" fmla="*/ 1242646 h 1766277"/>
                <a:gd name="connsiteX131" fmla="*/ 3806092 w 4521200"/>
                <a:gd name="connsiteY131" fmla="*/ 1129323 h 1766277"/>
                <a:gd name="connsiteX132" fmla="*/ 3810000 w 4521200"/>
                <a:gd name="connsiteY132" fmla="*/ 1113692 h 1766277"/>
                <a:gd name="connsiteX133" fmla="*/ 3833446 w 4521200"/>
                <a:gd name="connsiteY133" fmla="*/ 1051169 h 1766277"/>
                <a:gd name="connsiteX134" fmla="*/ 3864708 w 4521200"/>
                <a:gd name="connsiteY134" fmla="*/ 922215 h 1766277"/>
                <a:gd name="connsiteX135" fmla="*/ 3884246 w 4521200"/>
                <a:gd name="connsiteY135" fmla="*/ 883138 h 1766277"/>
                <a:gd name="connsiteX136" fmla="*/ 3892062 w 4521200"/>
                <a:gd name="connsiteY136" fmla="*/ 871415 h 1766277"/>
                <a:gd name="connsiteX137" fmla="*/ 3927231 w 4521200"/>
                <a:gd name="connsiteY137" fmla="*/ 855785 h 1766277"/>
                <a:gd name="connsiteX138" fmla="*/ 3946769 w 4521200"/>
                <a:gd name="connsiteY138" fmla="*/ 844061 h 1766277"/>
                <a:gd name="connsiteX139" fmla="*/ 3978031 w 4521200"/>
                <a:gd name="connsiteY139" fmla="*/ 836246 h 1766277"/>
                <a:gd name="connsiteX140" fmla="*/ 4087446 w 4521200"/>
                <a:gd name="connsiteY140" fmla="*/ 820615 h 1766277"/>
                <a:gd name="connsiteX141" fmla="*/ 4247662 w 4521200"/>
                <a:gd name="connsiteY141" fmla="*/ 828431 h 1766277"/>
                <a:gd name="connsiteX142" fmla="*/ 4294554 w 4521200"/>
                <a:gd name="connsiteY142" fmla="*/ 844061 h 1766277"/>
                <a:gd name="connsiteX143" fmla="*/ 4337538 w 4521200"/>
                <a:gd name="connsiteY143" fmla="*/ 855785 h 1766277"/>
                <a:gd name="connsiteX144" fmla="*/ 4454769 w 4521200"/>
                <a:gd name="connsiteY144" fmla="*/ 847969 h 1766277"/>
                <a:gd name="connsiteX145" fmla="*/ 4521200 w 4521200"/>
                <a:gd name="connsiteY145" fmla="*/ 840154 h 176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521200" h="1766277">
                  <a:moveTo>
                    <a:pt x="0" y="847969"/>
                  </a:moveTo>
                  <a:cubicBezTo>
                    <a:pt x="18236" y="849272"/>
                    <a:pt x="36551" y="849741"/>
                    <a:pt x="54708" y="851877"/>
                  </a:cubicBezTo>
                  <a:cubicBezTo>
                    <a:pt x="58799" y="852358"/>
                    <a:pt x="62392" y="854977"/>
                    <a:pt x="66431" y="855785"/>
                  </a:cubicBezTo>
                  <a:cubicBezTo>
                    <a:pt x="75463" y="857591"/>
                    <a:pt x="84700" y="858178"/>
                    <a:pt x="93785" y="859692"/>
                  </a:cubicBezTo>
                  <a:cubicBezTo>
                    <a:pt x="100336" y="860784"/>
                    <a:pt x="106810" y="862297"/>
                    <a:pt x="113323" y="863600"/>
                  </a:cubicBezTo>
                  <a:cubicBezTo>
                    <a:pt x="177149" y="862297"/>
                    <a:pt x="240961" y="859692"/>
                    <a:pt x="304800" y="859692"/>
                  </a:cubicBezTo>
                  <a:cubicBezTo>
                    <a:pt x="315302" y="859692"/>
                    <a:pt x="326502" y="859254"/>
                    <a:pt x="336062" y="863600"/>
                  </a:cubicBezTo>
                  <a:cubicBezTo>
                    <a:pt x="341991" y="866295"/>
                    <a:pt x="343180" y="874626"/>
                    <a:pt x="347785" y="879231"/>
                  </a:cubicBezTo>
                  <a:cubicBezTo>
                    <a:pt x="352390" y="883836"/>
                    <a:pt x="358205" y="887046"/>
                    <a:pt x="363415" y="890954"/>
                  </a:cubicBezTo>
                  <a:cubicBezTo>
                    <a:pt x="367323" y="898769"/>
                    <a:pt x="370447" y="907028"/>
                    <a:pt x="375138" y="914400"/>
                  </a:cubicBezTo>
                  <a:cubicBezTo>
                    <a:pt x="392026" y="940938"/>
                    <a:pt x="386326" y="926262"/>
                    <a:pt x="402492" y="945661"/>
                  </a:cubicBezTo>
                  <a:cubicBezTo>
                    <a:pt x="418774" y="965200"/>
                    <a:pt x="400539" y="950873"/>
                    <a:pt x="422031" y="965200"/>
                  </a:cubicBezTo>
                  <a:cubicBezTo>
                    <a:pt x="438025" y="989192"/>
                    <a:pt x="420508" y="964576"/>
                    <a:pt x="441569" y="988646"/>
                  </a:cubicBezTo>
                  <a:cubicBezTo>
                    <a:pt x="447061" y="994923"/>
                    <a:pt x="451028" y="1002574"/>
                    <a:pt x="457200" y="1008185"/>
                  </a:cubicBezTo>
                  <a:cubicBezTo>
                    <a:pt x="465491" y="1015722"/>
                    <a:pt x="475759" y="1020780"/>
                    <a:pt x="484554" y="1027723"/>
                  </a:cubicBezTo>
                  <a:cubicBezTo>
                    <a:pt x="500524" y="1040331"/>
                    <a:pt x="515883" y="1053694"/>
                    <a:pt x="531446" y="1066800"/>
                  </a:cubicBezTo>
                  <a:cubicBezTo>
                    <a:pt x="550602" y="1082931"/>
                    <a:pt x="568812" y="1100170"/>
                    <a:pt x="590062" y="1113692"/>
                  </a:cubicBezTo>
                  <a:cubicBezTo>
                    <a:pt x="593537" y="1115903"/>
                    <a:pt x="597877" y="1116297"/>
                    <a:pt x="601785" y="1117600"/>
                  </a:cubicBezTo>
                  <a:cubicBezTo>
                    <a:pt x="651357" y="1158910"/>
                    <a:pt x="597887" y="1119708"/>
                    <a:pt x="652585" y="1144954"/>
                  </a:cubicBezTo>
                  <a:cubicBezTo>
                    <a:pt x="661113" y="1148890"/>
                    <a:pt x="667492" y="1156671"/>
                    <a:pt x="676031" y="1160585"/>
                  </a:cubicBezTo>
                  <a:cubicBezTo>
                    <a:pt x="747055" y="1193137"/>
                    <a:pt x="726827" y="1182076"/>
                    <a:pt x="781538" y="1195754"/>
                  </a:cubicBezTo>
                  <a:cubicBezTo>
                    <a:pt x="829812" y="1207823"/>
                    <a:pt x="787787" y="1200554"/>
                    <a:pt x="836246" y="1207477"/>
                  </a:cubicBezTo>
                  <a:cubicBezTo>
                    <a:pt x="845364" y="1211385"/>
                    <a:pt x="854258" y="1215864"/>
                    <a:pt x="863600" y="1219200"/>
                  </a:cubicBezTo>
                  <a:cubicBezTo>
                    <a:pt x="872530" y="1222389"/>
                    <a:pt x="881958" y="1224016"/>
                    <a:pt x="890954" y="1227015"/>
                  </a:cubicBezTo>
                  <a:cubicBezTo>
                    <a:pt x="905909" y="1232000"/>
                    <a:pt x="934800" y="1243465"/>
                    <a:pt x="949569" y="1250461"/>
                  </a:cubicBezTo>
                  <a:cubicBezTo>
                    <a:pt x="965363" y="1257942"/>
                    <a:pt x="982093" y="1263960"/>
                    <a:pt x="996462" y="1273908"/>
                  </a:cubicBezTo>
                  <a:lnTo>
                    <a:pt x="1113692" y="1355969"/>
                  </a:lnTo>
                  <a:cubicBezTo>
                    <a:pt x="1134658" y="1370769"/>
                    <a:pt x="1154429" y="1383931"/>
                    <a:pt x="1172308" y="1402861"/>
                  </a:cubicBezTo>
                  <a:cubicBezTo>
                    <a:pt x="1185020" y="1416320"/>
                    <a:pt x="1195024" y="1432147"/>
                    <a:pt x="1207477" y="1445846"/>
                  </a:cubicBezTo>
                  <a:cubicBezTo>
                    <a:pt x="1221108" y="1460840"/>
                    <a:pt x="1236134" y="1474503"/>
                    <a:pt x="1250462" y="1488831"/>
                  </a:cubicBezTo>
                  <a:cubicBezTo>
                    <a:pt x="1265580" y="1534192"/>
                    <a:pt x="1255657" y="1509657"/>
                    <a:pt x="1328615" y="1582615"/>
                  </a:cubicBezTo>
                  <a:cubicBezTo>
                    <a:pt x="1337733" y="1591733"/>
                    <a:pt x="1345790" y="1602052"/>
                    <a:pt x="1355969" y="1609969"/>
                  </a:cubicBezTo>
                  <a:cubicBezTo>
                    <a:pt x="1368767" y="1619923"/>
                    <a:pt x="1416878" y="1648500"/>
                    <a:pt x="1434123" y="1656861"/>
                  </a:cubicBezTo>
                  <a:cubicBezTo>
                    <a:pt x="1465067" y="1671864"/>
                    <a:pt x="1494400" y="1692113"/>
                    <a:pt x="1527908" y="1699846"/>
                  </a:cubicBezTo>
                  <a:cubicBezTo>
                    <a:pt x="1544841" y="1703754"/>
                    <a:pt x="1561610" y="1708460"/>
                    <a:pt x="1578708" y="1711569"/>
                  </a:cubicBezTo>
                  <a:cubicBezTo>
                    <a:pt x="1716529" y="1736628"/>
                    <a:pt x="1493401" y="1689239"/>
                    <a:pt x="1656862" y="1723292"/>
                  </a:cubicBezTo>
                  <a:cubicBezTo>
                    <a:pt x="1767600" y="1746362"/>
                    <a:pt x="1645951" y="1724920"/>
                    <a:pt x="1762369" y="1742831"/>
                  </a:cubicBezTo>
                  <a:cubicBezTo>
                    <a:pt x="1778031" y="1745241"/>
                    <a:pt x="1793494" y="1749069"/>
                    <a:pt x="1809262" y="1750646"/>
                  </a:cubicBezTo>
                  <a:cubicBezTo>
                    <a:pt x="1832628" y="1752983"/>
                    <a:pt x="1856164" y="1753089"/>
                    <a:pt x="1879600" y="1754554"/>
                  </a:cubicBezTo>
                  <a:lnTo>
                    <a:pt x="1934308" y="1758461"/>
                  </a:lnTo>
                  <a:cubicBezTo>
                    <a:pt x="1965553" y="1760105"/>
                    <a:pt x="1996834" y="1760980"/>
                    <a:pt x="2028092" y="1762369"/>
                  </a:cubicBezTo>
                  <a:lnTo>
                    <a:pt x="2110154" y="1766277"/>
                  </a:lnTo>
                  <a:cubicBezTo>
                    <a:pt x="2197426" y="1762369"/>
                    <a:pt x="2284809" y="1760443"/>
                    <a:pt x="2371969" y="1754554"/>
                  </a:cubicBezTo>
                  <a:cubicBezTo>
                    <a:pt x="2396993" y="1752863"/>
                    <a:pt x="2397072" y="1748989"/>
                    <a:pt x="2411046" y="1735015"/>
                  </a:cubicBezTo>
                  <a:cubicBezTo>
                    <a:pt x="2420211" y="1707522"/>
                    <a:pt x="2408283" y="1741462"/>
                    <a:pt x="2422769" y="1707661"/>
                  </a:cubicBezTo>
                  <a:cubicBezTo>
                    <a:pt x="2426133" y="1699811"/>
                    <a:pt x="2428601" y="1688242"/>
                    <a:pt x="2430585" y="1680308"/>
                  </a:cubicBezTo>
                  <a:cubicBezTo>
                    <a:pt x="2429282" y="1665980"/>
                    <a:pt x="2429177" y="1651492"/>
                    <a:pt x="2426677" y="1637323"/>
                  </a:cubicBezTo>
                  <a:cubicBezTo>
                    <a:pt x="2424944" y="1627505"/>
                    <a:pt x="2411005" y="1593705"/>
                    <a:pt x="2407138" y="1586523"/>
                  </a:cubicBezTo>
                  <a:cubicBezTo>
                    <a:pt x="2393580" y="1561344"/>
                    <a:pt x="2383153" y="1533650"/>
                    <a:pt x="2364154" y="1512277"/>
                  </a:cubicBezTo>
                  <a:cubicBezTo>
                    <a:pt x="2344780" y="1490482"/>
                    <a:pt x="2301542" y="1440454"/>
                    <a:pt x="2282092" y="1426308"/>
                  </a:cubicBezTo>
                  <a:cubicBezTo>
                    <a:pt x="2267764" y="1415887"/>
                    <a:pt x="2252942" y="1406114"/>
                    <a:pt x="2239108" y="1395046"/>
                  </a:cubicBezTo>
                  <a:cubicBezTo>
                    <a:pt x="2226860" y="1385248"/>
                    <a:pt x="2217046" y="1372399"/>
                    <a:pt x="2203938" y="1363785"/>
                  </a:cubicBezTo>
                  <a:cubicBezTo>
                    <a:pt x="2171263" y="1342313"/>
                    <a:pt x="2136222" y="1324678"/>
                    <a:pt x="2102338" y="1305169"/>
                  </a:cubicBezTo>
                  <a:cubicBezTo>
                    <a:pt x="2102327" y="1305163"/>
                    <a:pt x="2047643" y="1273913"/>
                    <a:pt x="2047631" y="1273908"/>
                  </a:cubicBezTo>
                  <a:lnTo>
                    <a:pt x="2028092" y="1266092"/>
                  </a:lnTo>
                  <a:cubicBezTo>
                    <a:pt x="2012461" y="1253066"/>
                    <a:pt x="1992486" y="1243945"/>
                    <a:pt x="1981200" y="1227015"/>
                  </a:cubicBezTo>
                  <a:cubicBezTo>
                    <a:pt x="1978595" y="1223107"/>
                    <a:pt x="1976876" y="1218434"/>
                    <a:pt x="1973385" y="1215292"/>
                  </a:cubicBezTo>
                  <a:cubicBezTo>
                    <a:pt x="1963703" y="1206578"/>
                    <a:pt x="1952961" y="1199071"/>
                    <a:pt x="1942123" y="1191846"/>
                  </a:cubicBezTo>
                  <a:cubicBezTo>
                    <a:pt x="1913830" y="1172984"/>
                    <a:pt x="1927078" y="1180415"/>
                    <a:pt x="1903046" y="1168400"/>
                  </a:cubicBezTo>
                  <a:cubicBezTo>
                    <a:pt x="1901743" y="1164492"/>
                    <a:pt x="1900032" y="1160698"/>
                    <a:pt x="1899138" y="1156677"/>
                  </a:cubicBezTo>
                  <a:cubicBezTo>
                    <a:pt x="1892718" y="1127786"/>
                    <a:pt x="1893371" y="1116294"/>
                    <a:pt x="1903046" y="1082431"/>
                  </a:cubicBezTo>
                  <a:cubicBezTo>
                    <a:pt x="1906247" y="1071229"/>
                    <a:pt x="1911047" y="1059973"/>
                    <a:pt x="1918677" y="1051169"/>
                  </a:cubicBezTo>
                  <a:cubicBezTo>
                    <a:pt x="1928404" y="1039946"/>
                    <a:pt x="1942437" y="1033323"/>
                    <a:pt x="1953846" y="1023815"/>
                  </a:cubicBezTo>
                  <a:cubicBezTo>
                    <a:pt x="1965895" y="1013774"/>
                    <a:pt x="1976367" y="1001829"/>
                    <a:pt x="1989015" y="992554"/>
                  </a:cubicBezTo>
                  <a:cubicBezTo>
                    <a:pt x="2032718" y="960505"/>
                    <a:pt x="2071911" y="942191"/>
                    <a:pt x="2110154" y="906585"/>
                  </a:cubicBezTo>
                  <a:cubicBezTo>
                    <a:pt x="2231140" y="793943"/>
                    <a:pt x="2145881" y="872346"/>
                    <a:pt x="2215662" y="793261"/>
                  </a:cubicBezTo>
                  <a:cubicBezTo>
                    <a:pt x="2229791" y="777249"/>
                    <a:pt x="2262956" y="747187"/>
                    <a:pt x="2278185" y="734646"/>
                  </a:cubicBezTo>
                  <a:cubicBezTo>
                    <a:pt x="2288240" y="726366"/>
                    <a:pt x="2299901" y="720063"/>
                    <a:pt x="2309446" y="711200"/>
                  </a:cubicBezTo>
                  <a:cubicBezTo>
                    <a:pt x="2318246" y="703028"/>
                    <a:pt x="2324698" y="692625"/>
                    <a:pt x="2332892" y="683846"/>
                  </a:cubicBezTo>
                  <a:cubicBezTo>
                    <a:pt x="2342947" y="673073"/>
                    <a:pt x="2354054" y="663316"/>
                    <a:pt x="2364154" y="652585"/>
                  </a:cubicBezTo>
                  <a:cubicBezTo>
                    <a:pt x="2374904" y="641163"/>
                    <a:pt x="2383323" y="627405"/>
                    <a:pt x="2395415" y="617415"/>
                  </a:cubicBezTo>
                  <a:cubicBezTo>
                    <a:pt x="2413519" y="602459"/>
                    <a:pt x="2433994" y="590583"/>
                    <a:pt x="2454031" y="578338"/>
                  </a:cubicBezTo>
                  <a:cubicBezTo>
                    <a:pt x="2457546" y="576190"/>
                    <a:pt x="2462004" y="576135"/>
                    <a:pt x="2465754" y="574431"/>
                  </a:cubicBezTo>
                  <a:cubicBezTo>
                    <a:pt x="2490684" y="563099"/>
                    <a:pt x="2515339" y="551167"/>
                    <a:pt x="2540000" y="539261"/>
                  </a:cubicBezTo>
                  <a:cubicBezTo>
                    <a:pt x="2553115" y="532930"/>
                    <a:pt x="2566051" y="526236"/>
                    <a:pt x="2579077" y="519723"/>
                  </a:cubicBezTo>
                  <a:cubicBezTo>
                    <a:pt x="2589497" y="514513"/>
                    <a:pt x="2599692" y="508824"/>
                    <a:pt x="2610338" y="504092"/>
                  </a:cubicBezTo>
                  <a:cubicBezTo>
                    <a:pt x="2622061" y="498882"/>
                    <a:pt x="2633883" y="493886"/>
                    <a:pt x="2645508" y="488461"/>
                  </a:cubicBezTo>
                  <a:cubicBezTo>
                    <a:pt x="2653426" y="484766"/>
                    <a:pt x="2660888" y="480099"/>
                    <a:pt x="2668954" y="476738"/>
                  </a:cubicBezTo>
                  <a:cubicBezTo>
                    <a:pt x="2692175" y="467063"/>
                    <a:pt x="2714260" y="451888"/>
                    <a:pt x="2739292" y="449385"/>
                  </a:cubicBezTo>
                  <a:cubicBezTo>
                    <a:pt x="2787534" y="444560"/>
                    <a:pt x="2765410" y="447328"/>
                    <a:pt x="2805723" y="441569"/>
                  </a:cubicBezTo>
                  <a:cubicBezTo>
                    <a:pt x="2813538" y="438964"/>
                    <a:pt x="2821177" y="435752"/>
                    <a:pt x="2829169" y="433754"/>
                  </a:cubicBezTo>
                  <a:cubicBezTo>
                    <a:pt x="2836856" y="431832"/>
                    <a:pt x="2844820" y="431263"/>
                    <a:pt x="2852615" y="429846"/>
                  </a:cubicBezTo>
                  <a:cubicBezTo>
                    <a:pt x="2859150" y="428658"/>
                    <a:pt x="2865641" y="427241"/>
                    <a:pt x="2872154" y="425938"/>
                  </a:cubicBezTo>
                  <a:cubicBezTo>
                    <a:pt x="2882574" y="420728"/>
                    <a:pt x="2892858" y="415235"/>
                    <a:pt x="2903415" y="410308"/>
                  </a:cubicBezTo>
                  <a:cubicBezTo>
                    <a:pt x="2912404" y="406113"/>
                    <a:pt x="2922263" y="403689"/>
                    <a:pt x="2930769" y="398585"/>
                  </a:cubicBezTo>
                  <a:cubicBezTo>
                    <a:pt x="2948429" y="387989"/>
                    <a:pt x="2963908" y="374011"/>
                    <a:pt x="2981569" y="363415"/>
                  </a:cubicBezTo>
                  <a:lnTo>
                    <a:pt x="3001108" y="351692"/>
                  </a:lnTo>
                  <a:cubicBezTo>
                    <a:pt x="3019525" y="324065"/>
                    <a:pt x="2995472" y="357328"/>
                    <a:pt x="3024554" y="328246"/>
                  </a:cubicBezTo>
                  <a:cubicBezTo>
                    <a:pt x="3039073" y="313727"/>
                    <a:pt x="3034979" y="309817"/>
                    <a:pt x="3048000" y="293077"/>
                  </a:cubicBezTo>
                  <a:cubicBezTo>
                    <a:pt x="3052524" y="287261"/>
                    <a:pt x="3058421" y="282656"/>
                    <a:pt x="3063631" y="277446"/>
                  </a:cubicBezTo>
                  <a:cubicBezTo>
                    <a:pt x="3082022" y="231466"/>
                    <a:pt x="3058250" y="283458"/>
                    <a:pt x="3087077" y="242277"/>
                  </a:cubicBezTo>
                  <a:cubicBezTo>
                    <a:pt x="3092088" y="235119"/>
                    <a:pt x="3093789" y="225989"/>
                    <a:pt x="3098800" y="218831"/>
                  </a:cubicBezTo>
                  <a:cubicBezTo>
                    <a:pt x="3103026" y="212794"/>
                    <a:pt x="3109536" y="208707"/>
                    <a:pt x="3114431" y="203200"/>
                  </a:cubicBezTo>
                  <a:cubicBezTo>
                    <a:pt x="3130948" y="184619"/>
                    <a:pt x="3128255" y="187276"/>
                    <a:pt x="3137877" y="168031"/>
                  </a:cubicBezTo>
                  <a:cubicBezTo>
                    <a:pt x="3128885" y="114081"/>
                    <a:pt x="3131626" y="27878"/>
                    <a:pt x="3059723" y="3908"/>
                  </a:cubicBezTo>
                  <a:lnTo>
                    <a:pt x="3048000" y="0"/>
                  </a:lnTo>
                  <a:cubicBezTo>
                    <a:pt x="3044092" y="2605"/>
                    <a:pt x="3039211" y="4148"/>
                    <a:pt x="3036277" y="7815"/>
                  </a:cubicBezTo>
                  <a:cubicBezTo>
                    <a:pt x="3033704" y="11031"/>
                    <a:pt x="3034042" y="15774"/>
                    <a:pt x="3032369" y="19538"/>
                  </a:cubicBezTo>
                  <a:cubicBezTo>
                    <a:pt x="3028820" y="27523"/>
                    <a:pt x="3024554" y="35169"/>
                    <a:pt x="3020646" y="42985"/>
                  </a:cubicBezTo>
                  <a:cubicBezTo>
                    <a:pt x="3010705" y="102628"/>
                    <a:pt x="3014914" y="64600"/>
                    <a:pt x="3028462" y="179754"/>
                  </a:cubicBezTo>
                  <a:cubicBezTo>
                    <a:pt x="3029238" y="186350"/>
                    <a:pt x="3030461" y="192930"/>
                    <a:pt x="3032369" y="199292"/>
                  </a:cubicBezTo>
                  <a:cubicBezTo>
                    <a:pt x="3041848" y="230888"/>
                    <a:pt x="3037830" y="207397"/>
                    <a:pt x="3051908" y="238369"/>
                  </a:cubicBezTo>
                  <a:cubicBezTo>
                    <a:pt x="3071164" y="280732"/>
                    <a:pt x="3045664" y="244241"/>
                    <a:pt x="3075354" y="281354"/>
                  </a:cubicBezTo>
                  <a:cubicBezTo>
                    <a:pt x="3077959" y="287867"/>
                    <a:pt x="3079195" y="295112"/>
                    <a:pt x="3083169" y="300892"/>
                  </a:cubicBezTo>
                  <a:cubicBezTo>
                    <a:pt x="3100200" y="325665"/>
                    <a:pt x="3120980" y="349672"/>
                    <a:pt x="3145692" y="367323"/>
                  </a:cubicBezTo>
                  <a:cubicBezTo>
                    <a:pt x="3154238" y="373427"/>
                    <a:pt x="3163743" y="378081"/>
                    <a:pt x="3173046" y="382954"/>
                  </a:cubicBezTo>
                  <a:cubicBezTo>
                    <a:pt x="3191107" y="392414"/>
                    <a:pt x="3208150" y="404707"/>
                    <a:pt x="3227754" y="410308"/>
                  </a:cubicBezTo>
                  <a:cubicBezTo>
                    <a:pt x="3236872" y="412913"/>
                    <a:pt x="3245908" y="415823"/>
                    <a:pt x="3255108" y="418123"/>
                  </a:cubicBezTo>
                  <a:cubicBezTo>
                    <a:pt x="3269775" y="421790"/>
                    <a:pt x="3273871" y="420582"/>
                    <a:pt x="3286369" y="425938"/>
                  </a:cubicBezTo>
                  <a:cubicBezTo>
                    <a:pt x="3291723" y="428233"/>
                    <a:pt x="3296697" y="431343"/>
                    <a:pt x="3302000" y="433754"/>
                  </a:cubicBezTo>
                  <a:cubicBezTo>
                    <a:pt x="3326463" y="444874"/>
                    <a:pt x="3322716" y="443264"/>
                    <a:pt x="3341077" y="449385"/>
                  </a:cubicBezTo>
                  <a:cubicBezTo>
                    <a:pt x="3363220" y="482601"/>
                    <a:pt x="3334775" y="437084"/>
                    <a:pt x="3352800" y="476738"/>
                  </a:cubicBezTo>
                  <a:cubicBezTo>
                    <a:pt x="3372486" y="520045"/>
                    <a:pt x="3385361" y="509947"/>
                    <a:pt x="3399692" y="574431"/>
                  </a:cubicBezTo>
                  <a:cubicBezTo>
                    <a:pt x="3402297" y="586154"/>
                    <a:pt x="3404294" y="598029"/>
                    <a:pt x="3407508" y="609600"/>
                  </a:cubicBezTo>
                  <a:cubicBezTo>
                    <a:pt x="3428319" y="684517"/>
                    <a:pt x="3411028" y="600886"/>
                    <a:pt x="3430954" y="691661"/>
                  </a:cubicBezTo>
                  <a:cubicBezTo>
                    <a:pt x="3439225" y="729339"/>
                    <a:pt x="3446670" y="767193"/>
                    <a:pt x="3454400" y="804985"/>
                  </a:cubicBezTo>
                  <a:cubicBezTo>
                    <a:pt x="3458393" y="824506"/>
                    <a:pt x="3462559" y="843996"/>
                    <a:pt x="3466123" y="863600"/>
                  </a:cubicBezTo>
                  <a:cubicBezTo>
                    <a:pt x="3468728" y="877928"/>
                    <a:pt x="3470710" y="892384"/>
                    <a:pt x="3473938" y="906585"/>
                  </a:cubicBezTo>
                  <a:cubicBezTo>
                    <a:pt x="3477229" y="921067"/>
                    <a:pt x="3482633" y="935030"/>
                    <a:pt x="3485662" y="949569"/>
                  </a:cubicBezTo>
                  <a:cubicBezTo>
                    <a:pt x="3497389" y="1005857"/>
                    <a:pt x="3490845" y="994487"/>
                    <a:pt x="3497385" y="1051169"/>
                  </a:cubicBezTo>
                  <a:cubicBezTo>
                    <a:pt x="3501694" y="1088516"/>
                    <a:pt x="3511311" y="1131922"/>
                    <a:pt x="3516923" y="1168400"/>
                  </a:cubicBezTo>
                  <a:cubicBezTo>
                    <a:pt x="3521321" y="1196985"/>
                    <a:pt x="3524995" y="1225679"/>
                    <a:pt x="3528646" y="1254369"/>
                  </a:cubicBezTo>
                  <a:cubicBezTo>
                    <a:pt x="3530766" y="1271024"/>
                    <a:pt x="3543106" y="1401644"/>
                    <a:pt x="3556000" y="1441938"/>
                  </a:cubicBezTo>
                  <a:cubicBezTo>
                    <a:pt x="3560438" y="1455808"/>
                    <a:pt x="3569337" y="1467838"/>
                    <a:pt x="3575538" y="1481015"/>
                  </a:cubicBezTo>
                  <a:cubicBezTo>
                    <a:pt x="3591152" y="1514194"/>
                    <a:pt x="3579342" y="1500448"/>
                    <a:pt x="3595077" y="1516185"/>
                  </a:cubicBezTo>
                  <a:cubicBezTo>
                    <a:pt x="3606391" y="1482242"/>
                    <a:pt x="3598051" y="1503276"/>
                    <a:pt x="3641969" y="1445846"/>
                  </a:cubicBezTo>
                  <a:cubicBezTo>
                    <a:pt x="3644207" y="1442919"/>
                    <a:pt x="3647547" y="1440958"/>
                    <a:pt x="3649785" y="1438031"/>
                  </a:cubicBezTo>
                  <a:cubicBezTo>
                    <a:pt x="3664503" y="1418784"/>
                    <a:pt x="3677894" y="1398540"/>
                    <a:pt x="3692769" y="1379415"/>
                  </a:cubicBezTo>
                  <a:cubicBezTo>
                    <a:pt x="3696162" y="1375053"/>
                    <a:pt x="3701490" y="1372332"/>
                    <a:pt x="3704492" y="1367692"/>
                  </a:cubicBezTo>
                  <a:cubicBezTo>
                    <a:pt x="3749993" y="1297373"/>
                    <a:pt x="3718726" y="1330015"/>
                    <a:pt x="3743569" y="1305169"/>
                  </a:cubicBezTo>
                  <a:cubicBezTo>
                    <a:pt x="3752687" y="1284328"/>
                    <a:pt x="3763302" y="1264080"/>
                    <a:pt x="3770923" y="1242646"/>
                  </a:cubicBezTo>
                  <a:cubicBezTo>
                    <a:pt x="3784173" y="1205380"/>
                    <a:pt x="3794622" y="1167175"/>
                    <a:pt x="3806092" y="1129323"/>
                  </a:cubicBezTo>
                  <a:cubicBezTo>
                    <a:pt x="3807650" y="1124183"/>
                    <a:pt x="3808226" y="1118761"/>
                    <a:pt x="3810000" y="1113692"/>
                  </a:cubicBezTo>
                  <a:cubicBezTo>
                    <a:pt x="3817353" y="1092683"/>
                    <a:pt x="3827331" y="1072571"/>
                    <a:pt x="3833446" y="1051169"/>
                  </a:cubicBezTo>
                  <a:cubicBezTo>
                    <a:pt x="3891254" y="848843"/>
                    <a:pt x="3813431" y="1083370"/>
                    <a:pt x="3864708" y="922215"/>
                  </a:cubicBezTo>
                  <a:cubicBezTo>
                    <a:pt x="3880704" y="871941"/>
                    <a:pt x="3867576" y="903976"/>
                    <a:pt x="3884246" y="883138"/>
                  </a:cubicBezTo>
                  <a:cubicBezTo>
                    <a:pt x="3887180" y="879471"/>
                    <a:pt x="3888454" y="874422"/>
                    <a:pt x="3892062" y="871415"/>
                  </a:cubicBezTo>
                  <a:cubicBezTo>
                    <a:pt x="3898279" y="866234"/>
                    <a:pt x="3921174" y="858813"/>
                    <a:pt x="3927231" y="855785"/>
                  </a:cubicBezTo>
                  <a:cubicBezTo>
                    <a:pt x="3934024" y="852388"/>
                    <a:pt x="3939680" y="846788"/>
                    <a:pt x="3946769" y="844061"/>
                  </a:cubicBezTo>
                  <a:cubicBezTo>
                    <a:pt x="3956794" y="840205"/>
                    <a:pt x="3967545" y="838576"/>
                    <a:pt x="3978031" y="836246"/>
                  </a:cubicBezTo>
                  <a:cubicBezTo>
                    <a:pt x="4027797" y="825187"/>
                    <a:pt x="4026003" y="827443"/>
                    <a:pt x="4087446" y="820615"/>
                  </a:cubicBezTo>
                  <a:cubicBezTo>
                    <a:pt x="4140851" y="823220"/>
                    <a:pt x="4194533" y="822416"/>
                    <a:pt x="4247662" y="828431"/>
                  </a:cubicBezTo>
                  <a:cubicBezTo>
                    <a:pt x="4264034" y="830284"/>
                    <a:pt x="4278792" y="839264"/>
                    <a:pt x="4294554" y="844061"/>
                  </a:cubicBezTo>
                  <a:cubicBezTo>
                    <a:pt x="4308762" y="848385"/>
                    <a:pt x="4323210" y="851877"/>
                    <a:pt x="4337538" y="855785"/>
                  </a:cubicBezTo>
                  <a:cubicBezTo>
                    <a:pt x="4357346" y="854684"/>
                    <a:pt x="4428688" y="851371"/>
                    <a:pt x="4454769" y="847969"/>
                  </a:cubicBezTo>
                  <a:cubicBezTo>
                    <a:pt x="4525402" y="838756"/>
                    <a:pt x="4472480" y="840154"/>
                    <a:pt x="4521200" y="84015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18"/>
            <p:cNvSpPr/>
            <p:nvPr/>
          </p:nvSpPr>
          <p:spPr>
            <a:xfrm>
              <a:off x="2549124" y="5113747"/>
              <a:ext cx="4364893" cy="1426308"/>
            </a:xfrm>
            <a:custGeom>
              <a:avLst/>
              <a:gdLst>
                <a:gd name="connsiteX0" fmla="*/ 0 w 4364893"/>
                <a:gd name="connsiteY0" fmla="*/ 1426308 h 1426308"/>
                <a:gd name="connsiteX1" fmla="*/ 39077 w 4364893"/>
                <a:gd name="connsiteY1" fmla="*/ 1414585 h 1426308"/>
                <a:gd name="connsiteX2" fmla="*/ 85969 w 4364893"/>
                <a:gd name="connsiteY2" fmla="*/ 1406769 h 1426308"/>
                <a:gd name="connsiteX3" fmla="*/ 128954 w 4364893"/>
                <a:gd name="connsiteY3" fmla="*/ 1395046 h 1426308"/>
                <a:gd name="connsiteX4" fmla="*/ 195385 w 4364893"/>
                <a:gd name="connsiteY4" fmla="*/ 1383323 h 1426308"/>
                <a:gd name="connsiteX5" fmla="*/ 246185 w 4364893"/>
                <a:gd name="connsiteY5" fmla="*/ 1375508 h 1426308"/>
                <a:gd name="connsiteX6" fmla="*/ 371231 w 4364893"/>
                <a:gd name="connsiteY6" fmla="*/ 1367693 h 1426308"/>
                <a:gd name="connsiteX7" fmla="*/ 418123 w 4364893"/>
                <a:gd name="connsiteY7" fmla="*/ 1359877 h 1426308"/>
                <a:gd name="connsiteX8" fmla="*/ 468923 w 4364893"/>
                <a:gd name="connsiteY8" fmla="*/ 1355969 h 1426308"/>
                <a:gd name="connsiteX9" fmla="*/ 640862 w 4364893"/>
                <a:gd name="connsiteY9" fmla="*/ 1348154 h 1426308"/>
                <a:gd name="connsiteX10" fmla="*/ 734646 w 4364893"/>
                <a:gd name="connsiteY10" fmla="*/ 1336431 h 1426308"/>
                <a:gd name="connsiteX11" fmla="*/ 746369 w 4364893"/>
                <a:gd name="connsiteY11" fmla="*/ 1332523 h 1426308"/>
                <a:gd name="connsiteX12" fmla="*/ 816708 w 4364893"/>
                <a:gd name="connsiteY12" fmla="*/ 1316893 h 1426308"/>
                <a:gd name="connsiteX13" fmla="*/ 875323 w 4364893"/>
                <a:gd name="connsiteY13" fmla="*/ 1289539 h 1426308"/>
                <a:gd name="connsiteX14" fmla="*/ 914400 w 4364893"/>
                <a:gd name="connsiteY14" fmla="*/ 1273908 h 1426308"/>
                <a:gd name="connsiteX15" fmla="*/ 961293 w 4364893"/>
                <a:gd name="connsiteY15" fmla="*/ 1250462 h 1426308"/>
                <a:gd name="connsiteX16" fmla="*/ 1004277 w 4364893"/>
                <a:gd name="connsiteY16" fmla="*/ 1234831 h 1426308"/>
                <a:gd name="connsiteX17" fmla="*/ 1101969 w 4364893"/>
                <a:gd name="connsiteY17" fmla="*/ 1187939 h 1426308"/>
                <a:gd name="connsiteX18" fmla="*/ 1156677 w 4364893"/>
                <a:gd name="connsiteY18" fmla="*/ 1148862 h 1426308"/>
                <a:gd name="connsiteX19" fmla="*/ 1176216 w 4364893"/>
                <a:gd name="connsiteY19" fmla="*/ 1129323 h 1426308"/>
                <a:gd name="connsiteX20" fmla="*/ 1203569 w 4364893"/>
                <a:gd name="connsiteY20" fmla="*/ 1074616 h 1426308"/>
                <a:gd name="connsiteX21" fmla="*/ 1211385 w 4364893"/>
                <a:gd name="connsiteY21" fmla="*/ 1043354 h 1426308"/>
                <a:gd name="connsiteX22" fmla="*/ 1207477 w 4364893"/>
                <a:gd name="connsiteY22" fmla="*/ 953477 h 1426308"/>
                <a:gd name="connsiteX23" fmla="*/ 1199662 w 4364893"/>
                <a:gd name="connsiteY23" fmla="*/ 933939 h 1426308"/>
                <a:gd name="connsiteX24" fmla="*/ 1195754 w 4364893"/>
                <a:gd name="connsiteY24" fmla="*/ 922216 h 1426308"/>
                <a:gd name="connsiteX25" fmla="*/ 1187939 w 4364893"/>
                <a:gd name="connsiteY25" fmla="*/ 914400 h 1426308"/>
                <a:gd name="connsiteX26" fmla="*/ 1172308 w 4364893"/>
                <a:gd name="connsiteY26" fmla="*/ 894862 h 1426308"/>
                <a:gd name="connsiteX27" fmla="*/ 1129323 w 4364893"/>
                <a:gd name="connsiteY27" fmla="*/ 855785 h 1426308"/>
                <a:gd name="connsiteX28" fmla="*/ 1105877 w 4364893"/>
                <a:gd name="connsiteY28" fmla="*/ 840154 h 1426308"/>
                <a:gd name="connsiteX29" fmla="*/ 1074616 w 4364893"/>
                <a:gd name="connsiteY29" fmla="*/ 816708 h 1426308"/>
                <a:gd name="connsiteX30" fmla="*/ 1051169 w 4364893"/>
                <a:gd name="connsiteY30" fmla="*/ 808893 h 1426308"/>
                <a:gd name="connsiteX31" fmla="*/ 1035539 w 4364893"/>
                <a:gd name="connsiteY31" fmla="*/ 801077 h 1426308"/>
                <a:gd name="connsiteX32" fmla="*/ 1012093 w 4364893"/>
                <a:gd name="connsiteY32" fmla="*/ 793262 h 1426308"/>
                <a:gd name="connsiteX33" fmla="*/ 1016000 w 4364893"/>
                <a:gd name="connsiteY33" fmla="*/ 679939 h 1426308"/>
                <a:gd name="connsiteX34" fmla="*/ 1039446 w 4364893"/>
                <a:gd name="connsiteY34" fmla="*/ 656493 h 1426308"/>
                <a:gd name="connsiteX35" fmla="*/ 1141046 w 4364893"/>
                <a:gd name="connsiteY35" fmla="*/ 586154 h 1426308"/>
                <a:gd name="connsiteX36" fmla="*/ 1227016 w 4364893"/>
                <a:gd name="connsiteY36" fmla="*/ 543169 h 1426308"/>
                <a:gd name="connsiteX37" fmla="*/ 1270000 w 4364893"/>
                <a:gd name="connsiteY37" fmla="*/ 519723 h 1426308"/>
                <a:gd name="connsiteX38" fmla="*/ 1328616 w 4364893"/>
                <a:gd name="connsiteY38" fmla="*/ 472831 h 1426308"/>
                <a:gd name="connsiteX39" fmla="*/ 1359877 w 4364893"/>
                <a:gd name="connsiteY39" fmla="*/ 457200 h 1426308"/>
                <a:gd name="connsiteX40" fmla="*/ 1387231 w 4364893"/>
                <a:gd name="connsiteY40" fmla="*/ 437662 h 1426308"/>
                <a:gd name="connsiteX41" fmla="*/ 1453662 w 4364893"/>
                <a:gd name="connsiteY41" fmla="*/ 379046 h 1426308"/>
                <a:gd name="connsiteX42" fmla="*/ 1473200 w 4364893"/>
                <a:gd name="connsiteY42" fmla="*/ 355600 h 1426308"/>
                <a:gd name="connsiteX43" fmla="*/ 1484923 w 4364893"/>
                <a:gd name="connsiteY43" fmla="*/ 339969 h 1426308"/>
                <a:gd name="connsiteX44" fmla="*/ 1508369 w 4364893"/>
                <a:gd name="connsiteY44" fmla="*/ 328246 h 1426308"/>
                <a:gd name="connsiteX45" fmla="*/ 1551354 w 4364893"/>
                <a:gd name="connsiteY45" fmla="*/ 289169 h 1426308"/>
                <a:gd name="connsiteX46" fmla="*/ 1598246 w 4364893"/>
                <a:gd name="connsiteY46" fmla="*/ 257908 h 1426308"/>
                <a:gd name="connsiteX47" fmla="*/ 1621693 w 4364893"/>
                <a:gd name="connsiteY47" fmla="*/ 234462 h 1426308"/>
                <a:gd name="connsiteX48" fmla="*/ 1676400 w 4364893"/>
                <a:gd name="connsiteY48" fmla="*/ 207108 h 1426308"/>
                <a:gd name="connsiteX49" fmla="*/ 1703754 w 4364893"/>
                <a:gd name="connsiteY49" fmla="*/ 187569 h 1426308"/>
                <a:gd name="connsiteX50" fmla="*/ 1754554 w 4364893"/>
                <a:gd name="connsiteY50" fmla="*/ 156308 h 1426308"/>
                <a:gd name="connsiteX51" fmla="*/ 1789723 w 4364893"/>
                <a:gd name="connsiteY51" fmla="*/ 125046 h 1426308"/>
                <a:gd name="connsiteX52" fmla="*/ 1809262 w 4364893"/>
                <a:gd name="connsiteY52" fmla="*/ 117231 h 1426308"/>
                <a:gd name="connsiteX53" fmla="*/ 1887416 w 4364893"/>
                <a:gd name="connsiteY53" fmla="*/ 85969 h 1426308"/>
                <a:gd name="connsiteX54" fmla="*/ 1965569 w 4364893"/>
                <a:gd name="connsiteY54" fmla="*/ 58616 h 1426308"/>
                <a:gd name="connsiteX55" fmla="*/ 1996831 w 4364893"/>
                <a:gd name="connsiteY55" fmla="*/ 46893 h 1426308"/>
                <a:gd name="connsiteX56" fmla="*/ 2078893 w 4364893"/>
                <a:gd name="connsiteY56" fmla="*/ 35169 h 1426308"/>
                <a:gd name="connsiteX57" fmla="*/ 2117969 w 4364893"/>
                <a:gd name="connsiteY57" fmla="*/ 27354 h 1426308"/>
                <a:gd name="connsiteX58" fmla="*/ 2172677 w 4364893"/>
                <a:gd name="connsiteY58" fmla="*/ 19539 h 1426308"/>
                <a:gd name="connsiteX59" fmla="*/ 2250831 w 4364893"/>
                <a:gd name="connsiteY59" fmla="*/ 3908 h 1426308"/>
                <a:gd name="connsiteX60" fmla="*/ 2567354 w 4364893"/>
                <a:gd name="connsiteY60" fmla="*/ 0 h 1426308"/>
                <a:gd name="connsiteX61" fmla="*/ 2688493 w 4364893"/>
                <a:gd name="connsiteY61" fmla="*/ 7816 h 1426308"/>
                <a:gd name="connsiteX62" fmla="*/ 2762739 w 4364893"/>
                <a:gd name="connsiteY62" fmla="*/ 54708 h 1426308"/>
                <a:gd name="connsiteX63" fmla="*/ 2821354 w 4364893"/>
                <a:gd name="connsiteY63" fmla="*/ 89877 h 1426308"/>
                <a:gd name="connsiteX64" fmla="*/ 2864339 w 4364893"/>
                <a:gd name="connsiteY64" fmla="*/ 125046 h 1426308"/>
                <a:gd name="connsiteX65" fmla="*/ 2891693 w 4364893"/>
                <a:gd name="connsiteY65" fmla="*/ 136769 h 1426308"/>
                <a:gd name="connsiteX66" fmla="*/ 2942493 w 4364893"/>
                <a:gd name="connsiteY66" fmla="*/ 168031 h 1426308"/>
                <a:gd name="connsiteX67" fmla="*/ 2962031 w 4364893"/>
                <a:gd name="connsiteY67" fmla="*/ 171939 h 1426308"/>
                <a:gd name="connsiteX68" fmla="*/ 3016739 w 4364893"/>
                <a:gd name="connsiteY68" fmla="*/ 187569 h 1426308"/>
                <a:gd name="connsiteX69" fmla="*/ 3051908 w 4364893"/>
                <a:gd name="connsiteY69" fmla="*/ 195385 h 1426308"/>
                <a:gd name="connsiteX70" fmla="*/ 3079262 w 4364893"/>
                <a:gd name="connsiteY70" fmla="*/ 203200 h 1426308"/>
                <a:gd name="connsiteX71" fmla="*/ 3137877 w 4364893"/>
                <a:gd name="connsiteY71" fmla="*/ 207108 h 1426308"/>
                <a:gd name="connsiteX72" fmla="*/ 3325446 w 4364893"/>
                <a:gd name="connsiteY72" fmla="*/ 211016 h 1426308"/>
                <a:gd name="connsiteX73" fmla="*/ 3493477 w 4364893"/>
                <a:gd name="connsiteY73" fmla="*/ 207108 h 1426308"/>
                <a:gd name="connsiteX74" fmla="*/ 3552093 w 4364893"/>
                <a:gd name="connsiteY74" fmla="*/ 203200 h 1426308"/>
                <a:gd name="connsiteX75" fmla="*/ 3634154 w 4364893"/>
                <a:gd name="connsiteY75" fmla="*/ 195385 h 1426308"/>
                <a:gd name="connsiteX76" fmla="*/ 3720123 w 4364893"/>
                <a:gd name="connsiteY76" fmla="*/ 183662 h 1426308"/>
                <a:gd name="connsiteX77" fmla="*/ 3790462 w 4364893"/>
                <a:gd name="connsiteY77" fmla="*/ 175846 h 1426308"/>
                <a:gd name="connsiteX78" fmla="*/ 3872523 w 4364893"/>
                <a:gd name="connsiteY78" fmla="*/ 160216 h 1426308"/>
                <a:gd name="connsiteX79" fmla="*/ 3907693 w 4364893"/>
                <a:gd name="connsiteY79" fmla="*/ 152400 h 1426308"/>
                <a:gd name="connsiteX80" fmla="*/ 4009293 w 4364893"/>
                <a:gd name="connsiteY80" fmla="*/ 140677 h 1426308"/>
                <a:gd name="connsiteX81" fmla="*/ 4064000 w 4364893"/>
                <a:gd name="connsiteY81" fmla="*/ 128954 h 1426308"/>
                <a:gd name="connsiteX82" fmla="*/ 4165600 w 4364893"/>
                <a:gd name="connsiteY82" fmla="*/ 117231 h 1426308"/>
                <a:gd name="connsiteX83" fmla="*/ 4200769 w 4364893"/>
                <a:gd name="connsiteY83" fmla="*/ 109416 h 1426308"/>
                <a:gd name="connsiteX84" fmla="*/ 4224216 w 4364893"/>
                <a:gd name="connsiteY84" fmla="*/ 101600 h 1426308"/>
                <a:gd name="connsiteX85" fmla="*/ 4251569 w 4364893"/>
                <a:gd name="connsiteY85" fmla="*/ 97693 h 1426308"/>
                <a:gd name="connsiteX86" fmla="*/ 4357077 w 4364893"/>
                <a:gd name="connsiteY86" fmla="*/ 89877 h 1426308"/>
                <a:gd name="connsiteX87" fmla="*/ 4364893 w 4364893"/>
                <a:gd name="connsiteY87" fmla="*/ 82062 h 142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364893" h="1426308">
                  <a:moveTo>
                    <a:pt x="0" y="1426308"/>
                  </a:moveTo>
                  <a:cubicBezTo>
                    <a:pt x="13008" y="1421972"/>
                    <a:pt x="25580" y="1417116"/>
                    <a:pt x="39077" y="1414585"/>
                  </a:cubicBezTo>
                  <a:cubicBezTo>
                    <a:pt x="54652" y="1411664"/>
                    <a:pt x="70484" y="1410135"/>
                    <a:pt x="85969" y="1406769"/>
                  </a:cubicBezTo>
                  <a:cubicBezTo>
                    <a:pt x="100482" y="1403614"/>
                    <a:pt x="114432" y="1398158"/>
                    <a:pt x="128954" y="1395046"/>
                  </a:cubicBezTo>
                  <a:cubicBezTo>
                    <a:pt x="150941" y="1390335"/>
                    <a:pt x="173232" y="1387176"/>
                    <a:pt x="195385" y="1383323"/>
                  </a:cubicBezTo>
                  <a:cubicBezTo>
                    <a:pt x="204891" y="1381670"/>
                    <a:pt x="237754" y="1376157"/>
                    <a:pt x="246185" y="1375508"/>
                  </a:cubicBezTo>
                  <a:cubicBezTo>
                    <a:pt x="287825" y="1372305"/>
                    <a:pt x="329549" y="1370298"/>
                    <a:pt x="371231" y="1367693"/>
                  </a:cubicBezTo>
                  <a:cubicBezTo>
                    <a:pt x="386862" y="1365088"/>
                    <a:pt x="402390" y="1361765"/>
                    <a:pt x="418123" y="1359877"/>
                  </a:cubicBezTo>
                  <a:cubicBezTo>
                    <a:pt x="434985" y="1357853"/>
                    <a:pt x="451971" y="1356996"/>
                    <a:pt x="468923" y="1355969"/>
                  </a:cubicBezTo>
                  <a:cubicBezTo>
                    <a:pt x="517007" y="1353055"/>
                    <a:pt x="594572" y="1350083"/>
                    <a:pt x="640862" y="1348154"/>
                  </a:cubicBezTo>
                  <a:cubicBezTo>
                    <a:pt x="672123" y="1344246"/>
                    <a:pt x="703482" y="1341048"/>
                    <a:pt x="734646" y="1336431"/>
                  </a:cubicBezTo>
                  <a:cubicBezTo>
                    <a:pt x="738721" y="1335827"/>
                    <a:pt x="742362" y="1333477"/>
                    <a:pt x="746369" y="1332523"/>
                  </a:cubicBezTo>
                  <a:cubicBezTo>
                    <a:pt x="769734" y="1326960"/>
                    <a:pt x="793262" y="1322103"/>
                    <a:pt x="816708" y="1316893"/>
                  </a:cubicBezTo>
                  <a:cubicBezTo>
                    <a:pt x="836246" y="1307775"/>
                    <a:pt x="855588" y="1298223"/>
                    <a:pt x="875323" y="1289539"/>
                  </a:cubicBezTo>
                  <a:cubicBezTo>
                    <a:pt x="888164" y="1283889"/>
                    <a:pt x="901628" y="1279713"/>
                    <a:pt x="914400" y="1273908"/>
                  </a:cubicBezTo>
                  <a:cubicBezTo>
                    <a:pt x="930310" y="1266676"/>
                    <a:pt x="945266" y="1257430"/>
                    <a:pt x="961293" y="1250462"/>
                  </a:cubicBezTo>
                  <a:cubicBezTo>
                    <a:pt x="975275" y="1244383"/>
                    <a:pt x="990121" y="1240493"/>
                    <a:pt x="1004277" y="1234831"/>
                  </a:cubicBezTo>
                  <a:cubicBezTo>
                    <a:pt x="1049116" y="1216895"/>
                    <a:pt x="1062026" y="1211064"/>
                    <a:pt x="1101969" y="1187939"/>
                  </a:cubicBezTo>
                  <a:cubicBezTo>
                    <a:pt x="1127176" y="1173345"/>
                    <a:pt x="1135945" y="1167709"/>
                    <a:pt x="1156677" y="1148862"/>
                  </a:cubicBezTo>
                  <a:cubicBezTo>
                    <a:pt x="1163492" y="1142666"/>
                    <a:pt x="1170690" y="1136692"/>
                    <a:pt x="1176216" y="1129323"/>
                  </a:cubicBezTo>
                  <a:cubicBezTo>
                    <a:pt x="1184912" y="1117728"/>
                    <a:pt x="1198908" y="1088600"/>
                    <a:pt x="1203569" y="1074616"/>
                  </a:cubicBezTo>
                  <a:cubicBezTo>
                    <a:pt x="1206966" y="1064426"/>
                    <a:pt x="1208780" y="1053775"/>
                    <a:pt x="1211385" y="1043354"/>
                  </a:cubicBezTo>
                  <a:cubicBezTo>
                    <a:pt x="1210082" y="1013395"/>
                    <a:pt x="1210672" y="983294"/>
                    <a:pt x="1207477" y="953477"/>
                  </a:cubicBezTo>
                  <a:cubicBezTo>
                    <a:pt x="1206730" y="946503"/>
                    <a:pt x="1202125" y="940507"/>
                    <a:pt x="1199662" y="933939"/>
                  </a:cubicBezTo>
                  <a:cubicBezTo>
                    <a:pt x="1198216" y="930082"/>
                    <a:pt x="1197873" y="925748"/>
                    <a:pt x="1195754" y="922216"/>
                  </a:cubicBezTo>
                  <a:cubicBezTo>
                    <a:pt x="1193859" y="919057"/>
                    <a:pt x="1190337" y="917197"/>
                    <a:pt x="1187939" y="914400"/>
                  </a:cubicBezTo>
                  <a:cubicBezTo>
                    <a:pt x="1182511" y="908067"/>
                    <a:pt x="1177849" y="901096"/>
                    <a:pt x="1172308" y="894862"/>
                  </a:cubicBezTo>
                  <a:cubicBezTo>
                    <a:pt x="1161655" y="882878"/>
                    <a:pt x="1140319" y="864243"/>
                    <a:pt x="1129323" y="855785"/>
                  </a:cubicBezTo>
                  <a:cubicBezTo>
                    <a:pt x="1121878" y="850058"/>
                    <a:pt x="1113473" y="845679"/>
                    <a:pt x="1105877" y="840154"/>
                  </a:cubicBezTo>
                  <a:cubicBezTo>
                    <a:pt x="1102742" y="837874"/>
                    <a:pt x="1081977" y="819980"/>
                    <a:pt x="1074616" y="816708"/>
                  </a:cubicBezTo>
                  <a:cubicBezTo>
                    <a:pt x="1067088" y="813362"/>
                    <a:pt x="1058537" y="812578"/>
                    <a:pt x="1051169" y="808893"/>
                  </a:cubicBezTo>
                  <a:cubicBezTo>
                    <a:pt x="1045959" y="806288"/>
                    <a:pt x="1040947" y="803240"/>
                    <a:pt x="1035539" y="801077"/>
                  </a:cubicBezTo>
                  <a:cubicBezTo>
                    <a:pt x="1027890" y="798017"/>
                    <a:pt x="1012093" y="793262"/>
                    <a:pt x="1012093" y="793262"/>
                  </a:cubicBezTo>
                  <a:cubicBezTo>
                    <a:pt x="1006093" y="751265"/>
                    <a:pt x="1001173" y="731835"/>
                    <a:pt x="1016000" y="679939"/>
                  </a:cubicBezTo>
                  <a:cubicBezTo>
                    <a:pt x="1019036" y="669312"/>
                    <a:pt x="1031949" y="664614"/>
                    <a:pt x="1039446" y="656493"/>
                  </a:cubicBezTo>
                  <a:cubicBezTo>
                    <a:pt x="1087639" y="604284"/>
                    <a:pt x="1039009" y="640574"/>
                    <a:pt x="1141046" y="586154"/>
                  </a:cubicBezTo>
                  <a:cubicBezTo>
                    <a:pt x="1169316" y="571077"/>
                    <a:pt x="1198611" y="557989"/>
                    <a:pt x="1227016" y="543169"/>
                  </a:cubicBezTo>
                  <a:cubicBezTo>
                    <a:pt x="1241486" y="535619"/>
                    <a:pt x="1257717" y="530470"/>
                    <a:pt x="1270000" y="519723"/>
                  </a:cubicBezTo>
                  <a:cubicBezTo>
                    <a:pt x="1289863" y="502343"/>
                    <a:pt x="1306042" y="486375"/>
                    <a:pt x="1328616" y="472831"/>
                  </a:cubicBezTo>
                  <a:cubicBezTo>
                    <a:pt x="1338606" y="466837"/>
                    <a:pt x="1349887" y="463194"/>
                    <a:pt x="1359877" y="457200"/>
                  </a:cubicBezTo>
                  <a:cubicBezTo>
                    <a:pt x="1369485" y="451435"/>
                    <a:pt x="1377908" y="443877"/>
                    <a:pt x="1387231" y="437662"/>
                  </a:cubicBezTo>
                  <a:cubicBezTo>
                    <a:pt x="1423800" y="413283"/>
                    <a:pt x="1406998" y="435044"/>
                    <a:pt x="1453662" y="379046"/>
                  </a:cubicBezTo>
                  <a:cubicBezTo>
                    <a:pt x="1460175" y="371231"/>
                    <a:pt x="1466845" y="363544"/>
                    <a:pt x="1473200" y="355600"/>
                  </a:cubicBezTo>
                  <a:cubicBezTo>
                    <a:pt x="1477269" y="350514"/>
                    <a:pt x="1479782" y="343968"/>
                    <a:pt x="1484923" y="339969"/>
                  </a:cubicBezTo>
                  <a:cubicBezTo>
                    <a:pt x="1491820" y="334604"/>
                    <a:pt x="1501099" y="333093"/>
                    <a:pt x="1508369" y="328246"/>
                  </a:cubicBezTo>
                  <a:cubicBezTo>
                    <a:pt x="1557882" y="295239"/>
                    <a:pt x="1507430" y="322758"/>
                    <a:pt x="1551354" y="289169"/>
                  </a:cubicBezTo>
                  <a:cubicBezTo>
                    <a:pt x="1566276" y="277758"/>
                    <a:pt x="1583417" y="269441"/>
                    <a:pt x="1598246" y="257908"/>
                  </a:cubicBezTo>
                  <a:cubicBezTo>
                    <a:pt x="1606971" y="251122"/>
                    <a:pt x="1612426" y="240486"/>
                    <a:pt x="1621693" y="234462"/>
                  </a:cubicBezTo>
                  <a:cubicBezTo>
                    <a:pt x="1638787" y="223351"/>
                    <a:pt x="1659810" y="218959"/>
                    <a:pt x="1676400" y="207108"/>
                  </a:cubicBezTo>
                  <a:cubicBezTo>
                    <a:pt x="1685518" y="200595"/>
                    <a:pt x="1694359" y="193676"/>
                    <a:pt x="1703754" y="187569"/>
                  </a:cubicBezTo>
                  <a:cubicBezTo>
                    <a:pt x="1720425" y="176733"/>
                    <a:pt x="1740495" y="170367"/>
                    <a:pt x="1754554" y="156308"/>
                  </a:cubicBezTo>
                  <a:cubicBezTo>
                    <a:pt x="1764908" y="145954"/>
                    <a:pt x="1777079" y="132632"/>
                    <a:pt x="1789723" y="125046"/>
                  </a:cubicBezTo>
                  <a:cubicBezTo>
                    <a:pt x="1795738" y="121437"/>
                    <a:pt x="1802905" y="120197"/>
                    <a:pt x="1809262" y="117231"/>
                  </a:cubicBezTo>
                  <a:cubicBezTo>
                    <a:pt x="1887507" y="80718"/>
                    <a:pt x="1809173" y="112050"/>
                    <a:pt x="1887416" y="85969"/>
                  </a:cubicBezTo>
                  <a:cubicBezTo>
                    <a:pt x="1913600" y="77241"/>
                    <a:pt x="1939726" y="68307"/>
                    <a:pt x="1965569" y="58616"/>
                  </a:cubicBezTo>
                  <a:cubicBezTo>
                    <a:pt x="1975990" y="54708"/>
                    <a:pt x="1986068" y="49725"/>
                    <a:pt x="1996831" y="46893"/>
                  </a:cubicBezTo>
                  <a:cubicBezTo>
                    <a:pt x="2038872" y="35829"/>
                    <a:pt x="2037750" y="41340"/>
                    <a:pt x="2078893" y="35169"/>
                  </a:cubicBezTo>
                  <a:cubicBezTo>
                    <a:pt x="2092029" y="33199"/>
                    <a:pt x="2104866" y="29538"/>
                    <a:pt x="2117969" y="27354"/>
                  </a:cubicBezTo>
                  <a:cubicBezTo>
                    <a:pt x="2136140" y="24326"/>
                    <a:pt x="2154536" y="22740"/>
                    <a:pt x="2172677" y="19539"/>
                  </a:cubicBezTo>
                  <a:cubicBezTo>
                    <a:pt x="2198840" y="14922"/>
                    <a:pt x="2224266" y="4236"/>
                    <a:pt x="2250831" y="3908"/>
                  </a:cubicBezTo>
                  <a:lnTo>
                    <a:pt x="2567354" y="0"/>
                  </a:lnTo>
                  <a:cubicBezTo>
                    <a:pt x="2607734" y="2605"/>
                    <a:pt x="2649528" y="-3094"/>
                    <a:pt x="2688493" y="7816"/>
                  </a:cubicBezTo>
                  <a:cubicBezTo>
                    <a:pt x="2716680" y="15708"/>
                    <a:pt x="2737718" y="39517"/>
                    <a:pt x="2762739" y="54708"/>
                  </a:cubicBezTo>
                  <a:cubicBezTo>
                    <a:pt x="2781256" y="65950"/>
                    <a:pt x="2804164" y="75812"/>
                    <a:pt x="2821354" y="89877"/>
                  </a:cubicBezTo>
                  <a:cubicBezTo>
                    <a:pt x="2850570" y="113781"/>
                    <a:pt x="2830134" y="106629"/>
                    <a:pt x="2864339" y="125046"/>
                  </a:cubicBezTo>
                  <a:cubicBezTo>
                    <a:pt x="2873073" y="129749"/>
                    <a:pt x="2882959" y="132066"/>
                    <a:pt x="2891693" y="136769"/>
                  </a:cubicBezTo>
                  <a:cubicBezTo>
                    <a:pt x="2917402" y="150613"/>
                    <a:pt x="2914222" y="156251"/>
                    <a:pt x="2942493" y="168031"/>
                  </a:cubicBezTo>
                  <a:cubicBezTo>
                    <a:pt x="2948624" y="170586"/>
                    <a:pt x="2955518" y="170636"/>
                    <a:pt x="2962031" y="171939"/>
                  </a:cubicBezTo>
                  <a:cubicBezTo>
                    <a:pt x="2986470" y="188231"/>
                    <a:pt x="2967277" y="177677"/>
                    <a:pt x="3016739" y="187569"/>
                  </a:cubicBezTo>
                  <a:cubicBezTo>
                    <a:pt x="3028515" y="189924"/>
                    <a:pt x="3040258" y="192472"/>
                    <a:pt x="3051908" y="195385"/>
                  </a:cubicBezTo>
                  <a:cubicBezTo>
                    <a:pt x="3061108" y="197685"/>
                    <a:pt x="3069866" y="201919"/>
                    <a:pt x="3079262" y="203200"/>
                  </a:cubicBezTo>
                  <a:cubicBezTo>
                    <a:pt x="3098664" y="205846"/>
                    <a:pt x="3118305" y="206487"/>
                    <a:pt x="3137877" y="207108"/>
                  </a:cubicBezTo>
                  <a:cubicBezTo>
                    <a:pt x="3200382" y="209092"/>
                    <a:pt x="3262923" y="209713"/>
                    <a:pt x="3325446" y="211016"/>
                  </a:cubicBezTo>
                  <a:lnTo>
                    <a:pt x="3493477" y="207108"/>
                  </a:lnTo>
                  <a:cubicBezTo>
                    <a:pt x="3513047" y="206433"/>
                    <a:pt x="3532569" y="204702"/>
                    <a:pt x="3552093" y="203200"/>
                  </a:cubicBezTo>
                  <a:cubicBezTo>
                    <a:pt x="3561329" y="202490"/>
                    <a:pt x="3623331" y="196738"/>
                    <a:pt x="3634154" y="195385"/>
                  </a:cubicBezTo>
                  <a:cubicBezTo>
                    <a:pt x="3662852" y="191798"/>
                    <a:pt x="3691425" y="187249"/>
                    <a:pt x="3720123" y="183662"/>
                  </a:cubicBezTo>
                  <a:cubicBezTo>
                    <a:pt x="3740608" y="181101"/>
                    <a:pt x="3769509" y="179459"/>
                    <a:pt x="3790462" y="175846"/>
                  </a:cubicBezTo>
                  <a:cubicBezTo>
                    <a:pt x="3817903" y="171115"/>
                    <a:pt x="3845341" y="166257"/>
                    <a:pt x="3872523" y="160216"/>
                  </a:cubicBezTo>
                  <a:cubicBezTo>
                    <a:pt x="3884246" y="157611"/>
                    <a:pt x="3895804" y="154098"/>
                    <a:pt x="3907693" y="152400"/>
                  </a:cubicBezTo>
                  <a:cubicBezTo>
                    <a:pt x="3941442" y="147579"/>
                    <a:pt x="4009293" y="140677"/>
                    <a:pt x="4009293" y="140677"/>
                  </a:cubicBezTo>
                  <a:cubicBezTo>
                    <a:pt x="4035052" y="134237"/>
                    <a:pt x="4039688" y="132196"/>
                    <a:pt x="4064000" y="128954"/>
                  </a:cubicBezTo>
                  <a:cubicBezTo>
                    <a:pt x="4097815" y="124445"/>
                    <a:pt x="4131923" y="122844"/>
                    <a:pt x="4165600" y="117231"/>
                  </a:cubicBezTo>
                  <a:cubicBezTo>
                    <a:pt x="4173958" y="115838"/>
                    <a:pt x="4191993" y="112049"/>
                    <a:pt x="4200769" y="109416"/>
                  </a:cubicBezTo>
                  <a:cubicBezTo>
                    <a:pt x="4208660" y="107049"/>
                    <a:pt x="4216189" y="103452"/>
                    <a:pt x="4224216" y="101600"/>
                  </a:cubicBezTo>
                  <a:cubicBezTo>
                    <a:pt x="4233190" y="99529"/>
                    <a:pt x="4242415" y="98710"/>
                    <a:pt x="4251569" y="97693"/>
                  </a:cubicBezTo>
                  <a:cubicBezTo>
                    <a:pt x="4288853" y="93551"/>
                    <a:pt x="4318652" y="92279"/>
                    <a:pt x="4357077" y="89877"/>
                  </a:cubicBezTo>
                  <a:lnTo>
                    <a:pt x="4364893" y="820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자유형 7"/>
            <p:cNvSpPr/>
            <p:nvPr/>
          </p:nvSpPr>
          <p:spPr>
            <a:xfrm>
              <a:off x="2218696" y="4507916"/>
              <a:ext cx="4692682" cy="919042"/>
            </a:xfrm>
            <a:custGeom>
              <a:avLst/>
              <a:gdLst>
                <a:gd name="connsiteX0" fmla="*/ 0 w 4692682"/>
                <a:gd name="connsiteY0" fmla="*/ 635903 h 919042"/>
                <a:gd name="connsiteX1" fmla="*/ 41775 w 4692682"/>
                <a:gd name="connsiteY1" fmla="*/ 626619 h 919042"/>
                <a:gd name="connsiteX2" fmla="*/ 69624 w 4692682"/>
                <a:gd name="connsiteY2" fmla="*/ 621978 h 919042"/>
                <a:gd name="connsiteX3" fmla="*/ 83549 w 4692682"/>
                <a:gd name="connsiteY3" fmla="*/ 612694 h 919042"/>
                <a:gd name="connsiteX4" fmla="*/ 148532 w 4692682"/>
                <a:gd name="connsiteY4" fmla="*/ 598770 h 919042"/>
                <a:gd name="connsiteX5" fmla="*/ 167099 w 4692682"/>
                <a:gd name="connsiteY5" fmla="*/ 594128 h 919042"/>
                <a:gd name="connsiteX6" fmla="*/ 222798 w 4692682"/>
                <a:gd name="connsiteY6" fmla="*/ 580203 h 919042"/>
                <a:gd name="connsiteX7" fmla="*/ 250648 w 4692682"/>
                <a:gd name="connsiteY7" fmla="*/ 570920 h 919042"/>
                <a:gd name="connsiteX8" fmla="*/ 306347 w 4692682"/>
                <a:gd name="connsiteY8" fmla="*/ 556995 h 919042"/>
                <a:gd name="connsiteX9" fmla="*/ 399180 w 4692682"/>
                <a:gd name="connsiteY9" fmla="*/ 543070 h 919042"/>
                <a:gd name="connsiteX10" fmla="*/ 543070 w 4692682"/>
                <a:gd name="connsiteY10" fmla="*/ 515220 h 919042"/>
                <a:gd name="connsiteX11" fmla="*/ 584845 w 4692682"/>
                <a:gd name="connsiteY11" fmla="*/ 505937 h 919042"/>
                <a:gd name="connsiteX12" fmla="*/ 635903 w 4692682"/>
                <a:gd name="connsiteY12" fmla="*/ 501296 h 919042"/>
                <a:gd name="connsiteX13" fmla="*/ 691602 w 4692682"/>
                <a:gd name="connsiteY13" fmla="*/ 492012 h 919042"/>
                <a:gd name="connsiteX14" fmla="*/ 812284 w 4692682"/>
                <a:gd name="connsiteY14" fmla="*/ 487371 h 919042"/>
                <a:gd name="connsiteX15" fmla="*/ 881909 w 4692682"/>
                <a:gd name="connsiteY15" fmla="*/ 478087 h 919042"/>
                <a:gd name="connsiteX16" fmla="*/ 1253239 w 4692682"/>
                <a:gd name="connsiteY16" fmla="*/ 478087 h 919042"/>
                <a:gd name="connsiteX17" fmla="*/ 1299655 w 4692682"/>
                <a:gd name="connsiteY17" fmla="*/ 464163 h 919042"/>
                <a:gd name="connsiteX18" fmla="*/ 1313580 w 4692682"/>
                <a:gd name="connsiteY18" fmla="*/ 454879 h 919042"/>
                <a:gd name="connsiteX19" fmla="*/ 1355354 w 4692682"/>
                <a:gd name="connsiteY19" fmla="*/ 431671 h 919042"/>
                <a:gd name="connsiteX20" fmla="*/ 1369279 w 4692682"/>
                <a:gd name="connsiteY20" fmla="*/ 422388 h 919042"/>
                <a:gd name="connsiteX21" fmla="*/ 1387846 w 4692682"/>
                <a:gd name="connsiteY21" fmla="*/ 417746 h 919042"/>
                <a:gd name="connsiteX22" fmla="*/ 1420337 w 4692682"/>
                <a:gd name="connsiteY22" fmla="*/ 389897 h 919042"/>
                <a:gd name="connsiteX23" fmla="*/ 1448187 w 4692682"/>
                <a:gd name="connsiteY23" fmla="*/ 385255 h 919042"/>
                <a:gd name="connsiteX24" fmla="*/ 1485320 w 4692682"/>
                <a:gd name="connsiteY24" fmla="*/ 362047 h 919042"/>
                <a:gd name="connsiteX25" fmla="*/ 1503886 w 4692682"/>
                <a:gd name="connsiteY25" fmla="*/ 348122 h 919042"/>
                <a:gd name="connsiteX26" fmla="*/ 1531736 w 4692682"/>
                <a:gd name="connsiteY26" fmla="*/ 329555 h 919042"/>
                <a:gd name="connsiteX27" fmla="*/ 1592077 w 4692682"/>
                <a:gd name="connsiteY27" fmla="*/ 287781 h 919042"/>
                <a:gd name="connsiteX28" fmla="*/ 1615285 w 4692682"/>
                <a:gd name="connsiteY28" fmla="*/ 273856 h 919042"/>
                <a:gd name="connsiteX29" fmla="*/ 1643135 w 4692682"/>
                <a:gd name="connsiteY29" fmla="*/ 255289 h 919042"/>
                <a:gd name="connsiteX30" fmla="*/ 1661702 w 4692682"/>
                <a:gd name="connsiteY30" fmla="*/ 246006 h 919042"/>
                <a:gd name="connsiteX31" fmla="*/ 1684910 w 4692682"/>
                <a:gd name="connsiteY31" fmla="*/ 227440 h 919042"/>
                <a:gd name="connsiteX32" fmla="*/ 1745251 w 4692682"/>
                <a:gd name="connsiteY32" fmla="*/ 208873 h 919042"/>
                <a:gd name="connsiteX33" fmla="*/ 1759176 w 4692682"/>
                <a:gd name="connsiteY33" fmla="*/ 204232 h 919042"/>
                <a:gd name="connsiteX34" fmla="*/ 1773101 w 4692682"/>
                <a:gd name="connsiteY34" fmla="*/ 190307 h 919042"/>
                <a:gd name="connsiteX35" fmla="*/ 1787025 w 4692682"/>
                <a:gd name="connsiteY35" fmla="*/ 185665 h 919042"/>
                <a:gd name="connsiteX36" fmla="*/ 1819517 w 4692682"/>
                <a:gd name="connsiteY36" fmla="*/ 171740 h 919042"/>
                <a:gd name="connsiteX37" fmla="*/ 1842725 w 4692682"/>
                <a:gd name="connsiteY37" fmla="*/ 157815 h 919042"/>
                <a:gd name="connsiteX38" fmla="*/ 1870575 w 4692682"/>
                <a:gd name="connsiteY38" fmla="*/ 148532 h 919042"/>
                <a:gd name="connsiteX39" fmla="*/ 1898424 w 4692682"/>
                <a:gd name="connsiteY39" fmla="*/ 134607 h 919042"/>
                <a:gd name="connsiteX40" fmla="*/ 1926274 w 4692682"/>
                <a:gd name="connsiteY40" fmla="*/ 125324 h 919042"/>
                <a:gd name="connsiteX41" fmla="*/ 1940199 w 4692682"/>
                <a:gd name="connsiteY41" fmla="*/ 116041 h 919042"/>
                <a:gd name="connsiteX42" fmla="*/ 2051598 w 4692682"/>
                <a:gd name="connsiteY42" fmla="*/ 102116 h 919042"/>
                <a:gd name="connsiteX43" fmla="*/ 2102656 w 4692682"/>
                <a:gd name="connsiteY43" fmla="*/ 88191 h 919042"/>
                <a:gd name="connsiteX44" fmla="*/ 2121222 w 4692682"/>
                <a:gd name="connsiteY44" fmla="*/ 83549 h 919042"/>
                <a:gd name="connsiteX45" fmla="*/ 2167639 w 4692682"/>
                <a:gd name="connsiteY45" fmla="*/ 78908 h 919042"/>
                <a:gd name="connsiteX46" fmla="*/ 2241905 w 4692682"/>
                <a:gd name="connsiteY46" fmla="*/ 64983 h 919042"/>
                <a:gd name="connsiteX47" fmla="*/ 2283679 w 4692682"/>
                <a:gd name="connsiteY47" fmla="*/ 55700 h 919042"/>
                <a:gd name="connsiteX48" fmla="*/ 2385795 w 4692682"/>
                <a:gd name="connsiteY48" fmla="*/ 51058 h 919042"/>
                <a:gd name="connsiteX49" fmla="*/ 2487911 w 4692682"/>
                <a:gd name="connsiteY49" fmla="*/ 37133 h 919042"/>
                <a:gd name="connsiteX50" fmla="*/ 2534327 w 4692682"/>
                <a:gd name="connsiteY50" fmla="*/ 32491 h 919042"/>
                <a:gd name="connsiteX51" fmla="*/ 2668934 w 4692682"/>
                <a:gd name="connsiteY51" fmla="*/ 18567 h 919042"/>
                <a:gd name="connsiteX52" fmla="*/ 2794258 w 4692682"/>
                <a:gd name="connsiteY52" fmla="*/ 4642 h 919042"/>
                <a:gd name="connsiteX53" fmla="*/ 2975281 w 4692682"/>
                <a:gd name="connsiteY53" fmla="*/ 0 h 919042"/>
                <a:gd name="connsiteX54" fmla="*/ 3017056 w 4692682"/>
                <a:gd name="connsiteY54" fmla="*/ 4642 h 919042"/>
                <a:gd name="connsiteX55" fmla="*/ 3044906 w 4692682"/>
                <a:gd name="connsiteY55" fmla="*/ 13925 h 919042"/>
                <a:gd name="connsiteX56" fmla="*/ 3082039 w 4692682"/>
                <a:gd name="connsiteY56" fmla="*/ 23208 h 919042"/>
                <a:gd name="connsiteX57" fmla="*/ 3109888 w 4692682"/>
                <a:gd name="connsiteY57" fmla="*/ 32491 h 919042"/>
                <a:gd name="connsiteX58" fmla="*/ 3156305 w 4692682"/>
                <a:gd name="connsiteY58" fmla="*/ 37133 h 919042"/>
                <a:gd name="connsiteX59" fmla="*/ 3184154 w 4692682"/>
                <a:gd name="connsiteY59" fmla="*/ 51058 h 919042"/>
                <a:gd name="connsiteX60" fmla="*/ 3207363 w 4692682"/>
                <a:gd name="connsiteY60" fmla="*/ 64983 h 919042"/>
                <a:gd name="connsiteX61" fmla="*/ 3221287 w 4692682"/>
                <a:gd name="connsiteY61" fmla="*/ 69624 h 919042"/>
                <a:gd name="connsiteX62" fmla="*/ 3272345 w 4692682"/>
                <a:gd name="connsiteY62" fmla="*/ 102116 h 919042"/>
                <a:gd name="connsiteX63" fmla="*/ 3300195 w 4692682"/>
                <a:gd name="connsiteY63" fmla="*/ 129966 h 919042"/>
                <a:gd name="connsiteX64" fmla="*/ 3318762 w 4692682"/>
                <a:gd name="connsiteY64" fmla="*/ 157815 h 919042"/>
                <a:gd name="connsiteX65" fmla="*/ 3328045 w 4692682"/>
                <a:gd name="connsiteY65" fmla="*/ 171740 h 919042"/>
                <a:gd name="connsiteX66" fmla="*/ 3341970 w 4692682"/>
                <a:gd name="connsiteY66" fmla="*/ 181023 h 919042"/>
                <a:gd name="connsiteX67" fmla="*/ 3360536 w 4692682"/>
                <a:gd name="connsiteY67" fmla="*/ 218156 h 919042"/>
                <a:gd name="connsiteX68" fmla="*/ 3374461 w 4692682"/>
                <a:gd name="connsiteY68" fmla="*/ 227440 h 919042"/>
                <a:gd name="connsiteX69" fmla="*/ 3388386 w 4692682"/>
                <a:gd name="connsiteY69" fmla="*/ 241365 h 919042"/>
                <a:gd name="connsiteX70" fmla="*/ 3402311 w 4692682"/>
                <a:gd name="connsiteY70" fmla="*/ 264573 h 919042"/>
                <a:gd name="connsiteX71" fmla="*/ 3522993 w 4692682"/>
                <a:gd name="connsiteY71" fmla="*/ 403821 h 919042"/>
                <a:gd name="connsiteX72" fmla="*/ 3564768 w 4692682"/>
                <a:gd name="connsiteY72" fmla="*/ 482729 h 919042"/>
                <a:gd name="connsiteX73" fmla="*/ 3578693 w 4692682"/>
                <a:gd name="connsiteY73" fmla="*/ 505937 h 919042"/>
                <a:gd name="connsiteX74" fmla="*/ 3587976 w 4692682"/>
                <a:gd name="connsiteY74" fmla="*/ 529145 h 919042"/>
                <a:gd name="connsiteX75" fmla="*/ 3597259 w 4692682"/>
                <a:gd name="connsiteY75" fmla="*/ 547712 h 919042"/>
                <a:gd name="connsiteX76" fmla="*/ 3601901 w 4692682"/>
                <a:gd name="connsiteY76" fmla="*/ 566278 h 919042"/>
                <a:gd name="connsiteX77" fmla="*/ 3620467 w 4692682"/>
                <a:gd name="connsiteY77" fmla="*/ 589486 h 919042"/>
                <a:gd name="connsiteX78" fmla="*/ 3634392 w 4692682"/>
                <a:gd name="connsiteY78" fmla="*/ 631261 h 919042"/>
                <a:gd name="connsiteX79" fmla="*/ 3648317 w 4692682"/>
                <a:gd name="connsiteY79" fmla="*/ 668394 h 919042"/>
                <a:gd name="connsiteX80" fmla="*/ 3652958 w 4692682"/>
                <a:gd name="connsiteY80" fmla="*/ 696244 h 919042"/>
                <a:gd name="connsiteX81" fmla="*/ 3662242 w 4692682"/>
                <a:gd name="connsiteY81" fmla="*/ 705527 h 919042"/>
                <a:gd name="connsiteX82" fmla="*/ 3666883 w 4692682"/>
                <a:gd name="connsiteY82" fmla="*/ 733377 h 919042"/>
                <a:gd name="connsiteX83" fmla="*/ 3676167 w 4692682"/>
                <a:gd name="connsiteY83" fmla="*/ 756585 h 919042"/>
                <a:gd name="connsiteX84" fmla="*/ 3736508 w 4692682"/>
                <a:gd name="connsiteY84" fmla="*/ 844776 h 919042"/>
                <a:gd name="connsiteX85" fmla="*/ 3750433 w 4692682"/>
                <a:gd name="connsiteY85" fmla="*/ 854059 h 919042"/>
                <a:gd name="connsiteX86" fmla="*/ 3764357 w 4692682"/>
                <a:gd name="connsiteY86" fmla="*/ 858701 h 919042"/>
                <a:gd name="connsiteX87" fmla="*/ 3778282 w 4692682"/>
                <a:gd name="connsiteY87" fmla="*/ 872625 h 919042"/>
                <a:gd name="connsiteX88" fmla="*/ 3833982 w 4692682"/>
                <a:gd name="connsiteY88" fmla="*/ 881909 h 919042"/>
                <a:gd name="connsiteX89" fmla="*/ 3903606 w 4692682"/>
                <a:gd name="connsiteY89" fmla="*/ 900475 h 919042"/>
                <a:gd name="connsiteX90" fmla="*/ 3922173 w 4692682"/>
                <a:gd name="connsiteY90" fmla="*/ 905117 h 919042"/>
                <a:gd name="connsiteX91" fmla="*/ 3950022 w 4692682"/>
                <a:gd name="connsiteY91" fmla="*/ 914400 h 919042"/>
                <a:gd name="connsiteX92" fmla="*/ 4015005 w 4692682"/>
                <a:gd name="connsiteY92" fmla="*/ 919042 h 919042"/>
                <a:gd name="connsiteX93" fmla="*/ 4103196 w 4692682"/>
                <a:gd name="connsiteY93" fmla="*/ 914400 h 919042"/>
                <a:gd name="connsiteX94" fmla="*/ 4149612 w 4692682"/>
                <a:gd name="connsiteY94" fmla="*/ 909758 h 919042"/>
                <a:gd name="connsiteX95" fmla="*/ 4158896 w 4692682"/>
                <a:gd name="connsiteY95" fmla="*/ 900475 h 919042"/>
                <a:gd name="connsiteX96" fmla="*/ 4196029 w 4692682"/>
                <a:gd name="connsiteY96" fmla="*/ 858701 h 919042"/>
                <a:gd name="connsiteX97" fmla="*/ 4200670 w 4692682"/>
                <a:gd name="connsiteY97" fmla="*/ 840134 h 919042"/>
                <a:gd name="connsiteX98" fmla="*/ 4209953 w 4692682"/>
                <a:gd name="connsiteY98" fmla="*/ 826209 h 919042"/>
                <a:gd name="connsiteX99" fmla="*/ 4214595 w 4692682"/>
                <a:gd name="connsiteY99" fmla="*/ 812284 h 919042"/>
                <a:gd name="connsiteX100" fmla="*/ 4219237 w 4692682"/>
                <a:gd name="connsiteY100" fmla="*/ 770510 h 919042"/>
                <a:gd name="connsiteX101" fmla="*/ 4228520 w 4692682"/>
                <a:gd name="connsiteY101" fmla="*/ 761226 h 919042"/>
                <a:gd name="connsiteX102" fmla="*/ 4242445 w 4692682"/>
                <a:gd name="connsiteY102" fmla="*/ 649827 h 919042"/>
                <a:gd name="connsiteX103" fmla="*/ 4256370 w 4692682"/>
                <a:gd name="connsiteY103" fmla="*/ 566278 h 919042"/>
                <a:gd name="connsiteX104" fmla="*/ 4265653 w 4692682"/>
                <a:gd name="connsiteY104" fmla="*/ 473446 h 919042"/>
                <a:gd name="connsiteX105" fmla="*/ 4293503 w 4692682"/>
                <a:gd name="connsiteY105" fmla="*/ 283139 h 919042"/>
                <a:gd name="connsiteX106" fmla="*/ 4307428 w 4692682"/>
                <a:gd name="connsiteY106" fmla="*/ 269214 h 919042"/>
                <a:gd name="connsiteX107" fmla="*/ 4325994 w 4692682"/>
                <a:gd name="connsiteY107" fmla="*/ 255289 h 919042"/>
                <a:gd name="connsiteX108" fmla="*/ 4339919 w 4692682"/>
                <a:gd name="connsiteY108" fmla="*/ 246006 h 919042"/>
                <a:gd name="connsiteX109" fmla="*/ 4372410 w 4692682"/>
                <a:gd name="connsiteY109" fmla="*/ 199590 h 919042"/>
                <a:gd name="connsiteX110" fmla="*/ 4390977 w 4692682"/>
                <a:gd name="connsiteY110" fmla="*/ 181023 h 919042"/>
                <a:gd name="connsiteX111" fmla="*/ 4404902 w 4692682"/>
                <a:gd name="connsiteY111" fmla="*/ 167099 h 919042"/>
                <a:gd name="connsiteX112" fmla="*/ 4442035 w 4692682"/>
                <a:gd name="connsiteY112" fmla="*/ 157815 h 919042"/>
                <a:gd name="connsiteX113" fmla="*/ 4465243 w 4692682"/>
                <a:gd name="connsiteY113" fmla="*/ 143890 h 919042"/>
                <a:gd name="connsiteX114" fmla="*/ 4488451 w 4692682"/>
                <a:gd name="connsiteY114" fmla="*/ 134607 h 919042"/>
                <a:gd name="connsiteX115" fmla="*/ 4497734 w 4692682"/>
                <a:gd name="connsiteY115" fmla="*/ 120682 h 919042"/>
                <a:gd name="connsiteX116" fmla="*/ 4516301 w 4692682"/>
                <a:gd name="connsiteY116" fmla="*/ 111399 h 919042"/>
                <a:gd name="connsiteX117" fmla="*/ 4530225 w 4692682"/>
                <a:gd name="connsiteY117" fmla="*/ 102116 h 919042"/>
                <a:gd name="connsiteX118" fmla="*/ 4692682 w 4692682"/>
                <a:gd name="connsiteY118" fmla="*/ 102116 h 91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692682" h="919042">
                  <a:moveTo>
                    <a:pt x="0" y="635903"/>
                  </a:moveTo>
                  <a:cubicBezTo>
                    <a:pt x="13925" y="632808"/>
                    <a:pt x="27787" y="629417"/>
                    <a:pt x="41775" y="626619"/>
                  </a:cubicBezTo>
                  <a:cubicBezTo>
                    <a:pt x="51003" y="624773"/>
                    <a:pt x="60696" y="624954"/>
                    <a:pt x="69624" y="621978"/>
                  </a:cubicBezTo>
                  <a:cubicBezTo>
                    <a:pt x="74916" y="620214"/>
                    <a:pt x="78197" y="614268"/>
                    <a:pt x="83549" y="612694"/>
                  </a:cubicBezTo>
                  <a:cubicBezTo>
                    <a:pt x="104802" y="606443"/>
                    <a:pt x="126907" y="603575"/>
                    <a:pt x="148532" y="598770"/>
                  </a:cubicBezTo>
                  <a:cubicBezTo>
                    <a:pt x="154760" y="597386"/>
                    <a:pt x="160910" y="595675"/>
                    <a:pt x="167099" y="594128"/>
                  </a:cubicBezTo>
                  <a:cubicBezTo>
                    <a:pt x="196268" y="574681"/>
                    <a:pt x="166467" y="591469"/>
                    <a:pt x="222798" y="580203"/>
                  </a:cubicBezTo>
                  <a:cubicBezTo>
                    <a:pt x="232393" y="578284"/>
                    <a:pt x="241220" y="573539"/>
                    <a:pt x="250648" y="570920"/>
                  </a:cubicBezTo>
                  <a:cubicBezTo>
                    <a:pt x="269088" y="565798"/>
                    <a:pt x="287470" y="560141"/>
                    <a:pt x="306347" y="556995"/>
                  </a:cubicBezTo>
                  <a:cubicBezTo>
                    <a:pt x="374351" y="545661"/>
                    <a:pt x="343370" y="550047"/>
                    <a:pt x="399180" y="543070"/>
                  </a:cubicBezTo>
                  <a:cubicBezTo>
                    <a:pt x="496988" y="510468"/>
                    <a:pt x="414170" y="533635"/>
                    <a:pt x="543070" y="515220"/>
                  </a:cubicBezTo>
                  <a:cubicBezTo>
                    <a:pt x="557191" y="513203"/>
                    <a:pt x="570738" y="508053"/>
                    <a:pt x="584845" y="505937"/>
                  </a:cubicBezTo>
                  <a:cubicBezTo>
                    <a:pt x="601745" y="503402"/>
                    <a:pt x="618957" y="503506"/>
                    <a:pt x="635903" y="501296"/>
                  </a:cubicBezTo>
                  <a:cubicBezTo>
                    <a:pt x="654567" y="498861"/>
                    <a:pt x="672838" y="493493"/>
                    <a:pt x="691602" y="492012"/>
                  </a:cubicBezTo>
                  <a:cubicBezTo>
                    <a:pt x="731734" y="488844"/>
                    <a:pt x="772057" y="488918"/>
                    <a:pt x="812284" y="487371"/>
                  </a:cubicBezTo>
                  <a:cubicBezTo>
                    <a:pt x="835492" y="484276"/>
                    <a:pt x="858519" y="479134"/>
                    <a:pt x="881909" y="478087"/>
                  </a:cubicBezTo>
                  <a:cubicBezTo>
                    <a:pt x="1076242" y="469385"/>
                    <a:pt x="1091539" y="472313"/>
                    <a:pt x="1253239" y="478087"/>
                  </a:cubicBezTo>
                  <a:cubicBezTo>
                    <a:pt x="1268711" y="473446"/>
                    <a:pt x="1284579" y="469962"/>
                    <a:pt x="1299655" y="464163"/>
                  </a:cubicBezTo>
                  <a:cubicBezTo>
                    <a:pt x="1304862" y="462160"/>
                    <a:pt x="1308761" y="457690"/>
                    <a:pt x="1313580" y="454879"/>
                  </a:cubicBezTo>
                  <a:cubicBezTo>
                    <a:pt x="1327339" y="446853"/>
                    <a:pt x="1341595" y="439697"/>
                    <a:pt x="1355354" y="431671"/>
                  </a:cubicBezTo>
                  <a:cubicBezTo>
                    <a:pt x="1360173" y="428860"/>
                    <a:pt x="1364152" y="424585"/>
                    <a:pt x="1369279" y="422388"/>
                  </a:cubicBezTo>
                  <a:cubicBezTo>
                    <a:pt x="1375143" y="419875"/>
                    <a:pt x="1381657" y="419293"/>
                    <a:pt x="1387846" y="417746"/>
                  </a:cubicBezTo>
                  <a:cubicBezTo>
                    <a:pt x="1398676" y="408463"/>
                    <a:pt x="1407778" y="396660"/>
                    <a:pt x="1420337" y="389897"/>
                  </a:cubicBezTo>
                  <a:cubicBezTo>
                    <a:pt x="1428623" y="385435"/>
                    <a:pt x="1439537" y="388962"/>
                    <a:pt x="1448187" y="385255"/>
                  </a:cubicBezTo>
                  <a:cubicBezTo>
                    <a:pt x="1461603" y="379505"/>
                    <a:pt x="1473175" y="370144"/>
                    <a:pt x="1485320" y="362047"/>
                  </a:cubicBezTo>
                  <a:cubicBezTo>
                    <a:pt x="1491757" y="357756"/>
                    <a:pt x="1497549" y="352558"/>
                    <a:pt x="1503886" y="348122"/>
                  </a:cubicBezTo>
                  <a:cubicBezTo>
                    <a:pt x="1513026" y="341724"/>
                    <a:pt x="1522596" y="335953"/>
                    <a:pt x="1531736" y="329555"/>
                  </a:cubicBezTo>
                  <a:cubicBezTo>
                    <a:pt x="1582350" y="294126"/>
                    <a:pt x="1503502" y="344723"/>
                    <a:pt x="1592077" y="287781"/>
                  </a:cubicBezTo>
                  <a:cubicBezTo>
                    <a:pt x="1599666" y="282902"/>
                    <a:pt x="1607674" y="278700"/>
                    <a:pt x="1615285" y="273856"/>
                  </a:cubicBezTo>
                  <a:cubicBezTo>
                    <a:pt x="1624698" y="267866"/>
                    <a:pt x="1633568" y="261029"/>
                    <a:pt x="1643135" y="255289"/>
                  </a:cubicBezTo>
                  <a:cubicBezTo>
                    <a:pt x="1649068" y="251729"/>
                    <a:pt x="1655945" y="249844"/>
                    <a:pt x="1661702" y="246006"/>
                  </a:cubicBezTo>
                  <a:cubicBezTo>
                    <a:pt x="1669945" y="240511"/>
                    <a:pt x="1676187" y="232137"/>
                    <a:pt x="1684910" y="227440"/>
                  </a:cubicBezTo>
                  <a:cubicBezTo>
                    <a:pt x="1714704" y="211397"/>
                    <a:pt x="1717869" y="215718"/>
                    <a:pt x="1745251" y="208873"/>
                  </a:cubicBezTo>
                  <a:cubicBezTo>
                    <a:pt x="1749998" y="207686"/>
                    <a:pt x="1754534" y="205779"/>
                    <a:pt x="1759176" y="204232"/>
                  </a:cubicBezTo>
                  <a:cubicBezTo>
                    <a:pt x="1763818" y="199590"/>
                    <a:pt x="1767639" y="193948"/>
                    <a:pt x="1773101" y="190307"/>
                  </a:cubicBezTo>
                  <a:cubicBezTo>
                    <a:pt x="1777172" y="187593"/>
                    <a:pt x="1782649" y="187853"/>
                    <a:pt x="1787025" y="185665"/>
                  </a:cubicBezTo>
                  <a:cubicBezTo>
                    <a:pt x="1819077" y="169639"/>
                    <a:pt x="1780879" y="181400"/>
                    <a:pt x="1819517" y="171740"/>
                  </a:cubicBezTo>
                  <a:cubicBezTo>
                    <a:pt x="1827253" y="167098"/>
                    <a:pt x="1834512" y="161548"/>
                    <a:pt x="1842725" y="157815"/>
                  </a:cubicBezTo>
                  <a:cubicBezTo>
                    <a:pt x="1851633" y="153766"/>
                    <a:pt x="1861823" y="152908"/>
                    <a:pt x="1870575" y="148532"/>
                  </a:cubicBezTo>
                  <a:cubicBezTo>
                    <a:pt x="1879858" y="143890"/>
                    <a:pt x="1888844" y="138599"/>
                    <a:pt x="1898424" y="134607"/>
                  </a:cubicBezTo>
                  <a:cubicBezTo>
                    <a:pt x="1907457" y="130843"/>
                    <a:pt x="1918132" y="130752"/>
                    <a:pt x="1926274" y="125324"/>
                  </a:cubicBezTo>
                  <a:cubicBezTo>
                    <a:pt x="1930916" y="122230"/>
                    <a:pt x="1934809" y="117478"/>
                    <a:pt x="1940199" y="116041"/>
                  </a:cubicBezTo>
                  <a:cubicBezTo>
                    <a:pt x="1973877" y="107060"/>
                    <a:pt x="2017128" y="104988"/>
                    <a:pt x="2051598" y="102116"/>
                  </a:cubicBezTo>
                  <a:cubicBezTo>
                    <a:pt x="2077493" y="84854"/>
                    <a:pt x="2056431" y="95896"/>
                    <a:pt x="2102656" y="88191"/>
                  </a:cubicBezTo>
                  <a:cubicBezTo>
                    <a:pt x="2108948" y="87142"/>
                    <a:pt x="2114907" y="84451"/>
                    <a:pt x="2121222" y="83549"/>
                  </a:cubicBezTo>
                  <a:cubicBezTo>
                    <a:pt x="2136615" y="81350"/>
                    <a:pt x="2152167" y="80455"/>
                    <a:pt x="2167639" y="78908"/>
                  </a:cubicBezTo>
                  <a:cubicBezTo>
                    <a:pt x="2233471" y="60097"/>
                    <a:pt x="2164221" y="77930"/>
                    <a:pt x="2241905" y="64983"/>
                  </a:cubicBezTo>
                  <a:cubicBezTo>
                    <a:pt x="2255975" y="62638"/>
                    <a:pt x="2269481" y="57074"/>
                    <a:pt x="2283679" y="55700"/>
                  </a:cubicBezTo>
                  <a:cubicBezTo>
                    <a:pt x="2317594" y="52418"/>
                    <a:pt x="2351756" y="52605"/>
                    <a:pt x="2385795" y="51058"/>
                  </a:cubicBezTo>
                  <a:cubicBezTo>
                    <a:pt x="2499842" y="39652"/>
                    <a:pt x="2357676" y="54892"/>
                    <a:pt x="2487911" y="37133"/>
                  </a:cubicBezTo>
                  <a:cubicBezTo>
                    <a:pt x="2503318" y="35032"/>
                    <a:pt x="2518889" y="34344"/>
                    <a:pt x="2534327" y="32491"/>
                  </a:cubicBezTo>
                  <a:cubicBezTo>
                    <a:pt x="2650484" y="18552"/>
                    <a:pt x="2557403" y="26532"/>
                    <a:pt x="2668934" y="18567"/>
                  </a:cubicBezTo>
                  <a:cubicBezTo>
                    <a:pt x="2722847" y="-3000"/>
                    <a:pt x="2687626" y="8138"/>
                    <a:pt x="2794258" y="4642"/>
                  </a:cubicBezTo>
                  <a:lnTo>
                    <a:pt x="2975281" y="0"/>
                  </a:lnTo>
                  <a:cubicBezTo>
                    <a:pt x="2989206" y="1547"/>
                    <a:pt x="3003317" y="1894"/>
                    <a:pt x="3017056" y="4642"/>
                  </a:cubicBezTo>
                  <a:cubicBezTo>
                    <a:pt x="3026651" y="6561"/>
                    <a:pt x="3035413" y="11552"/>
                    <a:pt x="3044906" y="13925"/>
                  </a:cubicBezTo>
                  <a:cubicBezTo>
                    <a:pt x="3057284" y="17019"/>
                    <a:pt x="3069771" y="19703"/>
                    <a:pt x="3082039" y="23208"/>
                  </a:cubicBezTo>
                  <a:cubicBezTo>
                    <a:pt x="3091448" y="25896"/>
                    <a:pt x="3100151" y="31517"/>
                    <a:pt x="3109888" y="32491"/>
                  </a:cubicBezTo>
                  <a:lnTo>
                    <a:pt x="3156305" y="37133"/>
                  </a:lnTo>
                  <a:cubicBezTo>
                    <a:pt x="3165588" y="41775"/>
                    <a:pt x="3175043" y="46088"/>
                    <a:pt x="3184154" y="51058"/>
                  </a:cubicBezTo>
                  <a:cubicBezTo>
                    <a:pt x="3192074" y="55378"/>
                    <a:pt x="3199293" y="60948"/>
                    <a:pt x="3207363" y="64983"/>
                  </a:cubicBezTo>
                  <a:cubicBezTo>
                    <a:pt x="3211739" y="67171"/>
                    <a:pt x="3216790" y="67697"/>
                    <a:pt x="3221287" y="69624"/>
                  </a:cubicBezTo>
                  <a:cubicBezTo>
                    <a:pt x="3240286" y="77767"/>
                    <a:pt x="3256290" y="88531"/>
                    <a:pt x="3272345" y="102116"/>
                  </a:cubicBezTo>
                  <a:cubicBezTo>
                    <a:pt x="3282367" y="110596"/>
                    <a:pt x="3292912" y="119043"/>
                    <a:pt x="3300195" y="129966"/>
                  </a:cubicBezTo>
                  <a:lnTo>
                    <a:pt x="3318762" y="157815"/>
                  </a:lnTo>
                  <a:cubicBezTo>
                    <a:pt x="3321856" y="162457"/>
                    <a:pt x="3323403" y="168646"/>
                    <a:pt x="3328045" y="171740"/>
                  </a:cubicBezTo>
                  <a:lnTo>
                    <a:pt x="3341970" y="181023"/>
                  </a:lnTo>
                  <a:cubicBezTo>
                    <a:pt x="3348159" y="193401"/>
                    <a:pt x="3352600" y="206819"/>
                    <a:pt x="3360536" y="218156"/>
                  </a:cubicBezTo>
                  <a:cubicBezTo>
                    <a:pt x="3363735" y="222726"/>
                    <a:pt x="3370175" y="223869"/>
                    <a:pt x="3374461" y="227440"/>
                  </a:cubicBezTo>
                  <a:cubicBezTo>
                    <a:pt x="3379504" y="231642"/>
                    <a:pt x="3384447" y="236114"/>
                    <a:pt x="3388386" y="241365"/>
                  </a:cubicBezTo>
                  <a:cubicBezTo>
                    <a:pt x="3393799" y="248582"/>
                    <a:pt x="3396483" y="257686"/>
                    <a:pt x="3402311" y="264573"/>
                  </a:cubicBezTo>
                  <a:cubicBezTo>
                    <a:pt x="3461598" y="334639"/>
                    <a:pt x="3450831" y="283548"/>
                    <a:pt x="3522993" y="403821"/>
                  </a:cubicBezTo>
                  <a:cubicBezTo>
                    <a:pt x="3554529" y="456382"/>
                    <a:pt x="3516936" y="392381"/>
                    <a:pt x="3564768" y="482729"/>
                  </a:cubicBezTo>
                  <a:cubicBezTo>
                    <a:pt x="3568989" y="490702"/>
                    <a:pt x="3574658" y="497868"/>
                    <a:pt x="3578693" y="505937"/>
                  </a:cubicBezTo>
                  <a:cubicBezTo>
                    <a:pt x="3582419" y="513389"/>
                    <a:pt x="3584592" y="521531"/>
                    <a:pt x="3587976" y="529145"/>
                  </a:cubicBezTo>
                  <a:cubicBezTo>
                    <a:pt x="3590786" y="535468"/>
                    <a:pt x="3594829" y="541233"/>
                    <a:pt x="3597259" y="547712"/>
                  </a:cubicBezTo>
                  <a:cubicBezTo>
                    <a:pt x="3599499" y="553685"/>
                    <a:pt x="3598803" y="560702"/>
                    <a:pt x="3601901" y="566278"/>
                  </a:cubicBezTo>
                  <a:cubicBezTo>
                    <a:pt x="3606712" y="574938"/>
                    <a:pt x="3614278" y="581750"/>
                    <a:pt x="3620467" y="589486"/>
                  </a:cubicBezTo>
                  <a:cubicBezTo>
                    <a:pt x="3625109" y="603411"/>
                    <a:pt x="3629455" y="617438"/>
                    <a:pt x="3634392" y="631261"/>
                  </a:cubicBezTo>
                  <a:cubicBezTo>
                    <a:pt x="3662161" y="709014"/>
                    <a:pt x="3631252" y="617202"/>
                    <a:pt x="3648317" y="668394"/>
                  </a:cubicBezTo>
                  <a:cubicBezTo>
                    <a:pt x="3649864" y="677677"/>
                    <a:pt x="3649653" y="687432"/>
                    <a:pt x="3652958" y="696244"/>
                  </a:cubicBezTo>
                  <a:cubicBezTo>
                    <a:pt x="3654495" y="700342"/>
                    <a:pt x="3660705" y="701429"/>
                    <a:pt x="3662242" y="705527"/>
                  </a:cubicBezTo>
                  <a:cubicBezTo>
                    <a:pt x="3665547" y="714339"/>
                    <a:pt x="3664407" y="724297"/>
                    <a:pt x="3666883" y="733377"/>
                  </a:cubicBezTo>
                  <a:cubicBezTo>
                    <a:pt x="3669075" y="741415"/>
                    <a:pt x="3672675" y="749020"/>
                    <a:pt x="3676167" y="756585"/>
                  </a:cubicBezTo>
                  <a:cubicBezTo>
                    <a:pt x="3689633" y="785762"/>
                    <a:pt x="3709700" y="826905"/>
                    <a:pt x="3736508" y="844776"/>
                  </a:cubicBezTo>
                  <a:cubicBezTo>
                    <a:pt x="3741150" y="847870"/>
                    <a:pt x="3745443" y="851564"/>
                    <a:pt x="3750433" y="854059"/>
                  </a:cubicBezTo>
                  <a:cubicBezTo>
                    <a:pt x="3754809" y="856247"/>
                    <a:pt x="3759716" y="857154"/>
                    <a:pt x="3764357" y="858701"/>
                  </a:cubicBezTo>
                  <a:cubicBezTo>
                    <a:pt x="3768999" y="863342"/>
                    <a:pt x="3772583" y="869368"/>
                    <a:pt x="3778282" y="872625"/>
                  </a:cubicBezTo>
                  <a:cubicBezTo>
                    <a:pt x="3786870" y="877532"/>
                    <a:pt x="3833693" y="881873"/>
                    <a:pt x="3833982" y="881909"/>
                  </a:cubicBezTo>
                  <a:cubicBezTo>
                    <a:pt x="3866063" y="892601"/>
                    <a:pt x="3843159" y="885363"/>
                    <a:pt x="3903606" y="900475"/>
                  </a:cubicBezTo>
                  <a:cubicBezTo>
                    <a:pt x="3909795" y="902022"/>
                    <a:pt x="3916121" y="903100"/>
                    <a:pt x="3922173" y="905117"/>
                  </a:cubicBezTo>
                  <a:cubicBezTo>
                    <a:pt x="3931456" y="908211"/>
                    <a:pt x="3940262" y="913703"/>
                    <a:pt x="3950022" y="914400"/>
                  </a:cubicBezTo>
                  <a:lnTo>
                    <a:pt x="4015005" y="919042"/>
                  </a:lnTo>
                  <a:lnTo>
                    <a:pt x="4103196" y="914400"/>
                  </a:lnTo>
                  <a:cubicBezTo>
                    <a:pt x="4118708" y="913330"/>
                    <a:pt x="4134527" y="913529"/>
                    <a:pt x="4149612" y="909758"/>
                  </a:cubicBezTo>
                  <a:cubicBezTo>
                    <a:pt x="4153858" y="908697"/>
                    <a:pt x="4155534" y="903277"/>
                    <a:pt x="4158896" y="900475"/>
                  </a:cubicBezTo>
                  <a:cubicBezTo>
                    <a:pt x="4189823" y="874703"/>
                    <a:pt x="4168216" y="900418"/>
                    <a:pt x="4196029" y="858701"/>
                  </a:cubicBezTo>
                  <a:cubicBezTo>
                    <a:pt x="4197576" y="852512"/>
                    <a:pt x="4198157" y="845998"/>
                    <a:pt x="4200670" y="840134"/>
                  </a:cubicBezTo>
                  <a:cubicBezTo>
                    <a:pt x="4202867" y="835006"/>
                    <a:pt x="4207458" y="831199"/>
                    <a:pt x="4209953" y="826209"/>
                  </a:cubicBezTo>
                  <a:cubicBezTo>
                    <a:pt x="4212141" y="821833"/>
                    <a:pt x="4213048" y="816926"/>
                    <a:pt x="4214595" y="812284"/>
                  </a:cubicBezTo>
                  <a:cubicBezTo>
                    <a:pt x="4216142" y="798359"/>
                    <a:pt x="4215551" y="784027"/>
                    <a:pt x="4219237" y="770510"/>
                  </a:cubicBezTo>
                  <a:cubicBezTo>
                    <a:pt x="4220388" y="766288"/>
                    <a:pt x="4227929" y="765562"/>
                    <a:pt x="4228520" y="761226"/>
                  </a:cubicBezTo>
                  <a:cubicBezTo>
                    <a:pt x="4245352" y="637793"/>
                    <a:pt x="4216662" y="701397"/>
                    <a:pt x="4242445" y="649827"/>
                  </a:cubicBezTo>
                  <a:cubicBezTo>
                    <a:pt x="4247087" y="621977"/>
                    <a:pt x="4252232" y="594207"/>
                    <a:pt x="4256370" y="566278"/>
                  </a:cubicBezTo>
                  <a:cubicBezTo>
                    <a:pt x="4259440" y="545557"/>
                    <a:pt x="4263961" y="492059"/>
                    <a:pt x="4265653" y="473446"/>
                  </a:cubicBezTo>
                  <a:cubicBezTo>
                    <a:pt x="4270065" y="319023"/>
                    <a:pt x="4235742" y="348121"/>
                    <a:pt x="4293503" y="283139"/>
                  </a:cubicBezTo>
                  <a:cubicBezTo>
                    <a:pt x="4297864" y="278233"/>
                    <a:pt x="4302444" y="273486"/>
                    <a:pt x="4307428" y="269214"/>
                  </a:cubicBezTo>
                  <a:cubicBezTo>
                    <a:pt x="4313302" y="264179"/>
                    <a:pt x="4319699" y="259785"/>
                    <a:pt x="4325994" y="255289"/>
                  </a:cubicBezTo>
                  <a:cubicBezTo>
                    <a:pt x="4330533" y="252047"/>
                    <a:pt x="4335974" y="249951"/>
                    <a:pt x="4339919" y="246006"/>
                  </a:cubicBezTo>
                  <a:cubicBezTo>
                    <a:pt x="4348900" y="237025"/>
                    <a:pt x="4366338" y="207180"/>
                    <a:pt x="4372410" y="199590"/>
                  </a:cubicBezTo>
                  <a:cubicBezTo>
                    <a:pt x="4377878" y="192755"/>
                    <a:pt x="4384788" y="187212"/>
                    <a:pt x="4390977" y="181023"/>
                  </a:cubicBezTo>
                  <a:cubicBezTo>
                    <a:pt x="4395619" y="176382"/>
                    <a:pt x="4398534" y="168691"/>
                    <a:pt x="4404902" y="167099"/>
                  </a:cubicBezTo>
                  <a:lnTo>
                    <a:pt x="4442035" y="157815"/>
                  </a:lnTo>
                  <a:cubicBezTo>
                    <a:pt x="4449771" y="153173"/>
                    <a:pt x="4457174" y="147925"/>
                    <a:pt x="4465243" y="143890"/>
                  </a:cubicBezTo>
                  <a:cubicBezTo>
                    <a:pt x="4472695" y="140164"/>
                    <a:pt x="4481671" y="139450"/>
                    <a:pt x="4488451" y="134607"/>
                  </a:cubicBezTo>
                  <a:cubicBezTo>
                    <a:pt x="4492990" y="131365"/>
                    <a:pt x="4493448" y="124253"/>
                    <a:pt x="4497734" y="120682"/>
                  </a:cubicBezTo>
                  <a:cubicBezTo>
                    <a:pt x="4503050" y="116252"/>
                    <a:pt x="4510293" y="114832"/>
                    <a:pt x="4516301" y="111399"/>
                  </a:cubicBezTo>
                  <a:cubicBezTo>
                    <a:pt x="4521144" y="108631"/>
                    <a:pt x="4524654" y="102409"/>
                    <a:pt x="4530225" y="102116"/>
                  </a:cubicBezTo>
                  <a:cubicBezTo>
                    <a:pt x="4584302" y="99270"/>
                    <a:pt x="4638530" y="102116"/>
                    <a:pt x="4692682" y="10211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슬라이드 번호 개체 틀 16"/>
          <p:cNvSpPr>
            <a:spLocks noGrp="1"/>
          </p:cNvSpPr>
          <p:nvPr>
            <p:ph type="sldNum" sz="quarter" idx="12"/>
          </p:nvPr>
        </p:nvSpPr>
        <p:spPr/>
        <p:txBody>
          <a:bodyPr/>
          <a:lstStyle/>
          <a:p>
            <a:fld id="{54F9C971-6F0F-4DC5-BCC5-FDE614323FCB}" type="slidenum">
              <a:rPr lang="ko-KR" altLang="en-US" smtClean="0"/>
              <a:t>4</a:t>
            </a:fld>
            <a:endParaRPr lang="ko-KR" altLang="en-US"/>
          </a:p>
        </p:txBody>
      </p:sp>
    </p:spTree>
    <p:extLst>
      <p:ext uri="{BB962C8B-B14F-4D97-AF65-F5344CB8AC3E}">
        <p14:creationId xmlns:p14="http://schemas.microsoft.com/office/powerpoint/2010/main" val="201980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Why Rust for Network </a:t>
            </a:r>
            <a:r>
              <a:rPr lang="en-US" altLang="ko-KR" dirty="0"/>
              <a:t>F</a:t>
            </a:r>
            <a:r>
              <a:rPr lang="en-US" altLang="ko-KR" dirty="0" smtClean="0"/>
              <a:t>unctions?</a:t>
            </a:r>
            <a:endParaRPr lang="ko-KR" altLang="en-US" dirty="0"/>
          </a:p>
        </p:txBody>
      </p:sp>
      <p:sp>
        <p:nvSpPr>
          <p:cNvPr id="3" name="내용 개체 틀 2"/>
          <p:cNvSpPr>
            <a:spLocks noGrp="1"/>
          </p:cNvSpPr>
          <p:nvPr>
            <p:ph idx="1"/>
          </p:nvPr>
        </p:nvSpPr>
        <p:spPr/>
        <p:txBody>
          <a:bodyPr>
            <a:normAutofit/>
          </a:bodyPr>
          <a:lstStyle/>
          <a:p>
            <a:r>
              <a:rPr lang="en-US" altLang="ko-KR" dirty="0" smtClean="0"/>
              <a:t>Memory access pattern of a network function</a:t>
            </a:r>
          </a:p>
          <a:p>
            <a:pPr lvl="1"/>
            <a:r>
              <a:rPr lang="en-US" altLang="ko-KR" dirty="0" smtClean="0"/>
              <a:t>When processing a packet, NF refers to two kinds of states:</a:t>
            </a:r>
          </a:p>
          <a:p>
            <a:pPr lvl="2"/>
            <a:r>
              <a:rPr lang="en-US" altLang="ko-KR" dirty="0" smtClean="0"/>
              <a:t>Local state: per-flow state</a:t>
            </a:r>
          </a:p>
          <a:p>
            <a:pPr lvl="2"/>
            <a:r>
              <a:rPr lang="en-US" altLang="ko-KR" dirty="0" smtClean="0"/>
              <a:t>Global state: shared among multiple flows</a:t>
            </a:r>
          </a:p>
          <a:p>
            <a:pPr lvl="1"/>
            <a:r>
              <a:rPr lang="en-US" altLang="ko-KR" dirty="0" smtClean="0"/>
              <a:t>Access patterns:</a:t>
            </a:r>
          </a:p>
          <a:p>
            <a:pPr lvl="2"/>
            <a:r>
              <a:rPr lang="en-US" altLang="ko-KR" dirty="0" smtClean="0"/>
              <a:t>Global state: mostly read and rarely updated (per-flow)</a:t>
            </a:r>
          </a:p>
          <a:p>
            <a:pPr lvl="2"/>
            <a:r>
              <a:rPr lang="en-US" altLang="ko-KR" dirty="0" smtClean="0"/>
              <a:t>Local state: frequently updated (per-packet)</a:t>
            </a:r>
          </a:p>
          <a:p>
            <a:pPr lvl="2"/>
            <a:endParaRPr lang="en-US" altLang="ko-KR" dirty="0" smtClean="0"/>
          </a:p>
          <a:p>
            <a:r>
              <a:rPr lang="en-US" altLang="ko-KR" dirty="0" smtClean="0"/>
              <a:t>Rust’s type system fits well</a:t>
            </a:r>
          </a:p>
          <a:p>
            <a:pPr lvl="1"/>
            <a:r>
              <a:rPr lang="en-US" altLang="ko-KR" dirty="0" smtClean="0"/>
              <a:t>Local state: single writeable reference</a:t>
            </a:r>
          </a:p>
          <a:p>
            <a:pPr lvl="1"/>
            <a:r>
              <a:rPr lang="en-US" altLang="ko-KR" dirty="0" smtClean="0"/>
              <a:t>Global state: shared read-only references</a:t>
            </a:r>
          </a:p>
          <a:p>
            <a:pPr lvl="1"/>
            <a:endParaRPr lang="en-US" altLang="ko-KR" dirty="0" smtClean="0"/>
          </a:p>
        </p:txBody>
      </p:sp>
      <p:sp>
        <p:nvSpPr>
          <p:cNvPr id="4" name="슬라이드 번호 개체 틀 3"/>
          <p:cNvSpPr>
            <a:spLocks noGrp="1"/>
          </p:cNvSpPr>
          <p:nvPr>
            <p:ph type="sldNum" sz="quarter" idx="12"/>
          </p:nvPr>
        </p:nvSpPr>
        <p:spPr/>
        <p:txBody>
          <a:bodyPr/>
          <a:lstStyle/>
          <a:p>
            <a:fld id="{54F9C971-6F0F-4DC5-BCC5-FDE614323FCB}" type="slidenum">
              <a:rPr lang="ko-KR" altLang="en-US" smtClean="0"/>
              <a:t>5</a:t>
            </a:fld>
            <a:endParaRPr lang="ko-KR" altLang="en-US"/>
          </a:p>
        </p:txBody>
      </p:sp>
    </p:spTree>
    <p:extLst>
      <p:ext uri="{BB962C8B-B14F-4D97-AF65-F5344CB8AC3E}">
        <p14:creationId xmlns:p14="http://schemas.microsoft.com/office/powerpoint/2010/main" val="180445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System </a:t>
            </a:r>
            <a:r>
              <a:rPr lang="en-US" altLang="ko-KR" dirty="0"/>
              <a:t>A</a:t>
            </a:r>
            <a:r>
              <a:rPr lang="en-US" altLang="ko-KR" dirty="0" smtClean="0"/>
              <a:t>rchitecture for Rust</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We have two separated execution stage:</a:t>
            </a:r>
          </a:p>
          <a:p>
            <a:pPr lvl="1"/>
            <a:r>
              <a:rPr lang="en-US" altLang="ko-KR" dirty="0" smtClean="0"/>
              <a:t>Parallel execution stage:</a:t>
            </a:r>
            <a:endParaRPr lang="en-US" altLang="ko-KR" dirty="0"/>
          </a:p>
          <a:p>
            <a:pPr lvl="2"/>
            <a:r>
              <a:rPr lang="en-US" altLang="ko-KR" dirty="0" smtClean="0"/>
              <a:t>Network functions run parallel on a multi-core system</a:t>
            </a:r>
          </a:p>
          <a:p>
            <a:pPr lvl="2"/>
            <a:r>
              <a:rPr lang="en-US" altLang="ko-KR" dirty="0" smtClean="0"/>
              <a:t>They have read-only references of the global state</a:t>
            </a:r>
            <a:br>
              <a:rPr lang="en-US" altLang="ko-KR" dirty="0" smtClean="0"/>
            </a:br>
            <a:r>
              <a:rPr lang="en-US" altLang="ko-KR" dirty="0" smtClean="0"/>
              <a:t>and writable references of the local state</a:t>
            </a:r>
          </a:p>
          <a:p>
            <a:pPr lvl="2"/>
            <a:r>
              <a:rPr lang="en-US" altLang="ko-KR" dirty="0" smtClean="0"/>
              <a:t>The threads run purely in parallel and there is no locking overhead</a:t>
            </a:r>
            <a:br>
              <a:rPr lang="en-US" altLang="ko-KR" dirty="0" smtClean="0"/>
            </a:br>
            <a:r>
              <a:rPr lang="en-US" altLang="ko-KR" dirty="0" smtClean="0"/>
              <a:t>(even for read-only locks)</a:t>
            </a:r>
          </a:p>
          <a:p>
            <a:pPr lvl="1"/>
            <a:endParaRPr lang="en-US" altLang="ko-KR" dirty="0"/>
          </a:p>
          <a:p>
            <a:pPr lvl="1"/>
            <a:endParaRPr lang="en-US" altLang="ko-KR" dirty="0" smtClean="0"/>
          </a:p>
          <a:p>
            <a:pPr lvl="1"/>
            <a:endParaRPr lang="en-US" altLang="ko-KR" dirty="0"/>
          </a:p>
          <a:p>
            <a:pPr lvl="1"/>
            <a:endParaRPr lang="en-US" altLang="ko-KR" dirty="0" smtClean="0"/>
          </a:p>
          <a:p>
            <a:pPr lvl="1"/>
            <a:r>
              <a:rPr lang="en-US" altLang="ko-KR" dirty="0" smtClean="0"/>
              <a:t>Exclusive execution state:</a:t>
            </a:r>
          </a:p>
          <a:p>
            <a:pPr lvl="2"/>
            <a:r>
              <a:rPr lang="en-US" altLang="ko-KR" dirty="0" smtClean="0"/>
              <a:t>All read-only references are collected</a:t>
            </a:r>
          </a:p>
          <a:p>
            <a:pPr lvl="2"/>
            <a:r>
              <a:rPr lang="en-US" altLang="ko-KR" dirty="0" smtClean="0"/>
              <a:t>Only 1 thread is running and it has writable reference to both global state and local state</a:t>
            </a:r>
            <a:endParaRPr lang="ko-KR" altLang="en-US" dirty="0"/>
          </a:p>
        </p:txBody>
      </p:sp>
      <p:grpSp>
        <p:nvGrpSpPr>
          <p:cNvPr id="5" name="그룹 4"/>
          <p:cNvGrpSpPr/>
          <p:nvPr/>
        </p:nvGrpSpPr>
        <p:grpSpPr>
          <a:xfrm>
            <a:off x="1965080" y="3215058"/>
            <a:ext cx="5435359" cy="737519"/>
            <a:chOff x="1965080" y="3610843"/>
            <a:chExt cx="5435359" cy="737519"/>
          </a:xfrm>
        </p:grpSpPr>
        <p:grpSp>
          <p:nvGrpSpPr>
            <p:cNvPr id="12" name="그룹 11"/>
            <p:cNvGrpSpPr/>
            <p:nvPr/>
          </p:nvGrpSpPr>
          <p:grpSpPr>
            <a:xfrm>
              <a:off x="1965080" y="3724071"/>
              <a:ext cx="1089779" cy="616969"/>
              <a:chOff x="1578177" y="3735754"/>
              <a:chExt cx="1089779" cy="616969"/>
            </a:xfrm>
          </p:grpSpPr>
          <p:sp>
            <p:nvSpPr>
              <p:cNvPr id="9" name="TextBox 8"/>
              <p:cNvSpPr txBox="1"/>
              <p:nvPr/>
            </p:nvSpPr>
            <p:spPr>
              <a:xfrm>
                <a:off x="1742831" y="3735754"/>
                <a:ext cx="925125" cy="276999"/>
              </a:xfrm>
              <a:prstGeom prst="rect">
                <a:avLst/>
              </a:prstGeom>
              <a:noFill/>
            </p:spPr>
            <p:txBody>
              <a:bodyPr wrap="none" rtlCol="0">
                <a:spAutoFit/>
              </a:bodyPr>
              <a:lstStyle/>
              <a:p>
                <a:r>
                  <a:rPr lang="en-US" altLang="ko-KR" sz="1200" b="1" dirty="0" smtClean="0">
                    <a:solidFill>
                      <a:srgbClr val="0070C0"/>
                    </a:solidFill>
                  </a:rPr>
                  <a:t>Global read</a:t>
                </a:r>
                <a:endParaRPr lang="ko-KR" altLang="en-US" sz="1200" b="1" dirty="0">
                  <a:solidFill>
                    <a:srgbClr val="0070C0"/>
                  </a:solidFill>
                </a:endParaRPr>
              </a:p>
            </p:txBody>
          </p:sp>
          <p:sp>
            <p:nvSpPr>
              <p:cNvPr id="10" name="TextBox 9"/>
              <p:cNvSpPr txBox="1"/>
              <p:nvPr/>
            </p:nvSpPr>
            <p:spPr>
              <a:xfrm>
                <a:off x="1742831" y="4075724"/>
                <a:ext cx="882421" cy="276999"/>
              </a:xfrm>
              <a:prstGeom prst="rect">
                <a:avLst/>
              </a:prstGeom>
              <a:noFill/>
            </p:spPr>
            <p:txBody>
              <a:bodyPr wrap="none" rtlCol="0">
                <a:spAutoFit/>
              </a:bodyPr>
              <a:lstStyle/>
              <a:p>
                <a:r>
                  <a:rPr lang="en-US" altLang="ko-KR" sz="1200" b="1" dirty="0" smtClean="0">
                    <a:solidFill>
                      <a:srgbClr val="FF0000"/>
                    </a:solidFill>
                  </a:rPr>
                  <a:t>Local write</a:t>
                </a:r>
                <a:endParaRPr lang="ko-KR" altLang="en-US" sz="1200" b="1" dirty="0">
                  <a:solidFill>
                    <a:srgbClr val="FF0000"/>
                  </a:solidFill>
                </a:endParaRPr>
              </a:p>
            </p:txBody>
          </p:sp>
          <p:sp>
            <p:nvSpPr>
              <p:cNvPr id="11" name="자유형 10"/>
              <p:cNvSpPr/>
              <p:nvPr/>
            </p:nvSpPr>
            <p:spPr>
              <a:xfrm>
                <a:off x="1578177" y="3790462"/>
                <a:ext cx="156838" cy="558800"/>
              </a:xfrm>
              <a:custGeom>
                <a:avLst/>
                <a:gdLst>
                  <a:gd name="connsiteX0" fmla="*/ 78685 w 156838"/>
                  <a:gd name="connsiteY0" fmla="*/ 0 h 558800"/>
                  <a:gd name="connsiteX1" fmla="*/ 55238 w 156838"/>
                  <a:gd name="connsiteY1" fmla="*/ 3907 h 558800"/>
                  <a:gd name="connsiteX2" fmla="*/ 31792 w 156838"/>
                  <a:gd name="connsiteY2" fmla="*/ 19538 h 558800"/>
                  <a:gd name="connsiteX3" fmla="*/ 23977 w 156838"/>
                  <a:gd name="connsiteY3" fmla="*/ 31261 h 558800"/>
                  <a:gd name="connsiteX4" fmla="*/ 20069 w 156838"/>
                  <a:gd name="connsiteY4" fmla="*/ 42984 h 558800"/>
                  <a:gd name="connsiteX5" fmla="*/ 12254 w 156838"/>
                  <a:gd name="connsiteY5" fmla="*/ 50800 h 558800"/>
                  <a:gd name="connsiteX6" fmla="*/ 8346 w 156838"/>
                  <a:gd name="connsiteY6" fmla="*/ 66430 h 558800"/>
                  <a:gd name="connsiteX7" fmla="*/ 531 w 156838"/>
                  <a:gd name="connsiteY7" fmla="*/ 74246 h 558800"/>
                  <a:gd name="connsiteX8" fmla="*/ 4438 w 156838"/>
                  <a:gd name="connsiteY8" fmla="*/ 187569 h 558800"/>
                  <a:gd name="connsiteX9" fmla="*/ 16161 w 156838"/>
                  <a:gd name="connsiteY9" fmla="*/ 207107 h 558800"/>
                  <a:gd name="connsiteX10" fmla="*/ 23977 w 156838"/>
                  <a:gd name="connsiteY10" fmla="*/ 230553 h 558800"/>
                  <a:gd name="connsiteX11" fmla="*/ 39608 w 156838"/>
                  <a:gd name="connsiteY11" fmla="*/ 254000 h 558800"/>
                  <a:gd name="connsiteX12" fmla="*/ 55238 w 156838"/>
                  <a:gd name="connsiteY12" fmla="*/ 277446 h 558800"/>
                  <a:gd name="connsiteX13" fmla="*/ 66961 w 156838"/>
                  <a:gd name="connsiteY13" fmla="*/ 289169 h 558800"/>
                  <a:gd name="connsiteX14" fmla="*/ 74777 w 156838"/>
                  <a:gd name="connsiteY14" fmla="*/ 304800 h 558800"/>
                  <a:gd name="connsiteX15" fmla="*/ 94315 w 156838"/>
                  <a:gd name="connsiteY15" fmla="*/ 328246 h 558800"/>
                  <a:gd name="connsiteX16" fmla="*/ 102131 w 156838"/>
                  <a:gd name="connsiteY16" fmla="*/ 347784 h 558800"/>
                  <a:gd name="connsiteX17" fmla="*/ 125577 w 156838"/>
                  <a:gd name="connsiteY17" fmla="*/ 375138 h 558800"/>
                  <a:gd name="connsiteX18" fmla="*/ 145115 w 156838"/>
                  <a:gd name="connsiteY18" fmla="*/ 402492 h 558800"/>
                  <a:gd name="connsiteX19" fmla="*/ 149023 w 156838"/>
                  <a:gd name="connsiteY19" fmla="*/ 418123 h 558800"/>
                  <a:gd name="connsiteX20" fmla="*/ 156838 w 156838"/>
                  <a:gd name="connsiteY20" fmla="*/ 441569 h 558800"/>
                  <a:gd name="connsiteX21" fmla="*/ 152931 w 156838"/>
                  <a:gd name="connsiteY21" fmla="*/ 488461 h 558800"/>
                  <a:gd name="connsiteX22" fmla="*/ 137300 w 156838"/>
                  <a:gd name="connsiteY22" fmla="*/ 508000 h 558800"/>
                  <a:gd name="connsiteX23" fmla="*/ 121669 w 156838"/>
                  <a:gd name="connsiteY23" fmla="*/ 531446 h 558800"/>
                  <a:gd name="connsiteX24" fmla="*/ 86500 w 156838"/>
                  <a:gd name="connsiteY24" fmla="*/ 547076 h 558800"/>
                  <a:gd name="connsiteX25" fmla="*/ 74777 w 156838"/>
                  <a:gd name="connsiteY25" fmla="*/ 550984 h 558800"/>
                  <a:gd name="connsiteX26" fmla="*/ 63054 w 156838"/>
                  <a:gd name="connsiteY26" fmla="*/ 554892 h 558800"/>
                  <a:gd name="connsiteX27" fmla="*/ 27885 w 156838"/>
                  <a:gd name="connsiteY27" fmla="*/ 558800 h 5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6838" h="558800">
                    <a:moveTo>
                      <a:pt x="78685" y="0"/>
                    </a:moveTo>
                    <a:cubicBezTo>
                      <a:pt x="70869" y="1302"/>
                      <a:pt x="62552" y="860"/>
                      <a:pt x="55238" y="3907"/>
                    </a:cubicBezTo>
                    <a:cubicBezTo>
                      <a:pt x="46568" y="7520"/>
                      <a:pt x="31792" y="19538"/>
                      <a:pt x="31792" y="19538"/>
                    </a:cubicBezTo>
                    <a:cubicBezTo>
                      <a:pt x="29187" y="23446"/>
                      <a:pt x="26077" y="27060"/>
                      <a:pt x="23977" y="31261"/>
                    </a:cubicBezTo>
                    <a:cubicBezTo>
                      <a:pt x="22135" y="34945"/>
                      <a:pt x="22188" y="39452"/>
                      <a:pt x="20069" y="42984"/>
                    </a:cubicBezTo>
                    <a:cubicBezTo>
                      <a:pt x="18174" y="46143"/>
                      <a:pt x="14859" y="48195"/>
                      <a:pt x="12254" y="50800"/>
                    </a:cubicBezTo>
                    <a:cubicBezTo>
                      <a:pt x="10951" y="56010"/>
                      <a:pt x="10748" y="61627"/>
                      <a:pt x="8346" y="66430"/>
                    </a:cubicBezTo>
                    <a:cubicBezTo>
                      <a:pt x="6698" y="69725"/>
                      <a:pt x="650" y="70564"/>
                      <a:pt x="531" y="74246"/>
                    </a:cubicBezTo>
                    <a:cubicBezTo>
                      <a:pt x="-688" y="112023"/>
                      <a:pt x="22" y="150031"/>
                      <a:pt x="4438" y="187569"/>
                    </a:cubicBezTo>
                    <a:cubicBezTo>
                      <a:pt x="5325" y="195112"/>
                      <a:pt x="13018" y="200193"/>
                      <a:pt x="16161" y="207107"/>
                    </a:cubicBezTo>
                    <a:cubicBezTo>
                      <a:pt x="19570" y="214607"/>
                      <a:pt x="20293" y="223185"/>
                      <a:pt x="23977" y="230553"/>
                    </a:cubicBezTo>
                    <a:cubicBezTo>
                      <a:pt x="28178" y="238954"/>
                      <a:pt x="34398" y="246184"/>
                      <a:pt x="39608" y="254000"/>
                    </a:cubicBezTo>
                    <a:cubicBezTo>
                      <a:pt x="44818" y="261815"/>
                      <a:pt x="48596" y="270804"/>
                      <a:pt x="55238" y="277446"/>
                    </a:cubicBezTo>
                    <a:cubicBezTo>
                      <a:pt x="59146" y="281354"/>
                      <a:pt x="63749" y="284672"/>
                      <a:pt x="66961" y="289169"/>
                    </a:cubicBezTo>
                    <a:cubicBezTo>
                      <a:pt x="70347" y="293909"/>
                      <a:pt x="71887" y="299742"/>
                      <a:pt x="74777" y="304800"/>
                    </a:cubicBezTo>
                    <a:cubicBezTo>
                      <a:pt x="82032" y="317496"/>
                      <a:pt x="83538" y="317469"/>
                      <a:pt x="94315" y="328246"/>
                    </a:cubicBezTo>
                    <a:cubicBezTo>
                      <a:pt x="96920" y="334759"/>
                      <a:pt x="98522" y="341769"/>
                      <a:pt x="102131" y="347784"/>
                    </a:cubicBezTo>
                    <a:cubicBezTo>
                      <a:pt x="117367" y="373177"/>
                      <a:pt x="113054" y="360111"/>
                      <a:pt x="125577" y="375138"/>
                    </a:cubicBezTo>
                    <a:cubicBezTo>
                      <a:pt x="133654" y="384830"/>
                      <a:pt x="138348" y="392342"/>
                      <a:pt x="145115" y="402492"/>
                    </a:cubicBezTo>
                    <a:cubicBezTo>
                      <a:pt x="146418" y="407702"/>
                      <a:pt x="147480" y="412979"/>
                      <a:pt x="149023" y="418123"/>
                    </a:cubicBezTo>
                    <a:cubicBezTo>
                      <a:pt x="151390" y="426014"/>
                      <a:pt x="156838" y="441569"/>
                      <a:pt x="156838" y="441569"/>
                    </a:cubicBezTo>
                    <a:cubicBezTo>
                      <a:pt x="155536" y="457200"/>
                      <a:pt x="156007" y="473081"/>
                      <a:pt x="152931" y="488461"/>
                    </a:cubicBezTo>
                    <a:cubicBezTo>
                      <a:pt x="150904" y="498597"/>
                      <a:pt x="142291" y="500513"/>
                      <a:pt x="137300" y="508000"/>
                    </a:cubicBezTo>
                    <a:cubicBezTo>
                      <a:pt x="126470" y="524245"/>
                      <a:pt x="134468" y="521207"/>
                      <a:pt x="121669" y="531446"/>
                    </a:cubicBezTo>
                    <a:cubicBezTo>
                      <a:pt x="108400" y="542061"/>
                      <a:pt x="105090" y="540879"/>
                      <a:pt x="86500" y="547076"/>
                    </a:cubicBezTo>
                    <a:lnTo>
                      <a:pt x="74777" y="550984"/>
                    </a:lnTo>
                    <a:cubicBezTo>
                      <a:pt x="70869" y="552287"/>
                      <a:pt x="67141" y="554381"/>
                      <a:pt x="63054" y="554892"/>
                    </a:cubicBezTo>
                    <a:cubicBezTo>
                      <a:pt x="30500" y="558962"/>
                      <a:pt x="42294" y="558800"/>
                      <a:pt x="27885" y="55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3305419" y="3720610"/>
              <a:ext cx="1089779" cy="616969"/>
              <a:chOff x="1578177" y="3735754"/>
              <a:chExt cx="1089779" cy="616969"/>
            </a:xfrm>
          </p:grpSpPr>
          <p:sp>
            <p:nvSpPr>
              <p:cNvPr id="14" name="TextBox 13"/>
              <p:cNvSpPr txBox="1"/>
              <p:nvPr/>
            </p:nvSpPr>
            <p:spPr>
              <a:xfrm>
                <a:off x="1742831" y="3735754"/>
                <a:ext cx="925125" cy="276999"/>
              </a:xfrm>
              <a:prstGeom prst="rect">
                <a:avLst/>
              </a:prstGeom>
              <a:noFill/>
            </p:spPr>
            <p:txBody>
              <a:bodyPr wrap="none" rtlCol="0">
                <a:spAutoFit/>
              </a:bodyPr>
              <a:lstStyle/>
              <a:p>
                <a:r>
                  <a:rPr lang="en-US" altLang="ko-KR" sz="1200" b="1" dirty="0" smtClean="0">
                    <a:solidFill>
                      <a:srgbClr val="0070C0"/>
                    </a:solidFill>
                  </a:rPr>
                  <a:t>Global read</a:t>
                </a:r>
                <a:endParaRPr lang="ko-KR" altLang="en-US" sz="1200" b="1" dirty="0">
                  <a:solidFill>
                    <a:srgbClr val="0070C0"/>
                  </a:solidFill>
                </a:endParaRPr>
              </a:p>
            </p:txBody>
          </p:sp>
          <p:sp>
            <p:nvSpPr>
              <p:cNvPr id="15" name="TextBox 14"/>
              <p:cNvSpPr txBox="1"/>
              <p:nvPr/>
            </p:nvSpPr>
            <p:spPr>
              <a:xfrm>
                <a:off x="1742831" y="4075724"/>
                <a:ext cx="882421" cy="276999"/>
              </a:xfrm>
              <a:prstGeom prst="rect">
                <a:avLst/>
              </a:prstGeom>
              <a:noFill/>
            </p:spPr>
            <p:txBody>
              <a:bodyPr wrap="none" rtlCol="0">
                <a:spAutoFit/>
              </a:bodyPr>
              <a:lstStyle/>
              <a:p>
                <a:r>
                  <a:rPr lang="en-US" altLang="ko-KR" sz="1200" b="1" dirty="0" smtClean="0">
                    <a:solidFill>
                      <a:srgbClr val="FF0000"/>
                    </a:solidFill>
                  </a:rPr>
                  <a:t>Local write</a:t>
                </a:r>
                <a:endParaRPr lang="ko-KR" altLang="en-US" sz="1200" b="1" dirty="0">
                  <a:solidFill>
                    <a:srgbClr val="FF0000"/>
                  </a:solidFill>
                </a:endParaRPr>
              </a:p>
            </p:txBody>
          </p:sp>
          <p:sp>
            <p:nvSpPr>
              <p:cNvPr id="16" name="자유형 15"/>
              <p:cNvSpPr/>
              <p:nvPr/>
            </p:nvSpPr>
            <p:spPr>
              <a:xfrm>
                <a:off x="1578177" y="3790462"/>
                <a:ext cx="156838" cy="558800"/>
              </a:xfrm>
              <a:custGeom>
                <a:avLst/>
                <a:gdLst>
                  <a:gd name="connsiteX0" fmla="*/ 78685 w 156838"/>
                  <a:gd name="connsiteY0" fmla="*/ 0 h 558800"/>
                  <a:gd name="connsiteX1" fmla="*/ 55238 w 156838"/>
                  <a:gd name="connsiteY1" fmla="*/ 3907 h 558800"/>
                  <a:gd name="connsiteX2" fmla="*/ 31792 w 156838"/>
                  <a:gd name="connsiteY2" fmla="*/ 19538 h 558800"/>
                  <a:gd name="connsiteX3" fmla="*/ 23977 w 156838"/>
                  <a:gd name="connsiteY3" fmla="*/ 31261 h 558800"/>
                  <a:gd name="connsiteX4" fmla="*/ 20069 w 156838"/>
                  <a:gd name="connsiteY4" fmla="*/ 42984 h 558800"/>
                  <a:gd name="connsiteX5" fmla="*/ 12254 w 156838"/>
                  <a:gd name="connsiteY5" fmla="*/ 50800 h 558800"/>
                  <a:gd name="connsiteX6" fmla="*/ 8346 w 156838"/>
                  <a:gd name="connsiteY6" fmla="*/ 66430 h 558800"/>
                  <a:gd name="connsiteX7" fmla="*/ 531 w 156838"/>
                  <a:gd name="connsiteY7" fmla="*/ 74246 h 558800"/>
                  <a:gd name="connsiteX8" fmla="*/ 4438 w 156838"/>
                  <a:gd name="connsiteY8" fmla="*/ 187569 h 558800"/>
                  <a:gd name="connsiteX9" fmla="*/ 16161 w 156838"/>
                  <a:gd name="connsiteY9" fmla="*/ 207107 h 558800"/>
                  <a:gd name="connsiteX10" fmla="*/ 23977 w 156838"/>
                  <a:gd name="connsiteY10" fmla="*/ 230553 h 558800"/>
                  <a:gd name="connsiteX11" fmla="*/ 39608 w 156838"/>
                  <a:gd name="connsiteY11" fmla="*/ 254000 h 558800"/>
                  <a:gd name="connsiteX12" fmla="*/ 55238 w 156838"/>
                  <a:gd name="connsiteY12" fmla="*/ 277446 h 558800"/>
                  <a:gd name="connsiteX13" fmla="*/ 66961 w 156838"/>
                  <a:gd name="connsiteY13" fmla="*/ 289169 h 558800"/>
                  <a:gd name="connsiteX14" fmla="*/ 74777 w 156838"/>
                  <a:gd name="connsiteY14" fmla="*/ 304800 h 558800"/>
                  <a:gd name="connsiteX15" fmla="*/ 94315 w 156838"/>
                  <a:gd name="connsiteY15" fmla="*/ 328246 h 558800"/>
                  <a:gd name="connsiteX16" fmla="*/ 102131 w 156838"/>
                  <a:gd name="connsiteY16" fmla="*/ 347784 h 558800"/>
                  <a:gd name="connsiteX17" fmla="*/ 125577 w 156838"/>
                  <a:gd name="connsiteY17" fmla="*/ 375138 h 558800"/>
                  <a:gd name="connsiteX18" fmla="*/ 145115 w 156838"/>
                  <a:gd name="connsiteY18" fmla="*/ 402492 h 558800"/>
                  <a:gd name="connsiteX19" fmla="*/ 149023 w 156838"/>
                  <a:gd name="connsiteY19" fmla="*/ 418123 h 558800"/>
                  <a:gd name="connsiteX20" fmla="*/ 156838 w 156838"/>
                  <a:gd name="connsiteY20" fmla="*/ 441569 h 558800"/>
                  <a:gd name="connsiteX21" fmla="*/ 152931 w 156838"/>
                  <a:gd name="connsiteY21" fmla="*/ 488461 h 558800"/>
                  <a:gd name="connsiteX22" fmla="*/ 137300 w 156838"/>
                  <a:gd name="connsiteY22" fmla="*/ 508000 h 558800"/>
                  <a:gd name="connsiteX23" fmla="*/ 121669 w 156838"/>
                  <a:gd name="connsiteY23" fmla="*/ 531446 h 558800"/>
                  <a:gd name="connsiteX24" fmla="*/ 86500 w 156838"/>
                  <a:gd name="connsiteY24" fmla="*/ 547076 h 558800"/>
                  <a:gd name="connsiteX25" fmla="*/ 74777 w 156838"/>
                  <a:gd name="connsiteY25" fmla="*/ 550984 h 558800"/>
                  <a:gd name="connsiteX26" fmla="*/ 63054 w 156838"/>
                  <a:gd name="connsiteY26" fmla="*/ 554892 h 558800"/>
                  <a:gd name="connsiteX27" fmla="*/ 27885 w 156838"/>
                  <a:gd name="connsiteY27" fmla="*/ 558800 h 5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6838" h="558800">
                    <a:moveTo>
                      <a:pt x="78685" y="0"/>
                    </a:moveTo>
                    <a:cubicBezTo>
                      <a:pt x="70869" y="1302"/>
                      <a:pt x="62552" y="860"/>
                      <a:pt x="55238" y="3907"/>
                    </a:cubicBezTo>
                    <a:cubicBezTo>
                      <a:pt x="46568" y="7520"/>
                      <a:pt x="31792" y="19538"/>
                      <a:pt x="31792" y="19538"/>
                    </a:cubicBezTo>
                    <a:cubicBezTo>
                      <a:pt x="29187" y="23446"/>
                      <a:pt x="26077" y="27060"/>
                      <a:pt x="23977" y="31261"/>
                    </a:cubicBezTo>
                    <a:cubicBezTo>
                      <a:pt x="22135" y="34945"/>
                      <a:pt x="22188" y="39452"/>
                      <a:pt x="20069" y="42984"/>
                    </a:cubicBezTo>
                    <a:cubicBezTo>
                      <a:pt x="18174" y="46143"/>
                      <a:pt x="14859" y="48195"/>
                      <a:pt x="12254" y="50800"/>
                    </a:cubicBezTo>
                    <a:cubicBezTo>
                      <a:pt x="10951" y="56010"/>
                      <a:pt x="10748" y="61627"/>
                      <a:pt x="8346" y="66430"/>
                    </a:cubicBezTo>
                    <a:cubicBezTo>
                      <a:pt x="6698" y="69725"/>
                      <a:pt x="650" y="70564"/>
                      <a:pt x="531" y="74246"/>
                    </a:cubicBezTo>
                    <a:cubicBezTo>
                      <a:pt x="-688" y="112023"/>
                      <a:pt x="22" y="150031"/>
                      <a:pt x="4438" y="187569"/>
                    </a:cubicBezTo>
                    <a:cubicBezTo>
                      <a:pt x="5325" y="195112"/>
                      <a:pt x="13018" y="200193"/>
                      <a:pt x="16161" y="207107"/>
                    </a:cubicBezTo>
                    <a:cubicBezTo>
                      <a:pt x="19570" y="214607"/>
                      <a:pt x="20293" y="223185"/>
                      <a:pt x="23977" y="230553"/>
                    </a:cubicBezTo>
                    <a:cubicBezTo>
                      <a:pt x="28178" y="238954"/>
                      <a:pt x="34398" y="246184"/>
                      <a:pt x="39608" y="254000"/>
                    </a:cubicBezTo>
                    <a:cubicBezTo>
                      <a:pt x="44818" y="261815"/>
                      <a:pt x="48596" y="270804"/>
                      <a:pt x="55238" y="277446"/>
                    </a:cubicBezTo>
                    <a:cubicBezTo>
                      <a:pt x="59146" y="281354"/>
                      <a:pt x="63749" y="284672"/>
                      <a:pt x="66961" y="289169"/>
                    </a:cubicBezTo>
                    <a:cubicBezTo>
                      <a:pt x="70347" y="293909"/>
                      <a:pt x="71887" y="299742"/>
                      <a:pt x="74777" y="304800"/>
                    </a:cubicBezTo>
                    <a:cubicBezTo>
                      <a:pt x="82032" y="317496"/>
                      <a:pt x="83538" y="317469"/>
                      <a:pt x="94315" y="328246"/>
                    </a:cubicBezTo>
                    <a:cubicBezTo>
                      <a:pt x="96920" y="334759"/>
                      <a:pt x="98522" y="341769"/>
                      <a:pt x="102131" y="347784"/>
                    </a:cubicBezTo>
                    <a:cubicBezTo>
                      <a:pt x="117367" y="373177"/>
                      <a:pt x="113054" y="360111"/>
                      <a:pt x="125577" y="375138"/>
                    </a:cubicBezTo>
                    <a:cubicBezTo>
                      <a:pt x="133654" y="384830"/>
                      <a:pt x="138348" y="392342"/>
                      <a:pt x="145115" y="402492"/>
                    </a:cubicBezTo>
                    <a:cubicBezTo>
                      <a:pt x="146418" y="407702"/>
                      <a:pt x="147480" y="412979"/>
                      <a:pt x="149023" y="418123"/>
                    </a:cubicBezTo>
                    <a:cubicBezTo>
                      <a:pt x="151390" y="426014"/>
                      <a:pt x="156838" y="441569"/>
                      <a:pt x="156838" y="441569"/>
                    </a:cubicBezTo>
                    <a:cubicBezTo>
                      <a:pt x="155536" y="457200"/>
                      <a:pt x="156007" y="473081"/>
                      <a:pt x="152931" y="488461"/>
                    </a:cubicBezTo>
                    <a:cubicBezTo>
                      <a:pt x="150904" y="498597"/>
                      <a:pt x="142291" y="500513"/>
                      <a:pt x="137300" y="508000"/>
                    </a:cubicBezTo>
                    <a:cubicBezTo>
                      <a:pt x="126470" y="524245"/>
                      <a:pt x="134468" y="521207"/>
                      <a:pt x="121669" y="531446"/>
                    </a:cubicBezTo>
                    <a:cubicBezTo>
                      <a:pt x="108400" y="542061"/>
                      <a:pt x="105090" y="540879"/>
                      <a:pt x="86500" y="547076"/>
                    </a:cubicBezTo>
                    <a:lnTo>
                      <a:pt x="74777" y="550984"/>
                    </a:lnTo>
                    <a:cubicBezTo>
                      <a:pt x="70869" y="552287"/>
                      <a:pt x="67141" y="554381"/>
                      <a:pt x="63054" y="554892"/>
                    </a:cubicBezTo>
                    <a:cubicBezTo>
                      <a:pt x="30500" y="558962"/>
                      <a:pt x="42294" y="558800"/>
                      <a:pt x="27885" y="55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p:cNvGrpSpPr/>
            <p:nvPr/>
          </p:nvGrpSpPr>
          <p:grpSpPr>
            <a:xfrm>
              <a:off x="6310660" y="3717149"/>
              <a:ext cx="1089779" cy="616969"/>
              <a:chOff x="1578177" y="3735754"/>
              <a:chExt cx="1089779" cy="616969"/>
            </a:xfrm>
          </p:grpSpPr>
          <p:sp>
            <p:nvSpPr>
              <p:cNvPr id="18" name="TextBox 17"/>
              <p:cNvSpPr txBox="1"/>
              <p:nvPr/>
            </p:nvSpPr>
            <p:spPr>
              <a:xfrm>
                <a:off x="1742831" y="3735754"/>
                <a:ext cx="925125" cy="276999"/>
              </a:xfrm>
              <a:prstGeom prst="rect">
                <a:avLst/>
              </a:prstGeom>
              <a:noFill/>
            </p:spPr>
            <p:txBody>
              <a:bodyPr wrap="none" rtlCol="0">
                <a:spAutoFit/>
              </a:bodyPr>
              <a:lstStyle/>
              <a:p>
                <a:r>
                  <a:rPr lang="en-US" altLang="ko-KR" sz="1200" b="1" dirty="0" smtClean="0">
                    <a:solidFill>
                      <a:srgbClr val="0070C0"/>
                    </a:solidFill>
                  </a:rPr>
                  <a:t>Global read</a:t>
                </a:r>
                <a:endParaRPr lang="ko-KR" altLang="en-US" sz="1200" b="1" dirty="0">
                  <a:solidFill>
                    <a:srgbClr val="0070C0"/>
                  </a:solidFill>
                </a:endParaRPr>
              </a:p>
            </p:txBody>
          </p:sp>
          <p:sp>
            <p:nvSpPr>
              <p:cNvPr id="19" name="TextBox 18"/>
              <p:cNvSpPr txBox="1"/>
              <p:nvPr/>
            </p:nvSpPr>
            <p:spPr>
              <a:xfrm>
                <a:off x="1742831" y="4075724"/>
                <a:ext cx="882421" cy="276999"/>
              </a:xfrm>
              <a:prstGeom prst="rect">
                <a:avLst/>
              </a:prstGeom>
              <a:noFill/>
            </p:spPr>
            <p:txBody>
              <a:bodyPr wrap="none" rtlCol="0">
                <a:spAutoFit/>
              </a:bodyPr>
              <a:lstStyle/>
              <a:p>
                <a:r>
                  <a:rPr lang="en-US" altLang="ko-KR" sz="1200" b="1" dirty="0" smtClean="0">
                    <a:solidFill>
                      <a:srgbClr val="FF0000"/>
                    </a:solidFill>
                  </a:rPr>
                  <a:t>Local write</a:t>
                </a:r>
                <a:endParaRPr lang="ko-KR" altLang="en-US" sz="1200" b="1" dirty="0">
                  <a:solidFill>
                    <a:srgbClr val="FF0000"/>
                  </a:solidFill>
                </a:endParaRPr>
              </a:p>
            </p:txBody>
          </p:sp>
          <p:sp>
            <p:nvSpPr>
              <p:cNvPr id="20" name="자유형 19"/>
              <p:cNvSpPr/>
              <p:nvPr/>
            </p:nvSpPr>
            <p:spPr>
              <a:xfrm>
                <a:off x="1578177" y="3790462"/>
                <a:ext cx="156838" cy="558800"/>
              </a:xfrm>
              <a:custGeom>
                <a:avLst/>
                <a:gdLst>
                  <a:gd name="connsiteX0" fmla="*/ 78685 w 156838"/>
                  <a:gd name="connsiteY0" fmla="*/ 0 h 558800"/>
                  <a:gd name="connsiteX1" fmla="*/ 55238 w 156838"/>
                  <a:gd name="connsiteY1" fmla="*/ 3907 h 558800"/>
                  <a:gd name="connsiteX2" fmla="*/ 31792 w 156838"/>
                  <a:gd name="connsiteY2" fmla="*/ 19538 h 558800"/>
                  <a:gd name="connsiteX3" fmla="*/ 23977 w 156838"/>
                  <a:gd name="connsiteY3" fmla="*/ 31261 h 558800"/>
                  <a:gd name="connsiteX4" fmla="*/ 20069 w 156838"/>
                  <a:gd name="connsiteY4" fmla="*/ 42984 h 558800"/>
                  <a:gd name="connsiteX5" fmla="*/ 12254 w 156838"/>
                  <a:gd name="connsiteY5" fmla="*/ 50800 h 558800"/>
                  <a:gd name="connsiteX6" fmla="*/ 8346 w 156838"/>
                  <a:gd name="connsiteY6" fmla="*/ 66430 h 558800"/>
                  <a:gd name="connsiteX7" fmla="*/ 531 w 156838"/>
                  <a:gd name="connsiteY7" fmla="*/ 74246 h 558800"/>
                  <a:gd name="connsiteX8" fmla="*/ 4438 w 156838"/>
                  <a:gd name="connsiteY8" fmla="*/ 187569 h 558800"/>
                  <a:gd name="connsiteX9" fmla="*/ 16161 w 156838"/>
                  <a:gd name="connsiteY9" fmla="*/ 207107 h 558800"/>
                  <a:gd name="connsiteX10" fmla="*/ 23977 w 156838"/>
                  <a:gd name="connsiteY10" fmla="*/ 230553 h 558800"/>
                  <a:gd name="connsiteX11" fmla="*/ 39608 w 156838"/>
                  <a:gd name="connsiteY11" fmla="*/ 254000 h 558800"/>
                  <a:gd name="connsiteX12" fmla="*/ 55238 w 156838"/>
                  <a:gd name="connsiteY12" fmla="*/ 277446 h 558800"/>
                  <a:gd name="connsiteX13" fmla="*/ 66961 w 156838"/>
                  <a:gd name="connsiteY13" fmla="*/ 289169 h 558800"/>
                  <a:gd name="connsiteX14" fmla="*/ 74777 w 156838"/>
                  <a:gd name="connsiteY14" fmla="*/ 304800 h 558800"/>
                  <a:gd name="connsiteX15" fmla="*/ 94315 w 156838"/>
                  <a:gd name="connsiteY15" fmla="*/ 328246 h 558800"/>
                  <a:gd name="connsiteX16" fmla="*/ 102131 w 156838"/>
                  <a:gd name="connsiteY16" fmla="*/ 347784 h 558800"/>
                  <a:gd name="connsiteX17" fmla="*/ 125577 w 156838"/>
                  <a:gd name="connsiteY17" fmla="*/ 375138 h 558800"/>
                  <a:gd name="connsiteX18" fmla="*/ 145115 w 156838"/>
                  <a:gd name="connsiteY18" fmla="*/ 402492 h 558800"/>
                  <a:gd name="connsiteX19" fmla="*/ 149023 w 156838"/>
                  <a:gd name="connsiteY19" fmla="*/ 418123 h 558800"/>
                  <a:gd name="connsiteX20" fmla="*/ 156838 w 156838"/>
                  <a:gd name="connsiteY20" fmla="*/ 441569 h 558800"/>
                  <a:gd name="connsiteX21" fmla="*/ 152931 w 156838"/>
                  <a:gd name="connsiteY21" fmla="*/ 488461 h 558800"/>
                  <a:gd name="connsiteX22" fmla="*/ 137300 w 156838"/>
                  <a:gd name="connsiteY22" fmla="*/ 508000 h 558800"/>
                  <a:gd name="connsiteX23" fmla="*/ 121669 w 156838"/>
                  <a:gd name="connsiteY23" fmla="*/ 531446 h 558800"/>
                  <a:gd name="connsiteX24" fmla="*/ 86500 w 156838"/>
                  <a:gd name="connsiteY24" fmla="*/ 547076 h 558800"/>
                  <a:gd name="connsiteX25" fmla="*/ 74777 w 156838"/>
                  <a:gd name="connsiteY25" fmla="*/ 550984 h 558800"/>
                  <a:gd name="connsiteX26" fmla="*/ 63054 w 156838"/>
                  <a:gd name="connsiteY26" fmla="*/ 554892 h 558800"/>
                  <a:gd name="connsiteX27" fmla="*/ 27885 w 156838"/>
                  <a:gd name="connsiteY27" fmla="*/ 558800 h 5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6838" h="558800">
                    <a:moveTo>
                      <a:pt x="78685" y="0"/>
                    </a:moveTo>
                    <a:cubicBezTo>
                      <a:pt x="70869" y="1302"/>
                      <a:pt x="62552" y="860"/>
                      <a:pt x="55238" y="3907"/>
                    </a:cubicBezTo>
                    <a:cubicBezTo>
                      <a:pt x="46568" y="7520"/>
                      <a:pt x="31792" y="19538"/>
                      <a:pt x="31792" y="19538"/>
                    </a:cubicBezTo>
                    <a:cubicBezTo>
                      <a:pt x="29187" y="23446"/>
                      <a:pt x="26077" y="27060"/>
                      <a:pt x="23977" y="31261"/>
                    </a:cubicBezTo>
                    <a:cubicBezTo>
                      <a:pt x="22135" y="34945"/>
                      <a:pt x="22188" y="39452"/>
                      <a:pt x="20069" y="42984"/>
                    </a:cubicBezTo>
                    <a:cubicBezTo>
                      <a:pt x="18174" y="46143"/>
                      <a:pt x="14859" y="48195"/>
                      <a:pt x="12254" y="50800"/>
                    </a:cubicBezTo>
                    <a:cubicBezTo>
                      <a:pt x="10951" y="56010"/>
                      <a:pt x="10748" y="61627"/>
                      <a:pt x="8346" y="66430"/>
                    </a:cubicBezTo>
                    <a:cubicBezTo>
                      <a:pt x="6698" y="69725"/>
                      <a:pt x="650" y="70564"/>
                      <a:pt x="531" y="74246"/>
                    </a:cubicBezTo>
                    <a:cubicBezTo>
                      <a:pt x="-688" y="112023"/>
                      <a:pt x="22" y="150031"/>
                      <a:pt x="4438" y="187569"/>
                    </a:cubicBezTo>
                    <a:cubicBezTo>
                      <a:pt x="5325" y="195112"/>
                      <a:pt x="13018" y="200193"/>
                      <a:pt x="16161" y="207107"/>
                    </a:cubicBezTo>
                    <a:cubicBezTo>
                      <a:pt x="19570" y="214607"/>
                      <a:pt x="20293" y="223185"/>
                      <a:pt x="23977" y="230553"/>
                    </a:cubicBezTo>
                    <a:cubicBezTo>
                      <a:pt x="28178" y="238954"/>
                      <a:pt x="34398" y="246184"/>
                      <a:pt x="39608" y="254000"/>
                    </a:cubicBezTo>
                    <a:cubicBezTo>
                      <a:pt x="44818" y="261815"/>
                      <a:pt x="48596" y="270804"/>
                      <a:pt x="55238" y="277446"/>
                    </a:cubicBezTo>
                    <a:cubicBezTo>
                      <a:pt x="59146" y="281354"/>
                      <a:pt x="63749" y="284672"/>
                      <a:pt x="66961" y="289169"/>
                    </a:cubicBezTo>
                    <a:cubicBezTo>
                      <a:pt x="70347" y="293909"/>
                      <a:pt x="71887" y="299742"/>
                      <a:pt x="74777" y="304800"/>
                    </a:cubicBezTo>
                    <a:cubicBezTo>
                      <a:pt x="82032" y="317496"/>
                      <a:pt x="83538" y="317469"/>
                      <a:pt x="94315" y="328246"/>
                    </a:cubicBezTo>
                    <a:cubicBezTo>
                      <a:pt x="96920" y="334759"/>
                      <a:pt x="98522" y="341769"/>
                      <a:pt x="102131" y="347784"/>
                    </a:cubicBezTo>
                    <a:cubicBezTo>
                      <a:pt x="117367" y="373177"/>
                      <a:pt x="113054" y="360111"/>
                      <a:pt x="125577" y="375138"/>
                    </a:cubicBezTo>
                    <a:cubicBezTo>
                      <a:pt x="133654" y="384830"/>
                      <a:pt x="138348" y="392342"/>
                      <a:pt x="145115" y="402492"/>
                    </a:cubicBezTo>
                    <a:cubicBezTo>
                      <a:pt x="146418" y="407702"/>
                      <a:pt x="147480" y="412979"/>
                      <a:pt x="149023" y="418123"/>
                    </a:cubicBezTo>
                    <a:cubicBezTo>
                      <a:pt x="151390" y="426014"/>
                      <a:pt x="156838" y="441569"/>
                      <a:pt x="156838" y="441569"/>
                    </a:cubicBezTo>
                    <a:cubicBezTo>
                      <a:pt x="155536" y="457200"/>
                      <a:pt x="156007" y="473081"/>
                      <a:pt x="152931" y="488461"/>
                    </a:cubicBezTo>
                    <a:cubicBezTo>
                      <a:pt x="150904" y="498597"/>
                      <a:pt x="142291" y="500513"/>
                      <a:pt x="137300" y="508000"/>
                    </a:cubicBezTo>
                    <a:cubicBezTo>
                      <a:pt x="126470" y="524245"/>
                      <a:pt x="134468" y="521207"/>
                      <a:pt x="121669" y="531446"/>
                    </a:cubicBezTo>
                    <a:cubicBezTo>
                      <a:pt x="108400" y="542061"/>
                      <a:pt x="105090" y="540879"/>
                      <a:pt x="86500" y="547076"/>
                    </a:cubicBezTo>
                    <a:lnTo>
                      <a:pt x="74777" y="550984"/>
                    </a:lnTo>
                    <a:cubicBezTo>
                      <a:pt x="70869" y="552287"/>
                      <a:pt x="67141" y="554381"/>
                      <a:pt x="63054" y="554892"/>
                    </a:cubicBezTo>
                    <a:cubicBezTo>
                      <a:pt x="30500" y="558962"/>
                      <a:pt x="42294" y="558800"/>
                      <a:pt x="27885" y="55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p:cNvGrpSpPr/>
            <p:nvPr/>
          </p:nvGrpSpPr>
          <p:grpSpPr>
            <a:xfrm>
              <a:off x="5094002" y="3731393"/>
              <a:ext cx="1089779" cy="616969"/>
              <a:chOff x="1578177" y="3735754"/>
              <a:chExt cx="1089779" cy="616969"/>
            </a:xfrm>
          </p:grpSpPr>
          <p:sp>
            <p:nvSpPr>
              <p:cNvPr id="22" name="TextBox 21"/>
              <p:cNvSpPr txBox="1"/>
              <p:nvPr/>
            </p:nvSpPr>
            <p:spPr>
              <a:xfrm>
                <a:off x="1742831" y="3735754"/>
                <a:ext cx="925125" cy="276999"/>
              </a:xfrm>
              <a:prstGeom prst="rect">
                <a:avLst/>
              </a:prstGeom>
              <a:noFill/>
            </p:spPr>
            <p:txBody>
              <a:bodyPr wrap="none" rtlCol="0">
                <a:spAutoFit/>
              </a:bodyPr>
              <a:lstStyle/>
              <a:p>
                <a:r>
                  <a:rPr lang="en-US" altLang="ko-KR" sz="1200" b="1" dirty="0" smtClean="0">
                    <a:solidFill>
                      <a:srgbClr val="0070C0"/>
                    </a:solidFill>
                  </a:rPr>
                  <a:t>Global read</a:t>
                </a:r>
                <a:endParaRPr lang="ko-KR" altLang="en-US" sz="1200" b="1" dirty="0">
                  <a:solidFill>
                    <a:srgbClr val="0070C0"/>
                  </a:solidFill>
                </a:endParaRPr>
              </a:p>
            </p:txBody>
          </p:sp>
          <p:sp>
            <p:nvSpPr>
              <p:cNvPr id="23" name="TextBox 22"/>
              <p:cNvSpPr txBox="1"/>
              <p:nvPr/>
            </p:nvSpPr>
            <p:spPr>
              <a:xfrm>
                <a:off x="1742831" y="4075724"/>
                <a:ext cx="882421" cy="276999"/>
              </a:xfrm>
              <a:prstGeom prst="rect">
                <a:avLst/>
              </a:prstGeom>
              <a:noFill/>
            </p:spPr>
            <p:txBody>
              <a:bodyPr wrap="none" rtlCol="0">
                <a:spAutoFit/>
              </a:bodyPr>
              <a:lstStyle/>
              <a:p>
                <a:r>
                  <a:rPr lang="en-US" altLang="ko-KR" sz="1200" b="1" dirty="0" smtClean="0">
                    <a:solidFill>
                      <a:srgbClr val="FF0000"/>
                    </a:solidFill>
                  </a:rPr>
                  <a:t>Local write</a:t>
                </a:r>
                <a:endParaRPr lang="ko-KR" altLang="en-US" sz="1200" b="1" dirty="0">
                  <a:solidFill>
                    <a:srgbClr val="FF0000"/>
                  </a:solidFill>
                </a:endParaRPr>
              </a:p>
            </p:txBody>
          </p:sp>
          <p:sp>
            <p:nvSpPr>
              <p:cNvPr id="24" name="자유형 23"/>
              <p:cNvSpPr/>
              <p:nvPr/>
            </p:nvSpPr>
            <p:spPr>
              <a:xfrm>
                <a:off x="1578177" y="3790462"/>
                <a:ext cx="156838" cy="558800"/>
              </a:xfrm>
              <a:custGeom>
                <a:avLst/>
                <a:gdLst>
                  <a:gd name="connsiteX0" fmla="*/ 78685 w 156838"/>
                  <a:gd name="connsiteY0" fmla="*/ 0 h 558800"/>
                  <a:gd name="connsiteX1" fmla="*/ 55238 w 156838"/>
                  <a:gd name="connsiteY1" fmla="*/ 3907 h 558800"/>
                  <a:gd name="connsiteX2" fmla="*/ 31792 w 156838"/>
                  <a:gd name="connsiteY2" fmla="*/ 19538 h 558800"/>
                  <a:gd name="connsiteX3" fmla="*/ 23977 w 156838"/>
                  <a:gd name="connsiteY3" fmla="*/ 31261 h 558800"/>
                  <a:gd name="connsiteX4" fmla="*/ 20069 w 156838"/>
                  <a:gd name="connsiteY4" fmla="*/ 42984 h 558800"/>
                  <a:gd name="connsiteX5" fmla="*/ 12254 w 156838"/>
                  <a:gd name="connsiteY5" fmla="*/ 50800 h 558800"/>
                  <a:gd name="connsiteX6" fmla="*/ 8346 w 156838"/>
                  <a:gd name="connsiteY6" fmla="*/ 66430 h 558800"/>
                  <a:gd name="connsiteX7" fmla="*/ 531 w 156838"/>
                  <a:gd name="connsiteY7" fmla="*/ 74246 h 558800"/>
                  <a:gd name="connsiteX8" fmla="*/ 4438 w 156838"/>
                  <a:gd name="connsiteY8" fmla="*/ 187569 h 558800"/>
                  <a:gd name="connsiteX9" fmla="*/ 16161 w 156838"/>
                  <a:gd name="connsiteY9" fmla="*/ 207107 h 558800"/>
                  <a:gd name="connsiteX10" fmla="*/ 23977 w 156838"/>
                  <a:gd name="connsiteY10" fmla="*/ 230553 h 558800"/>
                  <a:gd name="connsiteX11" fmla="*/ 39608 w 156838"/>
                  <a:gd name="connsiteY11" fmla="*/ 254000 h 558800"/>
                  <a:gd name="connsiteX12" fmla="*/ 55238 w 156838"/>
                  <a:gd name="connsiteY12" fmla="*/ 277446 h 558800"/>
                  <a:gd name="connsiteX13" fmla="*/ 66961 w 156838"/>
                  <a:gd name="connsiteY13" fmla="*/ 289169 h 558800"/>
                  <a:gd name="connsiteX14" fmla="*/ 74777 w 156838"/>
                  <a:gd name="connsiteY14" fmla="*/ 304800 h 558800"/>
                  <a:gd name="connsiteX15" fmla="*/ 94315 w 156838"/>
                  <a:gd name="connsiteY15" fmla="*/ 328246 h 558800"/>
                  <a:gd name="connsiteX16" fmla="*/ 102131 w 156838"/>
                  <a:gd name="connsiteY16" fmla="*/ 347784 h 558800"/>
                  <a:gd name="connsiteX17" fmla="*/ 125577 w 156838"/>
                  <a:gd name="connsiteY17" fmla="*/ 375138 h 558800"/>
                  <a:gd name="connsiteX18" fmla="*/ 145115 w 156838"/>
                  <a:gd name="connsiteY18" fmla="*/ 402492 h 558800"/>
                  <a:gd name="connsiteX19" fmla="*/ 149023 w 156838"/>
                  <a:gd name="connsiteY19" fmla="*/ 418123 h 558800"/>
                  <a:gd name="connsiteX20" fmla="*/ 156838 w 156838"/>
                  <a:gd name="connsiteY20" fmla="*/ 441569 h 558800"/>
                  <a:gd name="connsiteX21" fmla="*/ 152931 w 156838"/>
                  <a:gd name="connsiteY21" fmla="*/ 488461 h 558800"/>
                  <a:gd name="connsiteX22" fmla="*/ 137300 w 156838"/>
                  <a:gd name="connsiteY22" fmla="*/ 508000 h 558800"/>
                  <a:gd name="connsiteX23" fmla="*/ 121669 w 156838"/>
                  <a:gd name="connsiteY23" fmla="*/ 531446 h 558800"/>
                  <a:gd name="connsiteX24" fmla="*/ 86500 w 156838"/>
                  <a:gd name="connsiteY24" fmla="*/ 547076 h 558800"/>
                  <a:gd name="connsiteX25" fmla="*/ 74777 w 156838"/>
                  <a:gd name="connsiteY25" fmla="*/ 550984 h 558800"/>
                  <a:gd name="connsiteX26" fmla="*/ 63054 w 156838"/>
                  <a:gd name="connsiteY26" fmla="*/ 554892 h 558800"/>
                  <a:gd name="connsiteX27" fmla="*/ 27885 w 156838"/>
                  <a:gd name="connsiteY27" fmla="*/ 558800 h 5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6838" h="558800">
                    <a:moveTo>
                      <a:pt x="78685" y="0"/>
                    </a:moveTo>
                    <a:cubicBezTo>
                      <a:pt x="70869" y="1302"/>
                      <a:pt x="62552" y="860"/>
                      <a:pt x="55238" y="3907"/>
                    </a:cubicBezTo>
                    <a:cubicBezTo>
                      <a:pt x="46568" y="7520"/>
                      <a:pt x="31792" y="19538"/>
                      <a:pt x="31792" y="19538"/>
                    </a:cubicBezTo>
                    <a:cubicBezTo>
                      <a:pt x="29187" y="23446"/>
                      <a:pt x="26077" y="27060"/>
                      <a:pt x="23977" y="31261"/>
                    </a:cubicBezTo>
                    <a:cubicBezTo>
                      <a:pt x="22135" y="34945"/>
                      <a:pt x="22188" y="39452"/>
                      <a:pt x="20069" y="42984"/>
                    </a:cubicBezTo>
                    <a:cubicBezTo>
                      <a:pt x="18174" y="46143"/>
                      <a:pt x="14859" y="48195"/>
                      <a:pt x="12254" y="50800"/>
                    </a:cubicBezTo>
                    <a:cubicBezTo>
                      <a:pt x="10951" y="56010"/>
                      <a:pt x="10748" y="61627"/>
                      <a:pt x="8346" y="66430"/>
                    </a:cubicBezTo>
                    <a:cubicBezTo>
                      <a:pt x="6698" y="69725"/>
                      <a:pt x="650" y="70564"/>
                      <a:pt x="531" y="74246"/>
                    </a:cubicBezTo>
                    <a:cubicBezTo>
                      <a:pt x="-688" y="112023"/>
                      <a:pt x="22" y="150031"/>
                      <a:pt x="4438" y="187569"/>
                    </a:cubicBezTo>
                    <a:cubicBezTo>
                      <a:pt x="5325" y="195112"/>
                      <a:pt x="13018" y="200193"/>
                      <a:pt x="16161" y="207107"/>
                    </a:cubicBezTo>
                    <a:cubicBezTo>
                      <a:pt x="19570" y="214607"/>
                      <a:pt x="20293" y="223185"/>
                      <a:pt x="23977" y="230553"/>
                    </a:cubicBezTo>
                    <a:cubicBezTo>
                      <a:pt x="28178" y="238954"/>
                      <a:pt x="34398" y="246184"/>
                      <a:pt x="39608" y="254000"/>
                    </a:cubicBezTo>
                    <a:cubicBezTo>
                      <a:pt x="44818" y="261815"/>
                      <a:pt x="48596" y="270804"/>
                      <a:pt x="55238" y="277446"/>
                    </a:cubicBezTo>
                    <a:cubicBezTo>
                      <a:pt x="59146" y="281354"/>
                      <a:pt x="63749" y="284672"/>
                      <a:pt x="66961" y="289169"/>
                    </a:cubicBezTo>
                    <a:cubicBezTo>
                      <a:pt x="70347" y="293909"/>
                      <a:pt x="71887" y="299742"/>
                      <a:pt x="74777" y="304800"/>
                    </a:cubicBezTo>
                    <a:cubicBezTo>
                      <a:pt x="82032" y="317496"/>
                      <a:pt x="83538" y="317469"/>
                      <a:pt x="94315" y="328246"/>
                    </a:cubicBezTo>
                    <a:cubicBezTo>
                      <a:pt x="96920" y="334759"/>
                      <a:pt x="98522" y="341769"/>
                      <a:pt x="102131" y="347784"/>
                    </a:cubicBezTo>
                    <a:cubicBezTo>
                      <a:pt x="117367" y="373177"/>
                      <a:pt x="113054" y="360111"/>
                      <a:pt x="125577" y="375138"/>
                    </a:cubicBezTo>
                    <a:cubicBezTo>
                      <a:pt x="133654" y="384830"/>
                      <a:pt x="138348" y="392342"/>
                      <a:pt x="145115" y="402492"/>
                    </a:cubicBezTo>
                    <a:cubicBezTo>
                      <a:pt x="146418" y="407702"/>
                      <a:pt x="147480" y="412979"/>
                      <a:pt x="149023" y="418123"/>
                    </a:cubicBezTo>
                    <a:cubicBezTo>
                      <a:pt x="151390" y="426014"/>
                      <a:pt x="156838" y="441569"/>
                      <a:pt x="156838" y="441569"/>
                    </a:cubicBezTo>
                    <a:cubicBezTo>
                      <a:pt x="155536" y="457200"/>
                      <a:pt x="156007" y="473081"/>
                      <a:pt x="152931" y="488461"/>
                    </a:cubicBezTo>
                    <a:cubicBezTo>
                      <a:pt x="150904" y="498597"/>
                      <a:pt x="142291" y="500513"/>
                      <a:pt x="137300" y="508000"/>
                    </a:cubicBezTo>
                    <a:cubicBezTo>
                      <a:pt x="126470" y="524245"/>
                      <a:pt x="134468" y="521207"/>
                      <a:pt x="121669" y="531446"/>
                    </a:cubicBezTo>
                    <a:cubicBezTo>
                      <a:pt x="108400" y="542061"/>
                      <a:pt x="105090" y="540879"/>
                      <a:pt x="86500" y="547076"/>
                    </a:cubicBezTo>
                    <a:lnTo>
                      <a:pt x="74777" y="550984"/>
                    </a:lnTo>
                    <a:cubicBezTo>
                      <a:pt x="70869" y="552287"/>
                      <a:pt x="67141" y="554381"/>
                      <a:pt x="63054" y="554892"/>
                    </a:cubicBezTo>
                    <a:cubicBezTo>
                      <a:pt x="30500" y="558962"/>
                      <a:pt x="42294" y="558800"/>
                      <a:pt x="27885" y="55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TextBox 24"/>
            <p:cNvSpPr txBox="1"/>
            <p:nvPr/>
          </p:nvSpPr>
          <p:spPr>
            <a:xfrm>
              <a:off x="4252156" y="3610843"/>
              <a:ext cx="869149" cy="584775"/>
            </a:xfrm>
            <a:prstGeom prst="rect">
              <a:avLst/>
            </a:prstGeom>
            <a:noFill/>
          </p:spPr>
          <p:txBody>
            <a:bodyPr wrap="none" rtlCol="0">
              <a:spAutoFit/>
            </a:bodyPr>
            <a:lstStyle/>
            <a:p>
              <a:r>
                <a:rPr lang="en-US" altLang="ko-KR" sz="3200" dirty="0" smtClean="0"/>
                <a:t> . . . </a:t>
              </a:r>
              <a:endParaRPr lang="ko-KR" altLang="en-US" sz="3200" dirty="0"/>
            </a:p>
          </p:txBody>
        </p:sp>
      </p:grpSp>
      <p:grpSp>
        <p:nvGrpSpPr>
          <p:cNvPr id="26" name="그룹 25"/>
          <p:cNvGrpSpPr/>
          <p:nvPr/>
        </p:nvGrpSpPr>
        <p:grpSpPr>
          <a:xfrm>
            <a:off x="4307327" y="5331742"/>
            <a:ext cx="1137741" cy="616969"/>
            <a:chOff x="1578177" y="3735754"/>
            <a:chExt cx="1137741" cy="616969"/>
          </a:xfrm>
        </p:grpSpPr>
        <p:sp>
          <p:nvSpPr>
            <p:cNvPr id="27" name="TextBox 26"/>
            <p:cNvSpPr txBox="1"/>
            <p:nvPr/>
          </p:nvSpPr>
          <p:spPr>
            <a:xfrm>
              <a:off x="1742831" y="3735754"/>
              <a:ext cx="973087" cy="276999"/>
            </a:xfrm>
            <a:prstGeom prst="rect">
              <a:avLst/>
            </a:prstGeom>
            <a:noFill/>
          </p:spPr>
          <p:txBody>
            <a:bodyPr wrap="none" rtlCol="0">
              <a:spAutoFit/>
            </a:bodyPr>
            <a:lstStyle/>
            <a:p>
              <a:r>
                <a:rPr lang="en-US" altLang="ko-KR" sz="1200" b="1" dirty="0" smtClean="0">
                  <a:solidFill>
                    <a:srgbClr val="FF0000"/>
                  </a:solidFill>
                </a:rPr>
                <a:t>Global write</a:t>
              </a:r>
              <a:endParaRPr lang="ko-KR" altLang="en-US" sz="1200" b="1" dirty="0">
                <a:solidFill>
                  <a:srgbClr val="FF0000"/>
                </a:solidFill>
              </a:endParaRPr>
            </a:p>
          </p:txBody>
        </p:sp>
        <p:sp>
          <p:nvSpPr>
            <p:cNvPr id="28" name="TextBox 27"/>
            <p:cNvSpPr txBox="1"/>
            <p:nvPr/>
          </p:nvSpPr>
          <p:spPr>
            <a:xfrm>
              <a:off x="1742831" y="4075724"/>
              <a:ext cx="882421" cy="276999"/>
            </a:xfrm>
            <a:prstGeom prst="rect">
              <a:avLst/>
            </a:prstGeom>
            <a:noFill/>
          </p:spPr>
          <p:txBody>
            <a:bodyPr wrap="none" rtlCol="0">
              <a:spAutoFit/>
            </a:bodyPr>
            <a:lstStyle/>
            <a:p>
              <a:r>
                <a:rPr lang="en-US" altLang="ko-KR" sz="1200" b="1" dirty="0" smtClean="0">
                  <a:solidFill>
                    <a:srgbClr val="FF0000"/>
                  </a:solidFill>
                </a:rPr>
                <a:t>Local write</a:t>
              </a:r>
              <a:endParaRPr lang="ko-KR" altLang="en-US" sz="1200" b="1" dirty="0">
                <a:solidFill>
                  <a:srgbClr val="FF0000"/>
                </a:solidFill>
              </a:endParaRPr>
            </a:p>
          </p:txBody>
        </p:sp>
        <p:sp>
          <p:nvSpPr>
            <p:cNvPr id="29" name="자유형 28"/>
            <p:cNvSpPr/>
            <p:nvPr/>
          </p:nvSpPr>
          <p:spPr>
            <a:xfrm>
              <a:off x="1578177" y="3790462"/>
              <a:ext cx="156838" cy="558800"/>
            </a:xfrm>
            <a:custGeom>
              <a:avLst/>
              <a:gdLst>
                <a:gd name="connsiteX0" fmla="*/ 78685 w 156838"/>
                <a:gd name="connsiteY0" fmla="*/ 0 h 558800"/>
                <a:gd name="connsiteX1" fmla="*/ 55238 w 156838"/>
                <a:gd name="connsiteY1" fmla="*/ 3907 h 558800"/>
                <a:gd name="connsiteX2" fmla="*/ 31792 w 156838"/>
                <a:gd name="connsiteY2" fmla="*/ 19538 h 558800"/>
                <a:gd name="connsiteX3" fmla="*/ 23977 w 156838"/>
                <a:gd name="connsiteY3" fmla="*/ 31261 h 558800"/>
                <a:gd name="connsiteX4" fmla="*/ 20069 w 156838"/>
                <a:gd name="connsiteY4" fmla="*/ 42984 h 558800"/>
                <a:gd name="connsiteX5" fmla="*/ 12254 w 156838"/>
                <a:gd name="connsiteY5" fmla="*/ 50800 h 558800"/>
                <a:gd name="connsiteX6" fmla="*/ 8346 w 156838"/>
                <a:gd name="connsiteY6" fmla="*/ 66430 h 558800"/>
                <a:gd name="connsiteX7" fmla="*/ 531 w 156838"/>
                <a:gd name="connsiteY7" fmla="*/ 74246 h 558800"/>
                <a:gd name="connsiteX8" fmla="*/ 4438 w 156838"/>
                <a:gd name="connsiteY8" fmla="*/ 187569 h 558800"/>
                <a:gd name="connsiteX9" fmla="*/ 16161 w 156838"/>
                <a:gd name="connsiteY9" fmla="*/ 207107 h 558800"/>
                <a:gd name="connsiteX10" fmla="*/ 23977 w 156838"/>
                <a:gd name="connsiteY10" fmla="*/ 230553 h 558800"/>
                <a:gd name="connsiteX11" fmla="*/ 39608 w 156838"/>
                <a:gd name="connsiteY11" fmla="*/ 254000 h 558800"/>
                <a:gd name="connsiteX12" fmla="*/ 55238 w 156838"/>
                <a:gd name="connsiteY12" fmla="*/ 277446 h 558800"/>
                <a:gd name="connsiteX13" fmla="*/ 66961 w 156838"/>
                <a:gd name="connsiteY13" fmla="*/ 289169 h 558800"/>
                <a:gd name="connsiteX14" fmla="*/ 74777 w 156838"/>
                <a:gd name="connsiteY14" fmla="*/ 304800 h 558800"/>
                <a:gd name="connsiteX15" fmla="*/ 94315 w 156838"/>
                <a:gd name="connsiteY15" fmla="*/ 328246 h 558800"/>
                <a:gd name="connsiteX16" fmla="*/ 102131 w 156838"/>
                <a:gd name="connsiteY16" fmla="*/ 347784 h 558800"/>
                <a:gd name="connsiteX17" fmla="*/ 125577 w 156838"/>
                <a:gd name="connsiteY17" fmla="*/ 375138 h 558800"/>
                <a:gd name="connsiteX18" fmla="*/ 145115 w 156838"/>
                <a:gd name="connsiteY18" fmla="*/ 402492 h 558800"/>
                <a:gd name="connsiteX19" fmla="*/ 149023 w 156838"/>
                <a:gd name="connsiteY19" fmla="*/ 418123 h 558800"/>
                <a:gd name="connsiteX20" fmla="*/ 156838 w 156838"/>
                <a:gd name="connsiteY20" fmla="*/ 441569 h 558800"/>
                <a:gd name="connsiteX21" fmla="*/ 152931 w 156838"/>
                <a:gd name="connsiteY21" fmla="*/ 488461 h 558800"/>
                <a:gd name="connsiteX22" fmla="*/ 137300 w 156838"/>
                <a:gd name="connsiteY22" fmla="*/ 508000 h 558800"/>
                <a:gd name="connsiteX23" fmla="*/ 121669 w 156838"/>
                <a:gd name="connsiteY23" fmla="*/ 531446 h 558800"/>
                <a:gd name="connsiteX24" fmla="*/ 86500 w 156838"/>
                <a:gd name="connsiteY24" fmla="*/ 547076 h 558800"/>
                <a:gd name="connsiteX25" fmla="*/ 74777 w 156838"/>
                <a:gd name="connsiteY25" fmla="*/ 550984 h 558800"/>
                <a:gd name="connsiteX26" fmla="*/ 63054 w 156838"/>
                <a:gd name="connsiteY26" fmla="*/ 554892 h 558800"/>
                <a:gd name="connsiteX27" fmla="*/ 27885 w 156838"/>
                <a:gd name="connsiteY27" fmla="*/ 558800 h 5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6838" h="558800">
                  <a:moveTo>
                    <a:pt x="78685" y="0"/>
                  </a:moveTo>
                  <a:cubicBezTo>
                    <a:pt x="70869" y="1302"/>
                    <a:pt x="62552" y="860"/>
                    <a:pt x="55238" y="3907"/>
                  </a:cubicBezTo>
                  <a:cubicBezTo>
                    <a:pt x="46568" y="7520"/>
                    <a:pt x="31792" y="19538"/>
                    <a:pt x="31792" y="19538"/>
                  </a:cubicBezTo>
                  <a:cubicBezTo>
                    <a:pt x="29187" y="23446"/>
                    <a:pt x="26077" y="27060"/>
                    <a:pt x="23977" y="31261"/>
                  </a:cubicBezTo>
                  <a:cubicBezTo>
                    <a:pt x="22135" y="34945"/>
                    <a:pt x="22188" y="39452"/>
                    <a:pt x="20069" y="42984"/>
                  </a:cubicBezTo>
                  <a:cubicBezTo>
                    <a:pt x="18174" y="46143"/>
                    <a:pt x="14859" y="48195"/>
                    <a:pt x="12254" y="50800"/>
                  </a:cubicBezTo>
                  <a:cubicBezTo>
                    <a:pt x="10951" y="56010"/>
                    <a:pt x="10748" y="61627"/>
                    <a:pt x="8346" y="66430"/>
                  </a:cubicBezTo>
                  <a:cubicBezTo>
                    <a:pt x="6698" y="69725"/>
                    <a:pt x="650" y="70564"/>
                    <a:pt x="531" y="74246"/>
                  </a:cubicBezTo>
                  <a:cubicBezTo>
                    <a:pt x="-688" y="112023"/>
                    <a:pt x="22" y="150031"/>
                    <a:pt x="4438" y="187569"/>
                  </a:cubicBezTo>
                  <a:cubicBezTo>
                    <a:pt x="5325" y="195112"/>
                    <a:pt x="13018" y="200193"/>
                    <a:pt x="16161" y="207107"/>
                  </a:cubicBezTo>
                  <a:cubicBezTo>
                    <a:pt x="19570" y="214607"/>
                    <a:pt x="20293" y="223185"/>
                    <a:pt x="23977" y="230553"/>
                  </a:cubicBezTo>
                  <a:cubicBezTo>
                    <a:pt x="28178" y="238954"/>
                    <a:pt x="34398" y="246184"/>
                    <a:pt x="39608" y="254000"/>
                  </a:cubicBezTo>
                  <a:cubicBezTo>
                    <a:pt x="44818" y="261815"/>
                    <a:pt x="48596" y="270804"/>
                    <a:pt x="55238" y="277446"/>
                  </a:cubicBezTo>
                  <a:cubicBezTo>
                    <a:pt x="59146" y="281354"/>
                    <a:pt x="63749" y="284672"/>
                    <a:pt x="66961" y="289169"/>
                  </a:cubicBezTo>
                  <a:cubicBezTo>
                    <a:pt x="70347" y="293909"/>
                    <a:pt x="71887" y="299742"/>
                    <a:pt x="74777" y="304800"/>
                  </a:cubicBezTo>
                  <a:cubicBezTo>
                    <a:pt x="82032" y="317496"/>
                    <a:pt x="83538" y="317469"/>
                    <a:pt x="94315" y="328246"/>
                  </a:cubicBezTo>
                  <a:cubicBezTo>
                    <a:pt x="96920" y="334759"/>
                    <a:pt x="98522" y="341769"/>
                    <a:pt x="102131" y="347784"/>
                  </a:cubicBezTo>
                  <a:cubicBezTo>
                    <a:pt x="117367" y="373177"/>
                    <a:pt x="113054" y="360111"/>
                    <a:pt x="125577" y="375138"/>
                  </a:cubicBezTo>
                  <a:cubicBezTo>
                    <a:pt x="133654" y="384830"/>
                    <a:pt x="138348" y="392342"/>
                    <a:pt x="145115" y="402492"/>
                  </a:cubicBezTo>
                  <a:cubicBezTo>
                    <a:pt x="146418" y="407702"/>
                    <a:pt x="147480" y="412979"/>
                    <a:pt x="149023" y="418123"/>
                  </a:cubicBezTo>
                  <a:cubicBezTo>
                    <a:pt x="151390" y="426014"/>
                    <a:pt x="156838" y="441569"/>
                    <a:pt x="156838" y="441569"/>
                  </a:cubicBezTo>
                  <a:cubicBezTo>
                    <a:pt x="155536" y="457200"/>
                    <a:pt x="156007" y="473081"/>
                    <a:pt x="152931" y="488461"/>
                  </a:cubicBezTo>
                  <a:cubicBezTo>
                    <a:pt x="150904" y="498597"/>
                    <a:pt x="142291" y="500513"/>
                    <a:pt x="137300" y="508000"/>
                  </a:cubicBezTo>
                  <a:cubicBezTo>
                    <a:pt x="126470" y="524245"/>
                    <a:pt x="134468" y="521207"/>
                    <a:pt x="121669" y="531446"/>
                  </a:cubicBezTo>
                  <a:cubicBezTo>
                    <a:pt x="108400" y="542061"/>
                    <a:pt x="105090" y="540879"/>
                    <a:pt x="86500" y="547076"/>
                  </a:cubicBezTo>
                  <a:lnTo>
                    <a:pt x="74777" y="550984"/>
                  </a:lnTo>
                  <a:cubicBezTo>
                    <a:pt x="70869" y="552287"/>
                    <a:pt x="67141" y="554381"/>
                    <a:pt x="63054" y="554892"/>
                  </a:cubicBezTo>
                  <a:cubicBezTo>
                    <a:pt x="30500" y="558962"/>
                    <a:pt x="42294" y="558800"/>
                    <a:pt x="27885" y="55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슬라이드 번호 개체 틀 3"/>
          <p:cNvSpPr>
            <a:spLocks noGrp="1"/>
          </p:cNvSpPr>
          <p:nvPr>
            <p:ph type="sldNum" sz="quarter" idx="12"/>
          </p:nvPr>
        </p:nvSpPr>
        <p:spPr/>
        <p:txBody>
          <a:bodyPr/>
          <a:lstStyle/>
          <a:p>
            <a:fld id="{54F9C971-6F0F-4DC5-BCC5-FDE614323FCB}" type="slidenum">
              <a:rPr lang="ko-KR" altLang="en-US" smtClean="0"/>
              <a:t>6</a:t>
            </a:fld>
            <a:endParaRPr lang="ko-KR" altLang="en-US"/>
          </a:p>
        </p:txBody>
      </p:sp>
    </p:spTree>
    <p:extLst>
      <p:ext uri="{BB962C8B-B14F-4D97-AF65-F5344CB8AC3E}">
        <p14:creationId xmlns:p14="http://schemas.microsoft.com/office/powerpoint/2010/main" val="167138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Design of Our Evaluation Experiment</a:t>
            </a:r>
            <a:endParaRPr lang="ko-KR" altLang="en-US" dirty="0"/>
          </a:p>
        </p:txBody>
      </p:sp>
      <p:sp>
        <p:nvSpPr>
          <p:cNvPr id="3" name="내용 개체 틀 2"/>
          <p:cNvSpPr>
            <a:spLocks noGrp="1"/>
          </p:cNvSpPr>
          <p:nvPr>
            <p:ph idx="1"/>
          </p:nvPr>
        </p:nvSpPr>
        <p:spPr/>
        <p:txBody>
          <a:bodyPr/>
          <a:lstStyle/>
          <a:p>
            <a:r>
              <a:rPr lang="en-US" altLang="ko-KR" dirty="0" smtClean="0"/>
              <a:t>Baseline </a:t>
            </a:r>
            <a:r>
              <a:rPr lang="en-US" altLang="ko-KR" dirty="0" err="1" smtClean="0"/>
              <a:t>microbenchmark</a:t>
            </a:r>
            <a:r>
              <a:rPr lang="en-US" altLang="ko-KR" dirty="0" smtClean="0"/>
              <a:t>: IP reassembly</a:t>
            </a:r>
          </a:p>
          <a:p>
            <a:pPr lvl="1"/>
            <a:r>
              <a:rPr lang="en-US" altLang="ko-KR" dirty="0" smtClean="0"/>
              <a:t>Synthetic fragmented IP packets with 100 fragments</a:t>
            </a:r>
            <a:br>
              <a:rPr lang="en-US" altLang="ko-KR" dirty="0" smtClean="0"/>
            </a:br>
            <a:r>
              <a:rPr lang="en-US" altLang="ko-KR" dirty="0" smtClean="0"/>
              <a:t>(virtual in-memory packets)</a:t>
            </a:r>
          </a:p>
          <a:p>
            <a:pPr lvl="1"/>
            <a:r>
              <a:rPr lang="en-US" altLang="ko-KR" dirty="0" smtClean="0"/>
              <a:t>C implementation: DPDK’s IP reorder library</a:t>
            </a:r>
          </a:p>
          <a:p>
            <a:pPr lvl="1"/>
            <a:r>
              <a:rPr lang="en-US" altLang="ko-KR" b="1" dirty="0" smtClean="0"/>
              <a:t>Result: Rust implementation is 17% slower than C</a:t>
            </a:r>
            <a:endParaRPr lang="en-US" altLang="ko-KR" dirty="0"/>
          </a:p>
          <a:p>
            <a:endParaRPr lang="en-US" altLang="ko-KR" dirty="0" smtClean="0"/>
          </a:p>
          <a:p>
            <a:r>
              <a:rPr lang="en-US" altLang="ko-KR" dirty="0" smtClean="0"/>
              <a:t>Target benchmark: NAT</a:t>
            </a:r>
          </a:p>
          <a:p>
            <a:pPr lvl="1"/>
            <a:r>
              <a:rPr lang="en-US" altLang="ko-KR" dirty="0" smtClean="0"/>
              <a:t>IO: DPDK 17.02 with C FFI</a:t>
            </a:r>
          </a:p>
          <a:p>
            <a:pPr lvl="1"/>
            <a:r>
              <a:rPr lang="en-US" altLang="ko-KR" dirty="0" smtClean="0"/>
              <a:t>IPv4 UDP NAT gateway</a:t>
            </a:r>
          </a:p>
          <a:p>
            <a:pPr lvl="1"/>
            <a:r>
              <a:rPr lang="en-US" altLang="ko-KR" dirty="0" smtClean="0"/>
              <a:t>Workload: 100K flows with synthetic UDP packets (512B)</a:t>
            </a:r>
          </a:p>
          <a:p>
            <a:pPr lvl="1"/>
            <a:r>
              <a:rPr lang="en-US" altLang="ko-KR" dirty="0" smtClean="0"/>
              <a:t>Global packet counter with 1 second aggregate time</a:t>
            </a:r>
          </a:p>
          <a:p>
            <a:pPr lvl="1"/>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fld id="{54F9C971-6F0F-4DC5-BCC5-FDE614323FCB}" type="slidenum">
              <a:rPr lang="ko-KR" altLang="en-US" smtClean="0"/>
              <a:t>7</a:t>
            </a:fld>
            <a:endParaRPr lang="ko-KR" altLang="en-US"/>
          </a:p>
        </p:txBody>
      </p:sp>
    </p:spTree>
    <p:extLst>
      <p:ext uri="{BB962C8B-B14F-4D97-AF65-F5344CB8AC3E}">
        <p14:creationId xmlns:p14="http://schemas.microsoft.com/office/powerpoint/2010/main" val="4029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Details: NAT implementation in Rust</a:t>
            </a:r>
            <a:endParaRPr lang="ko-KR" altLang="en-US" dirty="0"/>
          </a:p>
        </p:txBody>
      </p:sp>
      <p:sp>
        <p:nvSpPr>
          <p:cNvPr id="3" name="내용 개체 틀 2"/>
          <p:cNvSpPr>
            <a:spLocks noGrp="1"/>
          </p:cNvSpPr>
          <p:nvPr>
            <p:ph idx="1"/>
          </p:nvPr>
        </p:nvSpPr>
        <p:spPr/>
        <p:txBody>
          <a:bodyPr/>
          <a:lstStyle/>
          <a:p>
            <a:r>
              <a:rPr lang="en-US" altLang="ko-KR" dirty="0" smtClean="0"/>
              <a:t>In </a:t>
            </a:r>
            <a:r>
              <a:rPr lang="en-US" altLang="ko-KR" dirty="0" smtClean="0"/>
              <a:t>the parallel </a:t>
            </a:r>
            <a:r>
              <a:rPr lang="en-US" altLang="ko-KR" dirty="0" smtClean="0"/>
              <a:t>execution stage:</a:t>
            </a:r>
          </a:p>
          <a:p>
            <a:pPr lvl="1"/>
            <a:r>
              <a:rPr lang="en-US" altLang="ko-KR" dirty="0"/>
              <a:t>When </a:t>
            </a:r>
            <a:r>
              <a:rPr lang="en-US" altLang="ko-KR" dirty="0" smtClean="0"/>
              <a:t>a </a:t>
            </a:r>
            <a:r>
              <a:rPr lang="en-US" altLang="ko-KR" dirty="0"/>
              <a:t>flow arrives</a:t>
            </a:r>
          </a:p>
          <a:p>
            <a:pPr lvl="2"/>
            <a:r>
              <a:rPr lang="en-US" altLang="ko-KR" dirty="0"/>
              <a:t>Rewrite address, if found in the global forwarding table</a:t>
            </a:r>
          </a:p>
          <a:p>
            <a:pPr lvl="2"/>
            <a:r>
              <a:rPr lang="en-US" altLang="ko-KR" dirty="0"/>
              <a:t>Insert a new flow to the table from local address pool, if not </a:t>
            </a:r>
          </a:p>
          <a:p>
            <a:pPr lvl="1"/>
            <a:r>
              <a:rPr lang="en-US" altLang="ko-KR" dirty="0" smtClean="0"/>
              <a:t>Forward packets</a:t>
            </a:r>
          </a:p>
          <a:p>
            <a:pPr lvl="1"/>
            <a:r>
              <a:rPr lang="en-US" altLang="ko-KR" dirty="0" smtClean="0"/>
              <a:t>Record local statistics</a:t>
            </a:r>
            <a:endParaRPr lang="en-US" altLang="ko-KR" dirty="0"/>
          </a:p>
          <a:p>
            <a:r>
              <a:rPr lang="en-US" altLang="ko-KR" dirty="0" smtClean="0"/>
              <a:t>In </a:t>
            </a:r>
            <a:r>
              <a:rPr lang="en-US" altLang="ko-KR" dirty="0" smtClean="0"/>
              <a:t>the global </a:t>
            </a:r>
            <a:r>
              <a:rPr lang="en-US" altLang="ko-KR" dirty="0" smtClean="0"/>
              <a:t>execution stage: </a:t>
            </a:r>
          </a:p>
          <a:p>
            <a:pPr lvl="1"/>
            <a:r>
              <a:rPr lang="en-US" altLang="ko-KR" dirty="0" smtClean="0"/>
              <a:t>Apply newly assigned flow into the global table</a:t>
            </a:r>
          </a:p>
          <a:p>
            <a:pPr lvl="1"/>
            <a:r>
              <a:rPr lang="en-US" altLang="ko-KR" dirty="0" smtClean="0"/>
              <a:t>Refill the local address pool from the global address pool</a:t>
            </a:r>
          </a:p>
          <a:p>
            <a:pPr lvl="1"/>
            <a:r>
              <a:rPr lang="en-US" altLang="ko-KR" dirty="0" smtClean="0"/>
              <a:t>Aggregate the statistics</a:t>
            </a:r>
            <a:endParaRPr lang="ko-KR" altLang="en-US" dirty="0"/>
          </a:p>
        </p:txBody>
      </p:sp>
      <p:sp>
        <p:nvSpPr>
          <p:cNvPr id="4" name="슬라이드 번호 개체 틀 3"/>
          <p:cNvSpPr>
            <a:spLocks noGrp="1"/>
          </p:cNvSpPr>
          <p:nvPr>
            <p:ph type="sldNum" sz="quarter" idx="12"/>
          </p:nvPr>
        </p:nvSpPr>
        <p:spPr/>
        <p:txBody>
          <a:bodyPr/>
          <a:lstStyle/>
          <a:p>
            <a:fld id="{54F9C971-6F0F-4DC5-BCC5-FDE614323FCB}" type="slidenum">
              <a:rPr lang="ko-KR" altLang="en-US" smtClean="0"/>
              <a:t>8</a:t>
            </a:fld>
            <a:endParaRPr lang="ko-KR" altLang="en-US"/>
          </a:p>
        </p:txBody>
      </p:sp>
    </p:spTree>
    <p:extLst>
      <p:ext uri="{BB962C8B-B14F-4D97-AF65-F5344CB8AC3E}">
        <p14:creationId xmlns:p14="http://schemas.microsoft.com/office/powerpoint/2010/main" val="69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 of NAT in Rust</a:t>
            </a:r>
            <a:endParaRPr lang="ko-KR" altLang="en-US" dirty="0"/>
          </a:p>
        </p:txBody>
      </p:sp>
      <p:sp>
        <p:nvSpPr>
          <p:cNvPr id="3" name="내용 개체 틀 2"/>
          <p:cNvSpPr>
            <a:spLocks noGrp="1"/>
          </p:cNvSpPr>
          <p:nvPr>
            <p:ph idx="1"/>
          </p:nvPr>
        </p:nvSpPr>
        <p:spPr/>
        <p:txBody>
          <a:bodyPr/>
          <a:lstStyle/>
          <a:p>
            <a:r>
              <a:rPr lang="en-US" altLang="ko-KR" dirty="0"/>
              <a:t>Performance increases proportionally to # of cores</a:t>
            </a:r>
          </a:p>
          <a:p>
            <a:r>
              <a:rPr lang="en-US" altLang="ko-KR" dirty="0" smtClean="0"/>
              <a:t>Saturate 40G link using 16 cores</a:t>
            </a:r>
            <a:endParaRPr lang="ko-KR" altLang="en-US" dirty="0"/>
          </a:p>
        </p:txBody>
      </p:sp>
      <p:graphicFrame>
        <p:nvGraphicFramePr>
          <p:cNvPr id="7" name="차트 6"/>
          <p:cNvGraphicFramePr>
            <a:graphicFrameLocks/>
          </p:cNvGraphicFramePr>
          <p:nvPr>
            <p:extLst>
              <p:ext uri="{D42A27DB-BD31-4B8C-83A1-F6EECF244321}">
                <p14:modId xmlns:p14="http://schemas.microsoft.com/office/powerpoint/2010/main" val="928330434"/>
              </p:ext>
            </p:extLst>
          </p:nvPr>
        </p:nvGraphicFramePr>
        <p:xfrm>
          <a:off x="1416681" y="2500731"/>
          <a:ext cx="6117737" cy="3218132"/>
        </p:xfrm>
        <a:graphic>
          <a:graphicData uri="http://schemas.openxmlformats.org/drawingml/2006/chart">
            <c:chart xmlns:c="http://schemas.openxmlformats.org/drawingml/2006/chart" xmlns:r="http://schemas.openxmlformats.org/officeDocument/2006/relationships" r:id="rId3"/>
          </a:graphicData>
        </a:graphic>
      </p:graphicFrame>
      <p:sp>
        <p:nvSpPr>
          <p:cNvPr id="4" name="슬라이드 번호 개체 틀 3"/>
          <p:cNvSpPr>
            <a:spLocks noGrp="1"/>
          </p:cNvSpPr>
          <p:nvPr>
            <p:ph type="sldNum" sz="quarter" idx="12"/>
          </p:nvPr>
        </p:nvSpPr>
        <p:spPr/>
        <p:txBody>
          <a:bodyPr/>
          <a:lstStyle/>
          <a:p>
            <a:fld id="{54F9C971-6F0F-4DC5-BCC5-FDE614323FCB}" type="slidenum">
              <a:rPr lang="ko-KR" altLang="en-US" smtClean="0"/>
              <a:t>9</a:t>
            </a:fld>
            <a:endParaRPr lang="ko-KR" altLang="en-US"/>
          </a:p>
        </p:txBody>
      </p:sp>
    </p:spTree>
    <p:extLst>
      <p:ext uri="{BB962C8B-B14F-4D97-AF65-F5344CB8AC3E}">
        <p14:creationId xmlns:p14="http://schemas.microsoft.com/office/powerpoint/2010/main" val="391683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7" grpId="0">
        <p:bldAsOne/>
      </p:bldGraphic>
    </p:bld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1750</TotalTime>
  <Words>1659</Words>
  <Application>Microsoft Office PowerPoint</Application>
  <PresentationFormat>화면 슬라이드 쇼(4:3)</PresentationFormat>
  <Paragraphs>219</Paragraphs>
  <Slides>12</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12</vt:i4>
      </vt:variant>
    </vt:vector>
  </HeadingPairs>
  <TitlesOfParts>
    <vt:vector size="18" baseType="lpstr">
      <vt:lpstr>맑은 고딕</vt:lpstr>
      <vt:lpstr>Arial</vt:lpstr>
      <vt:lpstr>Calibri</vt:lpstr>
      <vt:lpstr>Calibri Light</vt:lpstr>
      <vt:lpstr>Times New Roman</vt:lpstr>
      <vt:lpstr>Office 테마</vt:lpstr>
      <vt:lpstr>Toward Building Memory-Safe Network Functions with Modest Performance Overhead </vt:lpstr>
      <vt:lpstr>Memory management!</vt:lpstr>
      <vt:lpstr>Problem Statement</vt:lpstr>
      <vt:lpstr>Rust: Type-safe language w/o overhead</vt:lpstr>
      <vt:lpstr>Why Rust for Network Functions?</vt:lpstr>
      <vt:lpstr>Network System Architecture for Rust</vt:lpstr>
      <vt:lpstr>Design of Our Evaluation Experiment</vt:lpstr>
      <vt:lpstr>Details: NAT implementation in Rust</vt:lpstr>
      <vt:lpstr>Performance of NAT in Rust</vt:lpstr>
      <vt:lpstr>Conclusion</vt:lpstr>
      <vt:lpstr>PowerPoint 프레젠테이션</vt:lpstr>
      <vt:lpstr>QuiltOS/QuiltNet TCP stack</vt:lpstr>
    </vt:vector>
  </TitlesOfParts>
  <Company>KAIST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building memory-safe network functions with modest performance overhead</dc:title>
  <dc:creator>이근홍</dc:creator>
  <cp:lastModifiedBy>이근홍</cp:lastModifiedBy>
  <cp:revision>80</cp:revision>
  <dcterms:created xsi:type="dcterms:W3CDTF">2017-08-10T23:20:50Z</dcterms:created>
  <dcterms:modified xsi:type="dcterms:W3CDTF">2017-08-21T19:34:08Z</dcterms:modified>
</cp:coreProperties>
</file>