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86" r:id="rId4"/>
    <p:sldId id="287" r:id="rId5"/>
    <p:sldId id="288" r:id="rId6"/>
    <p:sldId id="289" r:id="rId7"/>
    <p:sldId id="257" r:id="rId8"/>
    <p:sldId id="258" r:id="rId9"/>
    <p:sldId id="259" r:id="rId10"/>
    <p:sldId id="285" r:id="rId11"/>
    <p:sldId id="260" r:id="rId12"/>
    <p:sldId id="263" r:id="rId13"/>
    <p:sldId id="265" r:id="rId14"/>
    <p:sldId id="266" r:id="rId15"/>
    <p:sldId id="267" r:id="rId16"/>
    <p:sldId id="264" r:id="rId17"/>
    <p:sldId id="261" r:id="rId18"/>
    <p:sldId id="268" r:id="rId19"/>
    <p:sldId id="269" r:id="rId20"/>
    <p:sldId id="270" r:id="rId21"/>
    <p:sldId id="283" r:id="rId22"/>
    <p:sldId id="28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4" autoAdjust="0"/>
    <p:restoredTop sz="94660"/>
  </p:normalViewPr>
  <p:slideViewPr>
    <p:cSldViewPr snapToGrid="0">
      <p:cViewPr>
        <p:scale>
          <a:sx n="120" d="100"/>
          <a:sy n="120" d="100"/>
        </p:scale>
        <p:origin x="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Unroll parser loops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Mention the</a:t>
            </a:r>
            <a:r>
              <a:rPr lang="en-US" baseline="0" dirty="0" smtClean="0"/>
              <a:t> data flow aspect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Being able to simulate a design without going into synthesis is the second benefit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Compared to CPUs and GPUs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Design effort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47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Mention the Pico HMC interface and other IP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Also capable to connecting</a:t>
            </a:r>
            <a:r>
              <a:rPr lang="en-US" baseline="0" dirty="0" smtClean="0"/>
              <a:t> to other cubes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 and Projections …  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pragmas for hardware specific algs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266231"/>
            <a:ext cx="8686800" cy="7773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3F3F3"/>
              </a:buClr>
              <a:buFont typeface="Calibri"/>
              <a:buNone/>
              <a:defRPr sz="44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3F3F3"/>
              </a:buClr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t="27269" b="19397"/>
          <a:stretch/>
        </p:blipFill>
        <p:spPr>
          <a:xfrm>
            <a:off x="8300825" y="4806224"/>
            <a:ext cx="843175" cy="3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9728" y="1597818"/>
            <a:ext cx="8898418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dirty="0"/>
              <a:t>Creating Custom Network Packet Processing </a:t>
            </a:r>
            <a:r>
              <a:rPr lang="en-US" sz="3600" dirty="0" smtClean="0"/>
              <a:t>Pipelines on </a:t>
            </a:r>
            <a:r>
              <a:rPr lang="en-US" sz="3600" dirty="0"/>
              <a:t>HMC-Enabled FPGAs</a:t>
            </a:r>
            <a:endParaRPr lang="en" sz="3600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 sz="2400"/>
              <a:t>Jehandad Khan and Peter Athanas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 sz="2400"/>
              <a:t>Virginia Tech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4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16492"/>
          <a:stretch/>
        </p:blipFill>
        <p:spPr>
          <a:xfrm>
            <a:off x="6946275" y="3986200"/>
            <a:ext cx="2121524" cy="11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Flow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35" y="1288923"/>
            <a:ext cx="2162489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849" y="1475099"/>
            <a:ext cx="1045149" cy="10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564" y="2044612"/>
            <a:ext cx="1781003" cy="18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6155" y="4117500"/>
            <a:ext cx="2215249" cy="72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7">
            <a:alphaModFix/>
          </a:blip>
          <a:srcRect b="6202"/>
          <a:stretch/>
        </p:blipFill>
        <p:spPr>
          <a:xfrm>
            <a:off x="763504" y="3404150"/>
            <a:ext cx="2043169" cy="8042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Shape 182"/>
          <p:cNvCxnSpPr>
            <a:stCxn id="178" idx="3"/>
            <a:endCxn id="177" idx="1"/>
          </p:cNvCxnSpPr>
          <p:nvPr/>
        </p:nvCxnSpPr>
        <p:spPr>
          <a:xfrm rot="10800000" flipH="1">
            <a:off x="2396999" y="1717474"/>
            <a:ext cx="1255500" cy="280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>
            <a:stCxn id="180" idx="1"/>
          </p:cNvCxnSpPr>
          <p:nvPr/>
        </p:nvCxnSpPr>
        <p:spPr>
          <a:xfrm rot="10800000">
            <a:off x="2815255" y="3986399"/>
            <a:ext cx="810900" cy="492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>
            <a:stCxn id="179" idx="2"/>
            <a:endCxn id="180" idx="3"/>
          </p:cNvCxnSpPr>
          <p:nvPr/>
        </p:nvCxnSpPr>
        <p:spPr>
          <a:xfrm flipH="1">
            <a:off x="5841366" y="3905237"/>
            <a:ext cx="1619700" cy="573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77" idx="3"/>
            <a:endCxn id="179" idx="0"/>
          </p:cNvCxnSpPr>
          <p:nvPr/>
        </p:nvCxnSpPr>
        <p:spPr>
          <a:xfrm>
            <a:off x="5815024" y="1717623"/>
            <a:ext cx="1646100" cy="32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HLS Benefits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47052" y="1168065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Follow up on OpenCL work</a:t>
            </a:r>
          </a:p>
          <a:p>
            <a:pPr>
              <a:spcBef>
                <a:spcPts val="0"/>
              </a:spcBef>
            </a:pPr>
            <a:r>
              <a:rPr lang="en" dirty="0"/>
              <a:t>Improved turnaround time</a:t>
            </a:r>
          </a:p>
          <a:p>
            <a:pPr>
              <a:spcBef>
                <a:spcPts val="0"/>
              </a:spcBef>
            </a:pPr>
            <a:r>
              <a:rPr lang="en" dirty="0"/>
              <a:t>Automatic pipelining</a:t>
            </a:r>
          </a:p>
          <a:p>
            <a:pPr>
              <a:spcBef>
                <a:spcPts val="0"/>
              </a:spcBef>
            </a:pPr>
            <a:r>
              <a:rPr lang="en" dirty="0"/>
              <a:t>Low area overhead</a:t>
            </a:r>
          </a:p>
          <a:p>
            <a:pPr>
              <a:spcBef>
                <a:spcPts val="0"/>
              </a:spcBef>
            </a:pPr>
            <a:r>
              <a:rPr lang="en" dirty="0"/>
              <a:t>Becoming a mature technology</a:t>
            </a:r>
          </a:p>
          <a:p>
            <a:pPr>
              <a:spcBef>
                <a:spcPts val="0"/>
              </a:spcBef>
            </a:pPr>
            <a:r>
              <a:rPr lang="en" dirty="0"/>
              <a:t>Direct integration of custom </a:t>
            </a:r>
            <a:r>
              <a:rPr lang="en" dirty="0" smtClean="0"/>
              <a:t>primitives</a:t>
            </a:r>
            <a:endParaRPr lang="en" dirty="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298" y="1494115"/>
            <a:ext cx="1266825" cy="13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7313"/>
          <a:stretch/>
        </p:blipFill>
        <p:spPr>
          <a:xfrm>
            <a:off x="5177722" y="4198715"/>
            <a:ext cx="1870925" cy="7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Lookup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On-chip resource limitation</a:t>
            </a:r>
          </a:p>
          <a:p>
            <a:pPr>
              <a:spcBef>
                <a:spcPts val="0"/>
              </a:spcBef>
            </a:pPr>
            <a:r>
              <a:rPr lang="en" dirty="0"/>
              <a:t>Support Multiple Masks</a:t>
            </a:r>
          </a:p>
          <a:p>
            <a:pPr>
              <a:spcBef>
                <a:spcPts val="0"/>
              </a:spcBef>
            </a:pPr>
            <a:r>
              <a:rPr lang="en" dirty="0"/>
              <a:t>Maximize area / throughput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Exploit </a:t>
            </a:r>
            <a:r>
              <a:rPr lang="en" dirty="0"/>
              <a:t>HMC bandwidth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126" y="2052082"/>
            <a:ext cx="1166588" cy="8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051" y="3838353"/>
            <a:ext cx="1162186" cy="97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Lookup - Off-chip</a:t>
            </a:r>
          </a:p>
        </p:txBody>
      </p:sp>
      <p:sp>
        <p:nvSpPr>
          <p:cNvPr id="227" name="Shape 227"/>
          <p:cNvSpPr/>
          <p:nvPr/>
        </p:nvSpPr>
        <p:spPr>
          <a:xfrm>
            <a:off x="2130267" y="1859028"/>
            <a:ext cx="907200" cy="90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Bloom Filter Mask0</a:t>
            </a:r>
          </a:p>
        </p:txBody>
      </p:sp>
      <p:sp>
        <p:nvSpPr>
          <p:cNvPr id="228" name="Shape 228"/>
          <p:cNvSpPr txBox="1"/>
          <p:nvPr/>
        </p:nvSpPr>
        <p:spPr>
          <a:xfrm rot="-5400000">
            <a:off x="2383479" y="3054891"/>
            <a:ext cx="4008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229" name="Shape 229"/>
          <p:cNvSpPr/>
          <p:nvPr/>
        </p:nvSpPr>
        <p:spPr>
          <a:xfrm rot="5400000">
            <a:off x="2771680" y="3128866"/>
            <a:ext cx="1426200" cy="308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/>
              <a:t>Priority Resolution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4625954" y="3054891"/>
            <a:ext cx="832800" cy="5181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Offchip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</a:t>
            </a:r>
          </a:p>
        </p:txBody>
      </p:sp>
      <p:sp>
        <p:nvSpPr>
          <p:cNvPr id="231" name="Shape 231"/>
          <p:cNvSpPr/>
          <p:nvPr/>
        </p:nvSpPr>
        <p:spPr>
          <a:xfrm>
            <a:off x="4992116" y="1970866"/>
            <a:ext cx="1141200" cy="51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HMC</a:t>
            </a:r>
          </a:p>
        </p:txBody>
      </p:sp>
      <p:sp>
        <p:nvSpPr>
          <p:cNvPr id="232" name="Shape 232"/>
          <p:cNvSpPr/>
          <p:nvPr/>
        </p:nvSpPr>
        <p:spPr>
          <a:xfrm>
            <a:off x="5828829" y="3054891"/>
            <a:ext cx="832800" cy="5181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</a:t>
            </a:r>
          </a:p>
        </p:txBody>
      </p:sp>
      <p:sp>
        <p:nvSpPr>
          <p:cNvPr id="233" name="Shape 233"/>
          <p:cNvSpPr/>
          <p:nvPr/>
        </p:nvSpPr>
        <p:spPr>
          <a:xfrm>
            <a:off x="2130267" y="3828003"/>
            <a:ext cx="907200" cy="90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Bloom Filter Mask N</a:t>
            </a:r>
          </a:p>
        </p:txBody>
      </p:sp>
      <p:sp>
        <p:nvSpPr>
          <p:cNvPr id="234" name="Shape 234"/>
          <p:cNvSpPr/>
          <p:nvPr/>
        </p:nvSpPr>
        <p:spPr>
          <a:xfrm>
            <a:off x="4818704" y="1178241"/>
            <a:ext cx="1464900" cy="5181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Control Plane</a:t>
            </a:r>
          </a:p>
        </p:txBody>
      </p:sp>
      <p:sp>
        <p:nvSpPr>
          <p:cNvPr id="235" name="Shape 235"/>
          <p:cNvSpPr/>
          <p:nvPr/>
        </p:nvSpPr>
        <p:spPr>
          <a:xfrm rot="5400000">
            <a:off x="4122491" y="1831366"/>
            <a:ext cx="929700" cy="3855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 rot="-5400000">
            <a:off x="6050054" y="1831366"/>
            <a:ext cx="929700" cy="3855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1187304" y="3156591"/>
            <a:ext cx="832800" cy="41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020117" y="1764166"/>
            <a:ext cx="1912200" cy="303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073267" y="2544416"/>
            <a:ext cx="308400" cy="510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 rot="10800000">
            <a:off x="5813367" y="2544416"/>
            <a:ext cx="308400" cy="510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932315" y="3156591"/>
            <a:ext cx="704400" cy="41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509017" y="2828141"/>
            <a:ext cx="15111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Incoming Packet</a:t>
            </a:r>
          </a:p>
        </p:txBody>
      </p:sp>
      <p:sp>
        <p:nvSpPr>
          <p:cNvPr id="243" name="Shape 243"/>
          <p:cNvSpPr/>
          <p:nvPr/>
        </p:nvSpPr>
        <p:spPr>
          <a:xfrm>
            <a:off x="6661629" y="3156591"/>
            <a:ext cx="832800" cy="41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6861867" y="2710166"/>
            <a:ext cx="15111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Subsequent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Lookup On-Chip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00" y="2967250"/>
            <a:ext cx="3024749" cy="2176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Suitable for small exact match tables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Hashed access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CRC32 as the hash function of choice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54700" y="1787400"/>
            <a:ext cx="5030400" cy="209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dirty="0"/>
              <a:t>Expression balancing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dirty="0"/>
              <a:t>Lookahead implementation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dirty="0"/>
              <a:t>Variable FLIT width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25" y="1523899"/>
            <a:ext cx="4026325" cy="26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205978"/>
            <a:ext cx="86868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Salient Features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Unroll </a:t>
            </a:r>
            <a:r>
              <a:rPr lang="en" dirty="0"/>
              <a:t>parser loops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Add </a:t>
            </a:r>
            <a:r>
              <a:rPr lang="en" dirty="0"/>
              <a:t>HMC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Merge </a:t>
            </a:r>
            <a:r>
              <a:rPr lang="en" dirty="0"/>
              <a:t>Ingress and </a:t>
            </a:r>
            <a:r>
              <a:rPr lang="en" dirty="0" smtClean="0"/>
              <a:t>Egress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Generate Control Plane API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Add measurement </a:t>
            </a:r>
            <a:r>
              <a:rPr lang="en" dirty="0" smtClean="0"/>
              <a:t>logic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NAT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t="20807" b="9834"/>
          <a:stretch/>
        </p:blipFill>
        <p:spPr>
          <a:xfrm>
            <a:off x="250375" y="1300475"/>
            <a:ext cx="8475650" cy="3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3819664" cy="236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225" y="1215774"/>
            <a:ext cx="3819649" cy="236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106300" y="4006925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Area Utilization (placeholder)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CMCs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Take operations closer to memory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Atomic Operations</a:t>
            </a:r>
          </a:p>
          <a:p>
            <a:pPr lvl="1">
              <a:spcBef>
                <a:spcPts val="0"/>
              </a:spcBef>
            </a:pPr>
            <a:r>
              <a:rPr lang="en" dirty="0" smtClean="0"/>
              <a:t>Flow counters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" y="337947"/>
            <a:ext cx="8694820" cy="64305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dirty="0"/>
              <a:t>FPGAs for Packet Processing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485900" y="1543051"/>
            <a:ext cx="6172200" cy="2310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indent="-171450">
              <a:spcBef>
                <a:spcPts val="0"/>
              </a:spcBef>
            </a:pPr>
            <a:r>
              <a:rPr lang="en" sz="2800" dirty="0"/>
              <a:t>The </a:t>
            </a:r>
            <a:r>
              <a:rPr lang="en" sz="2800" i="1" dirty="0"/>
              <a:t>ideal</a:t>
            </a:r>
            <a:r>
              <a:rPr lang="en" sz="2800" dirty="0"/>
              <a:t> co-processor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Highly </a:t>
            </a:r>
            <a:r>
              <a:rPr lang="en" sz="2400" dirty="0"/>
              <a:t>parallel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arbitrary </a:t>
            </a:r>
            <a:r>
              <a:rPr lang="en" sz="2400" dirty="0"/>
              <a:t>data </a:t>
            </a:r>
            <a:r>
              <a:rPr lang="en" sz="2400" dirty="0"/>
              <a:t>paths</a:t>
            </a:r>
            <a:endParaRPr lang="en" sz="2400" dirty="0"/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No cache delays</a:t>
            </a:r>
            <a:endParaRPr lang="en" sz="2400" dirty="0"/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Low </a:t>
            </a:r>
            <a:r>
              <a:rPr lang="en" sz="2400" dirty="0" smtClean="0"/>
              <a:t>power</a:t>
            </a:r>
            <a:endParaRPr lang="en" sz="2400" dirty="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577" y="3471531"/>
            <a:ext cx="884685" cy="884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7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PhD Candidate @ Virginia Tech</a:t>
            </a:r>
          </a:p>
          <a:p>
            <a:pPr lvl="1"/>
            <a:r>
              <a:rPr lang="en-US" sz="2400" dirty="0" smtClean="0"/>
              <a:t>Advised by Prof. Peter </a:t>
            </a:r>
            <a:r>
              <a:rPr lang="en-US" sz="2400" dirty="0" err="1" smtClean="0"/>
              <a:t>Athanas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Graduating this fall</a:t>
            </a:r>
          </a:p>
          <a:p>
            <a:r>
              <a:rPr lang="en-US" sz="2800" dirty="0" smtClean="0"/>
              <a:t>Networking</a:t>
            </a:r>
          </a:p>
          <a:p>
            <a:r>
              <a:rPr lang="en-US" sz="2800" dirty="0" smtClean="0"/>
              <a:t>FPGAs</a:t>
            </a:r>
          </a:p>
          <a:p>
            <a:r>
              <a:rPr lang="en-US" sz="2800" dirty="0" smtClean="0"/>
              <a:t>Networking + FPGAs</a:t>
            </a:r>
          </a:p>
          <a:p>
            <a:r>
              <a:rPr lang="en-US" sz="2800" dirty="0" smtClean="0"/>
              <a:t>Algorithm Acceleration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04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 he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6" t="34945" b="32896"/>
          <a:stretch/>
        </p:blipFill>
        <p:spPr bwMode="auto">
          <a:xfrm>
            <a:off x="3863454" y="2388359"/>
            <a:ext cx="961362" cy="9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1831" y="1610436"/>
            <a:ext cx="116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7036" y="3354322"/>
            <a:ext cx="224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FPGAs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117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FPGAs for Packet Processing</a:t>
            </a:r>
            <a:endParaRPr lang="en-US" dirty="0"/>
          </a:p>
        </p:txBody>
      </p:sp>
      <p:sp>
        <p:nvSpPr>
          <p:cNvPr id="4" name="Shape 224"/>
          <p:cNvSpPr txBox="1">
            <a:spLocks noGrp="1"/>
          </p:cNvSpPr>
          <p:nvPr>
            <p:ph type="body" idx="1"/>
          </p:nvPr>
        </p:nvSpPr>
        <p:spPr>
          <a:xfrm>
            <a:off x="1485900" y="1543051"/>
            <a:ext cx="6172200" cy="2310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indent="-171450">
              <a:spcBef>
                <a:spcPts val="0"/>
              </a:spcBef>
            </a:pPr>
            <a:r>
              <a:rPr lang="en" sz="2800" dirty="0"/>
              <a:t>The </a:t>
            </a:r>
            <a:r>
              <a:rPr lang="en" sz="2800" i="1" dirty="0"/>
              <a:t>not-so-ideal</a:t>
            </a:r>
            <a:r>
              <a:rPr lang="en" sz="2800" dirty="0"/>
              <a:t> co-processor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Long compile times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Complicated design </a:t>
            </a:r>
            <a:r>
              <a:rPr lang="en" sz="2400" dirty="0"/>
              <a:t>process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/>
              <a:t>Less abundant expertise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 smtClean="0"/>
              <a:t>Cost</a:t>
            </a:r>
          </a:p>
          <a:p>
            <a:pPr marL="685800" lvl="1" indent="-171450">
              <a:spcBef>
                <a:spcPts val="0"/>
              </a:spcBef>
            </a:pPr>
            <a:r>
              <a:rPr lang="en" sz="2400" dirty="0" smtClean="0"/>
              <a:t>Limite Memory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340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eart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26" y="2441432"/>
            <a:ext cx="1198014" cy="9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1831" y="1610436"/>
            <a:ext cx="116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/>
              <a:t>We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7035" y="3354321"/>
            <a:ext cx="274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FPGA Design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24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-333375" y="1207293"/>
            <a:ext cx="6440624" cy="361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 of Investigation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799" y="1225550"/>
            <a:ext cx="3640774" cy="25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24850" y="129850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b="1" i="1"/>
              <a:t>FPGAs coupled with HMC?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3143250"/>
            <a:ext cx="8229600" cy="180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What is the achievable throughput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What is the latency cost?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What are the tradeoffs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Hybrid Memory Cube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Lower Power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Raw </a:t>
            </a:r>
            <a:r>
              <a:rPr lang="en" dirty="0"/>
              <a:t>random access </a:t>
            </a:r>
            <a:r>
              <a:rPr lang="en" dirty="0" smtClean="0"/>
              <a:t>bandwidth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Atomic operations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Latency concerns</a:t>
            </a:r>
            <a:endParaRPr lang="en" dirty="0">
              <a:solidFill>
                <a:srgbClr val="FF0000"/>
              </a:solidFill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1200150"/>
            <a:ext cx="22098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30" y="3593804"/>
            <a:ext cx="3395585" cy="148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Hybrid Memory Cube</a:t>
            </a:r>
          </a:p>
        </p:txBody>
      </p:sp>
      <p:sp>
        <p:nvSpPr>
          <p:cNvPr id="170" name="Shape 170"/>
          <p:cNvSpPr/>
          <p:nvPr/>
        </p:nvSpPr>
        <p:spPr>
          <a:xfrm>
            <a:off x="5455030" y="2583603"/>
            <a:ext cx="2220906" cy="40177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 txBox="1"/>
          <p:nvPr/>
        </p:nvSpPr>
        <p:spPr>
          <a:xfrm>
            <a:off x="371193" y="3782587"/>
            <a:ext cx="3084387" cy="12143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10 </a:t>
            </a:r>
            <a:r>
              <a:rPr lang="en" dirty="0"/>
              <a:t>AXIS interfaces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128-bit wide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Max throughput 45 Mlps/channel </a:t>
            </a:r>
          </a:p>
        </p:txBody>
      </p:sp>
      <p:pic>
        <p:nvPicPr>
          <p:cNvPr id="1026" name="Picture 2" descr="Image result for kintex ultra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48" y="1810786"/>
            <a:ext cx="1732915" cy="115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818695" y="2313556"/>
            <a:ext cx="3564185" cy="847685"/>
            <a:chOff x="1818695" y="2313556"/>
            <a:chExt cx="3564185" cy="847685"/>
          </a:xfrm>
        </p:grpSpPr>
        <p:sp>
          <p:nvSpPr>
            <p:cNvPr id="169" name="Shape 169"/>
            <p:cNvSpPr/>
            <p:nvPr/>
          </p:nvSpPr>
          <p:spPr>
            <a:xfrm>
              <a:off x="1818695" y="2536513"/>
              <a:ext cx="2220906" cy="401772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1028" name="Picture 4" descr="Image result for hybrid memory cub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750" y="2313556"/>
              <a:ext cx="1271130" cy="84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Shape 170"/>
          <p:cNvSpPr/>
          <p:nvPr/>
        </p:nvSpPr>
        <p:spPr>
          <a:xfrm rot="16200000">
            <a:off x="4242289" y="3398160"/>
            <a:ext cx="1010053" cy="40177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170"/>
          <p:cNvSpPr/>
          <p:nvPr/>
        </p:nvSpPr>
        <p:spPr>
          <a:xfrm rot="16200000">
            <a:off x="4242290" y="1674864"/>
            <a:ext cx="1010053" cy="40177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169"/>
          <p:cNvSpPr/>
          <p:nvPr/>
        </p:nvSpPr>
        <p:spPr>
          <a:xfrm>
            <a:off x="3300095" y="1986653"/>
            <a:ext cx="2220906" cy="40177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712011" y="179806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 Width Links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3457E-6 L 0.16267 -0.004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/>
      <p:bldP spid="20" grpId="0" animBg="1"/>
      <p:bldP spid="22" grpId="0" animBg="1"/>
      <p:bldP spid="2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Hybrid Memory Cube</a:t>
            </a:r>
            <a:endParaRPr lang="en-US" dirty="0"/>
          </a:p>
        </p:txBody>
      </p:sp>
      <p:sp>
        <p:nvSpPr>
          <p:cNvPr id="4" name="Shape 157"/>
          <p:cNvSpPr/>
          <p:nvPr/>
        </p:nvSpPr>
        <p:spPr>
          <a:xfrm>
            <a:off x="1647714" y="2182909"/>
            <a:ext cx="5795700" cy="151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58"/>
          <p:cNvSpPr txBox="1"/>
          <p:nvPr/>
        </p:nvSpPr>
        <p:spPr>
          <a:xfrm>
            <a:off x="1987846" y="1756415"/>
            <a:ext cx="16458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M-700 Backplane</a:t>
            </a:r>
          </a:p>
        </p:txBody>
      </p:sp>
      <p:sp>
        <p:nvSpPr>
          <p:cNvPr id="6" name="Shape 159"/>
          <p:cNvSpPr/>
          <p:nvPr/>
        </p:nvSpPr>
        <p:spPr>
          <a:xfrm rot="5400000">
            <a:off x="1634164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7" name="Shape 160"/>
          <p:cNvSpPr/>
          <p:nvPr/>
        </p:nvSpPr>
        <p:spPr>
          <a:xfrm rot="5400000">
            <a:off x="2585259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8" name="Shape 161"/>
          <p:cNvSpPr/>
          <p:nvPr/>
        </p:nvSpPr>
        <p:spPr>
          <a:xfrm rot="5400000">
            <a:off x="3536354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9" name="Shape 162"/>
          <p:cNvSpPr/>
          <p:nvPr/>
        </p:nvSpPr>
        <p:spPr>
          <a:xfrm rot="5400000">
            <a:off x="4487449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10" name="Shape 163"/>
          <p:cNvSpPr/>
          <p:nvPr/>
        </p:nvSpPr>
        <p:spPr>
          <a:xfrm rot="5400000">
            <a:off x="5438544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11" name="Shape 164"/>
          <p:cNvSpPr/>
          <p:nvPr/>
        </p:nvSpPr>
        <p:spPr>
          <a:xfrm rot="5400000">
            <a:off x="6389639" y="2700207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AC-510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435014" y="2823411"/>
            <a:ext cx="455795" cy="181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3386109" y="2851692"/>
            <a:ext cx="455795" cy="181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4337204" y="2851691"/>
            <a:ext cx="455795" cy="181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288299" y="2823411"/>
            <a:ext cx="455795" cy="181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6239394" y="2851692"/>
            <a:ext cx="455795" cy="1816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hape 160"/>
          <p:cNvSpPr/>
          <p:nvPr/>
        </p:nvSpPr>
        <p:spPr>
          <a:xfrm>
            <a:off x="4002813" y="4370891"/>
            <a:ext cx="1106400" cy="49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Host</a:t>
            </a:r>
            <a:endParaRPr lang="en" b="1" dirty="0"/>
          </a:p>
        </p:txBody>
      </p:sp>
      <p:sp>
        <p:nvSpPr>
          <p:cNvPr id="20" name="Left-Right Arrow 19"/>
          <p:cNvSpPr/>
          <p:nvPr/>
        </p:nvSpPr>
        <p:spPr>
          <a:xfrm rot="16200000">
            <a:off x="4238447" y="3906057"/>
            <a:ext cx="629962" cy="251038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330</Words>
  <Application>Microsoft Office PowerPoint</Application>
  <PresentationFormat>On-screen Show (16:9)</PresentationFormat>
  <Paragraphs>114</Paragraphs>
  <Slides>21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Simple Light</vt:lpstr>
      <vt:lpstr>Office Theme</vt:lpstr>
      <vt:lpstr>Creating Custom Network Packet Processing Pipelines on HMC-Enabled FPGAs</vt:lpstr>
      <vt:lpstr>FPGAs for Packet Processing</vt:lpstr>
      <vt:lpstr>PowerPoint Presentation</vt:lpstr>
      <vt:lpstr>FPGAs for Packet Processing</vt:lpstr>
      <vt:lpstr>PowerPoint Presentation</vt:lpstr>
      <vt:lpstr>Objective of Investigation</vt:lpstr>
      <vt:lpstr>Hybrid Memory Cube</vt:lpstr>
      <vt:lpstr>Hybrid Memory Cube</vt:lpstr>
      <vt:lpstr>Hybrid Memory Cube</vt:lpstr>
      <vt:lpstr>Overall Flow</vt:lpstr>
      <vt:lpstr>HLS Benefits</vt:lpstr>
      <vt:lpstr>Lookup</vt:lpstr>
      <vt:lpstr>Lookup - Off-chip</vt:lpstr>
      <vt:lpstr>Lookup On-Chip</vt:lpstr>
      <vt:lpstr>Parser</vt:lpstr>
      <vt:lpstr>Salient Features</vt:lpstr>
      <vt:lpstr>Simple NAT</vt:lpstr>
      <vt:lpstr>Results</vt:lpstr>
      <vt:lpstr>Future Work</vt:lpstr>
      <vt:lpstr>Questions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Memory Cube Enabled Packet Processing</dc:title>
  <dc:creator>Jehandad Khan</dc:creator>
  <cp:lastModifiedBy>Jehandad Khan</cp:lastModifiedBy>
  <cp:revision>29</cp:revision>
  <cp:lastPrinted>2017-08-21T18:52:36Z</cp:lastPrinted>
  <dcterms:modified xsi:type="dcterms:W3CDTF">2017-08-21T19:34:59Z</dcterms:modified>
</cp:coreProperties>
</file>