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616" r:id="rId2"/>
    <p:sldId id="609" r:id="rId3"/>
    <p:sldId id="611" r:id="rId4"/>
    <p:sldId id="612" r:id="rId5"/>
    <p:sldId id="613" r:id="rId6"/>
    <p:sldId id="614" r:id="rId7"/>
    <p:sldId id="615" r:id="rId8"/>
    <p:sldId id="619" r:id="rId9"/>
    <p:sldId id="618" r:id="rId10"/>
    <p:sldId id="675" r:id="rId11"/>
    <p:sldId id="620" r:id="rId12"/>
    <p:sldId id="621" r:id="rId13"/>
    <p:sldId id="622" r:id="rId14"/>
    <p:sldId id="632" r:id="rId15"/>
    <p:sldId id="636" r:id="rId16"/>
    <p:sldId id="676" r:id="rId17"/>
    <p:sldId id="667" r:id="rId18"/>
    <p:sldId id="635" r:id="rId19"/>
    <p:sldId id="670" r:id="rId20"/>
    <p:sldId id="639" r:id="rId21"/>
    <p:sldId id="677" r:id="rId22"/>
    <p:sldId id="668" r:id="rId23"/>
    <p:sldId id="656" r:id="rId24"/>
    <p:sldId id="625" r:id="rId25"/>
    <p:sldId id="648" r:id="rId26"/>
    <p:sldId id="649" r:id="rId27"/>
    <p:sldId id="650" r:id="rId28"/>
    <p:sldId id="659" r:id="rId29"/>
    <p:sldId id="674" r:id="rId30"/>
    <p:sldId id="673" r:id="rId31"/>
    <p:sldId id="6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234"/>
    <a:srgbClr val="FFE699"/>
    <a:srgbClr val="4472C4"/>
    <a:srgbClr val="0562C1"/>
    <a:srgbClr val="FFFFFF"/>
    <a:srgbClr val="C3DDB2"/>
    <a:srgbClr val="F78536"/>
    <a:srgbClr val="0563C1"/>
    <a:srgbClr val="D9D9D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6" autoAdjust="0"/>
    <p:restoredTop sz="88266" autoAdjust="0"/>
  </p:normalViewPr>
  <p:slideViewPr>
    <p:cSldViewPr snapToGrid="0" snapToObjects="1">
      <p:cViewPr varScale="1">
        <p:scale>
          <a:sx n="97" d="100"/>
          <a:sy n="97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-21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E2-4ECF-93FD-8C884A771CB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AE2-4ECF-93FD-8C884A771CBB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AE2-4ECF-93FD-8C884A771CBB}"/>
              </c:ext>
            </c:extLst>
          </c:dPt>
          <c:dLbls>
            <c:dLbl>
              <c:idx val="1"/>
              <c:layout>
                <c:manualLayout>
                  <c:x val="0.143006787254603"/>
                  <c:y val="-0.19767459891258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AE2-4ECF-93FD-8C884A771C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08349260569585"/>
                  <c:y val="0.14308175805266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AE2-4ECF-93FD-8C884A771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Not Parallelizable</c:v>
                </c:pt>
                <c:pt idx="1">
                  <c:v>Parallelizable without copying</c:v>
                </c:pt>
                <c:pt idx="2">
                  <c:v>Parallelizable with copying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0.462</c:v>
                </c:pt>
                <c:pt idx="1">
                  <c:v>0.415</c:v>
                </c:pt>
                <c:pt idx="2">
                  <c:v>0.123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AE2-4ECF-93FD-8C884A771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826359041059"/>
          <c:y val="0.114317869833689"/>
          <c:w val="0.401173640958941"/>
          <c:h val="0.744232812696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8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4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10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4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2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chart" Target="../charts/chart1.xml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3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6.emf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7.emf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28.emf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3" y="1843993"/>
            <a:ext cx="10735733" cy="1470025"/>
          </a:xfrm>
        </p:spPr>
        <p:txBody>
          <a:bodyPr/>
          <a:lstStyle/>
          <a:p>
            <a:r>
              <a:rPr lang="en-US" altLang="zh-CN" sz="4000" dirty="0" smtClean="0"/>
              <a:t>NFP:</a:t>
            </a:r>
            <a:r>
              <a:rPr lang="zh-CN" altLang="en-US" sz="4000" dirty="0" smtClean="0"/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Enabling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Network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Function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>
                <a:solidFill>
                  <a:srgbClr val="0562C1"/>
                </a:solidFill>
              </a:rPr>
              <a:t>Parallelism</a:t>
            </a:r>
            <a:r>
              <a:rPr lang="zh-CN" altLang="en-US" sz="4000" dirty="0" smtClean="0">
                <a:solidFill>
                  <a:srgbClr val="0562C1"/>
                </a:solidFill>
              </a:rPr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NFV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36019"/>
            <a:ext cx="8534400" cy="1752600"/>
          </a:xfrm>
        </p:spPr>
        <p:txBody>
          <a:bodyPr/>
          <a:lstStyle/>
          <a:p>
            <a:endParaRPr lang="zh-CN" altLang="en-US" sz="2800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Chen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Sun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Jun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Bi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Zhilong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Zheng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Heng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Yu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Hongxin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Hu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5101709"/>
            <a:ext cx="2795935" cy="11269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r="-1"/>
          <a:stretch/>
        </p:blipFill>
        <p:spPr>
          <a:xfrm>
            <a:off x="6372325" y="5101709"/>
            <a:ext cx="3323379" cy="1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2"/>
    </mc:Choice>
    <mc:Fallback xmlns="">
      <p:transition spd="slow" advTm="252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 4: Infrastructure for Parallelism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10</a:t>
            </a:fld>
            <a:endParaRPr lang="en-US" sz="2000"/>
          </a:p>
        </p:txBody>
      </p:sp>
      <p:grpSp>
        <p:nvGrpSpPr>
          <p:cNvPr id="5" name="组 42"/>
          <p:cNvGrpSpPr/>
          <p:nvPr/>
        </p:nvGrpSpPr>
        <p:grpSpPr>
          <a:xfrm>
            <a:off x="356978" y="3573800"/>
            <a:ext cx="5456960" cy="1301348"/>
            <a:chOff x="2974117" y="1976793"/>
            <a:chExt cx="5777111" cy="1374053"/>
          </a:xfrm>
        </p:grpSpPr>
        <p:pic>
          <p:nvPicPr>
            <p:cNvPr id="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7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80269" y="2993375"/>
              <a:ext cx="582427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36764" y="2992491"/>
              <a:ext cx="902423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2417" y="2992491"/>
              <a:ext cx="940098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9059" y="2993377"/>
              <a:ext cx="409328" cy="35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7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19" name="组 57"/>
          <p:cNvGrpSpPr/>
          <p:nvPr/>
        </p:nvGrpSpPr>
        <p:grpSpPr>
          <a:xfrm>
            <a:off x="6773445" y="2898567"/>
            <a:ext cx="4835198" cy="2263493"/>
            <a:chOff x="6832587" y="2637256"/>
            <a:chExt cx="5232466" cy="2429302"/>
          </a:xfrm>
        </p:grpSpPr>
        <p:cxnSp>
          <p:nvCxnSpPr>
            <p:cNvPr id="20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402225" y="4271852"/>
              <a:ext cx="645659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01187" y="2637256"/>
              <a:ext cx="1011890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900602" y="4670171"/>
              <a:ext cx="1052621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06709" y="4314178"/>
              <a:ext cx="1651790" cy="396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0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1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2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3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593488" y="5040980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30872" y="3220146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030872" y="4973934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19230" y="1644273"/>
            <a:ext cx="3953540" cy="819288"/>
          </a:xfrm>
          <a:prstGeom prst="rect">
            <a:avLst/>
          </a:prstGeom>
          <a:solidFill>
            <a:srgbClr val="0562C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mtClean="0">
                <a:solidFill>
                  <a:schemeClr val="bg1"/>
                </a:solidFill>
              </a:rPr>
              <a:t>Packet Dropping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930743" y="3885713"/>
            <a:ext cx="669050" cy="41486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1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3"/>
    </mc:Choice>
    <mc:Fallback xmlns="">
      <p:transition spd="slow" advTm="46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24076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733 0.0009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27018 -0.005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NFP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C1: Intuitive 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Orchestrator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C2: 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C3: 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Infrastructure</a:t>
            </a:r>
            <a:endParaRPr kumimoji="1" lang="zh-CN" altLang="en-US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dirty="0" smtClean="0"/>
              <a:t>C4: Infrastructure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11</a:t>
            </a:fld>
            <a:endParaRPr lang="en-US" sz="2000" dirty="0"/>
          </a:p>
        </p:txBody>
      </p:sp>
      <p:cxnSp>
        <p:nvCxnSpPr>
          <p:cNvPr id="44" name="直线连接符 43"/>
          <p:cNvCxnSpPr/>
          <p:nvPr/>
        </p:nvCxnSpPr>
        <p:spPr>
          <a:xfrm>
            <a:off x="6303192" y="3220925"/>
            <a:ext cx="536103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207000" y="2909414"/>
            <a:ext cx="1162498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24" dirty="0">
                <a:latin typeface="Times New Roman" charset="0"/>
                <a:ea typeface="Times New Roman" charset="0"/>
                <a:cs typeface="Times New Roman" charset="0"/>
              </a:rPr>
              <a:t>Orchestrator</a:t>
            </a:r>
            <a:endParaRPr kumimoji="1" lang="zh-CN" altLang="en-US" sz="1524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23573" y="3211044"/>
            <a:ext cx="1250663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24" dirty="0">
                <a:latin typeface="Times New Roman" charset="0"/>
                <a:ea typeface="Times New Roman" charset="0"/>
                <a:cs typeface="Times New Roman" charset="0"/>
              </a:rPr>
              <a:t>Infrastructure</a:t>
            </a:r>
            <a:endParaRPr kumimoji="1" lang="zh-CN" altLang="en-US" sz="1524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7914413" y="3042395"/>
            <a:ext cx="2035024" cy="2740847"/>
            <a:chOff x="7914413" y="3042395"/>
            <a:chExt cx="2035024" cy="2740847"/>
          </a:xfrm>
        </p:grpSpPr>
        <p:sp>
          <p:nvSpPr>
            <p:cNvPr id="49" name="矩形 48"/>
            <p:cNvSpPr/>
            <p:nvPr/>
          </p:nvSpPr>
          <p:spPr>
            <a:xfrm>
              <a:off x="7914413" y="3372889"/>
              <a:ext cx="2035024" cy="24103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Processing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&amp;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Delivery</a:t>
              </a:r>
              <a:endParaRPr kumimoji="1" lang="zh-CN" altLang="en-US" sz="1372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</a:t>
              </a:r>
              <a:r>
                <a: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Parallel</a:t>
              </a:r>
              <a:endParaRPr kumimoji="1" lang="zh-CN" altLang="en-US" sz="1372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8714846" y="3042395"/>
              <a:ext cx="396660" cy="312802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6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7845855" y="1868440"/>
            <a:ext cx="3150897" cy="1128915"/>
            <a:chOff x="7845855" y="1868440"/>
            <a:chExt cx="3150897" cy="1128915"/>
          </a:xfrm>
        </p:grpSpPr>
        <p:sp>
          <p:nvSpPr>
            <p:cNvPr id="52" name="下箭头 51"/>
            <p:cNvSpPr/>
            <p:nvPr/>
          </p:nvSpPr>
          <p:spPr>
            <a:xfrm>
              <a:off x="7845855" y="1928103"/>
              <a:ext cx="2103582" cy="494598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6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524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8126979" y="2479730"/>
              <a:ext cx="1574418" cy="517625"/>
              <a:chOff x="12019453" y="3220644"/>
              <a:chExt cx="2412321" cy="106623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2019453" y="3576057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3051941" y="3220644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3051941" y="3931470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4076361" y="3547394"/>
                <a:ext cx="355413" cy="355413"/>
              </a:xfrm>
              <a:prstGeom prst="ellips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  <p:cxnSp>
            <p:nvCxnSpPr>
              <p:cNvPr id="60" name="肘形连接符 59"/>
              <p:cNvCxnSpPr>
                <a:stCxn id="52" idx="6"/>
                <a:endCxn id="53" idx="2"/>
              </p:cNvCxnSpPr>
              <p:nvPr/>
            </p:nvCxnSpPr>
            <p:spPr>
              <a:xfrm flipV="1">
                <a:off x="12374866" y="3398351"/>
                <a:ext cx="677074" cy="35541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>
                <a:stCxn id="52" idx="6"/>
                <a:endCxn id="54" idx="2"/>
              </p:cNvCxnSpPr>
              <p:nvPr/>
            </p:nvCxnSpPr>
            <p:spPr>
              <a:xfrm>
                <a:off x="12374866" y="3753765"/>
                <a:ext cx="677074" cy="355412"/>
              </a:xfrm>
              <a:prstGeom prst="bentConnector3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/>
              <p:nvPr/>
            </p:nvCxnSpPr>
            <p:spPr>
              <a:xfrm>
                <a:off x="13407354" y="3398351"/>
                <a:ext cx="669007" cy="3267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肘形连接符 62"/>
              <p:cNvCxnSpPr/>
              <p:nvPr/>
            </p:nvCxnSpPr>
            <p:spPr>
              <a:xfrm flipV="1">
                <a:off x="13407354" y="3725101"/>
                <a:ext cx="669007" cy="38407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9680365" y="2565277"/>
              <a:ext cx="1316387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>
                  <a:latin typeface="Times New Roman" charset="0"/>
                  <a:ea typeface="Times New Roman" charset="0"/>
                  <a:cs typeface="Times New Roman" charset="0"/>
                </a:rPr>
                <a:t>Service</a:t>
              </a:r>
              <a:r>
                <a: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524" i="1" dirty="0">
                  <a:latin typeface="Times New Roman" charset="0"/>
                  <a:ea typeface="Times New Roman" charset="0"/>
                  <a:cs typeface="Times New Roman" charset="0"/>
                </a:rPr>
                <a:t>Graph</a:t>
              </a:r>
              <a:endParaRPr kumimoji="1" lang="zh-CN" altLang="en-US" sz="1524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452175" y="1868440"/>
              <a:ext cx="922047" cy="561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NFP</a:t>
              </a:r>
              <a:endParaRPr kumimoji="1" lang="zh-CN" altLang="en-US" sz="1524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kumimoji="1" lang="en-US" altLang="zh-CN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Compiler</a:t>
              </a:r>
              <a:endParaRPr kumimoji="1" lang="zh-CN" altLang="en-US" sz="1524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6537245" y="1417638"/>
            <a:ext cx="2788004" cy="731520"/>
            <a:chOff x="6537245" y="1417638"/>
            <a:chExt cx="2788004" cy="731520"/>
          </a:xfrm>
        </p:grpSpPr>
        <p:sp>
          <p:nvSpPr>
            <p:cNvPr id="65" name="文本框 64"/>
            <p:cNvSpPr txBox="1"/>
            <p:nvPr/>
          </p:nvSpPr>
          <p:spPr>
            <a:xfrm>
              <a:off x="8512206" y="1637772"/>
              <a:ext cx="813043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i="1" dirty="0">
                  <a:latin typeface="Times New Roman" charset="0"/>
                  <a:ea typeface="Times New Roman" charset="0"/>
                  <a:cs typeface="Times New Roman" charset="0"/>
                </a:rPr>
                <a:t>Policies</a:t>
              </a:r>
              <a:endParaRPr kumimoji="1" lang="zh-CN" altLang="en-US" sz="1524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6" name="直线连接符 65"/>
            <p:cNvCxnSpPr>
              <a:stCxn id="73" idx="3"/>
              <a:endCxn id="67" idx="1"/>
            </p:cNvCxnSpPr>
            <p:nvPr/>
          </p:nvCxnSpPr>
          <p:spPr>
            <a:xfrm>
              <a:off x="7132873" y="1790708"/>
              <a:ext cx="1379333" cy="105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14" descr="Us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245" y="1417638"/>
              <a:ext cx="731520" cy="731520"/>
            </a:xfrm>
            <a:prstGeom prst="rect">
              <a:avLst/>
            </a:prstGeom>
          </p:spPr>
        </p:pic>
      </p:grpSp>
      <p:grpSp>
        <p:nvGrpSpPr>
          <p:cNvPr id="68" name="组 67"/>
          <p:cNvGrpSpPr/>
          <p:nvPr/>
        </p:nvGrpSpPr>
        <p:grpSpPr>
          <a:xfrm>
            <a:off x="6327905" y="3425758"/>
            <a:ext cx="5232466" cy="1981804"/>
            <a:chOff x="6327905" y="3425758"/>
            <a:chExt cx="5232466" cy="1981804"/>
          </a:xfrm>
        </p:grpSpPr>
        <p:cxnSp>
          <p:nvCxnSpPr>
            <p:cNvPr id="69" name="直线箭头连接符 68"/>
            <p:cNvCxnSpPr/>
            <p:nvPr/>
          </p:nvCxnSpPr>
          <p:spPr>
            <a:xfrm flipV="1">
              <a:off x="7679074" y="385442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>
              <a:off x="7679074" y="431581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>
              <a:off x="9256086" y="385442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9264066" y="433672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6327905" y="432522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/>
            <p:nvPr/>
          </p:nvCxnSpPr>
          <p:spPr>
            <a:xfrm>
              <a:off x="11006385" y="432471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7031830" y="473180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72063" y="4206980"/>
              <a:ext cx="753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607666" y="5099785"/>
              <a:ext cx="785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122627" y="4720558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sz="1400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0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948" y="3425758"/>
              <a:ext cx="895856" cy="895856"/>
            </a:xfrm>
            <a:prstGeom prst="rect">
              <a:avLst/>
            </a:prstGeom>
          </p:spPr>
        </p:pic>
        <p:pic>
          <p:nvPicPr>
            <p:cNvPr id="81" name="Picture 19" descr="EC2-AM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644" y="4342707"/>
              <a:ext cx="1085998" cy="925443"/>
            </a:xfrm>
            <a:prstGeom prst="rect">
              <a:avLst/>
            </a:prstGeom>
          </p:spPr>
        </p:pic>
        <p:pic>
          <p:nvPicPr>
            <p:cNvPr id="82" name="Picture 14" descr="Amazon-Elastic-Load-Balacing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003" y="3803941"/>
              <a:ext cx="1055059" cy="1055059"/>
            </a:xfrm>
            <a:prstGeom prst="rect">
              <a:avLst/>
            </a:prstGeom>
          </p:spPr>
        </p:pic>
        <p:pic>
          <p:nvPicPr>
            <p:cNvPr id="83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871" y="3934200"/>
              <a:ext cx="779307" cy="81701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14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9"/>
    </mc:Choice>
    <mc:Fallback xmlns="">
      <p:transition spd="slow" advTm="40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(NF1,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before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NF2)</a:t>
            </a:r>
          </a:p>
          <a:p>
            <a:pPr lvl="1"/>
            <a:r>
              <a:rPr kumimoji="1" lang="en-US" altLang="zh-CN" dirty="0" smtClean="0"/>
              <a:t>Order (Monitor, </a:t>
            </a:r>
            <a:r>
              <a:rPr kumimoji="1" lang="en-US" altLang="zh-CN" i="1" dirty="0" smtClean="0"/>
              <a:t>before</a:t>
            </a:r>
            <a:r>
              <a:rPr kumimoji="1" lang="en-US" altLang="zh-CN" dirty="0" smtClean="0"/>
              <a:t>, FW)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r>
              <a:rPr kumimoji="1" lang="en-US" altLang="zh-CN" dirty="0" smtClean="0"/>
              <a:t>Priority (NF2 &gt; NF1)</a:t>
            </a:r>
          </a:p>
          <a:p>
            <a:pPr lvl="1"/>
            <a:r>
              <a:rPr kumimoji="1" lang="en-US" altLang="zh-CN" dirty="0" smtClean="0"/>
              <a:t>Priority (IPS &gt; Firewall)</a:t>
            </a:r>
            <a:endParaRPr kumimoji="1" lang="zh-CN" altLang="en-US" dirty="0" smtClean="0"/>
          </a:p>
          <a:p>
            <a:endParaRPr kumimoji="1" lang="en-US" altLang="zh-CN" sz="2000" dirty="0" smtClean="0"/>
          </a:p>
          <a:p>
            <a:r>
              <a:rPr kumimoji="1" lang="en-US" altLang="zh-CN" dirty="0" smtClean="0"/>
              <a:t>Position (NF, </a:t>
            </a:r>
            <a:r>
              <a:rPr kumimoji="1" lang="en-US" altLang="zh-CN" i="1" dirty="0" smtClean="0"/>
              <a:t>first/last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Position (VPN, </a:t>
            </a:r>
            <a:r>
              <a:rPr kumimoji="1" lang="en-US" altLang="zh-CN" i="1" dirty="0" smtClean="0"/>
              <a:t>first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Position (LB, </a:t>
            </a:r>
            <a:r>
              <a:rPr kumimoji="1" lang="en-US" altLang="zh-CN" i="1" dirty="0" smtClean="0"/>
              <a:t>last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5588001" y="1814903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Sequential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chaining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97944" y="3359242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FF0000"/>
                </a:solidFill>
              </a:rPr>
              <a:t>Parallel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orchestration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96471" y="4901419"/>
            <a:ext cx="32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Position assignment</a:t>
            </a:r>
            <a:endParaRPr kumimoji="1" lang="en-US" altLang="zh-CN" sz="2800" i="1" u="sng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97415" y="4802551"/>
            <a:ext cx="2924000" cy="928177"/>
            <a:chOff x="6544522" y="3992432"/>
            <a:chExt cx="3313016" cy="980208"/>
          </a:xfrm>
        </p:grpSpPr>
        <p:cxnSp>
          <p:nvCxnSpPr>
            <p:cNvPr id="44" name="直线箭头连接符 19"/>
            <p:cNvCxnSpPr>
              <a:stCxn id="57" idx="3"/>
            </p:cNvCxnSpPr>
            <p:nvPr/>
          </p:nvCxnSpPr>
          <p:spPr>
            <a:xfrm>
              <a:off x="7570296" y="4394951"/>
              <a:ext cx="407896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21"/>
            <p:cNvCxnSpPr/>
            <p:nvPr/>
          </p:nvCxnSpPr>
          <p:spPr>
            <a:xfrm>
              <a:off x="8372954" y="4388000"/>
              <a:ext cx="407896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23"/>
            <p:cNvCxnSpPr/>
            <p:nvPr/>
          </p:nvCxnSpPr>
          <p:spPr>
            <a:xfrm>
              <a:off x="6544522" y="4382115"/>
              <a:ext cx="423676" cy="36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24"/>
            <p:cNvCxnSpPr/>
            <p:nvPr/>
          </p:nvCxnSpPr>
          <p:spPr>
            <a:xfrm>
              <a:off x="9361371" y="4394950"/>
              <a:ext cx="423675" cy="36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973091" y="4615107"/>
              <a:ext cx="612447" cy="357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322424" y="4612995"/>
              <a:ext cx="1535114" cy="35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sz="1600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064" y="3992432"/>
              <a:ext cx="806886" cy="774438"/>
            </a:xfrm>
            <a:prstGeom prst="rect">
              <a:avLst/>
            </a:prstGeom>
          </p:spPr>
        </p:pic>
        <p:pic>
          <p:nvPicPr>
            <p:cNvPr id="57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00" y="4095097"/>
              <a:ext cx="595996" cy="59970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897428" y="4009847"/>
              <a:ext cx="490757" cy="552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smtClean="0">
                  <a:latin typeface="+mj-lt"/>
                </a:rPr>
                <a:t>…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273727" y="1696269"/>
            <a:ext cx="2268602" cy="1046999"/>
            <a:chOff x="2061160" y="2585054"/>
            <a:chExt cx="2286495" cy="1010422"/>
          </a:xfrm>
        </p:grpSpPr>
        <p:cxnSp>
          <p:nvCxnSpPr>
            <p:cNvPr id="64" name="直线箭头连接符 6"/>
            <p:cNvCxnSpPr/>
            <p:nvPr/>
          </p:nvCxnSpPr>
          <p:spPr>
            <a:xfrm>
              <a:off x="2061160" y="2953686"/>
              <a:ext cx="400992" cy="34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7"/>
            <p:cNvCxnSpPr/>
            <p:nvPr/>
          </p:nvCxnSpPr>
          <p:spPr>
            <a:xfrm>
              <a:off x="2999742" y="2954887"/>
              <a:ext cx="453741" cy="68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8"/>
            <p:cNvCxnSpPr/>
            <p:nvPr/>
          </p:nvCxnSpPr>
          <p:spPr>
            <a:xfrm flipV="1">
              <a:off x="3935163" y="2953683"/>
              <a:ext cx="412492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3214351" y="3181480"/>
              <a:ext cx="971474" cy="41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04043" y="3181480"/>
              <a:ext cx="1015299" cy="41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69" name="Picture 19" descr="EC2-AM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997" y="2585054"/>
              <a:ext cx="786078" cy="749447"/>
            </a:xfrm>
            <a:prstGeom prst="rect">
              <a:avLst/>
            </a:prstGeom>
          </p:spPr>
        </p:pic>
        <p:pic>
          <p:nvPicPr>
            <p:cNvPr id="70" name="Picture 25" descr="EC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87" y="2646710"/>
              <a:ext cx="648448" cy="618230"/>
            </a:xfrm>
            <a:prstGeom prst="rect">
              <a:avLst/>
            </a:prstGeom>
          </p:spPr>
        </p:pic>
      </p:grpSp>
      <p:grpSp>
        <p:nvGrpSpPr>
          <p:cNvPr id="10" name="组 9"/>
          <p:cNvGrpSpPr/>
          <p:nvPr/>
        </p:nvGrpSpPr>
        <p:grpSpPr>
          <a:xfrm>
            <a:off x="9658461" y="2760019"/>
            <a:ext cx="1564534" cy="1801412"/>
            <a:chOff x="9491948" y="2760019"/>
            <a:chExt cx="1578264" cy="1801412"/>
          </a:xfrm>
        </p:grpSpPr>
        <p:cxnSp>
          <p:nvCxnSpPr>
            <p:cNvPr id="52" name="直线箭头连接符 6"/>
            <p:cNvCxnSpPr/>
            <p:nvPr/>
          </p:nvCxnSpPr>
          <p:spPr>
            <a:xfrm flipV="1">
              <a:off x="9491948" y="3294839"/>
              <a:ext cx="502853" cy="378178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7"/>
            <p:cNvCxnSpPr/>
            <p:nvPr/>
          </p:nvCxnSpPr>
          <p:spPr>
            <a:xfrm>
              <a:off x="9491948" y="3652612"/>
              <a:ext cx="494183" cy="29281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9883471" y="4222877"/>
              <a:ext cx="832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032640" y="276001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+mj-lt"/>
                  <a:ea typeface="Times New Roman" charset="0"/>
                  <a:cs typeface="Times New Roman" charset="0"/>
                </a:rPr>
                <a:t>IPS</a:t>
              </a:r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9" name="Picture 25" descr="EC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967" y="3646949"/>
              <a:ext cx="685692" cy="596958"/>
            </a:xfrm>
            <a:prstGeom prst="rect">
              <a:avLst/>
            </a:prstGeom>
          </p:spPr>
        </p:pic>
        <p:cxnSp>
          <p:nvCxnSpPr>
            <p:cNvPr id="61" name="直线箭头连接符 6"/>
            <p:cNvCxnSpPr/>
            <p:nvPr/>
          </p:nvCxnSpPr>
          <p:spPr>
            <a:xfrm flipV="1">
              <a:off x="10602767" y="3634947"/>
              <a:ext cx="454910" cy="3430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7"/>
            <p:cNvCxnSpPr>
              <a:stCxn id="63" idx="3"/>
            </p:cNvCxnSpPr>
            <p:nvPr/>
          </p:nvCxnSpPr>
          <p:spPr>
            <a:xfrm>
              <a:off x="10567359" y="3334816"/>
              <a:ext cx="502853" cy="29296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801" y="3034684"/>
              <a:ext cx="572558" cy="60026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86"/>
    </mc:Choice>
    <mc:Fallback xmlns="">
      <p:transition spd="slow" advTm="86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Orchestrator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59341" y="1324881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kumimoji="1" lang="zh-CN" altLang="en-US" sz="2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0356" y="1329223"/>
            <a:ext cx="16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NFP</a:t>
            </a:r>
            <a:r>
              <a:rPr kumimoji="1"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Policy</a:t>
            </a:r>
            <a:endParaRPr kumimoji="1" lang="zh-CN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887357" y="1844516"/>
            <a:ext cx="1908000" cy="828463"/>
            <a:chOff x="7831777" y="1765365"/>
            <a:chExt cx="1574418" cy="517625"/>
          </a:xfrm>
        </p:grpSpPr>
        <p:sp>
          <p:nvSpPr>
            <p:cNvPr id="6" name="椭圆 5"/>
            <p:cNvSpPr/>
            <p:nvPr/>
          </p:nvSpPr>
          <p:spPr>
            <a:xfrm>
              <a:off x="7831777" y="1937907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7" name="椭圆 6"/>
            <p:cNvSpPr/>
            <p:nvPr/>
          </p:nvSpPr>
          <p:spPr>
            <a:xfrm>
              <a:off x="8505637" y="1765365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8" name="椭圆 7"/>
            <p:cNvSpPr/>
            <p:nvPr/>
          </p:nvSpPr>
          <p:spPr>
            <a:xfrm>
              <a:off x="8505637" y="2110448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9" name="椭圆 8"/>
            <p:cNvSpPr/>
            <p:nvPr/>
          </p:nvSpPr>
          <p:spPr>
            <a:xfrm>
              <a:off x="9174232" y="1923992"/>
              <a:ext cx="231963" cy="1725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10" name="肘形连接符 9"/>
            <p:cNvCxnSpPr>
              <a:stCxn id="6" idx="6"/>
              <a:endCxn id="8" idx="2"/>
            </p:cNvCxnSpPr>
            <p:nvPr/>
          </p:nvCxnSpPr>
          <p:spPr>
            <a:xfrm>
              <a:off x="8063740" y="2024178"/>
              <a:ext cx="441897" cy="1725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8737600" y="1851636"/>
              <a:ext cx="436632" cy="1586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flipV="1">
              <a:off x="8737600" y="2010263"/>
              <a:ext cx="436632" cy="1864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6" idx="6"/>
              <a:endCxn id="7" idx="2"/>
            </p:cNvCxnSpPr>
            <p:nvPr/>
          </p:nvCxnSpPr>
          <p:spPr>
            <a:xfrm flipV="1">
              <a:off x="8063740" y="1851636"/>
              <a:ext cx="441897" cy="17254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78794"/>
              </p:ext>
            </p:extLst>
          </p:nvPr>
        </p:nvGraphicFramePr>
        <p:xfrm>
          <a:off x="1050676" y="1811759"/>
          <a:ext cx="266382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Position(VPN,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Order(FW,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LB) Order(Monitor, </a:t>
                      </a:r>
                      <a:r>
                        <a:rPr lang="en-US" altLang="zh-CN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LB) 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236094" y="4288755"/>
            <a:ext cx="2951386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2. </a:t>
            </a:r>
            <a:r>
              <a:rPr kumimoji="1" lang="en-US" altLang="zh-CN" sz="2400" dirty="0"/>
              <a:t>Resource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Overhead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094481" y="4286472"/>
            <a:ext cx="2449556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1. NF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Identification</a:t>
            </a:r>
            <a:endParaRPr kumimoji="1"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7879537" y="4286472"/>
            <a:ext cx="2914583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3. Service Graph Construction</a:t>
            </a:r>
            <a:endParaRPr kumimoji="1"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050676" y="3169051"/>
            <a:ext cx="4143973" cy="660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C2: Service graph construction</a:t>
            </a:r>
            <a:endParaRPr kumimoji="1"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5618533" y="3169052"/>
            <a:ext cx="5176824" cy="660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C3: Resource overhead optimization</a:t>
            </a:r>
            <a:endParaRPr kumimoji="1" lang="zh-CN" altLang="en-US" sz="2400" dirty="0"/>
          </a:p>
        </p:txBody>
      </p:sp>
      <p:cxnSp>
        <p:nvCxnSpPr>
          <p:cNvPr id="17" name="肘形连接符 16"/>
          <p:cNvCxnSpPr/>
          <p:nvPr/>
        </p:nvCxnSpPr>
        <p:spPr>
          <a:xfrm rot="5400000">
            <a:off x="4021185" y="1362676"/>
            <a:ext cx="913728" cy="2736000"/>
          </a:xfrm>
          <a:prstGeom prst="bentConnector3">
            <a:avLst>
              <a:gd name="adj1" fmla="val 7239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6622557" y="1506678"/>
            <a:ext cx="913729" cy="2448000"/>
          </a:xfrm>
          <a:prstGeom prst="bentConnector3">
            <a:avLst>
              <a:gd name="adj1" fmla="val 7239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78049" y="5515963"/>
            <a:ext cx="246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Parallelize NFs with low resource overhead</a:t>
            </a:r>
            <a:endParaRPr lang="zh-CN" altLang="en-US" i="1" dirty="0"/>
          </a:p>
        </p:txBody>
      </p:sp>
      <p:sp>
        <p:nvSpPr>
          <p:cNvPr id="34" name="矩形 33"/>
          <p:cNvSpPr/>
          <p:nvPr/>
        </p:nvSpPr>
        <p:spPr>
          <a:xfrm>
            <a:off x="8020226" y="5515964"/>
            <a:ext cx="2832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Service graph construction based on step 1 &amp; 2</a:t>
            </a:r>
            <a:endParaRPr lang="zh-CN" altLang="en-US" i="1" dirty="0"/>
          </a:p>
        </p:txBody>
      </p:sp>
      <p:grpSp>
        <p:nvGrpSpPr>
          <p:cNvPr id="22" name="组 21"/>
          <p:cNvGrpSpPr/>
          <p:nvPr/>
        </p:nvGrpSpPr>
        <p:grpSpPr>
          <a:xfrm>
            <a:off x="3995650" y="1690007"/>
            <a:ext cx="4582541" cy="963457"/>
            <a:chOff x="2312127" y="3108100"/>
            <a:chExt cx="6975565" cy="1482747"/>
          </a:xfrm>
        </p:grpSpPr>
        <p:sp>
          <p:nvSpPr>
            <p:cNvPr id="5" name="下箭头 4"/>
            <p:cNvSpPr/>
            <p:nvPr/>
          </p:nvSpPr>
          <p:spPr>
            <a:xfrm rot="16200000">
              <a:off x="5058536" y="361691"/>
              <a:ext cx="1482747" cy="6975565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056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524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75624" y="3383214"/>
              <a:ext cx="4848573" cy="899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NFP</a:t>
              </a:r>
              <a:r>
                <a:rPr kumimoji="1" lang="zh-CN" altLang="en-US" sz="3200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3200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Orchestrator</a:t>
              </a:r>
              <a:endParaRPr kumimoji="1" lang="zh-CN" altLang="en-US" sz="32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87347" y="5515964"/>
            <a:ext cx="2663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i="1" dirty="0" smtClean="0"/>
              <a:t>Dependency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Identification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of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Order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(NF1,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before,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NF2)</a:t>
            </a:r>
            <a:endParaRPr lang="zh-CN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12"/>
    </mc:Choice>
    <mc:Fallback xmlns="">
      <p:transition spd="slow" advTm="42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6" grpId="0" animBg="1"/>
      <p:bldP spid="27" grpId="0" animBg="1"/>
      <p:bldP spid="28" grpId="0" animBg="1"/>
      <p:bldP spid="25" grpId="0" animBg="1"/>
      <p:bldP spid="30" grpId="0" animBg="1"/>
      <p:bldP spid="33" grpId="0"/>
      <p:bldP spid="34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NF Dependency Identification</a:t>
            </a:r>
            <a:endParaRPr kumimoji="1" lang="zh-CN" altLang="en-US" i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658054"/>
              </p:ext>
            </p:extLst>
          </p:nvPr>
        </p:nvGraphicFramePr>
        <p:xfrm>
          <a:off x="2055550" y="3812079"/>
          <a:ext cx="808090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NF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1" dirty="0">
                          <a:effectLst/>
                          <a:latin typeface="LinLibertineT" charset="0"/>
                        </a:rPr>
                        <a:t>% </a:t>
                      </a:r>
                      <a:endParaRPr lang="mr-IN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effectLst/>
                          <a:latin typeface="LinLibertineT" charset="0"/>
                        </a:rPr>
                        <a:t>SIP 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effectLst/>
                          <a:latin typeface="LinLibertineT" charset="0"/>
                        </a:rPr>
                        <a:t>DIP 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Payload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Add/Rm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LinLibertineT" charset="0"/>
                        </a:rPr>
                        <a:t>Drop </a:t>
                      </a:r>
                      <a:endParaRPr lang="en-US" sz="1800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Firewall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26%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Drop 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NIDS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20%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Gateway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LinLibertineT" charset="0"/>
                        </a:rPr>
                        <a:t>Conf</a:t>
                      </a:r>
                      <a:r>
                        <a:rPr 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LinLibertineT" charset="0"/>
                        </a:rPr>
                        <a:t>/Voice/Media)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19%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Drop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Load Balance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10%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R/W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Caching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10%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effectLst/>
                          <a:latin typeface="LinLibertineT" charset="0"/>
                        </a:rPr>
                        <a:t>R </a:t>
                      </a:r>
                      <a:endParaRPr lang="de-DE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LinLibertineT" charset="0"/>
                        </a:rPr>
                        <a:t>VPN 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7%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  <a:latin typeface="LinLibertineT" charset="0"/>
                        </a:rPr>
                        <a:t>R </a:t>
                      </a:r>
                      <a:endParaRPr lang="de-D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Add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zh-CN" altLang="en-US" sz="1800" dirty="0" smtClean="0">
                          <a:effectLst/>
                          <a:latin typeface="LinLibertineT" charset="0"/>
                        </a:rPr>
                        <a:t> </a:t>
                      </a:r>
                      <a:r>
                        <a:rPr lang="en-US" altLang="zh-CN" sz="1800" dirty="0" smtClean="0">
                          <a:effectLst/>
                          <a:latin typeface="LinLibertineT" charset="0"/>
                        </a:rPr>
                        <a:t>Rm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NAT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>
                          <a:effectLst/>
                          <a:latin typeface="LinLibertineT" charset="0"/>
                        </a:rPr>
                        <a:t>R/W </a:t>
                      </a:r>
                      <a:endParaRPr lang="mr-IN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effectLst/>
                          <a:latin typeface="LinLibertineT" charset="0"/>
                        </a:rPr>
                        <a:t>R/W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inLibertineT" charset="0"/>
                        </a:rPr>
                        <a:t>Compression 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R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/</a:t>
                      </a:r>
                      <a:r>
                        <a:rPr lang="mr-IN" sz="1800" dirty="0" err="1">
                          <a:effectLst/>
                          <a:latin typeface="LinLibertineT" charset="0"/>
                        </a:rPr>
                        <a:t>W</a:t>
                      </a:r>
                      <a:r>
                        <a:rPr lang="mr-IN" sz="1800" dirty="0">
                          <a:effectLst/>
                          <a:latin typeface="LinLibertineT" charset="0"/>
                        </a:rPr>
                        <a:t> </a:t>
                      </a:r>
                      <a:endParaRPr lang="mr-IN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14</a:t>
            </a:fld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208518" y="2427643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Read (R)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9736" y="2427643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Write (W)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8518" y="3103508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Add/Remove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9736" y="3103508"/>
            <a:ext cx="2257301" cy="488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Drop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4413" y="1619203"/>
            <a:ext cx="2552700" cy="58463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NF Dependency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3" y="2398629"/>
            <a:ext cx="538196" cy="564237"/>
          </a:xfrm>
          <a:prstGeom prst="rect">
            <a:avLst/>
          </a:prstGeom>
        </p:spPr>
      </p:pic>
      <p:pic>
        <p:nvPicPr>
          <p:cNvPr id="12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93" y="2391858"/>
            <a:ext cx="538196" cy="564237"/>
          </a:xfrm>
          <a:prstGeom prst="rect">
            <a:avLst/>
          </a:prstGeom>
        </p:spPr>
      </p:pic>
      <p:pic>
        <p:nvPicPr>
          <p:cNvPr id="13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07" y="2391857"/>
            <a:ext cx="538196" cy="564237"/>
          </a:xfrm>
          <a:prstGeom prst="rect">
            <a:avLst/>
          </a:prstGeom>
        </p:spPr>
      </p:pic>
      <p:pic>
        <p:nvPicPr>
          <p:cNvPr id="1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8" y="2398629"/>
            <a:ext cx="538195" cy="564237"/>
          </a:xfrm>
          <a:prstGeom prst="rect">
            <a:avLst/>
          </a:prstGeom>
        </p:spPr>
      </p:pic>
      <p:pic>
        <p:nvPicPr>
          <p:cNvPr id="15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3" y="2405400"/>
            <a:ext cx="529915" cy="550695"/>
          </a:xfrm>
          <a:prstGeom prst="rect">
            <a:avLst/>
          </a:prstGeom>
        </p:spPr>
      </p:pic>
      <p:pic>
        <p:nvPicPr>
          <p:cNvPr id="16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1" y="3003553"/>
            <a:ext cx="538196" cy="564237"/>
          </a:xfrm>
          <a:prstGeom prst="rect">
            <a:avLst/>
          </a:prstGeom>
        </p:spPr>
      </p:pic>
      <p:pic>
        <p:nvPicPr>
          <p:cNvPr id="17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3" y="3003553"/>
            <a:ext cx="538196" cy="564237"/>
          </a:xfrm>
          <a:prstGeom prst="rect">
            <a:avLst/>
          </a:prstGeom>
        </p:spPr>
      </p:pic>
      <p:pic>
        <p:nvPicPr>
          <p:cNvPr id="18" name="Picture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4" y="3012233"/>
            <a:ext cx="529915" cy="555557"/>
          </a:xfrm>
          <a:prstGeom prst="rect">
            <a:avLst/>
          </a:prstGeom>
        </p:spPr>
      </p:pic>
      <p:pic>
        <p:nvPicPr>
          <p:cNvPr id="19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94" y="3012233"/>
            <a:ext cx="538195" cy="555557"/>
          </a:xfrm>
          <a:prstGeom prst="rect">
            <a:avLst/>
          </a:prstGeom>
        </p:spPr>
      </p:pic>
      <p:pic>
        <p:nvPicPr>
          <p:cNvPr id="20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8" y="2398629"/>
            <a:ext cx="473505" cy="564237"/>
          </a:xfrm>
          <a:prstGeom prst="rect">
            <a:avLst/>
          </a:prstGeom>
        </p:spPr>
      </p:pic>
      <p:pic>
        <p:nvPicPr>
          <p:cNvPr id="21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2" y="3007533"/>
            <a:ext cx="543639" cy="564959"/>
          </a:xfrm>
          <a:prstGeom prst="rect">
            <a:avLst/>
          </a:prstGeom>
        </p:spPr>
      </p:pic>
      <p:pic>
        <p:nvPicPr>
          <p:cNvPr id="22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4" y="3043740"/>
            <a:ext cx="543639" cy="5649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239000" y="1624263"/>
            <a:ext cx="3009482" cy="58463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Action Dependency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716780" y="1748285"/>
            <a:ext cx="2235563" cy="3429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99"/>
    </mc:Choice>
    <mc:Fallback xmlns="">
      <p:transition spd="slow" advTm="47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7" name="矩形 6"/>
          <p:cNvSpPr/>
          <p:nvPr/>
        </p:nvSpPr>
        <p:spPr>
          <a:xfrm>
            <a:off x="733714" y="1653121"/>
            <a:ext cx="4244340" cy="77692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Result correctness </a:t>
            </a:r>
            <a:r>
              <a:rPr lang="en-US" altLang="zh-CN" sz="2800" dirty="0" smtClean="0">
                <a:solidFill>
                  <a:schemeClr val="bg1"/>
                </a:solidFill>
              </a:rPr>
              <a:t>principle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52989" y="1788595"/>
            <a:ext cx="3048000" cy="507593"/>
            <a:chOff x="5890260" y="1814391"/>
            <a:chExt cx="3048000" cy="507593"/>
          </a:xfrm>
        </p:grpSpPr>
        <p:sp>
          <p:nvSpPr>
            <p:cNvPr id="10" name="矩形 9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0" idx="3"/>
              <a:endCxn id="16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844479" y="1508758"/>
            <a:ext cx="1504794" cy="1098869"/>
            <a:chOff x="9253933" y="1440735"/>
            <a:chExt cx="1504794" cy="1098869"/>
          </a:xfrm>
        </p:grpSpPr>
        <p:sp>
          <p:nvSpPr>
            <p:cNvPr id="17" name="矩形 16"/>
            <p:cNvSpPr/>
            <p:nvPr/>
          </p:nvSpPr>
          <p:spPr>
            <a:xfrm>
              <a:off x="9499600" y="1440735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499600" y="203507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Action2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9253933" y="1631810"/>
              <a:ext cx="245667" cy="3402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8" idx="1"/>
            </p:cNvCxnSpPr>
            <p:nvPr/>
          </p:nvCxnSpPr>
          <p:spPr>
            <a:xfrm>
              <a:off x="9253933" y="1972064"/>
              <a:ext cx="245667" cy="3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7" idx="3"/>
            </p:cNvCxnSpPr>
            <p:nvPr/>
          </p:nvCxnSpPr>
          <p:spPr>
            <a:xfrm>
              <a:off x="10513060" y="1692999"/>
              <a:ext cx="245667" cy="313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3"/>
            </p:cNvCxnSpPr>
            <p:nvPr/>
          </p:nvCxnSpPr>
          <p:spPr>
            <a:xfrm flipV="1">
              <a:off x="10513060" y="1972064"/>
              <a:ext cx="245667" cy="3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8063390" y="3337416"/>
            <a:ext cx="1681320" cy="1113815"/>
            <a:chOff x="4100696" y="5600864"/>
            <a:chExt cx="1681320" cy="1113815"/>
          </a:xfrm>
        </p:grpSpPr>
        <p:sp>
          <p:nvSpPr>
            <p:cNvPr id="44" name="矩形 43"/>
            <p:cNvSpPr/>
            <p:nvPr/>
          </p:nvSpPr>
          <p:spPr>
            <a:xfrm>
              <a:off x="4443596" y="5600864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43596" y="6210151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endCxn id="44" idx="1"/>
            </p:cNvCxnSpPr>
            <p:nvPr/>
          </p:nvCxnSpPr>
          <p:spPr>
            <a:xfrm flipV="1">
              <a:off x="4118636" y="5853128"/>
              <a:ext cx="324960" cy="292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45" idx="1"/>
            </p:cNvCxnSpPr>
            <p:nvPr/>
          </p:nvCxnSpPr>
          <p:spPr>
            <a:xfrm>
              <a:off x="4100696" y="6145668"/>
              <a:ext cx="342900" cy="316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3"/>
            </p:cNvCxnSpPr>
            <p:nvPr/>
          </p:nvCxnSpPr>
          <p:spPr>
            <a:xfrm>
              <a:off x="5457056" y="5853128"/>
              <a:ext cx="324960" cy="292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3"/>
            </p:cNvCxnSpPr>
            <p:nvPr/>
          </p:nvCxnSpPr>
          <p:spPr>
            <a:xfrm flipV="1">
              <a:off x="5457056" y="6115325"/>
              <a:ext cx="324960" cy="347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00521" y="3636237"/>
            <a:ext cx="3048000" cy="507593"/>
            <a:chOff x="5890260" y="1814391"/>
            <a:chExt cx="3048000" cy="507593"/>
          </a:xfrm>
        </p:grpSpPr>
        <p:sp>
          <p:nvSpPr>
            <p:cNvPr id="51" name="矩形 50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51" idx="3"/>
              <a:endCxn id="52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等号 69"/>
          <p:cNvSpPr/>
          <p:nvPr/>
        </p:nvSpPr>
        <p:spPr>
          <a:xfrm>
            <a:off x="8685668" y="1870689"/>
            <a:ext cx="975706" cy="363651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011288" y="5362643"/>
            <a:ext cx="3048000" cy="507593"/>
            <a:chOff x="5890260" y="1814391"/>
            <a:chExt cx="3048000" cy="507593"/>
          </a:xfrm>
        </p:grpSpPr>
        <p:sp>
          <p:nvSpPr>
            <p:cNvPr id="73" name="矩形 72"/>
            <p:cNvSpPr/>
            <p:nvPr/>
          </p:nvSpPr>
          <p:spPr>
            <a:xfrm>
              <a:off x="6225540" y="1817456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581900" y="1814391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74"/>
            <p:cNvCxnSpPr>
              <a:stCxn id="73" idx="3"/>
              <a:endCxn id="74" idx="1"/>
            </p:cNvCxnSpPr>
            <p:nvPr/>
          </p:nvCxnSpPr>
          <p:spPr>
            <a:xfrm flipV="1">
              <a:off x="7239000" y="2068188"/>
              <a:ext cx="342900" cy="1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85953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等号 77"/>
          <p:cNvSpPr/>
          <p:nvPr/>
        </p:nvSpPr>
        <p:spPr>
          <a:xfrm>
            <a:off x="6766742" y="3713228"/>
            <a:ext cx="527204" cy="363651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766742" y="5400761"/>
            <a:ext cx="527204" cy="371271"/>
            <a:chOff x="6631786" y="5685812"/>
            <a:chExt cx="527204" cy="371271"/>
          </a:xfrm>
        </p:grpSpPr>
        <p:sp>
          <p:nvSpPr>
            <p:cNvPr id="79" name="等号 78"/>
            <p:cNvSpPr/>
            <p:nvPr/>
          </p:nvSpPr>
          <p:spPr>
            <a:xfrm>
              <a:off x="6631786" y="5685812"/>
              <a:ext cx="527204" cy="363651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 flipH="1">
              <a:off x="6797040" y="5687455"/>
              <a:ext cx="253208" cy="3696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738710" y="3316691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262710" y="3316691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8887" y="3316691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58" name="矩形 57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7785935" y="3333026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496727" y="3320982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789965" y="4236412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512166" y="4235117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68" name="矩形 67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492787" y="3733158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83" name="矩形 82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4131050" y="3785470"/>
            <a:ext cx="152682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9196708" y="3489562"/>
            <a:ext cx="152682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749477" y="5081767"/>
            <a:ext cx="523621" cy="223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246509" y="5081767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92" name="矩形 91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05574" y="5081226"/>
            <a:ext cx="569938" cy="223744"/>
            <a:chOff x="4343910" y="2988733"/>
            <a:chExt cx="1059794" cy="313267"/>
          </a:xfrm>
          <a:solidFill>
            <a:srgbClr val="FF0000"/>
          </a:solidFill>
        </p:grpSpPr>
        <p:sp>
          <p:nvSpPr>
            <p:cNvPr id="95" name="矩形 94"/>
            <p:cNvSpPr/>
            <p:nvPr/>
          </p:nvSpPr>
          <p:spPr>
            <a:xfrm>
              <a:off x="4343910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873807" y="2988733"/>
              <a:ext cx="529897" cy="313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5481079" y="5506100"/>
            <a:ext cx="152682" cy="223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4713" y="3607495"/>
            <a:ext cx="2011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Independent</a:t>
            </a:r>
            <a:endParaRPr lang="zh-CN" altLang="en-US" sz="2800" i="1" dirty="0"/>
          </a:p>
        </p:txBody>
      </p:sp>
      <p:sp>
        <p:nvSpPr>
          <p:cNvPr id="157" name="矩形 156"/>
          <p:cNvSpPr/>
          <p:nvPr/>
        </p:nvSpPr>
        <p:spPr>
          <a:xfrm>
            <a:off x="733714" y="5337575"/>
            <a:ext cx="177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Dependent</a:t>
            </a:r>
            <a:endParaRPr lang="zh-CN" altLang="en-US" sz="2800" i="1" dirty="0"/>
          </a:p>
        </p:txBody>
      </p:sp>
      <p:sp>
        <p:nvSpPr>
          <p:cNvPr id="26" name="椭圆 25"/>
          <p:cNvSpPr/>
          <p:nvPr/>
        </p:nvSpPr>
        <p:spPr>
          <a:xfrm>
            <a:off x="4404730" y="5154671"/>
            <a:ext cx="1594157" cy="994228"/>
          </a:xfrm>
          <a:prstGeom prst="ellipse">
            <a:avLst/>
          </a:prstGeom>
          <a:solidFill>
            <a:srgbClr val="F2823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8106063" y="3073861"/>
            <a:ext cx="1594157" cy="994228"/>
          </a:xfrm>
          <a:prstGeom prst="ellipse">
            <a:avLst/>
          </a:prstGeom>
          <a:solidFill>
            <a:srgbClr val="F2823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59312" y="1579175"/>
            <a:ext cx="79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Packet</a:t>
            </a:r>
            <a:endParaRPr lang="zh-CN" altLang="en-US" i="1" dirty="0"/>
          </a:p>
        </p:txBody>
      </p:sp>
      <p:sp>
        <p:nvSpPr>
          <p:cNvPr id="159" name="矩形 158"/>
          <p:cNvSpPr/>
          <p:nvPr/>
        </p:nvSpPr>
        <p:spPr>
          <a:xfrm>
            <a:off x="8838381" y="2131966"/>
            <a:ext cx="66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State</a:t>
            </a:r>
            <a:endParaRPr lang="zh-CN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23"/>
    </mc:Choice>
    <mc:Fallback xmlns="">
      <p:transition spd="slow" advTm="114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0" grpId="0" animBg="1"/>
      <p:bldP spid="78" grpId="0" animBg="1"/>
      <p:bldP spid="23" grpId="0" animBg="1"/>
      <p:bldP spid="57" grpId="0" animBg="1"/>
      <p:bldP spid="61" grpId="0" animBg="1"/>
      <p:bldP spid="62" grpId="0" animBg="1"/>
      <p:bldP spid="63" grpId="0" animBg="1"/>
      <p:bldP spid="85" grpId="0" animBg="1"/>
      <p:bldP spid="88" grpId="0" animBg="1"/>
      <p:bldP spid="89" grpId="0" animBg="1"/>
      <p:bldP spid="97" grpId="0" animBg="1"/>
      <p:bldP spid="25" grpId="0"/>
      <p:bldP spid="157" grpId="0"/>
      <p:bldP spid="26" grpId="0" animBg="1"/>
      <p:bldP spid="158" grpId="0" animBg="1"/>
      <p:bldP spid="28" grpId="0"/>
      <p:bldP spid="1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Action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16</a:t>
            </a:fld>
            <a:endParaRPr lang="en-US" sz="2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61672"/>
              </p:ext>
            </p:extLst>
          </p:nvPr>
        </p:nvGraphicFramePr>
        <p:xfrm>
          <a:off x="2410823" y="240596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152514" y="2914197"/>
            <a:ext cx="2096437" cy="1122830"/>
            <a:chOff x="9195377" y="3455723"/>
            <a:chExt cx="2096437" cy="1122830"/>
          </a:xfrm>
        </p:grpSpPr>
        <p:sp>
          <p:nvSpPr>
            <p:cNvPr id="7" name="矩形 6"/>
            <p:cNvSpPr/>
            <p:nvPr/>
          </p:nvSpPr>
          <p:spPr>
            <a:xfrm>
              <a:off x="9195377" y="3455723"/>
              <a:ext cx="186267" cy="4931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65032" y="3503145"/>
              <a:ext cx="1429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/>
                <a:t>Parallelizable</a:t>
              </a:r>
              <a:endParaRPr kumimoji="1" lang="zh-CN" altLang="en-US" i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95377" y="4085437"/>
              <a:ext cx="186267" cy="4931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65032" y="4144391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/>
                <a:t>Not</a:t>
              </a:r>
              <a:r>
                <a:rPr kumimoji="1" lang="zh-CN" altLang="en-US" i="1" dirty="0" smtClean="0"/>
                <a:t> </a:t>
              </a:r>
              <a:r>
                <a:rPr kumimoji="1" lang="en-US" altLang="zh-CN" i="1" dirty="0" smtClean="0"/>
                <a:t>parallelizable</a:t>
              </a:r>
              <a:endParaRPr kumimoji="1" lang="zh-CN" altLang="en-US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327435" y="2671499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84517" y="233976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5210" y="1324960"/>
            <a:ext cx="4244340" cy="776922"/>
          </a:xfrm>
          <a:prstGeom prst="rect">
            <a:avLst/>
          </a:prstGeom>
          <a:solidFill>
            <a:srgbClr val="0562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Result correctness </a:t>
            </a:r>
            <a:r>
              <a:rPr lang="en-US" altLang="zh-CN" sz="2800" dirty="0" smtClean="0">
                <a:solidFill>
                  <a:schemeClr val="bg1"/>
                </a:solidFill>
              </a:rPr>
              <a:t>principle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162" y="5269515"/>
            <a:ext cx="3322034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Order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(NF1,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i="1" dirty="0" smtClean="0"/>
              <a:t>before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NF2)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73213" y="4854485"/>
            <a:ext cx="238376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Actions_NF1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[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373213" y="5648907"/>
            <a:ext cx="238376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Actions_NF2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[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724571" y="5158565"/>
            <a:ext cx="1959429" cy="79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NF </a:t>
            </a:r>
          </a:p>
          <a:p>
            <a:pPr algn="ctr"/>
            <a:r>
              <a:rPr kumimoji="1" lang="en-US" altLang="zh-CN" sz="2400" i="1" dirty="0" smtClean="0"/>
              <a:t>Dependency</a:t>
            </a:r>
            <a:endParaRPr kumimoji="1" lang="zh-CN" altLang="en-US" sz="2000" i="1" dirty="0"/>
          </a:p>
        </p:txBody>
      </p:sp>
      <p:cxnSp>
        <p:nvCxnSpPr>
          <p:cNvPr id="19" name="直线箭头连接符 15"/>
          <p:cNvCxnSpPr>
            <a:stCxn id="14" idx="3"/>
            <a:endCxn id="15" idx="1"/>
          </p:cNvCxnSpPr>
          <p:nvPr/>
        </p:nvCxnSpPr>
        <p:spPr>
          <a:xfrm flipV="1">
            <a:off x="3839196" y="5158565"/>
            <a:ext cx="534017" cy="415030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15"/>
          <p:cNvCxnSpPr>
            <a:stCxn id="14" idx="3"/>
            <a:endCxn id="16" idx="1"/>
          </p:cNvCxnSpPr>
          <p:nvPr/>
        </p:nvCxnSpPr>
        <p:spPr>
          <a:xfrm>
            <a:off x="3839196" y="5573595"/>
            <a:ext cx="534017" cy="379392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5"/>
          <p:cNvCxnSpPr>
            <a:stCxn id="15" idx="3"/>
            <a:endCxn id="21" idx="1"/>
          </p:cNvCxnSpPr>
          <p:nvPr/>
        </p:nvCxnSpPr>
        <p:spPr>
          <a:xfrm>
            <a:off x="6756978" y="5158565"/>
            <a:ext cx="485860" cy="379562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15"/>
          <p:cNvCxnSpPr>
            <a:stCxn id="16" idx="3"/>
            <a:endCxn id="21" idx="1"/>
          </p:cNvCxnSpPr>
          <p:nvPr/>
        </p:nvCxnSpPr>
        <p:spPr>
          <a:xfrm flipV="1">
            <a:off x="6756978" y="5538127"/>
            <a:ext cx="485860" cy="414860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5"/>
          <p:cNvCxnSpPr>
            <a:endCxn id="18" idx="1"/>
          </p:cNvCxnSpPr>
          <p:nvPr/>
        </p:nvCxnSpPr>
        <p:spPr>
          <a:xfrm>
            <a:off x="9131064" y="5538127"/>
            <a:ext cx="593507" cy="17649"/>
          </a:xfrm>
          <a:prstGeom prst="straightConnector1">
            <a:avLst/>
          </a:prstGeom>
          <a:ln w="38100">
            <a:solidFill>
              <a:srgbClr val="F7853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236947" y="5151418"/>
            <a:ext cx="1894117" cy="79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Action Dependency</a:t>
            </a:r>
            <a:endParaRPr kumimoji="1" lang="zh-CN" altLang="en-US" sz="20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4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8"/>
    </mc:Choice>
    <mc:Fallback xmlns="">
      <p:transition spd="slow" advTm="24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16" grpId="0" animBg="1"/>
      <p:bldP spid="1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0"/>
          </a:xfrm>
        </p:spPr>
        <p:txBody>
          <a:bodyPr/>
          <a:lstStyle/>
          <a:p>
            <a:r>
              <a:rPr kumimoji="1" lang="en-US" altLang="zh-CN" dirty="0" smtClean="0"/>
              <a:t>Dirty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Reusing</a:t>
            </a:r>
            <a:endParaRPr kumimoji="1"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Copying</a:t>
            </a:r>
            <a:endParaRPr kumimoji="1" lang="zh-CN" altLang="en-US" dirty="0"/>
          </a:p>
          <a:p>
            <a:pPr lvl="1"/>
            <a:r>
              <a:rPr lang="en-US" altLang="zh-CN" dirty="0" smtClean="0"/>
              <a:t>Very few (</a:t>
            </a:r>
            <a:r>
              <a:rPr lang="en-US" altLang="zh-CN" b="1" dirty="0" smtClean="0">
                <a:solidFill>
                  <a:srgbClr val="FF0000"/>
                </a:solidFill>
              </a:rPr>
              <a:t>7%</a:t>
            </a:r>
            <a:r>
              <a:rPr lang="en-US" altLang="zh-CN" dirty="0" smtClean="0"/>
              <a:t>) NFs operate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payload</a:t>
            </a:r>
          </a:p>
          <a:p>
            <a:pPr lvl="1"/>
            <a:r>
              <a:rPr lang="en-US" altLang="zh-CN" dirty="0" smtClean="0"/>
              <a:t>Packet header: 64 ÷ 724 = </a:t>
            </a:r>
            <a:r>
              <a:rPr lang="en-US" altLang="zh-CN" b="1" dirty="0" smtClean="0">
                <a:solidFill>
                  <a:srgbClr val="FF0000"/>
                </a:solidFill>
              </a:rPr>
              <a:t>8.8%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17</a:t>
            </a:fld>
            <a:endParaRPr lang="en-US" sz="2000"/>
          </a:p>
        </p:txBody>
      </p:sp>
      <p:sp>
        <p:nvSpPr>
          <p:cNvPr id="8" name="矩形 7"/>
          <p:cNvSpPr/>
          <p:nvPr/>
        </p:nvSpPr>
        <p:spPr>
          <a:xfrm>
            <a:off x="7631435" y="1706992"/>
            <a:ext cx="374522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Reduce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Copying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Necessity</a:t>
            </a:r>
            <a:endParaRPr kumimoji="1" lang="zh-CN" altLang="en-US" sz="2400" i="1" dirty="0"/>
          </a:p>
        </p:txBody>
      </p:sp>
      <p:sp>
        <p:nvSpPr>
          <p:cNvPr id="15" name="矩形 14"/>
          <p:cNvSpPr/>
          <p:nvPr/>
        </p:nvSpPr>
        <p:spPr>
          <a:xfrm>
            <a:off x="7631435" y="4942199"/>
            <a:ext cx="3745225" cy="6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Reduce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Copying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Overhead</a:t>
            </a:r>
            <a:endParaRPr kumimoji="1" lang="zh-CN" altLang="en-US" sz="2400" i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34554" y="3137909"/>
            <a:ext cx="3737409" cy="432722"/>
            <a:chOff x="5890260" y="1826623"/>
            <a:chExt cx="2852291" cy="507593"/>
          </a:xfrm>
        </p:grpSpPr>
        <p:sp>
          <p:nvSpPr>
            <p:cNvPr id="16" name="矩形 15"/>
            <p:cNvSpPr/>
            <p:nvPr/>
          </p:nvSpPr>
          <p:spPr>
            <a:xfrm>
              <a:off x="6225540" y="1828155"/>
              <a:ext cx="1013460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 (SIP)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89278" y="1826623"/>
              <a:ext cx="1013460" cy="50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 (DIP)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239000" y="2070486"/>
              <a:ext cx="250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890260" y="2069720"/>
              <a:ext cx="342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502738" y="2069719"/>
              <a:ext cx="2398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4676201" y="2645436"/>
            <a:ext cx="2210677" cy="1434601"/>
            <a:chOff x="4000052" y="4733466"/>
            <a:chExt cx="2210677" cy="1981213"/>
          </a:xfrm>
        </p:grpSpPr>
        <p:sp>
          <p:nvSpPr>
            <p:cNvPr id="49" name="矩形 48"/>
            <p:cNvSpPr/>
            <p:nvPr/>
          </p:nvSpPr>
          <p:spPr>
            <a:xfrm>
              <a:off x="4453725" y="4733466"/>
              <a:ext cx="1313459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Read (SIP)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43595" y="6210151"/>
              <a:ext cx="1313459" cy="50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Write (DIP)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endCxn id="49" idx="1"/>
            </p:cNvCxnSpPr>
            <p:nvPr/>
          </p:nvCxnSpPr>
          <p:spPr>
            <a:xfrm flipV="1">
              <a:off x="4000052" y="4985730"/>
              <a:ext cx="453673" cy="685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50" idx="1"/>
            </p:cNvCxnSpPr>
            <p:nvPr/>
          </p:nvCxnSpPr>
          <p:spPr>
            <a:xfrm>
              <a:off x="4000052" y="5705906"/>
              <a:ext cx="443543" cy="756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5777315" y="4985730"/>
              <a:ext cx="433414" cy="6852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767185" y="5705906"/>
              <a:ext cx="443544" cy="756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4629887" y="3227721"/>
            <a:ext cx="489857" cy="234853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3565531401"/>
              </p:ext>
            </p:extLst>
          </p:nvPr>
        </p:nvGraphicFramePr>
        <p:xfrm>
          <a:off x="7024900" y="2280504"/>
          <a:ext cx="4721472" cy="266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6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66"/>
    </mc:Choice>
    <mc:Fallback xmlns="">
      <p:transition spd="slow" advTm="87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15677 -1.4814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56" grpId="0" animBg="1"/>
      <p:bldP spid="56" grpId="1" animBg="1"/>
      <p:bldGraphic spid="5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Service Graph Construction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5486102" y="3717660"/>
            <a:ext cx="556563" cy="514388"/>
            <a:chOff x="2498451" y="4818186"/>
            <a:chExt cx="556563" cy="492396"/>
          </a:xfrm>
        </p:grpSpPr>
        <p:sp>
          <p:nvSpPr>
            <p:cNvPr id="20" name="椭圆 19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98451" y="4879718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NF5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486102" y="4293183"/>
            <a:ext cx="556563" cy="514388"/>
            <a:chOff x="2498451" y="4818186"/>
            <a:chExt cx="556563" cy="492396"/>
          </a:xfrm>
        </p:grpSpPr>
        <p:sp>
          <p:nvSpPr>
            <p:cNvPr id="18" name="椭圆 17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98451" y="4879718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NF6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486102" y="4858234"/>
            <a:ext cx="556563" cy="514388"/>
            <a:chOff x="2498451" y="4800601"/>
            <a:chExt cx="556563" cy="492396"/>
          </a:xfrm>
        </p:grpSpPr>
        <p:sp>
          <p:nvSpPr>
            <p:cNvPr id="16" name="椭圆 15"/>
            <p:cNvSpPr/>
            <p:nvPr/>
          </p:nvSpPr>
          <p:spPr>
            <a:xfrm>
              <a:off x="2532186" y="4800601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98451" y="4862133"/>
              <a:ext cx="556563" cy="3535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NF7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551027" y="3637559"/>
            <a:ext cx="2824470" cy="1814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Parallel</a:t>
            </a:r>
            <a:endParaRPr kumimoji="1" lang="zh-CN" altLang="en-US" sz="2400" i="1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5" name="右大括号 14"/>
          <p:cNvSpPr/>
          <p:nvPr/>
        </p:nvSpPr>
        <p:spPr>
          <a:xfrm flipH="1">
            <a:off x="5186217" y="3950041"/>
            <a:ext cx="314122" cy="122818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3004" y="1548811"/>
            <a:ext cx="216931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b="1" dirty="0" smtClean="0">
                <a:latin typeface="+mj-lt"/>
                <a:ea typeface="Times New Roman" charset="0"/>
                <a:cs typeface="Times New Roman" charset="0"/>
              </a:rPr>
              <a:t>Position</a:t>
            </a: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(NF1,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first)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06446" y="2758608"/>
            <a:ext cx="208242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000" b="1" dirty="0">
                <a:latin typeface="+mj-lt"/>
                <a:ea typeface="Times New Roman" charset="0"/>
                <a:cs typeface="Times New Roman" charset="0"/>
              </a:rPr>
              <a:t>Order</a:t>
            </a:r>
            <a:r>
              <a:rPr kumimoji="1" lang="zh-CN" altLang="en-US" sz="2000" b="1" dirty="0">
                <a:latin typeface="+mj-lt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NF2,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>
                <a:latin typeface="+mj-lt"/>
                <a:ea typeface="Times New Roman" charset="0"/>
                <a:cs typeface="Times New Roman" charset="0"/>
              </a:rPr>
              <a:t>before</a:t>
            </a:r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000" dirty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NF3)</a:t>
            </a:r>
            <a:endParaRPr kumimoji="1" lang="zh-CN" altLang="en-US" sz="2000" dirty="0" smtClean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(NF2,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before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NF4)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3004" y="4276183"/>
            <a:ext cx="2169312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b="1" dirty="0">
                <a:latin typeface="+mj-lt"/>
                <a:ea typeface="Times New Roman" charset="0"/>
                <a:cs typeface="Times New Roman" charset="0"/>
              </a:rPr>
              <a:t>Priority</a:t>
            </a:r>
            <a:endParaRPr kumimoji="1" lang="zh-CN" altLang="en-US" sz="2000" b="1" dirty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(NF5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+mj-lt"/>
                <a:ea typeface="Times New Roman" charset="0"/>
                <a:cs typeface="Times New Roman" charset="0"/>
              </a:rPr>
              <a:t>&gt;</a:t>
            </a:r>
            <a:r>
              <a:rPr kumimoji="1" lang="zh-CN" altLang="en-US" sz="2000" dirty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NF6)</a:t>
            </a:r>
            <a:endParaRPr kumimoji="1" lang="zh-CN" altLang="en-US" sz="2000" dirty="0" smtClean="0"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(NF6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&gt;</a:t>
            </a:r>
            <a:r>
              <a:rPr kumimoji="1" lang="zh-CN" altLang="en-US" sz="20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+mj-lt"/>
                <a:ea typeface="Times New Roman" charset="0"/>
                <a:cs typeface="Times New Roman" charset="0"/>
              </a:rPr>
              <a:t>NF7)</a:t>
            </a:r>
            <a:endParaRPr kumimoji="1" lang="zh-CN" alt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5277" y="1432272"/>
            <a:ext cx="2995220" cy="41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zh-CN" altLang="en-US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2519" y="5845235"/>
            <a:ext cx="1030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latin typeface="+mj-lt"/>
                <a:ea typeface="Times New Roman" charset="0"/>
                <a:cs typeface="Times New Roman" charset="0"/>
              </a:rPr>
              <a:t>Policy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87767" y="5764463"/>
            <a:ext cx="282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Dependency</a:t>
            </a:r>
            <a:r>
              <a:rPr kumimoji="1" lang="zh-CN" altLang="en-US" sz="28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&amp;</a:t>
            </a:r>
          </a:p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Copying Necessity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175" name="组 174"/>
          <p:cNvGrpSpPr/>
          <p:nvPr/>
        </p:nvGrpSpPr>
        <p:grpSpPr>
          <a:xfrm>
            <a:off x="3352173" y="5739478"/>
            <a:ext cx="1261996" cy="764604"/>
            <a:chOff x="5100142" y="6015136"/>
            <a:chExt cx="1094520" cy="593971"/>
          </a:xfrm>
        </p:grpSpPr>
        <p:sp>
          <p:nvSpPr>
            <p:cNvPr id="174" name="下箭头 173"/>
            <p:cNvSpPr/>
            <p:nvPr/>
          </p:nvSpPr>
          <p:spPr>
            <a:xfrm rot="16200000">
              <a:off x="5357676" y="5772121"/>
              <a:ext cx="593971" cy="1080001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7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+mj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142" y="6121201"/>
              <a:ext cx="1036033" cy="358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400" i="1" dirty="0" smtClean="0">
                  <a:solidFill>
                    <a:schemeClr val="bg1"/>
                  </a:solidFill>
                  <a:latin typeface="+mj-lt"/>
                  <a:ea typeface="Times New Roman" charset="0"/>
                  <a:cs typeface="Times New Roman" charset="0"/>
                </a:rPr>
                <a:t>Compile</a:t>
              </a:r>
              <a:endParaRPr kumimoji="1" lang="zh-CN" altLang="en-US" sz="2400" i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43" name="直线连接符 42"/>
          <p:cNvCxnSpPr/>
          <p:nvPr/>
        </p:nvCxnSpPr>
        <p:spPr>
          <a:xfrm>
            <a:off x="8008244" y="1334861"/>
            <a:ext cx="0" cy="421336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527914" y="1417638"/>
            <a:ext cx="2393101" cy="4130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zh-CN" altLang="en-US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09074" y="5876013"/>
            <a:ext cx="184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Final</a:t>
            </a:r>
            <a:r>
              <a:rPr kumimoji="1" lang="zh-CN" altLang="en-US" sz="2800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+mj-lt"/>
                <a:ea typeface="Times New Roman" charset="0"/>
                <a:cs typeface="Times New Roman" charset="0"/>
              </a:rPr>
              <a:t>Graph</a:t>
            </a:r>
            <a:endParaRPr kumimoji="1" lang="zh-CN" altLang="en-US" sz="28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325867" y="1987901"/>
            <a:ext cx="520745" cy="1393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zh-CN" altLang="en-US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13893" y="1995555"/>
            <a:ext cx="548824" cy="294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zh-CN" altLang="en-US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8589849" y="3244376"/>
            <a:ext cx="556563" cy="492396"/>
            <a:chOff x="2498451" y="4818186"/>
            <a:chExt cx="556563" cy="492396"/>
          </a:xfrm>
        </p:grpSpPr>
        <p:sp>
          <p:nvSpPr>
            <p:cNvPr id="50" name="椭圆 49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NF1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9407530" y="1995555"/>
            <a:ext cx="556563" cy="492396"/>
            <a:chOff x="2498451" y="4818186"/>
            <a:chExt cx="556563" cy="492396"/>
          </a:xfrm>
        </p:grpSpPr>
        <p:sp>
          <p:nvSpPr>
            <p:cNvPr id="53" name="椭圆 52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NF2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0304503" y="2001638"/>
            <a:ext cx="556563" cy="492396"/>
            <a:chOff x="2498451" y="4818186"/>
            <a:chExt cx="556563" cy="492396"/>
          </a:xfrm>
        </p:grpSpPr>
        <p:sp>
          <p:nvSpPr>
            <p:cNvPr id="56" name="椭圆 55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NF3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10308787" y="2835613"/>
            <a:ext cx="556563" cy="492396"/>
            <a:chOff x="2498451" y="4818186"/>
            <a:chExt cx="556563" cy="492396"/>
          </a:xfrm>
        </p:grpSpPr>
        <p:sp>
          <p:nvSpPr>
            <p:cNvPr id="59" name="椭圆 58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NF4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1" name="直线箭头连接符 60"/>
          <p:cNvCxnSpPr>
            <a:stCxn id="51" idx="3"/>
            <a:endCxn id="54" idx="1"/>
          </p:cNvCxnSpPr>
          <p:nvPr/>
        </p:nvCxnSpPr>
        <p:spPr>
          <a:xfrm flipV="1">
            <a:off x="9146412" y="2241753"/>
            <a:ext cx="261118" cy="12488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51" idx="3"/>
            <a:endCxn id="73" idx="1"/>
          </p:cNvCxnSpPr>
          <p:nvPr/>
        </p:nvCxnSpPr>
        <p:spPr>
          <a:xfrm>
            <a:off x="9146412" y="3490574"/>
            <a:ext cx="261118" cy="1195369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 62"/>
          <p:cNvGrpSpPr/>
          <p:nvPr/>
        </p:nvGrpSpPr>
        <p:grpSpPr>
          <a:xfrm>
            <a:off x="9407530" y="2840218"/>
            <a:ext cx="556563" cy="492396"/>
            <a:chOff x="2498451" y="4818186"/>
            <a:chExt cx="556563" cy="492396"/>
          </a:xfrm>
        </p:grpSpPr>
        <p:sp>
          <p:nvSpPr>
            <p:cNvPr id="64" name="椭圆 63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NF5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9407530" y="3652230"/>
            <a:ext cx="556563" cy="492396"/>
            <a:chOff x="2498451" y="4818186"/>
            <a:chExt cx="556563" cy="492396"/>
          </a:xfrm>
        </p:grpSpPr>
        <p:sp>
          <p:nvSpPr>
            <p:cNvPr id="67" name="椭圆 66"/>
            <p:cNvSpPr/>
            <p:nvPr/>
          </p:nvSpPr>
          <p:spPr>
            <a:xfrm>
              <a:off x="2532186" y="4818186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498451" y="4879718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NF6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9" name="直线箭头连接符 68"/>
          <p:cNvCxnSpPr>
            <a:stCxn id="54" idx="3"/>
            <a:endCxn id="60" idx="1"/>
          </p:cNvCxnSpPr>
          <p:nvPr/>
        </p:nvCxnSpPr>
        <p:spPr>
          <a:xfrm>
            <a:off x="9964093" y="2241753"/>
            <a:ext cx="344694" cy="84005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1" idx="3"/>
            <a:endCxn id="65" idx="1"/>
          </p:cNvCxnSpPr>
          <p:nvPr/>
        </p:nvCxnSpPr>
        <p:spPr>
          <a:xfrm flipV="1">
            <a:off x="9146412" y="3086416"/>
            <a:ext cx="261118" cy="40415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 70"/>
          <p:cNvGrpSpPr/>
          <p:nvPr/>
        </p:nvGrpSpPr>
        <p:grpSpPr>
          <a:xfrm>
            <a:off x="9407530" y="4439745"/>
            <a:ext cx="556563" cy="492396"/>
            <a:chOff x="2498451" y="4800601"/>
            <a:chExt cx="556563" cy="492396"/>
          </a:xfrm>
        </p:grpSpPr>
        <p:sp>
          <p:nvSpPr>
            <p:cNvPr id="72" name="椭圆 71"/>
            <p:cNvSpPr/>
            <p:nvPr/>
          </p:nvSpPr>
          <p:spPr>
            <a:xfrm>
              <a:off x="2532186" y="4800601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498451" y="486213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NF7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77" name="直线箭头连接符 76"/>
          <p:cNvCxnSpPr>
            <a:stCxn id="54" idx="3"/>
            <a:endCxn id="57" idx="1"/>
          </p:cNvCxnSpPr>
          <p:nvPr/>
        </p:nvCxnSpPr>
        <p:spPr>
          <a:xfrm>
            <a:off x="9964093" y="2241753"/>
            <a:ext cx="340410" cy="6083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51" idx="3"/>
            <a:endCxn id="67" idx="2"/>
          </p:cNvCxnSpPr>
          <p:nvPr/>
        </p:nvCxnSpPr>
        <p:spPr>
          <a:xfrm>
            <a:off x="9146412" y="3490574"/>
            <a:ext cx="294853" cy="407854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 88"/>
          <p:cNvGrpSpPr/>
          <p:nvPr/>
        </p:nvGrpSpPr>
        <p:grpSpPr>
          <a:xfrm>
            <a:off x="5043130" y="1578224"/>
            <a:ext cx="556563" cy="492396"/>
            <a:chOff x="2924450" y="4799988"/>
            <a:chExt cx="556563" cy="492396"/>
          </a:xfrm>
        </p:grpSpPr>
        <p:sp>
          <p:nvSpPr>
            <p:cNvPr id="92" name="椭圆 91"/>
            <p:cNvSpPr/>
            <p:nvPr/>
          </p:nvSpPr>
          <p:spPr>
            <a:xfrm>
              <a:off x="2957184" y="4799988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924450" y="487108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NF1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4559421" y="1537251"/>
            <a:ext cx="2817563" cy="5898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cs typeface="Times New Roman" panose="02020603050405020304" pitchFamily="18" charset="0"/>
              </a:rPr>
              <a:t>Individual</a:t>
            </a:r>
            <a:endParaRPr kumimoji="1" lang="zh-CN" altLang="en-US" sz="2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4629654" y="2591666"/>
            <a:ext cx="556563" cy="492396"/>
            <a:chOff x="2498451" y="4933855"/>
            <a:chExt cx="556563" cy="492396"/>
          </a:xfrm>
        </p:grpSpPr>
        <p:sp>
          <p:nvSpPr>
            <p:cNvPr id="107" name="椭圆 106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NF2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5478860" y="2325605"/>
            <a:ext cx="556563" cy="492396"/>
            <a:chOff x="2498451" y="4933855"/>
            <a:chExt cx="556563" cy="492396"/>
          </a:xfrm>
        </p:grpSpPr>
        <p:sp>
          <p:nvSpPr>
            <p:cNvPr id="105" name="椭圆 104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NF3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5478860" y="2890300"/>
            <a:ext cx="556563" cy="492396"/>
            <a:chOff x="2498451" y="4933855"/>
            <a:chExt cx="556563" cy="492396"/>
          </a:xfrm>
        </p:grpSpPr>
        <p:sp>
          <p:nvSpPr>
            <p:cNvPr id="103" name="椭圆 102"/>
            <p:cNvSpPr/>
            <p:nvPr/>
          </p:nvSpPr>
          <p:spPr>
            <a:xfrm>
              <a:off x="2532186" y="4933855"/>
              <a:ext cx="492396" cy="4923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6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498451" y="499539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NF4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98" name="直线箭头连接符 97"/>
          <p:cNvCxnSpPr>
            <a:stCxn id="108" idx="3"/>
            <a:endCxn id="106" idx="1"/>
          </p:cNvCxnSpPr>
          <p:nvPr/>
        </p:nvCxnSpPr>
        <p:spPr>
          <a:xfrm flipV="1">
            <a:off x="5186217" y="2571807"/>
            <a:ext cx="292643" cy="2660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07" idx="6"/>
            <a:endCxn id="104" idx="1"/>
          </p:cNvCxnSpPr>
          <p:nvPr/>
        </p:nvCxnSpPr>
        <p:spPr>
          <a:xfrm>
            <a:off x="5155785" y="2837864"/>
            <a:ext cx="323075" cy="298638"/>
          </a:xfrm>
          <a:prstGeom prst="straightConnector1">
            <a:avLst/>
          </a:prstGeom>
          <a:ln w="28575"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559421" y="2259543"/>
            <a:ext cx="2817563" cy="12449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Sequential</a:t>
            </a:r>
            <a:endParaRPr kumimoji="1" lang="zh-CN" altLang="en-US" sz="2000" i="1" dirty="0">
              <a:latin typeface="+mj-lt"/>
              <a:ea typeface="Times New Roman" charset="0"/>
              <a:cs typeface="Times New Roman" charset="0"/>
            </a:endParaRPr>
          </a:p>
        </p:txBody>
      </p:sp>
      <p:grpSp>
        <p:nvGrpSpPr>
          <p:cNvPr id="177" name="组 176"/>
          <p:cNvGrpSpPr/>
          <p:nvPr/>
        </p:nvGrpSpPr>
        <p:grpSpPr>
          <a:xfrm>
            <a:off x="7385618" y="5730777"/>
            <a:ext cx="1245255" cy="764604"/>
            <a:chOff x="5114661" y="6015136"/>
            <a:chExt cx="1080001" cy="593971"/>
          </a:xfrm>
        </p:grpSpPr>
        <p:sp>
          <p:nvSpPr>
            <p:cNvPr id="178" name="下箭头 177"/>
            <p:cNvSpPr/>
            <p:nvPr/>
          </p:nvSpPr>
          <p:spPr>
            <a:xfrm rot="16200000">
              <a:off x="5357676" y="5772121"/>
              <a:ext cx="593971" cy="1080001"/>
            </a:xfrm>
            <a:prstGeom prst="downArrow">
              <a:avLst>
                <a:gd name="adj1" fmla="val 42599"/>
                <a:gd name="adj2" fmla="val 50000"/>
              </a:avLst>
            </a:prstGeom>
            <a:solidFill>
              <a:srgbClr val="F7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+mj-lt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5181474" y="6121201"/>
              <a:ext cx="873370" cy="358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400" i="1" dirty="0" smtClean="0">
                  <a:solidFill>
                    <a:schemeClr val="bg1"/>
                  </a:solidFill>
                  <a:latin typeface="+mj-lt"/>
                  <a:ea typeface="Times New Roman" charset="0"/>
                  <a:cs typeface="Times New Roman" charset="0"/>
                </a:rPr>
                <a:t>Merge</a:t>
              </a:r>
              <a:endParaRPr kumimoji="1" lang="zh-CN" altLang="en-US" sz="2400" i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109" name="直线连接符 42"/>
          <p:cNvCxnSpPr/>
          <p:nvPr/>
        </p:nvCxnSpPr>
        <p:spPr>
          <a:xfrm>
            <a:off x="3949450" y="1354204"/>
            <a:ext cx="0" cy="41940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幻灯片编号占位符 3"/>
          <p:cNvSpPr txBox="1">
            <a:spLocks/>
          </p:cNvSpPr>
          <p:nvPr/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8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9"/>
    </mc:Choice>
    <mc:Fallback xmlns="">
      <p:transition spd="slow" advTm="36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2" grpId="0" animBg="1"/>
      <p:bldP spid="23" grpId="0" animBg="1"/>
      <p:bldP spid="24" grpId="0" animBg="1"/>
      <p:bldP spid="32" grpId="0" animBg="1"/>
      <p:bldP spid="36" grpId="0"/>
      <p:bldP spid="38" grpId="0"/>
      <p:bldP spid="44" grpId="0" animBg="1"/>
      <p:bldP spid="45" grpId="0"/>
      <p:bldP spid="47" grpId="0" animBg="1"/>
      <p:bldP spid="48" grpId="0" animBg="1"/>
      <p:bldP spid="91" grpId="0" animBg="1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670332" y="3080754"/>
            <a:ext cx="6912067" cy="271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2400" i="1" dirty="0" smtClean="0">
                <a:solidFill>
                  <a:schemeClr val="tx1"/>
                </a:solidFill>
              </a:rPr>
              <a:t>Infrastructure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70333" y="2068427"/>
            <a:ext cx="6912067" cy="836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sz="2400" i="1" dirty="0" smtClean="0">
                <a:solidFill>
                  <a:schemeClr val="tx1"/>
                </a:solidFill>
              </a:rPr>
              <a:t>Orchestrator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Infrastructure Design Challenges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19</a:t>
            </a:fld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44194" y="314280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Delivery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194" y="413752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Merging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4194" y="5132248"/>
            <a:ext cx="2717316" cy="667230"/>
          </a:xfrm>
          <a:prstGeom prst="rect">
            <a:avLst/>
          </a:prstGeom>
          <a:solidFill>
            <a:srgbClr val="0562C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Dropping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4194" y="2148088"/>
            <a:ext cx="2717316" cy="667230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Packet Copying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96460" y="2140275"/>
            <a:ext cx="5097781" cy="669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Resource Overhead Optimization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0158" y="1421514"/>
            <a:ext cx="1865388" cy="50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Challenges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34193" y="1417638"/>
            <a:ext cx="1865388" cy="50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</a:rPr>
              <a:t>Solutions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25491" y="3595947"/>
            <a:ext cx="5068749" cy="669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NF Runtime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25491" y="4639851"/>
            <a:ext cx="5068749" cy="669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Merger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5" name="左箭头 64"/>
          <p:cNvSpPr/>
          <p:nvPr/>
        </p:nvSpPr>
        <p:spPr>
          <a:xfrm>
            <a:off x="3570515" y="2322710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箭头 65"/>
          <p:cNvSpPr/>
          <p:nvPr/>
        </p:nvSpPr>
        <p:spPr>
          <a:xfrm rot="1355785">
            <a:off x="3589201" y="3523187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箭头 66"/>
          <p:cNvSpPr/>
          <p:nvPr/>
        </p:nvSpPr>
        <p:spPr>
          <a:xfrm rot="1438554">
            <a:off x="3570514" y="4517678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箭头 67"/>
          <p:cNvSpPr/>
          <p:nvPr/>
        </p:nvSpPr>
        <p:spPr>
          <a:xfrm>
            <a:off x="3570515" y="5313463"/>
            <a:ext cx="818606" cy="3048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5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9"/>
    </mc:Choice>
    <mc:Fallback xmlns="">
      <p:transition spd="slow" advTm="36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5" grpId="0" animBg="1"/>
      <p:bldP spid="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NFV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vs.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5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0" y="1953299"/>
            <a:ext cx="949395" cy="949395"/>
          </a:xfrm>
          <a:prstGeom prst="rect">
            <a:avLst/>
          </a:prstGeom>
        </p:spPr>
      </p:pic>
      <p:pic>
        <p:nvPicPr>
          <p:cNvPr id="6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35" y="1953299"/>
            <a:ext cx="977236" cy="977236"/>
          </a:xfrm>
          <a:prstGeom prst="rect">
            <a:avLst/>
          </a:prstGeom>
        </p:spPr>
      </p:pic>
      <p:pic>
        <p:nvPicPr>
          <p:cNvPr id="7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8" y="2038849"/>
            <a:ext cx="806136" cy="806136"/>
          </a:xfrm>
          <a:prstGeom prst="rect">
            <a:avLst/>
          </a:prstGeom>
        </p:spPr>
      </p:pic>
      <p:pic>
        <p:nvPicPr>
          <p:cNvPr id="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" y="2060401"/>
            <a:ext cx="701260" cy="735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786" y="2896947"/>
            <a:ext cx="8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VPN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9644" y="2896947"/>
            <a:ext cx="11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Firewall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8065" y="2896947"/>
            <a:ext cx="10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Monitor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69793" y="2930535"/>
            <a:ext cx="181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Balancer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4228" y="1496100"/>
            <a:ext cx="5382986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NFV: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Commodity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Hardware</a:t>
            </a:r>
            <a:r>
              <a:rPr kumimoji="1" lang="zh-CN" altLang="en-US" sz="2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</a:rPr>
              <a:t>Devices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7514" y="193697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75673" y="193697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6628" y="193573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94787" y="1935731"/>
            <a:ext cx="1126671" cy="14859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>
                <a:solidFill>
                  <a:schemeClr val="tx1"/>
                </a:solidFill>
              </a:rPr>
              <a:t>VM</a:t>
            </a:r>
            <a:endParaRPr kumimoji="1" lang="zh-CN" altLang="en-US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43" y="2077137"/>
            <a:ext cx="949395" cy="949395"/>
          </a:xfrm>
          <a:prstGeom prst="rect">
            <a:avLst/>
          </a:prstGeom>
        </p:spPr>
      </p:pic>
      <p:pic>
        <p:nvPicPr>
          <p:cNvPr id="19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56" y="2077137"/>
            <a:ext cx="977236" cy="977236"/>
          </a:xfrm>
          <a:prstGeom prst="rect">
            <a:avLst/>
          </a:prstGeom>
        </p:spPr>
      </p:pic>
      <p:pic>
        <p:nvPicPr>
          <p:cNvPr id="20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38" y="2162687"/>
            <a:ext cx="806136" cy="806136"/>
          </a:xfrm>
          <a:prstGeom prst="rect">
            <a:avLst/>
          </a:prstGeom>
        </p:spPr>
      </p:pic>
      <p:pic>
        <p:nvPicPr>
          <p:cNvPr id="21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92" y="2184239"/>
            <a:ext cx="701260" cy="7351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13264" y="1496099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4205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11458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66053" y="1496098"/>
            <a:ext cx="1225787" cy="207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i="1" dirty="0" smtClean="0">
                <a:solidFill>
                  <a:schemeClr val="tx1"/>
                </a:solidFill>
              </a:rPr>
              <a:t>Dedicated</a:t>
            </a:r>
            <a:endParaRPr kumimoji="1"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832899" y="2324474"/>
            <a:ext cx="691877" cy="4824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81199" y="448013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Low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Cost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79639" y="514167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Flexibility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79639" y="5803219"/>
            <a:ext cx="2346514" cy="4864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Scalability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77" y="4385871"/>
            <a:ext cx="2292840" cy="183680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8168366" y="4723362"/>
            <a:ext cx="2759482" cy="486447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High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Latency</a:t>
            </a:r>
          </a:p>
        </p:txBody>
      </p:sp>
      <p:sp>
        <p:nvSpPr>
          <p:cNvPr id="36" name="矩形 35"/>
          <p:cNvSpPr/>
          <p:nvPr/>
        </p:nvSpPr>
        <p:spPr>
          <a:xfrm>
            <a:off x="3976599" y="3899424"/>
            <a:ext cx="4022998" cy="486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i="1" dirty="0" smtClean="0">
                <a:solidFill>
                  <a:schemeClr val="tx1"/>
                </a:solidFill>
              </a:rPr>
              <a:t>Virtualization</a:t>
            </a:r>
            <a:r>
              <a:rPr kumimoji="1" lang="zh-CN" altLang="en-US" sz="28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Techniques</a:t>
            </a:r>
            <a:endParaRPr kumimoji="1"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00812" y="5550435"/>
            <a:ext cx="2727036" cy="486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>
                <a:solidFill>
                  <a:schemeClr val="tx1"/>
                </a:solidFill>
              </a:rPr>
              <a:t>200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err="1" smtClean="0">
                <a:solidFill>
                  <a:schemeClr val="tx1"/>
                </a:solidFill>
              </a:rPr>
              <a:t>μs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 ~ 1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err="1" smtClean="0">
                <a:solidFill>
                  <a:schemeClr val="tx1"/>
                </a:solidFill>
              </a:rPr>
              <a:t>ms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×</a:t>
            </a:r>
            <a:r>
              <a:rPr kumimoji="1"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i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00965" y="62035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……</a:t>
            </a:r>
            <a:endParaRPr kumimoji="1" lang="zh-CN" altLang="en-US" sz="2400" dirty="0"/>
          </a:p>
        </p:txBody>
      </p:sp>
      <p:sp>
        <p:nvSpPr>
          <p:cNvPr id="26" name="右箭头 25"/>
          <p:cNvSpPr/>
          <p:nvPr/>
        </p:nvSpPr>
        <p:spPr>
          <a:xfrm>
            <a:off x="6614228" y="2213152"/>
            <a:ext cx="5382986" cy="702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i="1" dirty="0" smtClean="0"/>
              <a:t>Service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Chain</a:t>
            </a:r>
            <a:endParaRPr kumimoji="1" lang="zh-CN" alt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3"/>
    </mc:Choice>
    <mc:Fallback xmlns="">
      <p:transition spd="slow" advTm="6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1" grpId="0" animBg="1"/>
      <p:bldP spid="32" grpId="0" animBg="1"/>
      <p:bldP spid="33" grpId="0" animBg="1"/>
      <p:bldP spid="35" grpId="0" animBg="1"/>
      <p:bldP spid="36" grpId="0"/>
      <p:bldP spid="37" grpId="0" animBg="1"/>
      <p:bldP spid="3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NF Runtime for Packet Delivery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20</a:t>
            </a:fld>
            <a:endParaRPr lang="en-US" sz="20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5838467" y="2251729"/>
            <a:ext cx="4828964" cy="1990839"/>
            <a:chOff x="1743798" y="3025529"/>
            <a:chExt cx="4056927" cy="1959807"/>
          </a:xfrm>
        </p:grpSpPr>
        <p:sp>
          <p:nvSpPr>
            <p:cNvPr id="5" name="矩形 4"/>
            <p:cNvSpPr/>
            <p:nvPr/>
          </p:nvSpPr>
          <p:spPr>
            <a:xfrm>
              <a:off x="1885671" y="3669979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/>
                <a:t>1</a:t>
              </a:r>
              <a:endParaRPr kumimoji="1" lang="zh-CN" altLang="en-US" sz="32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43798" y="3593346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85671" y="4203105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1877149" y="3030728"/>
              <a:ext cx="514402" cy="560634"/>
              <a:chOff x="1524781" y="3156710"/>
              <a:chExt cx="439873" cy="4424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20038" y="3192670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" name="直线连接符 12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连接符 14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连接符 19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组 20"/>
            <p:cNvGrpSpPr/>
            <p:nvPr/>
          </p:nvGrpSpPr>
          <p:grpSpPr>
            <a:xfrm>
              <a:off x="2753558" y="3025530"/>
              <a:ext cx="514402" cy="557420"/>
              <a:chOff x="1524781" y="3156710"/>
              <a:chExt cx="439873" cy="4398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620037" y="3186541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6792862" y="1734164"/>
                  <a:ext cx="764458" cy="76445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6" name="直线连接符 25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文本框 34"/>
            <p:cNvSpPr txBox="1"/>
            <p:nvPr/>
          </p:nvSpPr>
          <p:spPr>
            <a:xfrm>
              <a:off x="2096738" y="4589484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99859" y="3669977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2</a:t>
              </a:r>
              <a:endParaRPr kumimoji="1" lang="zh-CN" altLang="en-US" sz="3200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157987" y="3593345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99859" y="4203104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4291337" y="3030725"/>
              <a:ext cx="514402" cy="557420"/>
              <a:chOff x="1524781" y="3156710"/>
              <a:chExt cx="439873" cy="43987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619849" y="3179752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41" name="组 40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4" name="直线连接符 43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连接符 49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组 51"/>
            <p:cNvGrpSpPr/>
            <p:nvPr/>
          </p:nvGrpSpPr>
          <p:grpSpPr>
            <a:xfrm>
              <a:off x="5167747" y="3025529"/>
              <a:ext cx="514402" cy="557420"/>
              <a:chOff x="1524781" y="3156710"/>
              <a:chExt cx="439873" cy="43987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626284" y="3186784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54" name="组 53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7" name="直线连接符 56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连接符 59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文本框 64"/>
            <p:cNvSpPr txBox="1"/>
            <p:nvPr/>
          </p:nvSpPr>
          <p:spPr>
            <a:xfrm>
              <a:off x="4510001" y="4574800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3" name="肘形连接符 72"/>
          <p:cNvCxnSpPr/>
          <p:nvPr/>
        </p:nvCxnSpPr>
        <p:spPr>
          <a:xfrm flipV="1">
            <a:off x="7654149" y="2537931"/>
            <a:ext cx="1191847" cy="1114716"/>
          </a:xfrm>
          <a:prstGeom prst="bentConnector3">
            <a:avLst>
              <a:gd name="adj1" fmla="val 50000"/>
            </a:avLst>
          </a:prstGeom>
          <a:ln w="38100">
            <a:solidFill>
              <a:srgbClr val="9420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67"/>
          <p:cNvCxnSpPr/>
          <p:nvPr/>
        </p:nvCxnSpPr>
        <p:spPr>
          <a:xfrm>
            <a:off x="5286562" y="2530625"/>
            <a:ext cx="707117" cy="0"/>
          </a:xfrm>
          <a:prstGeom prst="straightConnector1">
            <a:avLst/>
          </a:prstGeom>
          <a:ln w="38100">
            <a:solidFill>
              <a:srgbClr val="9420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形状 68"/>
          <p:cNvSpPr/>
          <p:nvPr/>
        </p:nvSpPr>
        <p:spPr>
          <a:xfrm>
            <a:off x="6286698" y="2845258"/>
            <a:ext cx="1370624" cy="807389"/>
          </a:xfrm>
          <a:custGeom>
            <a:avLst/>
            <a:gdLst>
              <a:gd name="connsiteX0" fmla="*/ 0 w 914400"/>
              <a:gd name="connsiteY0" fmla="*/ 0 h 619432"/>
              <a:gd name="connsiteX1" fmla="*/ 191729 w 914400"/>
              <a:gd name="connsiteY1" fmla="*/ 530942 h 619432"/>
              <a:gd name="connsiteX2" fmla="*/ 914400 w 914400"/>
              <a:gd name="connsiteY2" fmla="*/ 619432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19432">
                <a:moveTo>
                  <a:pt x="0" y="0"/>
                </a:moveTo>
                <a:cubicBezTo>
                  <a:pt x="19664" y="213851"/>
                  <a:pt x="39329" y="427703"/>
                  <a:pt x="191729" y="530942"/>
                </a:cubicBezTo>
                <a:cubicBezTo>
                  <a:pt x="344129" y="634181"/>
                  <a:pt x="779206" y="604684"/>
                  <a:pt x="914400" y="619432"/>
                </a:cubicBezTo>
              </a:path>
            </a:pathLst>
          </a:custGeom>
          <a:ln w="38100">
            <a:solidFill>
              <a:srgbClr val="9420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3600"/>
          </a:p>
        </p:txBody>
      </p:sp>
      <p:sp>
        <p:nvSpPr>
          <p:cNvPr id="76" name="矩形 75"/>
          <p:cNvSpPr/>
          <p:nvPr/>
        </p:nvSpPr>
        <p:spPr>
          <a:xfrm>
            <a:off x="839944" y="2839559"/>
            <a:ext cx="1075213" cy="360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VNF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  <a:endParaRPr kumimoji="1" lang="zh-CN" altLang="en-US" sz="2000" dirty="0"/>
          </a:p>
        </p:txBody>
      </p:sp>
      <p:sp>
        <p:nvSpPr>
          <p:cNvPr id="77" name="圆角矩形 76"/>
          <p:cNvSpPr/>
          <p:nvPr/>
        </p:nvSpPr>
        <p:spPr>
          <a:xfrm>
            <a:off x="727106" y="2660513"/>
            <a:ext cx="1276465" cy="1167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/>
              <a:t>VM</a:t>
            </a:r>
            <a:endParaRPr kumimoji="1" lang="zh-CN" altLang="en-US" i="1" dirty="0"/>
          </a:p>
        </p:txBody>
      </p:sp>
      <p:sp>
        <p:nvSpPr>
          <p:cNvPr id="78" name="圆角矩形 77"/>
          <p:cNvSpPr/>
          <p:nvPr/>
        </p:nvSpPr>
        <p:spPr>
          <a:xfrm>
            <a:off x="3491331" y="2655894"/>
            <a:ext cx="1276465" cy="1172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smtClean="0"/>
              <a:t>VM</a:t>
            </a:r>
            <a:endParaRPr kumimoji="1" lang="zh-CN" altLang="en-US" i="1" dirty="0"/>
          </a:p>
        </p:txBody>
      </p:sp>
      <p:sp>
        <p:nvSpPr>
          <p:cNvPr id="79" name="圆角矩形 78"/>
          <p:cNvSpPr/>
          <p:nvPr/>
        </p:nvSpPr>
        <p:spPr>
          <a:xfrm>
            <a:off x="2119506" y="2658754"/>
            <a:ext cx="1276465" cy="917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i="1" dirty="0" err="1" smtClean="0"/>
              <a:t>vSwitch</a:t>
            </a:r>
            <a:endParaRPr kumimoji="1" lang="zh-CN" altLang="en-US" i="1" dirty="0"/>
          </a:p>
        </p:txBody>
      </p:sp>
      <p:grpSp>
        <p:nvGrpSpPr>
          <p:cNvPr id="80" name="组 6"/>
          <p:cNvGrpSpPr/>
          <p:nvPr/>
        </p:nvGrpSpPr>
        <p:grpSpPr>
          <a:xfrm>
            <a:off x="2567399" y="2809174"/>
            <a:ext cx="391052" cy="391052"/>
            <a:chOff x="5162500" y="2636438"/>
            <a:chExt cx="474134" cy="474134"/>
          </a:xfrm>
        </p:grpSpPr>
        <p:sp>
          <p:nvSpPr>
            <p:cNvPr id="81" name="椭圆 80"/>
            <p:cNvSpPr/>
            <p:nvPr/>
          </p:nvSpPr>
          <p:spPr>
            <a:xfrm>
              <a:off x="5204178" y="2681594"/>
              <a:ext cx="383822" cy="383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82" name="乘 5"/>
            <p:cNvSpPr/>
            <p:nvPr/>
          </p:nvSpPr>
          <p:spPr>
            <a:xfrm>
              <a:off x="5162500" y="2636438"/>
              <a:ext cx="474134" cy="474134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cxnSp>
        <p:nvCxnSpPr>
          <p:cNvPr id="83" name="曲线连接符 82"/>
          <p:cNvCxnSpPr>
            <a:stCxn id="76" idx="0"/>
            <a:endCxn id="81" idx="1"/>
          </p:cNvCxnSpPr>
          <p:nvPr/>
        </p:nvCxnSpPr>
        <p:spPr>
          <a:xfrm rot="16200000" flipH="1">
            <a:off x="1986233" y="2230877"/>
            <a:ext cx="53218" cy="1270583"/>
          </a:xfrm>
          <a:prstGeom prst="curvedConnector3">
            <a:avLst>
              <a:gd name="adj1" fmla="val -904110"/>
            </a:avLst>
          </a:prstGeom>
          <a:ln w="38100">
            <a:solidFill>
              <a:srgbClr val="9420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85" idx="0"/>
            <a:endCxn id="81" idx="7"/>
          </p:cNvCxnSpPr>
          <p:nvPr/>
        </p:nvCxnSpPr>
        <p:spPr>
          <a:xfrm rot="16200000" flipH="1" flipV="1">
            <a:off x="3518298" y="2235060"/>
            <a:ext cx="11398" cy="1304035"/>
          </a:xfrm>
          <a:prstGeom prst="curvedConnector3">
            <a:avLst>
              <a:gd name="adj1" fmla="val -4604483"/>
            </a:avLst>
          </a:prstGeom>
          <a:ln w="38100">
            <a:solidFill>
              <a:srgbClr val="94209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8407" y="2881379"/>
            <a:ext cx="1075213" cy="360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VNF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88" name="乘号 87"/>
          <p:cNvSpPr/>
          <p:nvPr/>
        </p:nvSpPr>
        <p:spPr>
          <a:xfrm>
            <a:off x="-1286751" y="1718944"/>
            <a:ext cx="8148565" cy="2906485"/>
          </a:xfrm>
          <a:prstGeom prst="mathMultiply">
            <a:avLst>
              <a:gd name="adj1" fmla="val 5262"/>
            </a:avLst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41299" y="1375984"/>
            <a:ext cx="3078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 smtClean="0"/>
              <a:t>Centralized </a:t>
            </a:r>
            <a:r>
              <a:rPr kumimoji="1" lang="en-US" altLang="zh-CN" sz="2800" i="1" dirty="0" err="1" smtClean="0"/>
              <a:t>vSwitch</a:t>
            </a:r>
            <a:r>
              <a:rPr kumimoji="1" lang="en-US" altLang="zh-CN" sz="2800" i="1" dirty="0" smtClean="0"/>
              <a:t> </a:t>
            </a:r>
            <a:endParaRPr lang="zh-CN" altLang="en-US" sz="2800" i="1" dirty="0"/>
          </a:p>
        </p:txBody>
      </p:sp>
      <p:sp>
        <p:nvSpPr>
          <p:cNvPr id="86" name="矩形 85"/>
          <p:cNvSpPr/>
          <p:nvPr/>
        </p:nvSpPr>
        <p:spPr>
          <a:xfrm>
            <a:off x="963794" y="5139985"/>
            <a:ext cx="3662669" cy="5232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kumimoji="1" lang="en-US" altLang="zh-CN" sz="2800" i="1" smtClean="0">
                <a:solidFill>
                  <a:schemeClr val="bg1"/>
                </a:solidFill>
              </a:rPr>
              <a:t>Performance Bottleneck</a:t>
            </a:r>
            <a:endParaRPr lang="zh-CN" altLang="en-US" sz="2800" i="1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99424" y="1378443"/>
            <a:ext cx="4081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/>
              <a:t>Distributed</a:t>
            </a:r>
            <a:r>
              <a:rPr kumimoji="1" lang="zh-CN" altLang="en-US" sz="2800" i="1" dirty="0"/>
              <a:t> </a:t>
            </a:r>
            <a:r>
              <a:rPr kumimoji="1" lang="en-US" altLang="zh-CN" sz="2800" i="1" dirty="0" smtClean="0"/>
              <a:t>Packet</a:t>
            </a:r>
            <a:r>
              <a:rPr kumimoji="1" lang="zh-CN" altLang="en-US" sz="2800" i="1" dirty="0" smtClean="0"/>
              <a:t> </a:t>
            </a:r>
            <a:r>
              <a:rPr kumimoji="1" lang="en-US" altLang="zh-CN" sz="2800" i="1" dirty="0" smtClean="0"/>
              <a:t>Delivery</a:t>
            </a:r>
            <a:endParaRPr lang="zh-CN" altLang="en-US" sz="2800" i="1" dirty="0"/>
          </a:p>
        </p:txBody>
      </p:sp>
      <p:grpSp>
        <p:nvGrpSpPr>
          <p:cNvPr id="87" name="组合 86"/>
          <p:cNvGrpSpPr/>
          <p:nvPr/>
        </p:nvGrpSpPr>
        <p:grpSpPr>
          <a:xfrm>
            <a:off x="5874575" y="4590061"/>
            <a:ext cx="4828964" cy="1990839"/>
            <a:chOff x="1743798" y="3025529"/>
            <a:chExt cx="4056927" cy="1959807"/>
          </a:xfrm>
        </p:grpSpPr>
        <p:sp>
          <p:nvSpPr>
            <p:cNvPr id="92" name="矩形 91"/>
            <p:cNvSpPr/>
            <p:nvPr/>
          </p:nvSpPr>
          <p:spPr>
            <a:xfrm>
              <a:off x="1885671" y="3669979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3</a:t>
              </a:r>
              <a:endParaRPr kumimoji="1" lang="zh-CN" altLang="en-US" sz="3200" dirty="0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743798" y="3593346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85671" y="4203105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95" name="组 7"/>
            <p:cNvGrpSpPr/>
            <p:nvPr/>
          </p:nvGrpSpPr>
          <p:grpSpPr>
            <a:xfrm>
              <a:off x="1877149" y="3030728"/>
              <a:ext cx="514402" cy="560634"/>
              <a:chOff x="1524781" y="3156710"/>
              <a:chExt cx="439873" cy="442409"/>
            </a:xfrm>
          </p:grpSpPr>
          <p:sp>
            <p:nvSpPr>
              <p:cNvPr id="140" name="文本框 139"/>
              <p:cNvSpPr txBox="1"/>
              <p:nvPr/>
            </p:nvSpPr>
            <p:spPr>
              <a:xfrm>
                <a:off x="1620038" y="3192670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41" name="组 9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44" name="直线连接符 12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符 13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符 14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5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线连接符 16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连接符 17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8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线连接符 19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组 20"/>
            <p:cNvGrpSpPr/>
            <p:nvPr/>
          </p:nvGrpSpPr>
          <p:grpSpPr>
            <a:xfrm>
              <a:off x="2753558" y="3025530"/>
              <a:ext cx="514402" cy="557420"/>
              <a:chOff x="1524781" y="3156710"/>
              <a:chExt cx="439873" cy="439873"/>
            </a:xfrm>
          </p:grpSpPr>
          <p:sp>
            <p:nvSpPr>
              <p:cNvPr id="128" name="文本框 127"/>
              <p:cNvSpPr txBox="1"/>
              <p:nvPr/>
            </p:nvSpPr>
            <p:spPr>
              <a:xfrm>
                <a:off x="1620037" y="3186541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129" name="组 22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6792862" y="1734164"/>
                  <a:ext cx="764458" cy="76445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2" name="直线连接符 25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连接符 26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线连接符 27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线连接符 28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连接符 29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连接符 30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线连接符 31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线连接符 32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文本框 96"/>
            <p:cNvSpPr txBox="1"/>
            <p:nvPr/>
          </p:nvSpPr>
          <p:spPr>
            <a:xfrm>
              <a:off x="2096738" y="4589484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99859" y="3669977"/>
              <a:ext cx="1383738" cy="53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VNF</a:t>
              </a:r>
              <a:r>
                <a:rPr kumimoji="1" lang="zh-CN" altLang="en-US" sz="3200" dirty="0"/>
                <a:t> </a:t>
              </a:r>
              <a:r>
                <a:rPr kumimoji="1" lang="en-US" altLang="zh-CN" sz="3200" dirty="0" smtClean="0"/>
                <a:t>4</a:t>
              </a:r>
              <a:endParaRPr kumimoji="1" lang="zh-CN" altLang="en-US" sz="3200" dirty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57987" y="3593345"/>
              <a:ext cx="1642738" cy="13561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9859" y="4203104"/>
              <a:ext cx="1383738" cy="422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NF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Runtime</a:t>
              </a:r>
              <a:endParaRPr kumimoji="1" lang="zh-CN" altLang="en-US" sz="2000" dirty="0"/>
            </a:p>
          </p:txBody>
        </p:sp>
        <p:grpSp>
          <p:nvGrpSpPr>
            <p:cNvPr id="101" name="组 38"/>
            <p:cNvGrpSpPr/>
            <p:nvPr/>
          </p:nvGrpSpPr>
          <p:grpSpPr>
            <a:xfrm>
              <a:off x="4291337" y="3030725"/>
              <a:ext cx="514402" cy="557420"/>
              <a:chOff x="1524781" y="3156710"/>
              <a:chExt cx="439873" cy="439873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619849" y="3179752"/>
                <a:ext cx="27316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R</a:t>
                </a:r>
                <a:endParaRPr kumimoji="1" lang="zh-CN" altLang="en-US" sz="2800" dirty="0"/>
              </a:p>
            </p:txBody>
          </p:sp>
          <p:grpSp>
            <p:nvGrpSpPr>
              <p:cNvPr id="117" name="组 40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20" name="直线连接符 43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线连接符 44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45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46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47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48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连接符 49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符 50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组 51"/>
            <p:cNvGrpSpPr/>
            <p:nvPr/>
          </p:nvGrpSpPr>
          <p:grpSpPr>
            <a:xfrm>
              <a:off x="5167747" y="3025529"/>
              <a:ext cx="514402" cy="557420"/>
              <a:chOff x="1524781" y="3156710"/>
              <a:chExt cx="439873" cy="439873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626284" y="3186784"/>
                <a:ext cx="258190" cy="40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T</a:t>
                </a:r>
                <a:endParaRPr kumimoji="1" lang="zh-CN" altLang="en-US" sz="2800" dirty="0"/>
              </a:p>
            </p:txBody>
          </p:sp>
          <p:grpSp>
            <p:nvGrpSpPr>
              <p:cNvPr id="105" name="组 53"/>
              <p:cNvGrpSpPr/>
              <p:nvPr/>
            </p:nvGrpSpPr>
            <p:grpSpPr>
              <a:xfrm>
                <a:off x="1524781" y="3156710"/>
                <a:ext cx="439873" cy="439873"/>
                <a:chOff x="6636774" y="1578077"/>
                <a:chExt cx="1076632" cy="1076632"/>
              </a:xfrm>
            </p:grpSpPr>
            <p:sp>
              <p:nvSpPr>
                <p:cNvPr id="106" name="椭圆 105"/>
                <p:cNvSpPr/>
                <p:nvPr/>
              </p:nvSpPr>
              <p:spPr>
                <a:xfrm>
                  <a:off x="6636774" y="1578077"/>
                  <a:ext cx="1076632" cy="107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792861" y="1734164"/>
                  <a:ext cx="764458" cy="7644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08" name="直线连接符 56"/>
                <p:cNvCxnSpPr/>
                <p:nvPr/>
              </p:nvCxnSpPr>
              <p:spPr>
                <a:xfrm>
                  <a:off x="7175090" y="1578077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线连接符 57"/>
                <p:cNvCxnSpPr/>
                <p:nvPr/>
              </p:nvCxnSpPr>
              <p:spPr>
                <a:xfrm>
                  <a:off x="6794443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线连接符 58"/>
                <p:cNvCxnSpPr/>
                <p:nvPr/>
              </p:nvCxnSpPr>
              <p:spPr>
                <a:xfrm>
                  <a:off x="6636774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59"/>
                <p:cNvCxnSpPr/>
                <p:nvPr/>
              </p:nvCxnSpPr>
              <p:spPr>
                <a:xfrm flipV="1">
                  <a:off x="6794443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连接符 60"/>
                <p:cNvCxnSpPr/>
                <p:nvPr/>
              </p:nvCxnSpPr>
              <p:spPr>
                <a:xfrm flipV="1">
                  <a:off x="7175090" y="2498622"/>
                  <a:ext cx="0" cy="156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连接符 61"/>
                <p:cNvCxnSpPr/>
                <p:nvPr/>
              </p:nvCxnSpPr>
              <p:spPr>
                <a:xfrm flipH="1" flipV="1">
                  <a:off x="7445367" y="2386670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62"/>
                <p:cNvCxnSpPr/>
                <p:nvPr/>
              </p:nvCxnSpPr>
              <p:spPr>
                <a:xfrm flipH="1">
                  <a:off x="7557319" y="2116393"/>
                  <a:ext cx="1560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连接符 63"/>
                <p:cNvCxnSpPr/>
                <p:nvPr/>
              </p:nvCxnSpPr>
              <p:spPr>
                <a:xfrm flipH="1">
                  <a:off x="7445367" y="1735746"/>
                  <a:ext cx="110370" cy="110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文本框 102"/>
            <p:cNvSpPr txBox="1"/>
            <p:nvPr/>
          </p:nvSpPr>
          <p:spPr>
            <a:xfrm>
              <a:off x="4510001" y="4574800"/>
              <a:ext cx="1043156" cy="395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>
                      <a:lumMod val="65000"/>
                    </a:schemeClr>
                  </a:solidFill>
                </a:rPr>
                <a:t>Container</a:t>
              </a:r>
              <a:endParaRPr kumimoji="1" lang="zh-CN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52" name="肘形连接符 151"/>
          <p:cNvCxnSpPr/>
          <p:nvPr/>
        </p:nvCxnSpPr>
        <p:spPr>
          <a:xfrm flipV="1">
            <a:off x="7710484" y="4883518"/>
            <a:ext cx="1191847" cy="1114716"/>
          </a:xfrm>
          <a:prstGeom prst="bentConnector3">
            <a:avLst>
              <a:gd name="adj1" fmla="val 50000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38" idx="2"/>
            <a:endCxn id="142" idx="0"/>
          </p:cNvCxnSpPr>
          <p:nvPr/>
        </p:nvCxnSpPr>
        <p:spPr>
          <a:xfrm rot="5400000">
            <a:off x="7662723" y="2553583"/>
            <a:ext cx="718486" cy="3365032"/>
          </a:xfrm>
          <a:prstGeom prst="bentConnector3">
            <a:avLst>
              <a:gd name="adj1" fmla="val 61565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00" idx="3"/>
            <a:endCxn id="42" idx="0"/>
          </p:cNvCxnSpPr>
          <p:nvPr/>
        </p:nvCxnSpPr>
        <p:spPr>
          <a:xfrm flipH="1" flipV="1">
            <a:off x="9176952" y="2257007"/>
            <a:ext cx="1387170" cy="3743728"/>
          </a:xfrm>
          <a:prstGeom prst="bentConnector4">
            <a:avLst>
              <a:gd name="adj1" fmla="val -45359"/>
              <a:gd name="adj2" fmla="val 108820"/>
            </a:avLst>
          </a:prstGeom>
          <a:ln w="57150">
            <a:solidFill>
              <a:srgbClr val="F2823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2533056" y="4234333"/>
            <a:ext cx="524144" cy="4021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10"/>
    </mc:Choice>
    <mc:Fallback xmlns="">
      <p:transition spd="slow" advTm="65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8" grpId="0" animBg="1"/>
      <p:bldP spid="34" grpId="0"/>
      <p:bldP spid="86" grpId="0" animBg="1"/>
      <p:bldP spid="66" grpId="0"/>
      <p:bldP spid="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 Dropping in NF Runtime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21</a:t>
            </a:fld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792208" y="3054517"/>
            <a:ext cx="1997663" cy="558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NF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Runtime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434107" y="4009043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65" y="4043161"/>
            <a:ext cx="731282" cy="363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43870" y="3054517"/>
            <a:ext cx="1647065" cy="558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NF</a:t>
            </a:r>
            <a:endParaRPr kumimoji="1" lang="zh-CN" altLang="en-US" sz="2800" dirty="0"/>
          </a:p>
        </p:txBody>
      </p:sp>
      <p:sp>
        <p:nvSpPr>
          <p:cNvPr id="89" name="矩形 88"/>
          <p:cNvSpPr/>
          <p:nvPr/>
        </p:nvSpPr>
        <p:spPr>
          <a:xfrm>
            <a:off x="2569199" y="2160241"/>
            <a:ext cx="797013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bg1"/>
                </a:solidFill>
              </a:rPr>
              <a:t>Drop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288657" y="3865459"/>
            <a:ext cx="681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107" name="矩形 106"/>
          <p:cNvSpPr/>
          <p:nvPr/>
        </p:nvSpPr>
        <p:spPr>
          <a:xfrm>
            <a:off x="8405506" y="3054517"/>
            <a:ext cx="1647065" cy="558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Merger</a:t>
            </a:r>
            <a:endParaRPr kumimoji="1" lang="zh-CN" altLang="en-US" sz="2800" dirty="0"/>
          </a:p>
        </p:txBody>
      </p:sp>
      <p:sp>
        <p:nvSpPr>
          <p:cNvPr id="108" name="矩形 107"/>
          <p:cNvSpPr/>
          <p:nvPr/>
        </p:nvSpPr>
        <p:spPr>
          <a:xfrm>
            <a:off x="8879268" y="4009043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3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29"/>
    </mc:Choice>
    <mc:Fallback xmlns="">
      <p:transition spd="slow" advTm="2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668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14922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12317 -0.0025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26" grpId="0" animBg="1"/>
      <p:bldP spid="89" grpId="0" animBg="1"/>
      <p:bldP spid="89" grpId="1" animBg="1"/>
      <p:bldP spid="106" grpId="0"/>
      <p:bldP spid="107" grpId="0" animBg="1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22</a:t>
            </a:fld>
            <a:endParaRPr 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11" y="3269947"/>
            <a:ext cx="2438400" cy="2438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47157" y="2154162"/>
            <a:ext cx="906236" cy="62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c1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5793" y="2154162"/>
            <a:ext cx="906236" cy="620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4429" y="2154161"/>
            <a:ext cx="906236" cy="620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53394" y="5846010"/>
            <a:ext cx="1211035" cy="6204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Output</a:t>
            </a:r>
            <a:endParaRPr lang="zh-CN" altLang="en-US" sz="2800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22" y="3269947"/>
            <a:ext cx="2438400" cy="2438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201151" y="2154161"/>
            <a:ext cx="906236" cy="6204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nil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1665" y="5846010"/>
            <a:ext cx="189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Dropped</a:t>
            </a:r>
            <a:endParaRPr lang="zh-CN" altLang="en-US" sz="2800" i="1" dirty="0"/>
          </a:p>
        </p:txBody>
      </p:sp>
      <p:sp>
        <p:nvSpPr>
          <p:cNvPr id="21" name="矩形 20"/>
          <p:cNvSpPr/>
          <p:nvPr/>
        </p:nvSpPr>
        <p:spPr>
          <a:xfrm>
            <a:off x="7083879" y="2154162"/>
            <a:ext cx="906236" cy="62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c1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42515" y="2154162"/>
            <a:ext cx="906236" cy="620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prstClr val="black"/>
                </a:solidFill>
              </a:rPr>
              <a:t>c2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0246" y="1417638"/>
            <a:ext cx="293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Packet Merging</a:t>
            </a:r>
            <a:endParaRPr lang="zh-CN" altLang="en-US" sz="2800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0057" y="1417638"/>
            <a:ext cx="293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Packet Dropping</a:t>
            </a:r>
            <a:endParaRPr lang="zh-CN" alt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8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2"/>
    </mc:Choice>
    <mc:Fallback xmlns="">
      <p:transition spd="slow" advTm="19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0.08203 0.232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1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8321 0.243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6" grpId="0" animBg="1"/>
      <p:bldP spid="16" grpId="1" animBg="1"/>
      <p:bldP spid="18" grpId="0"/>
      <p:bldP spid="21" grpId="0" animBg="1"/>
      <p:bldP spid="21" grpId="1" animBg="1"/>
      <p:bldP spid="22" grpId="0" animBg="1"/>
      <p:bldP spid="22" grpId="1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 and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562C1"/>
                </a:solidFill>
              </a:rPr>
              <a:t>Implementation</a:t>
            </a:r>
          </a:p>
          <a:p>
            <a:pPr lvl="1"/>
            <a:r>
              <a:rPr lang="en-US" altLang="zh-CN" dirty="0" smtClean="0"/>
              <a:t>14,000</a:t>
            </a:r>
            <a:r>
              <a:rPr lang="zh-CN" altLang="en-US" dirty="0" smtClean="0"/>
              <a:t> </a:t>
            </a:r>
            <a:r>
              <a:rPr lang="en-US" altLang="zh-CN" dirty="0"/>
              <a:t>LoC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NFP </a:t>
            </a:r>
            <a:r>
              <a:rPr lang="en-US" altLang="zh-CN" dirty="0" smtClean="0"/>
              <a:t>framework prototype</a:t>
            </a:r>
          </a:p>
          <a:p>
            <a:pPr lvl="1"/>
            <a:r>
              <a:rPr lang="en-US" altLang="zh-CN" dirty="0" smtClean="0"/>
              <a:t>L3 Forwarder, Load Balancer, Firewall, IDS, VPN, Monitor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 err="1" smtClean="0"/>
              <a:t>OpenNetVM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HotMiddlebox’16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solidFill>
                <a:srgbClr val="0562C1"/>
              </a:solidFill>
            </a:endParaRPr>
          </a:p>
          <a:p>
            <a:r>
              <a:rPr lang="en-US" altLang="zh-CN" dirty="0" smtClean="0">
                <a:solidFill>
                  <a:srgbClr val="0562C1"/>
                </a:solidFill>
              </a:rPr>
              <a:t>Evaluation Setup</a:t>
            </a:r>
            <a:endParaRPr lang="zh-CN" altLang="en-US" dirty="0" smtClean="0">
              <a:solidFill>
                <a:srgbClr val="0562C1"/>
              </a:solidFill>
            </a:endParaRPr>
          </a:p>
          <a:p>
            <a:pPr lvl="1"/>
            <a:r>
              <a:rPr lang="en-US" altLang="zh-CN" dirty="0" smtClean="0"/>
              <a:t>Linux </a:t>
            </a:r>
            <a:r>
              <a:rPr lang="en-US" altLang="zh-CN" dirty="0"/>
              <a:t>kernel </a:t>
            </a:r>
            <a:r>
              <a:rPr lang="en-US" altLang="zh-CN" dirty="0" smtClean="0"/>
              <a:t>4.4.0-31</a:t>
            </a:r>
            <a:endParaRPr lang="zh-CN" altLang="en-US" dirty="0"/>
          </a:p>
          <a:p>
            <a:pPr lvl="1"/>
            <a:r>
              <a:rPr lang="en-US" altLang="zh-CN" dirty="0"/>
              <a:t>DPDK version </a:t>
            </a:r>
            <a:r>
              <a:rPr lang="en-US" altLang="zh-CN" dirty="0" smtClean="0"/>
              <a:t>16.11</a:t>
            </a:r>
            <a:endParaRPr lang="zh-CN" altLang="en-US" dirty="0"/>
          </a:p>
          <a:p>
            <a:pPr lvl="1"/>
            <a:r>
              <a:rPr lang="en-US" altLang="zh-CN" dirty="0"/>
              <a:t>Intel(R) Xeon(R) E5-2690 v2 CPUs, 256G RAM,</a:t>
            </a:r>
            <a:r>
              <a:rPr lang="zh-CN" altLang="en-US" dirty="0"/>
              <a:t> </a:t>
            </a:r>
            <a:r>
              <a:rPr lang="en-US" altLang="zh-CN" dirty="0"/>
              <a:t>2×10G NICs</a:t>
            </a:r>
            <a:endParaRPr lang="en-US" altLang="zh-CN" dirty="0" smtClean="0"/>
          </a:p>
          <a:p>
            <a:endParaRPr kumimoji="1" lang="zh-CN" altLang="en-US" dirty="0">
              <a:solidFill>
                <a:srgbClr val="0562C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23</a:t>
            </a:fld>
            <a:endParaRPr lang="en-US" sz="2000"/>
          </a:p>
        </p:txBody>
      </p:sp>
      <p:sp>
        <p:nvSpPr>
          <p:cNvPr id="5" name="矩形 4"/>
          <p:cNvSpPr/>
          <p:nvPr/>
        </p:nvSpPr>
        <p:spPr>
          <a:xfrm>
            <a:off x="8747073" y="4153977"/>
            <a:ext cx="1870093" cy="93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/>
              <a:t>NFP or </a:t>
            </a:r>
            <a:r>
              <a:rPr kumimoji="1" lang="en-US" altLang="zh-CN" sz="2000" i="1" dirty="0" err="1" smtClean="0"/>
              <a:t>OpenNetVM</a:t>
            </a:r>
            <a:endParaRPr kumimoji="1" lang="zh-CN" altLang="en-US" sz="2000" i="1" dirty="0"/>
          </a:p>
        </p:txBody>
      </p:sp>
      <p:sp>
        <p:nvSpPr>
          <p:cNvPr id="16" name="矩形 15"/>
          <p:cNvSpPr/>
          <p:nvPr/>
        </p:nvSpPr>
        <p:spPr>
          <a:xfrm>
            <a:off x="6145135" y="4153977"/>
            <a:ext cx="1870093" cy="93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/>
              <a:t>DPDK-based</a:t>
            </a:r>
            <a:r>
              <a:rPr kumimoji="1" lang="zh-CN" altLang="en-US" sz="2000" i="1" dirty="0" smtClean="0"/>
              <a:t> </a:t>
            </a:r>
            <a:r>
              <a:rPr kumimoji="1" lang="en-US" altLang="zh-CN" sz="2000" i="1" dirty="0" smtClean="0"/>
              <a:t>Packet</a:t>
            </a:r>
            <a:r>
              <a:rPr kumimoji="1" lang="zh-CN" altLang="en-US" sz="2000" i="1" dirty="0" smtClean="0"/>
              <a:t> </a:t>
            </a:r>
            <a:r>
              <a:rPr kumimoji="1" lang="en-US" altLang="zh-CN" sz="2000" i="1" dirty="0" smtClean="0"/>
              <a:t>Generator</a:t>
            </a:r>
            <a:endParaRPr kumimoji="1" lang="zh-CN" altLang="en-US" sz="2000" i="1" dirty="0"/>
          </a:p>
        </p:txBody>
      </p:sp>
      <p:cxnSp>
        <p:nvCxnSpPr>
          <p:cNvPr id="17" name="直线箭头连接符 16"/>
          <p:cNvCxnSpPr>
            <a:stCxn id="16" idx="3"/>
            <a:endCxn id="5" idx="1"/>
          </p:cNvCxnSpPr>
          <p:nvPr/>
        </p:nvCxnSpPr>
        <p:spPr>
          <a:xfrm>
            <a:off x="8015228" y="4619644"/>
            <a:ext cx="7318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7"/>
    </mc:Choice>
    <mc:Fallback xmlns="">
      <p:transition spd="slow" advTm="30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Sequential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3" y="2166057"/>
            <a:ext cx="4868346" cy="301500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24</a:t>
            </a:fld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20" y="2229287"/>
            <a:ext cx="4926342" cy="2951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560" y="5355617"/>
            <a:ext cx="107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*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Slightly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higher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latency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no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separate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CPU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delivery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792560" y="5803974"/>
            <a:ext cx="107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*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Improved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rate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distributed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packet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delivery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avoids bottleneck</a:t>
            </a:r>
            <a:endParaRPr kumimoji="1" lang="zh-CN" altLang="en-US" sz="28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792560" y="1481578"/>
            <a:ext cx="827652" cy="331645"/>
            <a:chOff x="1792560" y="1417638"/>
            <a:chExt cx="827652" cy="331645"/>
          </a:xfrm>
        </p:grpSpPr>
        <p:sp>
          <p:nvSpPr>
            <p:cNvPr id="10" name="椭圆 9"/>
            <p:cNvSpPr/>
            <p:nvPr/>
          </p:nvSpPr>
          <p:spPr>
            <a:xfrm>
              <a:off x="2041263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94"/>
            <p:cNvCxnSpPr/>
            <p:nvPr/>
          </p:nvCxnSpPr>
          <p:spPr>
            <a:xfrm>
              <a:off x="1792560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96"/>
            <p:cNvCxnSpPr/>
            <p:nvPr/>
          </p:nvCxnSpPr>
          <p:spPr>
            <a:xfrm>
              <a:off x="2371509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590231" y="1481578"/>
            <a:ext cx="1406600" cy="331645"/>
            <a:chOff x="3590231" y="1417638"/>
            <a:chExt cx="1406600" cy="331645"/>
          </a:xfrm>
        </p:grpSpPr>
        <p:sp>
          <p:nvSpPr>
            <p:cNvPr id="11" name="椭圆 10"/>
            <p:cNvSpPr/>
            <p:nvPr/>
          </p:nvSpPr>
          <p:spPr>
            <a:xfrm>
              <a:off x="3838934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箭头连接符 95"/>
            <p:cNvCxnSpPr/>
            <p:nvPr/>
          </p:nvCxnSpPr>
          <p:spPr>
            <a:xfrm>
              <a:off x="4169179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417883" y="1417638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箭头连接符 98"/>
            <p:cNvCxnSpPr/>
            <p:nvPr/>
          </p:nvCxnSpPr>
          <p:spPr>
            <a:xfrm>
              <a:off x="4748128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00"/>
            <p:cNvCxnSpPr/>
            <p:nvPr/>
          </p:nvCxnSpPr>
          <p:spPr>
            <a:xfrm>
              <a:off x="3590231" y="1583461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351981" y="1472844"/>
            <a:ext cx="3132563" cy="336525"/>
            <a:chOff x="7351981" y="1408904"/>
            <a:chExt cx="3132563" cy="336525"/>
          </a:xfrm>
        </p:grpSpPr>
        <p:sp>
          <p:nvSpPr>
            <p:cNvPr id="20" name="椭圆 19"/>
            <p:cNvSpPr/>
            <p:nvPr/>
          </p:nvSpPr>
          <p:spPr>
            <a:xfrm>
              <a:off x="7600684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9634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94"/>
            <p:cNvCxnSpPr/>
            <p:nvPr/>
          </p:nvCxnSpPr>
          <p:spPr>
            <a:xfrm>
              <a:off x="7351981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95"/>
            <p:cNvCxnSpPr/>
            <p:nvPr/>
          </p:nvCxnSpPr>
          <p:spPr>
            <a:xfrm>
              <a:off x="8509879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96"/>
            <p:cNvCxnSpPr/>
            <p:nvPr/>
          </p:nvCxnSpPr>
          <p:spPr>
            <a:xfrm>
              <a:off x="7930930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758583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" name="直线箭头连接符 98"/>
            <p:cNvCxnSpPr/>
            <p:nvPr/>
          </p:nvCxnSpPr>
          <p:spPr>
            <a:xfrm>
              <a:off x="9088828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9337532" y="141378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箭头连接符 100"/>
            <p:cNvCxnSpPr/>
            <p:nvPr/>
          </p:nvCxnSpPr>
          <p:spPr>
            <a:xfrm>
              <a:off x="9667778" y="157960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9905595" y="1408904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96"/>
            <p:cNvCxnSpPr/>
            <p:nvPr/>
          </p:nvCxnSpPr>
          <p:spPr>
            <a:xfrm>
              <a:off x="10235841" y="1574727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5766221" y="1224791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 smtClean="0"/>
              <a:t>……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5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3"/>
    </mc:Choice>
    <mc:Fallback xmlns="">
      <p:transition spd="slow" advTm="36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25</a:t>
            </a:fld>
            <a:endParaRPr lang="en-US" sz="20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97" y="1974854"/>
            <a:ext cx="5310924" cy="318845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74170" y="3826139"/>
            <a:ext cx="2363898" cy="1337173"/>
            <a:chOff x="5598017" y="1490714"/>
            <a:chExt cx="466427" cy="705600"/>
          </a:xfrm>
        </p:grpSpPr>
        <p:cxnSp>
          <p:nvCxnSpPr>
            <p:cNvPr id="7" name="直线箭头连接符 81"/>
            <p:cNvCxnSpPr>
              <a:endCxn id="8" idx="2"/>
            </p:cNvCxnSpPr>
            <p:nvPr/>
          </p:nvCxnSpPr>
          <p:spPr>
            <a:xfrm flipV="1">
              <a:off x="5598017" y="1652709"/>
              <a:ext cx="176442" cy="18296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774459" y="1490714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箭头连接符 83"/>
            <p:cNvCxnSpPr>
              <a:endCxn id="10" idx="2"/>
            </p:cNvCxnSpPr>
            <p:nvPr/>
          </p:nvCxnSpPr>
          <p:spPr>
            <a:xfrm>
              <a:off x="5598017" y="1872325"/>
              <a:ext cx="176442" cy="16199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774459" y="1872325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86"/>
            <p:cNvCxnSpPr>
              <a:stCxn id="10" idx="6"/>
            </p:cNvCxnSpPr>
            <p:nvPr/>
          </p:nvCxnSpPr>
          <p:spPr>
            <a:xfrm flipV="1">
              <a:off x="5894792" y="1835672"/>
              <a:ext cx="169652" cy="19864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89"/>
            <p:cNvCxnSpPr>
              <a:stCxn id="8" idx="6"/>
            </p:cNvCxnSpPr>
            <p:nvPr/>
          </p:nvCxnSpPr>
          <p:spPr>
            <a:xfrm>
              <a:off x="5894792" y="1652709"/>
              <a:ext cx="169652" cy="16199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50881" y="2499112"/>
            <a:ext cx="2644887" cy="606321"/>
            <a:chOff x="2724583" y="1721409"/>
            <a:chExt cx="1406601" cy="331645"/>
          </a:xfrm>
        </p:grpSpPr>
        <p:sp>
          <p:nvSpPr>
            <p:cNvPr id="13" name="椭圆 12"/>
            <p:cNvSpPr/>
            <p:nvPr/>
          </p:nvSpPr>
          <p:spPr>
            <a:xfrm>
              <a:off x="297328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5223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箭头连接符 94"/>
            <p:cNvCxnSpPr/>
            <p:nvPr/>
          </p:nvCxnSpPr>
          <p:spPr>
            <a:xfrm>
              <a:off x="2724583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96"/>
            <p:cNvCxnSpPr/>
            <p:nvPr/>
          </p:nvCxnSpPr>
          <p:spPr>
            <a:xfrm>
              <a:off x="3303532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95"/>
            <p:cNvCxnSpPr/>
            <p:nvPr/>
          </p:nvCxnSpPr>
          <p:spPr>
            <a:xfrm>
              <a:off x="3882481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右箭头 18"/>
          <p:cNvSpPr/>
          <p:nvPr/>
        </p:nvSpPr>
        <p:spPr>
          <a:xfrm>
            <a:off x="5918479" y="5380122"/>
            <a:ext cx="4697455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93521" y="5551295"/>
            <a:ext cx="2293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NF Complexity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20024390">
            <a:off x="5815097" y="2709853"/>
            <a:ext cx="4697455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0024390">
            <a:off x="7021245" y="2881026"/>
            <a:ext cx="2431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Latency Benefit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8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7"/>
    </mc:Choice>
    <mc:Fallback xmlns="">
      <p:transition spd="slow" advTm="18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87" y="1921667"/>
            <a:ext cx="5029025" cy="3581013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26</a:t>
            </a:fld>
            <a:endParaRPr lang="en-US" sz="2000"/>
          </a:p>
        </p:txBody>
      </p:sp>
      <p:grpSp>
        <p:nvGrpSpPr>
          <p:cNvPr id="12" name="组合 11"/>
          <p:cNvGrpSpPr/>
          <p:nvPr/>
        </p:nvGrpSpPr>
        <p:grpSpPr>
          <a:xfrm>
            <a:off x="3536818" y="1834883"/>
            <a:ext cx="2334615" cy="918565"/>
            <a:chOff x="5524021" y="1490714"/>
            <a:chExt cx="627829" cy="705600"/>
          </a:xfrm>
        </p:grpSpPr>
        <p:cxnSp>
          <p:nvCxnSpPr>
            <p:cNvPr id="13" name="直线箭头连接符 81"/>
            <p:cNvCxnSpPr/>
            <p:nvPr/>
          </p:nvCxnSpPr>
          <p:spPr>
            <a:xfrm flipV="1">
              <a:off x="5525755" y="1626203"/>
              <a:ext cx="248704" cy="23330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774459" y="1490714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箭头连接符 83"/>
            <p:cNvCxnSpPr/>
            <p:nvPr/>
          </p:nvCxnSpPr>
          <p:spPr>
            <a:xfrm>
              <a:off x="5524021" y="1870873"/>
              <a:ext cx="248704" cy="21605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770282" y="1872325"/>
              <a:ext cx="120333" cy="323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86"/>
            <p:cNvCxnSpPr/>
            <p:nvPr/>
          </p:nvCxnSpPr>
          <p:spPr>
            <a:xfrm flipV="1">
              <a:off x="5903146" y="1872325"/>
              <a:ext cx="248704" cy="23191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89"/>
            <p:cNvCxnSpPr/>
            <p:nvPr/>
          </p:nvCxnSpPr>
          <p:spPr>
            <a:xfrm>
              <a:off x="5903146" y="1635726"/>
              <a:ext cx="248704" cy="2294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74311" y="2101688"/>
            <a:ext cx="1993932" cy="440872"/>
            <a:chOff x="2724583" y="1721409"/>
            <a:chExt cx="1406601" cy="331645"/>
          </a:xfrm>
        </p:grpSpPr>
        <p:sp>
          <p:nvSpPr>
            <p:cNvPr id="20" name="椭圆 19"/>
            <p:cNvSpPr/>
            <p:nvPr/>
          </p:nvSpPr>
          <p:spPr>
            <a:xfrm>
              <a:off x="297328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52236" y="1721409"/>
              <a:ext cx="330246" cy="3316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94"/>
            <p:cNvCxnSpPr/>
            <p:nvPr/>
          </p:nvCxnSpPr>
          <p:spPr>
            <a:xfrm>
              <a:off x="2724583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96"/>
            <p:cNvCxnSpPr/>
            <p:nvPr/>
          </p:nvCxnSpPr>
          <p:spPr>
            <a:xfrm>
              <a:off x="3303532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95"/>
            <p:cNvCxnSpPr/>
            <p:nvPr/>
          </p:nvCxnSpPr>
          <p:spPr>
            <a:xfrm>
              <a:off x="3882481" y="1887232"/>
              <a:ext cx="24870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15302" y="3629801"/>
            <a:ext cx="2820660" cy="450420"/>
            <a:chOff x="144578" y="3089340"/>
            <a:chExt cx="2820660" cy="450420"/>
          </a:xfrm>
        </p:grpSpPr>
        <p:sp>
          <p:nvSpPr>
            <p:cNvPr id="33" name="椭圆 32"/>
            <p:cNvSpPr/>
            <p:nvPr/>
          </p:nvSpPr>
          <p:spPr>
            <a:xfrm>
              <a:off x="1323856" y="3089340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144548" y="3089340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94"/>
            <p:cNvCxnSpPr/>
            <p:nvPr/>
          </p:nvCxnSpPr>
          <p:spPr>
            <a:xfrm>
              <a:off x="971306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96"/>
            <p:cNvCxnSpPr/>
            <p:nvPr/>
          </p:nvCxnSpPr>
          <p:spPr>
            <a:xfrm>
              <a:off x="1791997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95"/>
            <p:cNvCxnSpPr/>
            <p:nvPr/>
          </p:nvCxnSpPr>
          <p:spPr>
            <a:xfrm>
              <a:off x="2612688" y="3309777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97128" y="3098888"/>
              <a:ext cx="468141" cy="44087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箭头连接符 94"/>
            <p:cNvCxnSpPr/>
            <p:nvPr/>
          </p:nvCxnSpPr>
          <p:spPr>
            <a:xfrm>
              <a:off x="144578" y="3319325"/>
              <a:ext cx="3525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655522" y="3096388"/>
            <a:ext cx="2041523" cy="1422197"/>
            <a:chOff x="3396343" y="2757659"/>
            <a:chExt cx="2041523" cy="1422197"/>
          </a:xfrm>
        </p:grpSpPr>
        <p:cxnSp>
          <p:nvCxnSpPr>
            <p:cNvPr id="26" name="直线箭头连接符 81"/>
            <p:cNvCxnSpPr/>
            <p:nvPr/>
          </p:nvCxnSpPr>
          <p:spPr>
            <a:xfrm flipV="1">
              <a:off x="3396343" y="2934042"/>
              <a:ext cx="812733" cy="53129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209076" y="2757659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箭头连接符 83"/>
            <p:cNvCxnSpPr>
              <a:endCxn id="29" idx="2"/>
            </p:cNvCxnSpPr>
            <p:nvPr/>
          </p:nvCxnSpPr>
          <p:spPr>
            <a:xfrm flipV="1">
              <a:off x="3396343" y="3465336"/>
              <a:ext cx="797200" cy="3086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93543" y="3254448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86"/>
            <p:cNvCxnSpPr>
              <a:stCxn id="29" idx="6"/>
            </p:cNvCxnSpPr>
            <p:nvPr/>
          </p:nvCxnSpPr>
          <p:spPr>
            <a:xfrm flipV="1">
              <a:off x="4641008" y="3435710"/>
              <a:ext cx="796858" cy="296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89"/>
            <p:cNvCxnSpPr/>
            <p:nvPr/>
          </p:nvCxnSpPr>
          <p:spPr>
            <a:xfrm>
              <a:off x="4687605" y="2946439"/>
              <a:ext cx="730050" cy="42700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83"/>
            <p:cNvCxnSpPr/>
            <p:nvPr/>
          </p:nvCxnSpPr>
          <p:spPr>
            <a:xfrm>
              <a:off x="3416896" y="3515709"/>
              <a:ext cx="793485" cy="5217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4201296" y="3758080"/>
              <a:ext cx="447465" cy="42177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" name="直线箭头连接符 86"/>
            <p:cNvCxnSpPr>
              <a:stCxn id="41" idx="6"/>
            </p:cNvCxnSpPr>
            <p:nvPr/>
          </p:nvCxnSpPr>
          <p:spPr>
            <a:xfrm flipV="1">
              <a:off x="4648761" y="3515710"/>
              <a:ext cx="776647" cy="45325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347157" y="4517179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i="1" dirty="0" smtClean="0"/>
              <a:t>……</a:t>
            </a:r>
            <a:endParaRPr lang="zh-CN" altLang="en-US" sz="3600" dirty="0"/>
          </a:p>
        </p:txBody>
      </p:sp>
      <p:sp>
        <p:nvSpPr>
          <p:cNvPr id="43" name="右箭头 42"/>
          <p:cNvSpPr/>
          <p:nvPr/>
        </p:nvSpPr>
        <p:spPr>
          <a:xfrm>
            <a:off x="7210210" y="5583378"/>
            <a:ext cx="3150269" cy="281353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418167" y="5746391"/>
            <a:ext cx="2881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Parallelism Degree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 rot="20744530">
            <a:off x="7193844" y="2387521"/>
            <a:ext cx="3183001" cy="265186"/>
          </a:xfrm>
          <a:prstGeom prst="rightArrow">
            <a:avLst>
              <a:gd name="adj1" fmla="val 50000"/>
              <a:gd name="adj2" fmla="val 13928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20744530">
            <a:off x="7542835" y="2533702"/>
            <a:ext cx="2431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Latency Benefit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7"/>
    </mc:Choice>
    <mc:Fallback xmlns="">
      <p:transition spd="slow" advTm="19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3" grpId="0" animBg="1"/>
      <p:bldP spid="44" grpId="0"/>
      <p:bldP spid="45" grpId="0" animBg="1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wrt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27</a:t>
            </a:fld>
            <a:endParaRPr lang="en-US" sz="2000"/>
          </a:p>
        </p:txBody>
      </p:sp>
      <p:grpSp>
        <p:nvGrpSpPr>
          <p:cNvPr id="79" name="组 78"/>
          <p:cNvGrpSpPr/>
          <p:nvPr/>
        </p:nvGrpSpPr>
        <p:grpSpPr>
          <a:xfrm>
            <a:off x="3300486" y="1546878"/>
            <a:ext cx="850880" cy="1715812"/>
            <a:chOff x="1006602" y="3012690"/>
            <a:chExt cx="1325226" cy="2661060"/>
          </a:xfrm>
        </p:grpSpPr>
        <p:sp>
          <p:nvSpPr>
            <p:cNvPr id="80" name="椭圆 79"/>
            <p:cNvSpPr/>
            <p:nvPr/>
          </p:nvSpPr>
          <p:spPr>
            <a:xfrm>
              <a:off x="1411078" y="301269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1" name="直线箭头连接符 80"/>
            <p:cNvCxnSpPr/>
            <p:nvPr/>
          </p:nvCxnSpPr>
          <p:spPr>
            <a:xfrm flipV="1">
              <a:off x="1010717" y="3994521"/>
              <a:ext cx="387351" cy="38048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/>
            <p:cNvCxnSpPr/>
            <p:nvPr/>
          </p:nvCxnSpPr>
          <p:spPr>
            <a:xfrm flipV="1">
              <a:off x="1023728" y="3294188"/>
              <a:ext cx="380502" cy="104714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1411078" y="372826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1010717" y="4375006"/>
              <a:ext cx="387351" cy="33508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006602" y="4376896"/>
              <a:ext cx="387351" cy="10506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1411078" y="444383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7" name="直线箭头连接符 86"/>
            <p:cNvCxnSpPr/>
            <p:nvPr/>
          </p:nvCxnSpPr>
          <p:spPr>
            <a:xfrm flipV="1">
              <a:off x="1941752" y="4351097"/>
              <a:ext cx="387351" cy="3596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/>
            <p:nvPr/>
          </p:nvCxnSpPr>
          <p:spPr>
            <a:xfrm>
              <a:off x="1944478" y="3250815"/>
              <a:ext cx="387350" cy="10960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411078" y="515940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箭头连接符 89"/>
            <p:cNvCxnSpPr/>
            <p:nvPr/>
          </p:nvCxnSpPr>
          <p:spPr>
            <a:xfrm>
              <a:off x="1941752" y="3995205"/>
              <a:ext cx="387351" cy="35589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 flipV="1">
              <a:off x="1944478" y="4365920"/>
              <a:ext cx="387350" cy="105065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 91"/>
          <p:cNvGrpSpPr/>
          <p:nvPr/>
        </p:nvGrpSpPr>
        <p:grpSpPr>
          <a:xfrm>
            <a:off x="510310" y="2238962"/>
            <a:ext cx="2564500" cy="331645"/>
            <a:chOff x="1023728" y="2198132"/>
            <a:chExt cx="3994150" cy="514350"/>
          </a:xfrm>
        </p:grpSpPr>
        <p:sp>
          <p:nvSpPr>
            <p:cNvPr id="93" name="椭圆 92"/>
            <p:cNvSpPr/>
            <p:nvPr/>
          </p:nvSpPr>
          <p:spPr>
            <a:xfrm>
              <a:off x="14110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3127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5" name="直线箭头连接符 94"/>
            <p:cNvCxnSpPr/>
            <p:nvPr/>
          </p:nvCxnSpPr>
          <p:spPr>
            <a:xfrm>
              <a:off x="10237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28271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9254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>
            <a:xfrm>
              <a:off x="32144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9" name="直线箭头连接符 98"/>
            <p:cNvCxnSpPr/>
            <p:nvPr/>
          </p:nvCxnSpPr>
          <p:spPr>
            <a:xfrm>
              <a:off x="37288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4116178" y="219813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1" name="直线箭头连接符 100"/>
            <p:cNvCxnSpPr/>
            <p:nvPr/>
          </p:nvCxnSpPr>
          <p:spPr>
            <a:xfrm>
              <a:off x="4630528" y="2455307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 101"/>
          <p:cNvGrpSpPr/>
          <p:nvPr/>
        </p:nvGrpSpPr>
        <p:grpSpPr>
          <a:xfrm>
            <a:off x="609600" y="5499013"/>
            <a:ext cx="1867892" cy="817281"/>
            <a:chOff x="2809467" y="3679440"/>
            <a:chExt cx="2909199" cy="1267525"/>
          </a:xfrm>
        </p:grpSpPr>
        <p:sp>
          <p:nvSpPr>
            <p:cNvPr id="103" name="椭圆 102"/>
            <p:cNvSpPr/>
            <p:nvPr/>
          </p:nvSpPr>
          <p:spPr>
            <a:xfrm>
              <a:off x="31673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40690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5" name="直线箭头连接符 104"/>
            <p:cNvCxnSpPr/>
            <p:nvPr/>
          </p:nvCxnSpPr>
          <p:spPr>
            <a:xfrm flipV="1">
              <a:off x="2809467" y="3936616"/>
              <a:ext cx="357877" cy="367409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4583395" y="3936616"/>
              <a:ext cx="387349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3681695" y="3936616"/>
              <a:ext cx="387349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4970744" y="3679440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9" name="直线箭头连接符 108"/>
            <p:cNvCxnSpPr/>
            <p:nvPr/>
          </p:nvCxnSpPr>
          <p:spPr>
            <a:xfrm>
              <a:off x="2809467" y="4304027"/>
              <a:ext cx="357877" cy="38576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/>
            <p:cNvSpPr/>
            <p:nvPr/>
          </p:nvSpPr>
          <p:spPr>
            <a:xfrm>
              <a:off x="3167344" y="4432615"/>
              <a:ext cx="514351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V="1">
              <a:off x="3681695" y="4304027"/>
              <a:ext cx="2036971" cy="38576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/>
            <p:cNvCxnSpPr/>
            <p:nvPr/>
          </p:nvCxnSpPr>
          <p:spPr>
            <a:xfrm>
              <a:off x="5485094" y="3936616"/>
              <a:ext cx="233572" cy="36741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 112"/>
          <p:cNvGrpSpPr/>
          <p:nvPr/>
        </p:nvGrpSpPr>
        <p:grpSpPr>
          <a:xfrm>
            <a:off x="2782390" y="5493097"/>
            <a:ext cx="1247595" cy="829113"/>
            <a:chOff x="3832716" y="4393037"/>
            <a:chExt cx="1943100" cy="1285875"/>
          </a:xfrm>
        </p:grpSpPr>
        <p:sp>
          <p:nvSpPr>
            <p:cNvPr id="114" name="椭圆 113"/>
            <p:cNvSpPr/>
            <p:nvPr/>
          </p:nvSpPr>
          <p:spPr>
            <a:xfrm>
              <a:off x="4069044" y="4393037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970744" y="4393037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6" name="直线箭头连接符 115"/>
            <p:cNvCxnSpPr/>
            <p:nvPr/>
          </p:nvCxnSpPr>
          <p:spPr>
            <a:xfrm flipV="1">
              <a:off x="3832716" y="4650213"/>
              <a:ext cx="236328" cy="40023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3832716" y="5050447"/>
              <a:ext cx="236328" cy="37129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4583395" y="4650213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4069044" y="516456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0" name="直线箭头连接符 119"/>
            <p:cNvCxnSpPr/>
            <p:nvPr/>
          </p:nvCxnSpPr>
          <p:spPr>
            <a:xfrm>
              <a:off x="4583395" y="5421736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/>
          </p:nvSpPr>
          <p:spPr>
            <a:xfrm>
              <a:off x="4970744" y="5164562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2" name="直线箭头连接符 121"/>
            <p:cNvCxnSpPr/>
            <p:nvPr/>
          </p:nvCxnSpPr>
          <p:spPr>
            <a:xfrm flipV="1">
              <a:off x="5485094" y="5050447"/>
              <a:ext cx="290722" cy="37129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5485094" y="4650213"/>
              <a:ext cx="290722" cy="460367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 123"/>
          <p:cNvGrpSpPr/>
          <p:nvPr/>
        </p:nvGrpSpPr>
        <p:grpSpPr>
          <a:xfrm>
            <a:off x="2584184" y="3580794"/>
            <a:ext cx="1406602" cy="1105484"/>
            <a:chOff x="922204" y="5007661"/>
            <a:chExt cx="2190750" cy="1714500"/>
          </a:xfrm>
        </p:grpSpPr>
        <p:sp>
          <p:nvSpPr>
            <p:cNvPr id="125" name="椭圆 124"/>
            <p:cNvSpPr/>
            <p:nvPr/>
          </p:nvSpPr>
          <p:spPr>
            <a:xfrm>
              <a:off x="1315006" y="5607735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211254" y="5607735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922204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/>
            <p:cNvCxnSpPr/>
            <p:nvPr/>
          </p:nvCxnSpPr>
          <p:spPr>
            <a:xfrm>
              <a:off x="2725603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箭头连接符 128"/>
            <p:cNvCxnSpPr/>
            <p:nvPr/>
          </p:nvCxnSpPr>
          <p:spPr>
            <a:xfrm>
              <a:off x="1823904" y="5864911"/>
              <a:ext cx="387351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1315006" y="500766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1" name="直线箭头连接符 130"/>
            <p:cNvCxnSpPr/>
            <p:nvPr/>
          </p:nvCxnSpPr>
          <p:spPr>
            <a:xfrm>
              <a:off x="1829355" y="5264837"/>
              <a:ext cx="1283599" cy="56197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1315006" y="620781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3" name="直线箭头连接符 132"/>
            <p:cNvCxnSpPr/>
            <p:nvPr/>
          </p:nvCxnSpPr>
          <p:spPr>
            <a:xfrm flipV="1">
              <a:off x="1829355" y="5903011"/>
              <a:ext cx="1283599" cy="56197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/>
            <p:cNvCxnSpPr/>
            <p:nvPr/>
          </p:nvCxnSpPr>
          <p:spPr>
            <a:xfrm flipV="1">
              <a:off x="922204" y="5264837"/>
              <a:ext cx="392800" cy="58172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/>
            <p:nvPr/>
          </p:nvCxnSpPr>
          <p:spPr>
            <a:xfrm>
              <a:off x="924121" y="5846561"/>
              <a:ext cx="390885" cy="6184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 135"/>
          <p:cNvGrpSpPr/>
          <p:nvPr/>
        </p:nvGrpSpPr>
        <p:grpSpPr>
          <a:xfrm>
            <a:off x="705253" y="3470246"/>
            <a:ext cx="1238710" cy="1326581"/>
            <a:chOff x="5330117" y="4771126"/>
            <a:chExt cx="1929262" cy="2057400"/>
          </a:xfrm>
        </p:grpSpPr>
        <p:sp>
          <p:nvSpPr>
            <p:cNvPr id="137" name="椭圆 136"/>
            <p:cNvSpPr/>
            <p:nvPr/>
          </p:nvSpPr>
          <p:spPr>
            <a:xfrm>
              <a:off x="6241582" y="5542651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30117" y="5542650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9" name="直线箭头连接符 138"/>
            <p:cNvCxnSpPr/>
            <p:nvPr/>
          </p:nvCxnSpPr>
          <p:spPr>
            <a:xfrm>
              <a:off x="5863517" y="5799825"/>
              <a:ext cx="387350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V="1">
              <a:off x="6755932" y="5799825"/>
              <a:ext cx="503447" cy="2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椭圆 140"/>
            <p:cNvSpPr/>
            <p:nvPr/>
          </p:nvSpPr>
          <p:spPr>
            <a:xfrm>
              <a:off x="6252485" y="4771126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2" name="直线箭头连接符 141"/>
            <p:cNvCxnSpPr/>
            <p:nvPr/>
          </p:nvCxnSpPr>
          <p:spPr>
            <a:xfrm>
              <a:off x="6766835" y="5026184"/>
              <a:ext cx="492544" cy="77152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/>
            <p:nvPr/>
          </p:nvSpPr>
          <p:spPr>
            <a:xfrm>
              <a:off x="6252485" y="6314176"/>
              <a:ext cx="514350" cy="514350"/>
            </a:xfrm>
            <a:prstGeom prst="ellips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/>
            <p:nvPr/>
          </p:nvCxnSpPr>
          <p:spPr>
            <a:xfrm flipV="1">
              <a:off x="6766835" y="5799825"/>
              <a:ext cx="492544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/>
            <p:nvPr/>
          </p:nvCxnSpPr>
          <p:spPr>
            <a:xfrm flipV="1">
              <a:off x="5854232" y="5028301"/>
              <a:ext cx="398253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/>
            <p:nvPr/>
          </p:nvCxnSpPr>
          <p:spPr>
            <a:xfrm>
              <a:off x="5863517" y="5799825"/>
              <a:ext cx="388968" cy="77152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46"/>
          <p:cNvSpPr txBox="1"/>
          <p:nvPr/>
        </p:nvSpPr>
        <p:spPr>
          <a:xfrm>
            <a:off x="574659" y="1440502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(1)</a:t>
            </a:r>
            <a:endParaRPr kumimoji="1" lang="zh-CN" altLang="en-US" sz="24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2457717" y="1440502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(2)</a:t>
            </a:r>
            <a:endParaRPr kumimoji="1" lang="zh-CN" altLang="en-US" sz="24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79777" y="3169254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(3)</a:t>
            </a:r>
            <a:endParaRPr kumimoji="1" lang="zh-CN" altLang="en-US" sz="24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2437808" y="3169254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(4)</a:t>
            </a:r>
            <a:endParaRPr kumimoji="1" lang="zh-CN" altLang="en-US" sz="24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563505" y="4943371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(5)</a:t>
            </a:r>
            <a:endParaRPr kumimoji="1" lang="zh-CN" altLang="en-US" sz="2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665799" y="4943371"/>
            <a:ext cx="5261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(6)</a:t>
            </a:r>
            <a:endParaRPr kumimoji="1" lang="zh-CN" altLang="en-US" sz="2400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6" y="2469656"/>
            <a:ext cx="6386782" cy="3993265"/>
          </a:xfrm>
          <a:prstGeom prst="rect">
            <a:avLst/>
          </a:prstGeom>
        </p:spPr>
      </p:pic>
      <p:sp>
        <p:nvSpPr>
          <p:cNvPr id="157" name="椭圆 156"/>
          <p:cNvSpPr/>
          <p:nvPr/>
        </p:nvSpPr>
        <p:spPr>
          <a:xfrm>
            <a:off x="6914215" y="3626130"/>
            <a:ext cx="806663" cy="2727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9394157" y="2840381"/>
            <a:ext cx="806663" cy="3597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3411837" y="1347107"/>
            <a:ext cx="618148" cy="656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97940" y="5274562"/>
            <a:ext cx="2073421" cy="7347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380387" y="1497170"/>
            <a:ext cx="3776680" cy="548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Equivalent chain length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8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64"/>
    </mc:Choice>
    <mc:Fallback xmlns="">
      <p:transition spd="slow" advTm="2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3" grpId="0" animBg="1"/>
      <p:bldP spid="154" grpId="0" animBg="1"/>
      <p:bldP spid="1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28</a:t>
            </a:fld>
            <a:endParaRPr lang="en-US" sz="2000"/>
          </a:p>
        </p:txBody>
      </p:sp>
      <p:grpSp>
        <p:nvGrpSpPr>
          <p:cNvPr id="6" name="组 5"/>
          <p:cNvGrpSpPr/>
          <p:nvPr/>
        </p:nvGrpSpPr>
        <p:grpSpPr>
          <a:xfrm>
            <a:off x="739058" y="2047981"/>
            <a:ext cx="3277987" cy="1017660"/>
            <a:chOff x="10006465" y="6024636"/>
            <a:chExt cx="4340811" cy="1332867"/>
          </a:xfrm>
        </p:grpSpPr>
        <p:cxnSp>
          <p:nvCxnSpPr>
            <p:cNvPr id="7" name="直线箭头连接符 6"/>
            <p:cNvCxnSpPr/>
            <p:nvPr/>
          </p:nvCxnSpPr>
          <p:spPr>
            <a:xfrm>
              <a:off x="10785772" y="6559680"/>
              <a:ext cx="419634" cy="7955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/>
            <p:cNvCxnSpPr/>
            <p:nvPr/>
          </p:nvCxnSpPr>
          <p:spPr>
            <a:xfrm flipV="1">
              <a:off x="11941750" y="6559681"/>
              <a:ext cx="407935" cy="795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>
              <a:off x="12997460" y="6563658"/>
              <a:ext cx="421874" cy="1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070274" y="6954396"/>
              <a:ext cx="656354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11057" y="6954396"/>
              <a:ext cx="1036326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25438" y="6954396"/>
              <a:ext cx="1040400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585921" y="6954396"/>
              <a:ext cx="473797" cy="40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4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60" y="6024636"/>
              <a:ext cx="1085998" cy="1085998"/>
            </a:xfrm>
            <a:prstGeom prst="rect">
              <a:avLst/>
            </a:prstGeom>
          </p:spPr>
        </p:pic>
        <p:pic>
          <p:nvPicPr>
            <p:cNvPr id="15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311" y="6111753"/>
              <a:ext cx="895856" cy="895856"/>
            </a:xfrm>
            <a:prstGeom prst="rect">
              <a:avLst/>
            </a:prstGeom>
          </p:spPr>
        </p:pic>
        <p:pic>
          <p:nvPicPr>
            <p:cNvPr id="16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2217" y="6032151"/>
              <a:ext cx="1055059" cy="1055059"/>
            </a:xfrm>
            <a:prstGeom prst="rect">
              <a:avLst/>
            </a:prstGeom>
          </p:spPr>
        </p:pic>
        <p:pic>
          <p:nvPicPr>
            <p:cNvPr id="17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465" y="6151173"/>
              <a:ext cx="779307" cy="817014"/>
            </a:xfrm>
            <a:prstGeom prst="rect">
              <a:avLst/>
            </a:prstGeom>
          </p:spPr>
        </p:pic>
      </p:grpSp>
      <p:grpSp>
        <p:nvGrpSpPr>
          <p:cNvPr id="18" name="组 17"/>
          <p:cNvGrpSpPr/>
          <p:nvPr/>
        </p:nvGrpSpPr>
        <p:grpSpPr>
          <a:xfrm>
            <a:off x="8457101" y="1574754"/>
            <a:ext cx="3067895" cy="1923730"/>
            <a:chOff x="10422658" y="5185364"/>
            <a:chExt cx="4062599" cy="2519585"/>
          </a:xfrm>
        </p:grpSpPr>
        <p:cxnSp>
          <p:nvCxnSpPr>
            <p:cNvPr id="19" name="直线箭头连接符 18"/>
            <p:cNvCxnSpPr>
              <a:stCxn id="30" idx="3"/>
            </p:cNvCxnSpPr>
            <p:nvPr/>
          </p:nvCxnSpPr>
          <p:spPr>
            <a:xfrm flipV="1">
              <a:off x="11201965" y="5966935"/>
              <a:ext cx="723144" cy="439417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30" idx="3"/>
            </p:cNvCxnSpPr>
            <p:nvPr/>
          </p:nvCxnSpPr>
          <p:spPr>
            <a:xfrm>
              <a:off x="11201965" y="6406352"/>
              <a:ext cx="700169" cy="47903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692945" y="6764788"/>
              <a:ext cx="731898" cy="403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30355" y="5185364"/>
              <a:ext cx="1036325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771561" y="7301841"/>
              <a:ext cx="1040400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20828" y="6784456"/>
              <a:ext cx="473796" cy="40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5" name="Picture 25" descr="EC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172" y="5549917"/>
              <a:ext cx="895856" cy="895856"/>
            </a:xfrm>
            <a:prstGeom prst="rect">
              <a:avLst/>
            </a:prstGeom>
          </p:spPr>
        </p:pic>
        <p:pic>
          <p:nvPicPr>
            <p:cNvPr id="26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198" y="5878822"/>
              <a:ext cx="1055059" cy="1055059"/>
            </a:xfrm>
            <a:prstGeom prst="rect">
              <a:avLst/>
            </a:prstGeom>
          </p:spPr>
        </p:pic>
        <p:cxnSp>
          <p:nvCxnSpPr>
            <p:cNvPr id="27" name="直线箭头连接符 26"/>
            <p:cNvCxnSpPr>
              <a:endCxn id="26" idx="1"/>
            </p:cNvCxnSpPr>
            <p:nvPr/>
          </p:nvCxnSpPr>
          <p:spPr>
            <a:xfrm flipV="1">
              <a:off x="12677688" y="6406352"/>
              <a:ext cx="752510" cy="429914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36" y="6342387"/>
              <a:ext cx="1085998" cy="1085998"/>
            </a:xfrm>
            <a:prstGeom prst="rect">
              <a:avLst/>
            </a:prstGeom>
          </p:spPr>
        </p:pic>
        <p:cxnSp>
          <p:nvCxnSpPr>
            <p:cNvPr id="29" name="直线箭头连接符 28"/>
            <p:cNvCxnSpPr>
              <a:endCxn id="26" idx="1"/>
            </p:cNvCxnSpPr>
            <p:nvPr/>
          </p:nvCxnSpPr>
          <p:spPr>
            <a:xfrm>
              <a:off x="12647076" y="5964821"/>
              <a:ext cx="783122" cy="441531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658" y="5997845"/>
              <a:ext cx="779307" cy="817014"/>
            </a:xfrm>
            <a:prstGeom prst="rect">
              <a:avLst/>
            </a:prstGeom>
          </p:spPr>
        </p:pic>
      </p:grpSp>
      <p:grpSp>
        <p:nvGrpSpPr>
          <p:cNvPr id="31" name="组 30"/>
          <p:cNvGrpSpPr/>
          <p:nvPr/>
        </p:nvGrpSpPr>
        <p:grpSpPr>
          <a:xfrm>
            <a:off x="739058" y="4600178"/>
            <a:ext cx="2718545" cy="987923"/>
            <a:chOff x="10658719" y="3771031"/>
            <a:chExt cx="3428189" cy="1317881"/>
          </a:xfrm>
        </p:grpSpPr>
        <p:cxnSp>
          <p:nvCxnSpPr>
            <p:cNvPr id="32" name="直线箭头连接符 31"/>
            <p:cNvCxnSpPr/>
            <p:nvPr/>
          </p:nvCxnSpPr>
          <p:spPr>
            <a:xfrm flipV="1">
              <a:off x="12709346" y="4308288"/>
              <a:ext cx="470970" cy="0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 flipV="1">
              <a:off x="11456491" y="4308539"/>
              <a:ext cx="531645" cy="1913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1841570" y="4678340"/>
              <a:ext cx="990752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322153" y="4678340"/>
              <a:ext cx="451187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17798" y="4678340"/>
              <a:ext cx="532045" cy="41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IDS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7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1849" y="3777169"/>
              <a:ext cx="1055059" cy="1055059"/>
            </a:xfrm>
            <a:prstGeom prst="rect">
              <a:avLst/>
            </a:prstGeom>
          </p:spPr>
        </p:pic>
        <p:pic>
          <p:nvPicPr>
            <p:cNvPr id="38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8719" y="3892265"/>
              <a:ext cx="797772" cy="836374"/>
            </a:xfrm>
            <a:prstGeom prst="rect">
              <a:avLst/>
            </a:prstGeom>
          </p:spPr>
        </p:pic>
        <p:pic>
          <p:nvPicPr>
            <p:cNvPr id="39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754" y="3771031"/>
              <a:ext cx="1085998" cy="1085998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8652335" y="4273121"/>
            <a:ext cx="2694474" cy="1507896"/>
            <a:chOff x="10721238" y="3823118"/>
            <a:chExt cx="3397835" cy="1917059"/>
          </a:xfrm>
        </p:grpSpPr>
        <p:cxnSp>
          <p:nvCxnSpPr>
            <p:cNvPr id="41" name="直线箭头连接符 40"/>
            <p:cNvCxnSpPr/>
            <p:nvPr/>
          </p:nvCxnSpPr>
          <p:spPr>
            <a:xfrm>
              <a:off x="11522049" y="4845673"/>
              <a:ext cx="864780" cy="353828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 flipV="1">
              <a:off x="11525827" y="4376742"/>
              <a:ext cx="836957" cy="427030"/>
            </a:xfrm>
            <a:prstGeom prst="straightConnector1">
              <a:avLst/>
            </a:prstGeom>
            <a:ln w="539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3128321" y="4167996"/>
              <a:ext cx="990752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205391" y="5012083"/>
              <a:ext cx="451187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19879647">
              <a:off x="11462606" y="4194584"/>
              <a:ext cx="750363" cy="43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latin typeface="+mj-lt"/>
                  <a:ea typeface="Times New Roman" charset="0"/>
                  <a:cs typeface="Times New Roman" charset="0"/>
                </a:rPr>
                <a:t>copy</a:t>
              </a:r>
              <a:endParaRPr kumimoji="1" lang="zh-CN" altLang="en-US" sz="1600" b="1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46" name="Picture 19" descr="EC2-AMI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384" y="3823118"/>
              <a:ext cx="1085998" cy="1085998"/>
            </a:xfrm>
            <a:prstGeom prst="rect">
              <a:avLst/>
            </a:prstGeom>
          </p:spPr>
        </p:pic>
        <p:pic>
          <p:nvPicPr>
            <p:cNvPr id="47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238" y="4434176"/>
              <a:ext cx="797772" cy="836374"/>
            </a:xfrm>
            <a:prstGeom prst="rect">
              <a:avLst/>
            </a:prstGeom>
          </p:spPr>
        </p:pic>
        <p:pic>
          <p:nvPicPr>
            <p:cNvPr id="48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4121" y="4685118"/>
              <a:ext cx="1055059" cy="1055059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10854101" y="5270550"/>
              <a:ext cx="532045" cy="391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latin typeface="+mj-lt"/>
                  <a:ea typeface="Times New Roman" charset="0"/>
                  <a:cs typeface="Times New Roman" charset="0"/>
                </a:rPr>
                <a:t>IDS</a:t>
              </a:r>
              <a:endParaRPr kumimoji="1" lang="zh-CN" altLang="en-US" sz="1400" dirty="0">
                <a:latin typeface="+mj-lt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86545" y="1420407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439997">
              <a:defRPr/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hain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north-south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DC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endParaRPr lang="zh-CN" altLang="en-US" sz="2400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368967" y="1789158"/>
            <a:ext cx="3828576" cy="1498880"/>
          </a:xfrm>
          <a:prstGeom prst="rightArrow">
            <a:avLst>
              <a:gd name="adj1" fmla="val 50000"/>
              <a:gd name="adj2" fmla="val 51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241μs 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210μs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-12.9%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Overhead: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%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9166" y="3822338"/>
            <a:ext cx="48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439997">
              <a:defRPr/>
            </a:pP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chain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west-east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DC</a:t>
            </a:r>
            <a:r>
              <a:rPr lang="zh-CN" altLang="en-US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endParaRPr lang="zh-CN" altLang="en-US" sz="2400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4367107" y="4288758"/>
            <a:ext cx="3828576" cy="1498880"/>
          </a:xfrm>
          <a:prstGeom prst="rightArrow">
            <a:avLst>
              <a:gd name="adj1" fmla="val 50000"/>
              <a:gd name="adj2" fmla="val 51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220μs 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141μs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-35.9%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Overhead: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8.8%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67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2"/>
    </mc:Choice>
    <mc:Fallback xmlns="">
      <p:transition spd="slow" advTm="26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 animBg="1"/>
      <p:bldP spid="55" grpId="0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957995"/>
          </a:xfrm>
        </p:spPr>
        <p:txBody>
          <a:bodyPr/>
          <a:lstStyle/>
          <a:p>
            <a:r>
              <a:rPr lang="en-US" altLang="zh-CN" sz="2800" dirty="0" smtClean="0"/>
              <a:t>Orthogonal to NFP:</a:t>
            </a:r>
          </a:p>
          <a:p>
            <a:pPr lvl="1"/>
            <a:r>
              <a:rPr lang="en-US" altLang="zh-CN" sz="2400" dirty="0" smtClean="0"/>
              <a:t>Batch processing (e.g. </a:t>
            </a:r>
            <a:r>
              <a:rPr lang="en-US" altLang="zh-CN" sz="2400" dirty="0" err="1" smtClean="0"/>
              <a:t>NetVM</a:t>
            </a:r>
            <a:r>
              <a:rPr lang="en-US" altLang="zh-CN" sz="2400" dirty="0" smtClean="0"/>
              <a:t> [NSDI’14], Intel DPDK)</a:t>
            </a:r>
          </a:p>
          <a:p>
            <a:pPr lvl="1"/>
            <a:r>
              <a:rPr lang="en-US" altLang="zh-CN" sz="2400" dirty="0" smtClean="0"/>
              <a:t>Parallel processing of NF building blocks (e.g. </a:t>
            </a:r>
            <a:r>
              <a:rPr lang="en-US" altLang="zh-CN" sz="2400" dirty="0" err="1" smtClean="0"/>
              <a:t>ClickNP</a:t>
            </a:r>
            <a:r>
              <a:rPr lang="en-US" altLang="zh-CN" sz="2400" dirty="0" smtClean="0"/>
              <a:t> [SIGCOMM’16])</a:t>
            </a:r>
          </a:p>
          <a:p>
            <a:pPr lvl="1"/>
            <a:r>
              <a:rPr lang="en-US" altLang="zh-CN" sz="2400" dirty="0" smtClean="0"/>
              <a:t>Parallelism between match-action tables (e.g. P4,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RMT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[SIGCOMM’13])</a:t>
            </a:r>
          </a:p>
          <a:p>
            <a:pPr lvl="1"/>
            <a:r>
              <a:rPr lang="en-US" altLang="zh-CN" sz="2400" dirty="0" smtClean="0"/>
              <a:t>Module composition in parallel in SDN (e.g. Pyretic [NSDI’13])</a:t>
            </a:r>
          </a:p>
          <a:p>
            <a:r>
              <a:rPr lang="en-US" altLang="zh-CN" sz="2800" dirty="0" smtClean="0"/>
              <a:t>Similar motivation:</a:t>
            </a:r>
          </a:p>
          <a:p>
            <a:pPr lvl="1"/>
            <a:r>
              <a:rPr lang="en-US" altLang="zh-CN" sz="2400" dirty="0" err="1" smtClean="0"/>
              <a:t>Parabox</a:t>
            </a:r>
            <a:r>
              <a:rPr lang="en-US" altLang="zh-CN" sz="2400" dirty="0" smtClean="0"/>
              <a:t> [SOSR’17]: direct NF dependency analysis, mirror &amp; merge function</a:t>
            </a:r>
          </a:p>
          <a:p>
            <a:r>
              <a:rPr lang="en-US" altLang="zh-CN" sz="2800" dirty="0" smtClean="0"/>
              <a:t>Only NFP provides a complete framework for NF parallelism in NFV</a:t>
            </a:r>
          </a:p>
          <a:p>
            <a:pPr lvl="1"/>
            <a:r>
              <a:rPr lang="en-US" altLang="zh-CN" sz="2400" i="1" u="sng" dirty="0" smtClean="0"/>
              <a:t>Policy Specification Scheme</a:t>
            </a:r>
            <a:r>
              <a:rPr lang="en-US" altLang="zh-CN" sz="2400" dirty="0" smtClean="0"/>
              <a:t> for service graph description</a:t>
            </a:r>
          </a:p>
          <a:p>
            <a:pPr lvl="1"/>
            <a:r>
              <a:rPr lang="en-US" altLang="zh-CN" sz="2400" i="1" u="sng" dirty="0" smtClean="0"/>
              <a:t>Orchestrator</a:t>
            </a:r>
            <a:r>
              <a:rPr lang="en-US" altLang="zh-CN" sz="2400" dirty="0" smtClean="0"/>
              <a:t> for action based NF dependency analysis and resource optimization</a:t>
            </a:r>
          </a:p>
          <a:p>
            <a:pPr lvl="1"/>
            <a:r>
              <a:rPr lang="en-US" altLang="zh-CN" sz="2400" i="1" u="sng" dirty="0" smtClean="0"/>
              <a:t>Infrastructure</a:t>
            </a:r>
            <a:r>
              <a:rPr lang="en-US" altLang="zh-CN" sz="2400" dirty="0" smtClean="0"/>
              <a:t> for light-weight copying, efficient delivery and merging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29</a:t>
            </a:fld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5"/>
    </mc:Choice>
    <mc:Fallback xmlns="">
      <p:transition spd="slow" advTm="41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NFV Latency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3</a:t>
            </a:fld>
            <a:endParaRPr lang="en-US" sz="2000"/>
          </a:p>
        </p:txBody>
      </p:sp>
      <p:pic>
        <p:nvPicPr>
          <p:cNvPr id="5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85" y="3034845"/>
            <a:ext cx="1539124" cy="1539124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3222275" y="3804041"/>
            <a:ext cx="1145085" cy="73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601272" y="3775776"/>
            <a:ext cx="1266072" cy="244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7984025" y="3804041"/>
            <a:ext cx="1241710" cy="366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811692" y="3804041"/>
            <a:ext cx="1266820" cy="73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0389655" y="3775776"/>
            <a:ext cx="961469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08959" y="4523185"/>
            <a:ext cx="88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VPN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2106" y="4523184"/>
            <a:ext cx="126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Firewall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0478" y="4523185"/>
            <a:ext cx="13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Monitor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59263" y="4515304"/>
            <a:ext cx="214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Balancer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2879" y="3887239"/>
            <a:ext cx="1324445" cy="1046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DPDK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ClickOS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400" b="1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NSDI’14</a:t>
            </a:r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zh-CN" altLang="en-US" sz="1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4112" y="3872607"/>
            <a:ext cx="1200392" cy="677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NetVM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(NSDI’14)</a:t>
            </a:r>
            <a:endParaRPr kumimoji="1"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729" y="2445399"/>
            <a:ext cx="1437801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OpenBox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400" b="1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SIGCOMM’16</a:t>
            </a:r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10820" y="2448902"/>
            <a:ext cx="1477804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ClickNP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(SIGCOMM’16)</a:t>
            </a:r>
            <a:endParaRPr kumimoji="1" lang="en-US" altLang="zh-CN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47784" y="2446449"/>
            <a:ext cx="1499543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NetBricks</a:t>
            </a:r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kumimoji="1" lang="en-US" altLang="zh-CN" sz="1400" b="1" i="1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(OSDI’16)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曲线连接符 20"/>
          <p:cNvCxnSpPr>
            <a:stCxn id="17" idx="1"/>
            <a:endCxn id="24" idx="0"/>
          </p:cNvCxnSpPr>
          <p:nvPr/>
        </p:nvCxnSpPr>
        <p:spPr>
          <a:xfrm rot="10800000" flipV="1">
            <a:off x="7425685" y="2783952"/>
            <a:ext cx="517044" cy="367015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右箭头 21"/>
          <p:cNvSpPr/>
          <p:nvPr/>
        </p:nvSpPr>
        <p:spPr>
          <a:xfrm>
            <a:off x="811692" y="5290499"/>
            <a:ext cx="10539432" cy="1197378"/>
          </a:xfrm>
          <a:prstGeom prst="leftRightArrow">
            <a:avLst/>
          </a:prstGeom>
          <a:solidFill>
            <a:srgbClr val="0562C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Accelerate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component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chain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i="1" u="sng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Horizontally</a:t>
            </a:r>
            <a:endParaRPr kumimoji="1" lang="zh-CN" altLang="en-US" sz="3200" b="1" u="sng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27" y="3012278"/>
            <a:ext cx="1584258" cy="1584258"/>
          </a:xfrm>
          <a:prstGeom prst="rect">
            <a:avLst/>
          </a:prstGeom>
        </p:spPr>
      </p:pic>
      <p:pic>
        <p:nvPicPr>
          <p:cNvPr id="24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46" y="3150968"/>
            <a:ext cx="1306878" cy="1306878"/>
          </a:xfrm>
          <a:prstGeom prst="rect">
            <a:avLst/>
          </a:prstGeom>
        </p:spPr>
      </p:pic>
      <p:pic>
        <p:nvPicPr>
          <p:cNvPr id="25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9" y="3208476"/>
            <a:ext cx="1136856" cy="119186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11692" y="1453475"/>
            <a:ext cx="264669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NF Acceleration</a:t>
            </a:r>
            <a:endParaRPr kumimoji="1" lang="en-US" altLang="zh-CN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11068" y="1453475"/>
            <a:ext cx="409251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Packet Delivery Acceleration</a:t>
            </a:r>
            <a:endParaRPr kumimoji="1"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56264" y="1453475"/>
            <a:ext cx="269809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NF Modularization</a:t>
            </a:r>
            <a:endParaRPr kumimoji="1" lang="en-US" altLang="zh-CN" sz="2400" b="1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rot="10800000" flipH="1" flipV="1">
            <a:off x="9381659" y="2783953"/>
            <a:ext cx="517044" cy="367015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01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4"/>
    </mc:Choice>
    <mc:Fallback xmlns="">
      <p:transition spd="slow" advTm="53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9" grpId="0" animBg="1"/>
      <p:bldP spid="30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Conclusion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5076626"/>
          </a:xfrm>
        </p:spPr>
        <p:txBody>
          <a:bodyPr/>
          <a:lstStyle/>
          <a:p>
            <a:r>
              <a:rPr kumimoji="1" lang="en-US" altLang="zh-CN" dirty="0"/>
              <a:t>NFP: </a:t>
            </a:r>
            <a:r>
              <a:rPr kumimoji="1" lang="en-US" altLang="zh-CN" dirty="0" smtClean="0"/>
              <a:t>exploiting </a:t>
            </a:r>
            <a:r>
              <a:rPr kumimoji="1" lang="en-US" altLang="zh-CN" dirty="0"/>
              <a:t>Network Function Parallelism </a:t>
            </a:r>
            <a:r>
              <a:rPr kumimoji="1" lang="en-US" altLang="zh-CN" dirty="0" smtClean="0"/>
              <a:t>to accelerate </a:t>
            </a:r>
            <a:r>
              <a:rPr kumimoji="1" lang="en-US" altLang="zh-CN" dirty="0"/>
              <a:t>NFV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</a:t>
            </a:r>
          </a:p>
          <a:p>
            <a:pPr lvl="1"/>
            <a:r>
              <a:rPr kumimoji="1" lang="en-US" altLang="zh-CN" dirty="0" smtClean="0"/>
              <a:t>Orchestrator</a:t>
            </a:r>
          </a:p>
          <a:p>
            <a:pPr lvl="1"/>
            <a:r>
              <a:rPr kumimoji="1" lang="en-US" altLang="zh-CN" dirty="0" smtClean="0"/>
              <a:t>Infrastructure</a:t>
            </a:r>
          </a:p>
          <a:p>
            <a:r>
              <a:rPr kumimoji="1" lang="en-US" altLang="zh-CN" dirty="0" smtClean="0"/>
              <a:t>35.9% </a:t>
            </a:r>
            <a:r>
              <a:rPr kumimoji="1" lang="en-US" altLang="zh-CN" dirty="0"/>
              <a:t>Latency Reduction for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real world service chains</a:t>
            </a:r>
          </a:p>
          <a:p>
            <a:pPr lvl="1"/>
            <a:r>
              <a:rPr kumimoji="1" lang="en-US" altLang="zh-CN" dirty="0" smtClean="0"/>
              <a:t>At most 8.8% resource overhead</a:t>
            </a:r>
          </a:p>
          <a:p>
            <a:r>
              <a:rPr kumimoji="1" lang="en-US" altLang="zh-CN" dirty="0" smtClean="0"/>
              <a:t>Future work: inter-server parallelism</a:t>
            </a:r>
          </a:p>
          <a:p>
            <a:pPr marL="0" indent="0">
              <a:buNone/>
            </a:pPr>
            <a:r>
              <a:rPr kumimoji="1" lang="en-US" altLang="zh-CN"/>
              <a:t> </a:t>
            </a:r>
            <a:r>
              <a:rPr kumimoji="1" lang="en-US" altLang="zh-CN" smtClean="0"/>
              <a:t>   policy conflict </a:t>
            </a:r>
            <a:r>
              <a:rPr kumimoji="1" lang="en-US" altLang="zh-CN" dirty="0" smtClean="0"/>
              <a:t>detection and resolution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30</a:t>
            </a:fld>
            <a:endParaRPr 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948482" y="1899154"/>
            <a:ext cx="4775131" cy="4365604"/>
            <a:chOff x="6537245" y="1417638"/>
            <a:chExt cx="4775131" cy="4365604"/>
          </a:xfrm>
        </p:grpSpPr>
        <p:cxnSp>
          <p:nvCxnSpPr>
            <p:cNvPr id="44" name="直线连接符 43"/>
            <p:cNvCxnSpPr/>
            <p:nvPr/>
          </p:nvCxnSpPr>
          <p:spPr>
            <a:xfrm flipV="1">
              <a:off x="6693183" y="3231358"/>
              <a:ext cx="437361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568123" y="2909414"/>
              <a:ext cx="1162498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dirty="0">
                  <a:latin typeface="Times New Roman" charset="0"/>
                  <a:ea typeface="Times New Roman" charset="0"/>
                  <a:cs typeface="Times New Roman" charset="0"/>
                </a:rPr>
                <a:t>Orchestrator</a:t>
              </a:r>
              <a:endParaRPr kumimoji="1" lang="zh-CN" altLang="en-US" sz="1524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84696" y="3211044"/>
              <a:ext cx="1250663" cy="3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24" dirty="0">
                  <a:latin typeface="Times New Roman" charset="0"/>
                  <a:ea typeface="Times New Roman" charset="0"/>
                  <a:cs typeface="Times New Roman" charset="0"/>
                </a:rPr>
                <a:t>Infrastructure</a:t>
              </a:r>
              <a:endParaRPr kumimoji="1" lang="zh-CN" altLang="en-US" sz="1524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48" name="组 47"/>
            <p:cNvGrpSpPr/>
            <p:nvPr/>
          </p:nvGrpSpPr>
          <p:grpSpPr>
            <a:xfrm>
              <a:off x="7914413" y="3042395"/>
              <a:ext cx="2035024" cy="2740847"/>
              <a:chOff x="7914413" y="3042395"/>
              <a:chExt cx="2035024" cy="27408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914413" y="3372889"/>
                <a:ext cx="2035024" cy="24103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Processing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&amp;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Delivery</a:t>
                </a:r>
                <a:endParaRPr kumimoji="1" lang="zh-CN" altLang="en-US" sz="1372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</a:t>
                </a:r>
                <a:r>
                  <a:rPr kumimoji="1" lang="zh-CN" altLang="en-US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372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Parallel</a:t>
                </a:r>
                <a:endParaRPr kumimoji="1" lang="zh-CN" altLang="en-US" sz="1372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0" name="下箭头 49"/>
              <p:cNvSpPr/>
              <p:nvPr/>
            </p:nvSpPr>
            <p:spPr>
              <a:xfrm>
                <a:off x="8714846" y="3042395"/>
                <a:ext cx="396660" cy="312802"/>
              </a:xfrm>
              <a:prstGeom prst="downArrow">
                <a:avLst>
                  <a:gd name="adj1" fmla="val 42599"/>
                  <a:gd name="adj2" fmla="val 50000"/>
                </a:avLst>
              </a:prstGeom>
              <a:solidFill>
                <a:srgbClr val="F68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72"/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7845855" y="1868440"/>
              <a:ext cx="3150897" cy="1128915"/>
              <a:chOff x="7845855" y="1868440"/>
              <a:chExt cx="3150897" cy="1128915"/>
            </a:xfrm>
          </p:grpSpPr>
          <p:sp>
            <p:nvSpPr>
              <p:cNvPr id="52" name="下箭头 51"/>
              <p:cNvSpPr/>
              <p:nvPr/>
            </p:nvSpPr>
            <p:spPr>
              <a:xfrm>
                <a:off x="7845855" y="1928103"/>
                <a:ext cx="2103582" cy="494598"/>
              </a:xfrm>
              <a:prstGeom prst="downArrow">
                <a:avLst>
                  <a:gd name="adj1" fmla="val 42599"/>
                  <a:gd name="adj2" fmla="val 50000"/>
                </a:avLst>
              </a:prstGeom>
              <a:solidFill>
                <a:srgbClr val="F68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524"/>
              </a:p>
            </p:txBody>
          </p:sp>
          <p:grpSp>
            <p:nvGrpSpPr>
              <p:cNvPr id="53" name="组 52"/>
              <p:cNvGrpSpPr/>
              <p:nvPr/>
            </p:nvGrpSpPr>
            <p:grpSpPr>
              <a:xfrm>
                <a:off x="8126979" y="2479730"/>
                <a:ext cx="1574418" cy="517625"/>
                <a:chOff x="12019453" y="3220644"/>
                <a:chExt cx="2412321" cy="1066239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12019453" y="3576057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3051941" y="3220644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3051941" y="3931470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076361" y="3547394"/>
                  <a:ext cx="355413" cy="355413"/>
                </a:xfrm>
                <a:prstGeom prst="ellips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372"/>
                </a:p>
              </p:txBody>
            </p:sp>
            <p:cxnSp>
              <p:nvCxnSpPr>
                <p:cNvPr id="60" name="肘形连接符 59"/>
                <p:cNvCxnSpPr>
                  <a:stCxn id="52" idx="6"/>
                  <a:endCxn id="53" idx="2"/>
                </p:cNvCxnSpPr>
                <p:nvPr/>
              </p:nvCxnSpPr>
              <p:spPr>
                <a:xfrm flipV="1">
                  <a:off x="12374866" y="3398351"/>
                  <a:ext cx="677074" cy="35541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肘形连接符 60"/>
                <p:cNvCxnSpPr>
                  <a:stCxn id="52" idx="6"/>
                  <a:endCxn id="54" idx="2"/>
                </p:cNvCxnSpPr>
                <p:nvPr/>
              </p:nvCxnSpPr>
              <p:spPr>
                <a:xfrm>
                  <a:off x="12374866" y="3753765"/>
                  <a:ext cx="677074" cy="355412"/>
                </a:xfrm>
                <a:prstGeom prst="bentConnector3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肘形连接符 61"/>
                <p:cNvCxnSpPr/>
                <p:nvPr/>
              </p:nvCxnSpPr>
              <p:spPr>
                <a:xfrm>
                  <a:off x="13407354" y="3398351"/>
                  <a:ext cx="669007" cy="32675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肘形连接符 62"/>
                <p:cNvCxnSpPr/>
                <p:nvPr/>
              </p:nvCxnSpPr>
              <p:spPr>
                <a:xfrm flipV="1">
                  <a:off x="13407354" y="3725101"/>
                  <a:ext cx="669007" cy="384076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9680365" y="2565277"/>
                <a:ext cx="1316387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>
                    <a:latin typeface="Times New Roman" charset="0"/>
                    <a:ea typeface="Times New Roman" charset="0"/>
                    <a:cs typeface="Times New Roman" charset="0"/>
                  </a:rPr>
                  <a:t>Service</a:t>
                </a:r>
                <a:r>
                  <a:rPr kumimoji="1" lang="zh-CN" altLang="en-US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endPara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452175" y="1868440"/>
                <a:ext cx="922047" cy="561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 dirty="0" smtClean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NFP</a:t>
                </a:r>
                <a:endParaRPr kumimoji="1" lang="zh-CN" altLang="en-US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kumimoji="1" lang="en-US" altLang="zh-CN" sz="1524" i="1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Compiler</a:t>
                </a:r>
                <a:endParaRPr kumimoji="1" lang="zh-CN" altLang="en-US" sz="1524" i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6537245" y="1417638"/>
              <a:ext cx="2788004" cy="731520"/>
              <a:chOff x="6537245" y="1417638"/>
              <a:chExt cx="2788004" cy="731520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8512206" y="1637772"/>
                <a:ext cx="813043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524" i="1" dirty="0">
                    <a:latin typeface="Times New Roman" charset="0"/>
                    <a:ea typeface="Times New Roman" charset="0"/>
                    <a:cs typeface="Times New Roman" charset="0"/>
                  </a:rPr>
                  <a:t>Policies</a:t>
                </a:r>
                <a:endParaRPr kumimoji="1" lang="zh-CN" altLang="en-US" sz="1524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66" name="直线连接符 65"/>
              <p:cNvCxnSpPr/>
              <p:nvPr/>
            </p:nvCxnSpPr>
            <p:spPr>
              <a:xfrm>
                <a:off x="7132873" y="1790708"/>
                <a:ext cx="1379333" cy="1050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14" descr="Us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245" y="1417638"/>
                <a:ext cx="731520" cy="731520"/>
              </a:xfrm>
              <a:prstGeom prst="rect">
                <a:avLst/>
              </a:prstGeom>
            </p:spPr>
          </p:pic>
        </p:grpSp>
        <p:grpSp>
          <p:nvGrpSpPr>
            <p:cNvPr id="68" name="组 67"/>
            <p:cNvGrpSpPr/>
            <p:nvPr/>
          </p:nvGrpSpPr>
          <p:grpSpPr>
            <a:xfrm>
              <a:off x="6889871" y="3425758"/>
              <a:ext cx="4422505" cy="1930740"/>
              <a:chOff x="6889871" y="3425758"/>
              <a:chExt cx="4422505" cy="1930740"/>
            </a:xfrm>
          </p:grpSpPr>
          <p:cxnSp>
            <p:nvCxnSpPr>
              <p:cNvPr id="69" name="直线箭头连接符 68"/>
              <p:cNvCxnSpPr/>
              <p:nvPr/>
            </p:nvCxnSpPr>
            <p:spPr>
              <a:xfrm flipV="1">
                <a:off x="7679074" y="3854429"/>
                <a:ext cx="928592" cy="461382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7679074" y="4315812"/>
                <a:ext cx="901316" cy="488143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箭头连接符 70"/>
              <p:cNvCxnSpPr/>
              <p:nvPr/>
            </p:nvCxnSpPr>
            <p:spPr>
              <a:xfrm>
                <a:off x="9256086" y="3854429"/>
                <a:ext cx="1093911" cy="482296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V="1">
                <a:off x="9264066" y="4336726"/>
                <a:ext cx="1085930" cy="467229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6967739" y="4678232"/>
                <a:ext cx="505267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VPN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48492" y="4206980"/>
                <a:ext cx="736484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Firewall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8552578" y="5076550"/>
                <a:ext cx="739306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Monitor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143466" y="4720558"/>
                <a:ext cx="1168910" cy="279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Load</a:t>
                </a:r>
                <a:r>
                  <a:rPr kumimoji="1" lang="zh-CN" altLang="en-US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1219" b="1" dirty="0">
                    <a:latin typeface="Times New Roman" charset="0"/>
                    <a:ea typeface="Times New Roman" charset="0"/>
                    <a:cs typeface="Times New Roman" charset="0"/>
                  </a:rPr>
                  <a:t>Balancer</a:t>
                </a:r>
                <a:endParaRPr kumimoji="1" lang="zh-CN" altLang="en-US" sz="1219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pic>
            <p:nvPicPr>
              <p:cNvPr id="80" name="Picture 25" descr="EC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3948" y="3425758"/>
                <a:ext cx="895856" cy="895856"/>
              </a:xfrm>
              <a:prstGeom prst="rect">
                <a:avLst/>
              </a:prstGeom>
            </p:spPr>
          </p:pic>
          <p:pic>
            <p:nvPicPr>
              <p:cNvPr id="81" name="Picture 19" descr="EC2-AMI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3644" y="4342707"/>
                <a:ext cx="1085998" cy="925443"/>
              </a:xfrm>
              <a:prstGeom prst="rect">
                <a:avLst/>
              </a:prstGeom>
            </p:spPr>
          </p:pic>
          <p:pic>
            <p:nvPicPr>
              <p:cNvPr id="82" name="Picture 14" descr="Amazon-Elastic-Load-Balacing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8003" y="3803941"/>
                <a:ext cx="1055059" cy="1055059"/>
              </a:xfrm>
              <a:prstGeom prst="rect">
                <a:avLst/>
              </a:prstGeom>
            </p:spPr>
          </p:pic>
          <p:pic>
            <p:nvPicPr>
              <p:cNvPr id="83" name="Picture 4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871" y="3934200"/>
                <a:ext cx="779307" cy="817014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169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9"/>
    </mc:Choice>
    <mc:Fallback xmlns="">
      <p:transition spd="slow" advTm="1731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3" y="1843993"/>
            <a:ext cx="10735733" cy="1470025"/>
          </a:xfrm>
        </p:spPr>
        <p:txBody>
          <a:bodyPr/>
          <a:lstStyle/>
          <a:p>
            <a:r>
              <a:rPr lang="en-US" altLang="zh-CN" sz="4000" dirty="0" smtClean="0"/>
              <a:t>Thank</a:t>
            </a:r>
            <a:r>
              <a:rPr lang="zh-CN" altLang="en-US" sz="4000" dirty="0" smtClean="0"/>
              <a:t> </a:t>
            </a:r>
            <a:r>
              <a:rPr lang="en-US" altLang="zh-CN" sz="4000" smtClean="0"/>
              <a:t>you!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36019"/>
            <a:ext cx="8534400" cy="1752600"/>
          </a:xfrm>
        </p:spPr>
        <p:txBody>
          <a:bodyPr/>
          <a:lstStyle/>
          <a:p>
            <a:endParaRPr lang="zh-CN" altLang="en-US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i="1" dirty="0" err="1" smtClean="0">
                <a:solidFill>
                  <a:schemeClr val="tx1"/>
                </a:solidFill>
              </a:rPr>
              <a:t>netarchlab.tsinghua.edu.cn</a:t>
            </a:r>
            <a:endParaRPr lang="zh-CN" altLang="en-US" sz="2800" b="1" i="1" dirty="0" smtClean="0">
              <a:solidFill>
                <a:schemeClr val="tx1"/>
              </a:solidFill>
            </a:endParaRPr>
          </a:p>
          <a:p>
            <a:r>
              <a:rPr lang="en-US" altLang="zh-CN" sz="2800" b="1" i="1" dirty="0" smtClean="0">
                <a:solidFill>
                  <a:schemeClr val="tx1"/>
                </a:solidFill>
              </a:rPr>
              <a:t>c-sun14@mails.tsinghua.edu.cn</a:t>
            </a:r>
            <a:endParaRPr lang="en-US" sz="2800" b="1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7"/>
    </mc:Choice>
    <mc:Fallback xmlns="">
      <p:transition spd="slow" advTm="43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Observations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26" name="Picture 1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76" y="1755213"/>
            <a:ext cx="1038746" cy="1073572"/>
          </a:xfrm>
          <a:prstGeom prst="rect">
            <a:avLst/>
          </a:prstGeom>
        </p:spPr>
      </p:pic>
      <p:cxnSp>
        <p:nvCxnSpPr>
          <p:cNvPr id="27" name="直线箭头连接符 26"/>
          <p:cNvCxnSpPr/>
          <p:nvPr/>
        </p:nvCxnSpPr>
        <p:spPr>
          <a:xfrm>
            <a:off x="2589179" y="2288459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865818" y="2290230"/>
            <a:ext cx="617169" cy="1017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138158" y="2288455"/>
            <a:ext cx="561063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260435" y="2288459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6402801" y="2287947"/>
            <a:ext cx="545420" cy="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83016" y="2779335"/>
            <a:ext cx="5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VPN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61558" y="2778436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Firewall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11983" y="2778436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Monitor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47089" y="27793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+mj-lt"/>
                <a:ea typeface="Times New Roman" charset="0"/>
                <a:cs typeface="Times New Roman" charset="0"/>
              </a:rPr>
              <a:t>Load</a:t>
            </a:r>
            <a:r>
              <a:rPr kumimoji="1" lang="zh-CN" altLang="en-US" dirty="0" smtClean="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+mj-lt"/>
                <a:ea typeface="Times New Roman" charset="0"/>
                <a:cs typeface="Times New Roman" charset="0"/>
              </a:rPr>
              <a:t>Blancer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pic>
        <p:nvPicPr>
          <p:cNvPr id="40" name="Picture 19" descr="EC2-A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87" y="1744914"/>
            <a:ext cx="1069206" cy="1105054"/>
          </a:xfrm>
          <a:prstGeom prst="rect">
            <a:avLst/>
          </a:prstGeom>
        </p:spPr>
      </p:pic>
      <p:pic>
        <p:nvPicPr>
          <p:cNvPr id="41" name="Picture 25" descr="EC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97" y="1835826"/>
            <a:ext cx="882004" cy="911576"/>
          </a:xfrm>
          <a:prstGeom prst="rect">
            <a:avLst/>
          </a:prstGeom>
        </p:spPr>
      </p:pic>
      <p:pic>
        <p:nvPicPr>
          <p:cNvPr id="42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44" y="1888700"/>
            <a:ext cx="767257" cy="831350"/>
          </a:xfrm>
          <a:prstGeom prst="rect">
            <a:avLst/>
          </a:prstGeom>
        </p:spPr>
      </p:pic>
      <p:grpSp>
        <p:nvGrpSpPr>
          <p:cNvPr id="58" name="组 57"/>
          <p:cNvGrpSpPr/>
          <p:nvPr/>
        </p:nvGrpSpPr>
        <p:grpSpPr>
          <a:xfrm>
            <a:off x="1434343" y="4041346"/>
            <a:ext cx="5426438" cy="2346002"/>
            <a:chOff x="6832587" y="2725984"/>
            <a:chExt cx="5232466" cy="2344209"/>
          </a:xfrm>
        </p:grpSpPr>
        <p:cxnSp>
          <p:nvCxnSpPr>
            <p:cNvPr id="44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03357" y="4271852"/>
              <a:ext cx="562944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66605" y="2725984"/>
              <a:ext cx="881051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011279" y="4701143"/>
              <a:ext cx="920930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491284" y="4314178"/>
              <a:ext cx="1482637" cy="36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4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55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5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57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6" name="右箭头 35"/>
          <p:cNvSpPr/>
          <p:nvPr/>
        </p:nvSpPr>
        <p:spPr>
          <a:xfrm rot="5400000">
            <a:off x="3823677" y="3205455"/>
            <a:ext cx="615501" cy="7747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38939" y="3239506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562C1"/>
                </a:solidFill>
              </a:rPr>
              <a:t>25%</a:t>
            </a:r>
            <a:r>
              <a:rPr lang="zh-CN" altLang="en-US" sz="3200" b="1" i="1" dirty="0" smtClean="0">
                <a:solidFill>
                  <a:srgbClr val="0562C1"/>
                </a:solidFill>
              </a:rPr>
              <a:t> ↓</a:t>
            </a:r>
            <a:endParaRPr lang="zh-CN" altLang="en-US" sz="3200" b="1" i="1" dirty="0">
              <a:solidFill>
                <a:srgbClr val="0562C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9831" y="1842436"/>
            <a:ext cx="3203973" cy="9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rgbClr val="FF0000"/>
                </a:solidFill>
              </a:rPr>
              <a:t>53.8%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NF pairs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can work </a:t>
            </a:r>
            <a:r>
              <a:rPr kumimoji="1" lang="en-US" altLang="zh-CN" sz="2800" dirty="0" smtClean="0">
                <a:solidFill>
                  <a:srgbClr val="0562C1"/>
                </a:solidFill>
              </a:rPr>
              <a:t>in parallel</a:t>
            </a:r>
            <a:endParaRPr kumimoji="1" lang="zh-CN" altLang="en-US" sz="2800" i="1" dirty="0">
              <a:solidFill>
                <a:srgbClr val="0562C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175" y="6130564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30887" y="1459598"/>
            <a:ext cx="7360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Read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74744" y="1447082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Drop?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23775" y="6014881"/>
            <a:ext cx="7360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Read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04216" y="4055277"/>
            <a:ext cx="8739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ndale Mono" charset="0"/>
                <a:ea typeface="Andale Mono" charset="0"/>
                <a:cs typeface="Andale Mono" charset="0"/>
              </a:rPr>
              <a:t>Drop?</a:t>
            </a:r>
            <a:endParaRPr kumimoji="1" lang="zh-CN" alt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08540" y="4175155"/>
            <a:ext cx="2486555" cy="1912581"/>
            <a:chOff x="18063" y="4547511"/>
            <a:chExt cx="2158958" cy="1069184"/>
          </a:xfrm>
        </p:grpSpPr>
        <p:sp>
          <p:nvSpPr>
            <p:cNvPr id="43" name="左右箭头 42"/>
            <p:cNvSpPr/>
            <p:nvPr/>
          </p:nvSpPr>
          <p:spPr>
            <a:xfrm rot="5400000">
              <a:off x="562950" y="4002624"/>
              <a:ext cx="1069184" cy="2158958"/>
            </a:xfrm>
            <a:prstGeom prst="leftRightArrow">
              <a:avLst>
                <a:gd name="adj1" fmla="val 76471"/>
                <a:gd name="adj2" fmla="val 22934"/>
              </a:avLst>
            </a:prstGeom>
            <a:solidFill>
              <a:srgbClr val="0562C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u="sng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8656" y="4769426"/>
              <a:ext cx="1927838" cy="6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u="sng" dirty="0" smtClean="0">
                  <a:solidFill>
                    <a:schemeClr val="bg1"/>
                  </a:solidFill>
                </a:rPr>
                <a:t>Vertical</a:t>
              </a:r>
            </a:p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Acceleration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946551" y="4112965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941189" y="6130564"/>
            <a:ext cx="489857" cy="195122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7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17"/>
    </mc:Choice>
    <mc:Fallback xmlns="">
      <p:transition spd="slow" advTm="71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16211 -0.00162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/>
      <p:bldP spid="37" grpId="0" animBg="1"/>
      <p:bldP spid="39" grpId="0" animBg="1"/>
      <p:bldP spid="39" grpId="1" animBg="1"/>
      <p:bldP spid="39" grpId="2" animBg="1"/>
      <p:bldP spid="5" grpId="0" animBg="1"/>
      <p:bldP spid="61" grpId="0" animBg="1"/>
      <p:bldP spid="64" grpId="0" animBg="1"/>
      <p:bldP spid="65" grpId="0" animBg="1"/>
      <p:bldP spid="59" grpId="0" animBg="1"/>
      <p:bldP spid="59" grpId="2" animBg="1"/>
      <p:bldP spid="59" grpId="3" animBg="1"/>
      <p:bldP spid="60" grpId="0" animBg="1"/>
      <p:bldP spid="60" grpId="2" animBg="1"/>
      <p:bldP spid="60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62664"/>
            <a:ext cx="10972800" cy="142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4000" i="1" dirty="0" smtClean="0">
                <a:solidFill>
                  <a:schemeClr val="tx1"/>
                </a:solidFill>
              </a:rPr>
              <a:t>NFP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>exploits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Network</a:t>
            </a:r>
            <a:r>
              <a:rPr kumimoji="1" lang="zh-CN" altLang="en-US" sz="4000" b="1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Function</a:t>
            </a:r>
            <a:r>
              <a:rPr kumimoji="1" lang="zh-CN" altLang="en-US" sz="4000" b="1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Parallelism</a:t>
            </a:r>
            <a:r>
              <a:rPr kumimoji="1" lang="zh-CN" altLang="en-US" sz="4000" i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i="1" dirty="0" smtClean="0">
                <a:solidFill>
                  <a:schemeClr val="tx1"/>
                </a:solidFill>
              </a:rPr>
              <a:t/>
            </a:r>
            <a:br>
              <a:rPr kumimoji="1" lang="en-US" altLang="zh-CN" sz="4000" i="1" dirty="0" smtClean="0">
                <a:solidFill>
                  <a:schemeClr val="tx1"/>
                </a:solidFill>
              </a:rPr>
            </a:br>
            <a:r>
              <a:rPr kumimoji="1" lang="en-US" altLang="zh-CN" sz="4000" i="1" dirty="0" smtClean="0">
                <a:solidFill>
                  <a:schemeClr val="tx1"/>
                </a:solidFill>
              </a:rPr>
              <a:t>to </a:t>
            </a:r>
            <a:r>
              <a:rPr kumimoji="1" lang="en-US" altLang="zh-CN" sz="4000" b="1" i="1" dirty="0" smtClean="0">
                <a:solidFill>
                  <a:schemeClr val="tx1"/>
                </a:solidFill>
              </a:rPr>
              <a:t>reduce NFV latency</a:t>
            </a:r>
            <a:endParaRPr kumimoji="1" lang="zh-CN" altLang="en-US" sz="4000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7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0"/>
    </mc:Choice>
    <mc:Fallback xmlns="">
      <p:transition spd="slow" advTm="160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6</a:t>
            </a:fld>
            <a:endParaRPr lang="en-US" sz="2000" dirty="0"/>
          </a:p>
        </p:txBody>
      </p:sp>
      <p:grpSp>
        <p:nvGrpSpPr>
          <p:cNvPr id="5" name="组 42"/>
          <p:cNvGrpSpPr/>
          <p:nvPr/>
        </p:nvGrpSpPr>
        <p:grpSpPr>
          <a:xfrm>
            <a:off x="941661" y="2039953"/>
            <a:ext cx="5050378" cy="1203859"/>
            <a:chOff x="2974117" y="1976793"/>
            <a:chExt cx="5777111" cy="1466486"/>
          </a:xfrm>
        </p:grpSpPr>
        <p:pic>
          <p:nvPicPr>
            <p:cNvPr id="6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7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37573" y="2993376"/>
              <a:ext cx="66782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65377" y="2992492"/>
              <a:ext cx="104519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76216" y="2992492"/>
              <a:ext cx="1092501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20663" y="2993374"/>
              <a:ext cx="466120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7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19" name="组 57"/>
          <p:cNvGrpSpPr/>
          <p:nvPr/>
        </p:nvGrpSpPr>
        <p:grpSpPr>
          <a:xfrm>
            <a:off x="6801603" y="1503753"/>
            <a:ext cx="4308180" cy="1971676"/>
            <a:chOff x="6832587" y="2685536"/>
            <a:chExt cx="5232466" cy="2442083"/>
          </a:xfrm>
        </p:grpSpPr>
        <p:cxnSp>
          <p:nvCxnSpPr>
            <p:cNvPr id="20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370521" y="4271853"/>
              <a:ext cx="709065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52260" y="2685536"/>
              <a:ext cx="1109742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46927" y="4670171"/>
              <a:ext cx="1159973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985150" y="4314179"/>
              <a:ext cx="494906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0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1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2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3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4" name="文本框 33"/>
          <p:cNvSpPr txBox="1"/>
          <p:nvPr/>
        </p:nvSpPr>
        <p:spPr>
          <a:xfrm>
            <a:off x="2257797" y="3847721"/>
            <a:ext cx="271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563C1"/>
                </a:solidFill>
              </a:rPr>
              <a:t>NF </a:t>
            </a:r>
            <a:r>
              <a:rPr lang="zh-CN" altLang="en-US" sz="3200" dirty="0" smtClean="0">
                <a:solidFill>
                  <a:srgbClr val="0563C1"/>
                </a:solidFill>
              </a:rPr>
              <a:t>→ </a:t>
            </a:r>
            <a:r>
              <a:rPr lang="en-US" altLang="zh-CN" sz="3200" dirty="0" smtClean="0">
                <a:solidFill>
                  <a:srgbClr val="0563C1"/>
                </a:solidFill>
              </a:rPr>
              <a:t>Position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2262700" y="4538727"/>
            <a:ext cx="2646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/>
              <a:t>VPN       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1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Monitor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2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Firewall       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3</a:t>
            </a:r>
            <a:endParaRPr lang="en-US" altLang="zh-CN" sz="2800" dirty="0"/>
          </a:p>
          <a:p>
            <a:pPr algn="just"/>
            <a:r>
              <a:rPr lang="en-US" altLang="zh-CN" sz="2800" dirty="0" smtClean="0"/>
              <a:t>LB                 </a:t>
            </a:r>
            <a:r>
              <a:rPr lang="en-US" altLang="zh-CN" dirty="0" smtClean="0"/>
              <a:t> 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 4</a:t>
            </a:r>
            <a:endParaRPr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6800750" y="4051428"/>
            <a:ext cx="4290346" cy="582439"/>
          </a:xfrm>
          <a:prstGeom prst="rect">
            <a:avLst/>
          </a:prstGeom>
          <a:solidFill>
            <a:srgbClr val="F28234">
              <a:alpha val="20000"/>
            </a:srgbClr>
          </a:solidFill>
          <a:ln>
            <a:solidFill>
              <a:srgbClr val="F2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Sequential chaining intent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8215" y="1319291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Chain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108386" y="1319291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Service Graph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03663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(1)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709939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879536" y="3345368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972532" y="3344573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(4)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 rot="3448811">
            <a:off x="7635597" y="931466"/>
            <a:ext cx="1351829" cy="2646183"/>
          </a:xfrm>
          <a:prstGeom prst="ellipse">
            <a:avLst/>
          </a:prstGeom>
          <a:solidFill>
            <a:srgbClr val="F28234">
              <a:alpha val="20000"/>
            </a:srgbClr>
          </a:solidFill>
          <a:ln>
            <a:solidFill>
              <a:srgbClr val="F2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00750" y="4841139"/>
            <a:ext cx="4290346" cy="582439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Parallel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orchestration </a:t>
            </a:r>
            <a:r>
              <a:rPr lang="en-US" altLang="zh-CN" sz="2800" dirty="0">
                <a:solidFill>
                  <a:schemeClr val="tx1"/>
                </a:solidFill>
              </a:rPr>
              <a:t>intent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60989" y="1215961"/>
            <a:ext cx="1165464" cy="252456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01603" y="5636275"/>
            <a:ext cx="4290346" cy="58243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Intuitive and Expressive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37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33"/>
    </mc:Choice>
    <mc:Fallback xmlns="">
      <p:transition spd="slow" advTm="46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 animBg="1"/>
      <p:bldP spid="42" grpId="0"/>
      <p:bldP spid="43" grpId="0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3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7</a:t>
            </a:fld>
            <a:endParaRPr lang="en-US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165818" y="1532459"/>
            <a:ext cx="2345078" cy="1074212"/>
            <a:chOff x="8126979" y="2479730"/>
            <a:chExt cx="1574418" cy="517625"/>
          </a:xfrm>
        </p:grpSpPr>
        <p:sp>
          <p:nvSpPr>
            <p:cNvPr id="13" name="椭圆 12"/>
            <p:cNvSpPr/>
            <p:nvPr/>
          </p:nvSpPr>
          <p:spPr>
            <a:xfrm>
              <a:off x="8126979" y="2652272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00839" y="2479730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00839" y="2824813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16" name="椭圆 15"/>
            <p:cNvSpPr/>
            <p:nvPr/>
          </p:nvSpPr>
          <p:spPr>
            <a:xfrm>
              <a:off x="9469434" y="2638357"/>
              <a:ext cx="231963" cy="17254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17" name="肘形连接符 16"/>
            <p:cNvCxnSpPr/>
            <p:nvPr/>
          </p:nvCxnSpPr>
          <p:spPr>
            <a:xfrm flipV="1">
              <a:off x="8358942" y="2566001"/>
              <a:ext cx="441897" cy="1725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8358942" y="2738543"/>
              <a:ext cx="441897" cy="17254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>
              <a:off x="9032802" y="2566001"/>
              <a:ext cx="436632" cy="15862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 flipV="1">
              <a:off x="9032802" y="2724628"/>
              <a:ext cx="436632" cy="1864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箭头 25"/>
          <p:cNvSpPr/>
          <p:nvPr/>
        </p:nvSpPr>
        <p:spPr>
          <a:xfrm>
            <a:off x="5472930" y="1840443"/>
            <a:ext cx="1513481" cy="4481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39028" y="3621791"/>
            <a:ext cx="3024616" cy="8205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tx1"/>
                </a:solidFill>
              </a:rPr>
              <a:t>NF Dependency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24" name="Picture 19" descr="EC2-AM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34" y="4494832"/>
            <a:ext cx="949385" cy="891511"/>
          </a:xfrm>
          <a:prstGeom prst="rect">
            <a:avLst/>
          </a:prstGeom>
        </p:spPr>
      </p:pic>
      <p:pic>
        <p:nvPicPr>
          <p:cNvPr id="29" name="Picture 25" descr="EC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18" y="4568176"/>
            <a:ext cx="783162" cy="735421"/>
          </a:xfrm>
          <a:prstGeom prst="rect">
            <a:avLst/>
          </a:prstGeom>
        </p:spPr>
      </p:pic>
      <p:pic>
        <p:nvPicPr>
          <p:cNvPr id="30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53" y="5430711"/>
            <a:ext cx="538196" cy="564237"/>
          </a:xfrm>
          <a:prstGeom prst="rect">
            <a:avLst/>
          </a:prstGeom>
        </p:spPr>
      </p:pic>
      <p:pic>
        <p:nvPicPr>
          <p:cNvPr id="33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78" y="6096521"/>
            <a:ext cx="538196" cy="564237"/>
          </a:xfrm>
          <a:prstGeom prst="rect">
            <a:avLst/>
          </a:prstGeom>
        </p:spPr>
      </p:pic>
      <p:pic>
        <p:nvPicPr>
          <p:cNvPr id="3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88" y="5430711"/>
            <a:ext cx="538195" cy="564237"/>
          </a:xfrm>
          <a:prstGeom prst="rect">
            <a:avLst/>
          </a:prstGeom>
        </p:spPr>
      </p:pic>
      <p:pic>
        <p:nvPicPr>
          <p:cNvPr id="35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93" y="5437482"/>
            <a:ext cx="529915" cy="550695"/>
          </a:xfrm>
          <a:prstGeom prst="rect">
            <a:avLst/>
          </a:prstGeom>
        </p:spPr>
      </p:pic>
      <p:pic>
        <p:nvPicPr>
          <p:cNvPr id="36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1" y="6096521"/>
            <a:ext cx="538196" cy="564237"/>
          </a:xfrm>
          <a:prstGeom prst="rect">
            <a:avLst/>
          </a:prstGeom>
        </p:spPr>
      </p:pic>
      <p:pic>
        <p:nvPicPr>
          <p:cNvPr id="37" name="Picture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6096521"/>
            <a:ext cx="538196" cy="564237"/>
          </a:xfrm>
          <a:prstGeom prst="rect">
            <a:avLst/>
          </a:prstGeom>
        </p:spPr>
      </p:pic>
      <p:pic>
        <p:nvPicPr>
          <p:cNvPr id="39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60" y="6100861"/>
            <a:ext cx="538195" cy="555557"/>
          </a:xfrm>
          <a:prstGeom prst="rect">
            <a:avLst/>
          </a:prstGeom>
        </p:spPr>
      </p:pic>
      <p:pic>
        <p:nvPicPr>
          <p:cNvPr id="40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08" y="5430711"/>
            <a:ext cx="473505" cy="564237"/>
          </a:xfrm>
          <a:prstGeom prst="rect">
            <a:avLst/>
          </a:prstGeom>
        </p:spPr>
      </p:pic>
      <p:pic>
        <p:nvPicPr>
          <p:cNvPr id="41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63" y="5429989"/>
            <a:ext cx="543639" cy="564959"/>
          </a:xfrm>
          <a:prstGeom prst="rect">
            <a:avLst/>
          </a:prstGeom>
        </p:spPr>
      </p:pic>
      <p:pic>
        <p:nvPicPr>
          <p:cNvPr id="42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97" y="6096160"/>
            <a:ext cx="543639" cy="56495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962379" y="476051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Firewall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58616" y="4745464"/>
            <a:ext cx="95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j-lt"/>
                <a:ea typeface="Times New Roman" charset="0"/>
                <a:cs typeface="Times New Roman" charset="0"/>
              </a:rPr>
              <a:t>Monitor</a:t>
            </a:r>
            <a:endParaRPr kumimoji="1" lang="zh-CN" alt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9671" y="2471109"/>
            <a:ext cx="2205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/>
              <a:t>Service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Graph</a:t>
            </a:r>
            <a:endParaRPr kumimoji="1" lang="zh-CN" altLang="en-US" sz="2800" dirty="0"/>
          </a:p>
        </p:txBody>
      </p:sp>
      <p:cxnSp>
        <p:nvCxnSpPr>
          <p:cNvPr id="6" name="直接箭头连接符 5"/>
          <p:cNvCxnSpPr>
            <a:stCxn id="58" idx="2"/>
            <a:endCxn id="27" idx="1"/>
          </p:cNvCxnSpPr>
          <p:nvPr/>
        </p:nvCxnSpPr>
        <p:spPr>
          <a:xfrm>
            <a:off x="2952768" y="3060004"/>
            <a:ext cx="1686260" cy="972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7" idx="3"/>
            <a:endCxn id="3" idx="2"/>
          </p:cNvCxnSpPr>
          <p:nvPr/>
        </p:nvCxnSpPr>
        <p:spPr>
          <a:xfrm flipV="1">
            <a:off x="7663644" y="2994329"/>
            <a:ext cx="1678637" cy="103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21228" y="3070442"/>
            <a:ext cx="6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①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897443" y="3055884"/>
            <a:ext cx="6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376711" y="3665368"/>
                <a:ext cx="3414696" cy="775913"/>
              </a:xfrm>
              <a:prstGeom prst="rect">
                <a:avLst/>
              </a:prstGeom>
              <a:solidFill>
                <a:srgbClr val="0562C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Graph</m:t>
                      </m:r>
                      <m:r>
                        <a:rPr kumimoji="1" lang="zh-CN" altLang="en-US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Construction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11" y="3665368"/>
                <a:ext cx="3414696" cy="775913"/>
              </a:xfrm>
              <a:prstGeom prst="rect">
                <a:avLst/>
              </a:prstGeom>
              <a:blipFill rotWithShape="0">
                <a:blip r:embed="rId16"/>
                <a:stretch>
                  <a:fillRect t="-40625" b="-570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1885745" y="2536784"/>
            <a:ext cx="213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/>
              <a:t>Service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Chain</a:t>
            </a:r>
            <a:endParaRPr kumimoji="1"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362151" y="1885500"/>
            <a:ext cx="3276877" cy="363101"/>
            <a:chOff x="1362151" y="1885500"/>
            <a:chExt cx="3276877" cy="363101"/>
          </a:xfrm>
        </p:grpSpPr>
        <p:sp>
          <p:nvSpPr>
            <p:cNvPr id="50" name="椭圆 49"/>
            <p:cNvSpPr/>
            <p:nvPr/>
          </p:nvSpPr>
          <p:spPr>
            <a:xfrm>
              <a:off x="1362151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1" name="椭圆 50"/>
            <p:cNvSpPr/>
            <p:nvPr/>
          </p:nvSpPr>
          <p:spPr>
            <a:xfrm>
              <a:off x="2339275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16399" y="188550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sp>
          <p:nvSpPr>
            <p:cNvPr id="53" name="椭圆 52"/>
            <p:cNvSpPr/>
            <p:nvPr/>
          </p:nvSpPr>
          <p:spPr>
            <a:xfrm>
              <a:off x="4293522" y="1890530"/>
              <a:ext cx="345506" cy="35807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72"/>
            </a:p>
          </p:txBody>
        </p:sp>
        <p:cxnSp>
          <p:nvCxnSpPr>
            <p:cNvPr id="8" name="直接连接符 7"/>
            <p:cNvCxnSpPr>
              <a:stCxn id="50" idx="6"/>
              <a:endCxn id="51" idx="2"/>
            </p:cNvCxnSpPr>
            <p:nvPr/>
          </p:nvCxnSpPr>
          <p:spPr>
            <a:xfrm>
              <a:off x="1707657" y="2064536"/>
              <a:ext cx="631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1" idx="6"/>
              <a:endCxn id="52" idx="2"/>
            </p:cNvCxnSpPr>
            <p:nvPr/>
          </p:nvCxnSpPr>
          <p:spPr>
            <a:xfrm>
              <a:off x="2684781" y="2064536"/>
              <a:ext cx="631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3" idx="2"/>
              <a:endCxn id="52" idx="6"/>
            </p:cNvCxnSpPr>
            <p:nvPr/>
          </p:nvCxnSpPr>
          <p:spPr>
            <a:xfrm flipH="1" flipV="1">
              <a:off x="3661905" y="2064536"/>
              <a:ext cx="631617" cy="5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24202" y="3644101"/>
                <a:ext cx="3554869" cy="775913"/>
              </a:xfrm>
              <a:prstGeom prst="rect">
                <a:avLst/>
              </a:prstGeom>
              <a:solidFill>
                <a:srgbClr val="0562C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ependency</m:t>
                      </m:r>
                      <m: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Identification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2" y="3644101"/>
                <a:ext cx="3554869" cy="775913"/>
              </a:xfrm>
              <a:prstGeom prst="rect">
                <a:avLst/>
              </a:prstGeom>
              <a:blipFill>
                <a:blip r:embed="rId17"/>
                <a:stretch>
                  <a:fillRect l="-2230" r="-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77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4"/>
    </mc:Choice>
    <mc:Fallback xmlns="">
      <p:transition spd="slow" advTm="54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3" grpId="0"/>
      <p:bldP spid="44" grpId="0"/>
      <p:bldP spid="3" grpId="0"/>
      <p:bldP spid="22" grpId="0"/>
      <p:bldP spid="46" grpId="0"/>
      <p:bldP spid="48" grpId="0" animBg="1"/>
      <p:bldP spid="58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 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8</a:t>
            </a:fld>
            <a:endParaRPr lang="en-US" sz="2000" dirty="0"/>
          </a:p>
        </p:txBody>
      </p:sp>
      <p:grpSp>
        <p:nvGrpSpPr>
          <p:cNvPr id="6" name="组 42"/>
          <p:cNvGrpSpPr/>
          <p:nvPr/>
        </p:nvGrpSpPr>
        <p:grpSpPr>
          <a:xfrm>
            <a:off x="2669344" y="1907926"/>
            <a:ext cx="5050378" cy="1203859"/>
            <a:chOff x="2974117" y="1976793"/>
            <a:chExt cx="5777111" cy="1466486"/>
          </a:xfrm>
        </p:grpSpPr>
        <p:pic>
          <p:nvPicPr>
            <p:cNvPr id="7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577" y="1986914"/>
              <a:ext cx="1055059" cy="1055059"/>
            </a:xfrm>
            <a:prstGeom prst="rect">
              <a:avLst/>
            </a:prstGeom>
          </p:spPr>
        </p:pic>
        <p:cxnSp>
          <p:nvCxnSpPr>
            <p:cNvPr id="8" name="直线箭头连接符 26"/>
            <p:cNvCxnSpPr/>
            <p:nvPr/>
          </p:nvCxnSpPr>
          <p:spPr>
            <a:xfrm>
              <a:off x="4323729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27"/>
            <p:cNvCxnSpPr/>
            <p:nvPr/>
          </p:nvCxnSpPr>
          <p:spPr>
            <a:xfrm>
              <a:off x="5620417" y="2512705"/>
              <a:ext cx="626861" cy="99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28"/>
            <p:cNvCxnSpPr/>
            <p:nvPr/>
          </p:nvCxnSpPr>
          <p:spPr>
            <a:xfrm flipV="1">
              <a:off x="6912739" y="2510961"/>
              <a:ext cx="569874" cy="0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29"/>
            <p:cNvCxnSpPr/>
            <p:nvPr/>
          </p:nvCxnSpPr>
          <p:spPr>
            <a:xfrm>
              <a:off x="2974117" y="2510965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30"/>
            <p:cNvCxnSpPr/>
            <p:nvPr/>
          </p:nvCxnSpPr>
          <p:spPr>
            <a:xfrm>
              <a:off x="8197242" y="2510462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530238" y="2993375"/>
              <a:ext cx="68249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53166" y="2992491"/>
              <a:ext cx="1069617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66130" y="2992491"/>
              <a:ext cx="1112672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17911" y="2993376"/>
              <a:ext cx="471619" cy="44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+mj-lt"/>
                  <a:ea typeface="Times New Roman" charset="0"/>
                  <a:cs typeface="Times New Roman" charset="0"/>
                </a:rPr>
                <a:t>LB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7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665" y="1976793"/>
              <a:ext cx="1085998" cy="1085998"/>
            </a:xfrm>
            <a:prstGeom prst="rect">
              <a:avLst/>
            </a:prstGeom>
          </p:spPr>
        </p:pic>
        <p:pic>
          <p:nvPicPr>
            <p:cNvPr id="18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162" y="2066137"/>
              <a:ext cx="895856" cy="895856"/>
            </a:xfrm>
            <a:prstGeom prst="rect">
              <a:avLst/>
            </a:prstGeom>
          </p:spPr>
        </p:pic>
        <p:pic>
          <p:nvPicPr>
            <p:cNvPr id="19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42" y="2118099"/>
              <a:ext cx="779307" cy="817014"/>
            </a:xfrm>
            <a:prstGeom prst="rect">
              <a:avLst/>
            </a:prstGeom>
          </p:spPr>
        </p:pic>
      </p:grpSp>
      <p:grpSp>
        <p:nvGrpSpPr>
          <p:cNvPr id="20" name="组 57"/>
          <p:cNvGrpSpPr/>
          <p:nvPr/>
        </p:nvGrpSpPr>
        <p:grpSpPr>
          <a:xfrm>
            <a:off x="3317479" y="3814575"/>
            <a:ext cx="4385969" cy="1971676"/>
            <a:chOff x="6832587" y="2685536"/>
            <a:chExt cx="5326944" cy="2442083"/>
          </a:xfrm>
        </p:grpSpPr>
        <p:cxnSp>
          <p:nvCxnSpPr>
            <p:cNvPr id="21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362733" y="4271853"/>
              <a:ext cx="724642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39294" y="2685536"/>
              <a:ext cx="1135675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836218" y="4670171"/>
              <a:ext cx="1181389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305678" y="4314178"/>
              <a:ext cx="1853853" cy="457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Picture 25" descr="EC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32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33" name="Picture 14" descr="Amazon-Elastic-Load-Balac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34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863186" y="1360694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Chain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63186" y="3950513"/>
            <a:ext cx="271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Service Graph</a:t>
            </a:r>
          </a:p>
        </p:txBody>
      </p:sp>
      <p:sp>
        <p:nvSpPr>
          <p:cNvPr id="37" name="矩形 36"/>
          <p:cNvSpPr/>
          <p:nvPr/>
        </p:nvSpPr>
        <p:spPr>
          <a:xfrm>
            <a:off x="1853695" y="3054622"/>
            <a:ext cx="489857" cy="202123"/>
          </a:xfrm>
          <a:prstGeom prst="rect">
            <a:avLst/>
          </a:prstGeom>
          <a:solidFill>
            <a:srgbClr val="0562C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53695" y="5668982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56071" y="3990049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43620" y="5668981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70747" y="3892687"/>
            <a:ext cx="3022600" cy="582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Extra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Packet Copies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470748" y="5001192"/>
                <a:ext cx="3022600" cy="775913"/>
              </a:xfrm>
              <a:prstGeom prst="rect">
                <a:avLst/>
              </a:prstGeom>
              <a:solidFill>
                <a:srgbClr val="0562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Res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ource</m:t>
                      </m:r>
                      <m:r>
                        <a:rPr kumimoji="1" lang="zh-CN" altLang="en-US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Overhead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48" y="5001192"/>
                <a:ext cx="3022600" cy="775913"/>
              </a:xfrm>
              <a:prstGeom prst="rect">
                <a:avLst/>
              </a:prstGeom>
              <a:blipFill rotWithShape="0">
                <a:blip r:embed="rId8"/>
                <a:stretch>
                  <a:fillRect t="-37879" b="-545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9635065" y="4475409"/>
            <a:ext cx="693964" cy="5554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9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9"/>
    </mc:Choice>
    <mc:Fallback xmlns="">
      <p:transition spd="slow" advTm="31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49362 0.00162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7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1621 -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18633 -0.0009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8737 -0.0046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8" grpId="2" animBg="1"/>
      <p:bldP spid="39" grpId="1" animBg="1"/>
      <p:bldP spid="39" grpId="4" animBg="1"/>
      <p:bldP spid="40" grpId="1" animBg="1"/>
      <p:bldP spid="40" grpId="4" animBg="1"/>
      <p:bldP spid="44" grpId="0" animBg="1"/>
      <p:bldP spid="43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274638"/>
            <a:ext cx="11108267" cy="1143000"/>
          </a:xfrm>
        </p:spPr>
        <p:txBody>
          <a:bodyPr/>
          <a:lstStyle/>
          <a:p>
            <a:r>
              <a:rPr kumimoji="1" lang="en-US" altLang="zh-CN" dirty="0" smtClean="0"/>
              <a:t>Challenge 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000" smtClean="0"/>
              <a:t>9</a:t>
            </a:fld>
            <a:endParaRPr lang="en-US" sz="2000" dirty="0"/>
          </a:p>
        </p:txBody>
      </p:sp>
      <p:grpSp>
        <p:nvGrpSpPr>
          <p:cNvPr id="5" name="组 57"/>
          <p:cNvGrpSpPr/>
          <p:nvPr/>
        </p:nvGrpSpPr>
        <p:grpSpPr>
          <a:xfrm>
            <a:off x="2531469" y="1420282"/>
            <a:ext cx="6786158" cy="2964937"/>
            <a:chOff x="6832587" y="2750594"/>
            <a:chExt cx="5232466" cy="2256466"/>
          </a:xfrm>
        </p:grpSpPr>
        <p:cxnSp>
          <p:nvCxnSpPr>
            <p:cNvPr id="6" name="直线箭头连接符 43"/>
            <p:cNvCxnSpPr/>
            <p:nvPr/>
          </p:nvCxnSpPr>
          <p:spPr>
            <a:xfrm flipV="1">
              <a:off x="8183756" y="3448049"/>
              <a:ext cx="928592" cy="46138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44"/>
            <p:cNvCxnSpPr/>
            <p:nvPr/>
          </p:nvCxnSpPr>
          <p:spPr>
            <a:xfrm>
              <a:off x="8183756" y="3909432"/>
              <a:ext cx="901316" cy="488143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45"/>
            <p:cNvCxnSpPr/>
            <p:nvPr/>
          </p:nvCxnSpPr>
          <p:spPr>
            <a:xfrm>
              <a:off x="9760768" y="3448049"/>
              <a:ext cx="1093911" cy="482296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46"/>
            <p:cNvCxnSpPr/>
            <p:nvPr/>
          </p:nvCxnSpPr>
          <p:spPr>
            <a:xfrm flipV="1">
              <a:off x="9768748" y="3930346"/>
              <a:ext cx="1085930" cy="467229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47"/>
            <p:cNvCxnSpPr/>
            <p:nvPr/>
          </p:nvCxnSpPr>
          <p:spPr>
            <a:xfrm>
              <a:off x="6832587" y="3918841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48"/>
            <p:cNvCxnSpPr/>
            <p:nvPr/>
          </p:nvCxnSpPr>
          <p:spPr>
            <a:xfrm>
              <a:off x="11511067" y="3918338"/>
              <a:ext cx="553986" cy="502"/>
            </a:xfrm>
            <a:prstGeom prst="straightConnector1">
              <a:avLst/>
            </a:prstGeom>
            <a:ln w="53975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554187" y="4272420"/>
              <a:ext cx="460037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VPN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46640" y="2750594"/>
              <a:ext cx="720980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Firewall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98361" y="4725980"/>
              <a:ext cx="750002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Monitor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44146" y="4314178"/>
              <a:ext cx="1176914" cy="281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Load</a:t>
              </a:r>
              <a:r>
                <a:rPr kumimoji="1" lang="zh-CN" altLang="en-US" dirty="0">
                  <a:latin typeface="+mj-lt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dirty="0">
                  <a:latin typeface="+mj-lt"/>
                  <a:ea typeface="Times New Roman" charset="0"/>
                  <a:cs typeface="Times New Roman" charset="0"/>
                </a:rPr>
                <a:t>Balancer</a:t>
              </a:r>
              <a:endParaRPr kumimoji="1" lang="zh-CN" altLang="en-US" dirty="0">
                <a:latin typeface="+mj-lt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Picture 25" descr="EC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30" y="3019378"/>
              <a:ext cx="895856" cy="895856"/>
            </a:xfrm>
            <a:prstGeom prst="rect">
              <a:avLst/>
            </a:prstGeom>
          </p:spPr>
        </p:pic>
        <p:pic>
          <p:nvPicPr>
            <p:cNvPr id="17" name="Picture 19" descr="EC2-AM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326" y="3936327"/>
              <a:ext cx="1085998" cy="925443"/>
            </a:xfrm>
            <a:prstGeom prst="rect">
              <a:avLst/>
            </a:prstGeom>
          </p:spPr>
        </p:pic>
        <p:pic>
          <p:nvPicPr>
            <p:cNvPr id="18" name="Picture 14" descr="Amazon-Elastic-Load-Balacin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685" y="3397561"/>
              <a:ext cx="1055059" cy="1055059"/>
            </a:xfrm>
            <a:prstGeom prst="rect">
              <a:avLst/>
            </a:prstGeom>
          </p:spPr>
        </p:pic>
        <p:pic>
          <p:nvPicPr>
            <p:cNvPr id="19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553" y="3527820"/>
              <a:ext cx="779307" cy="817014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2069007" y="4344531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88340" y="1264478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88341" y="4344532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614527" y="2854926"/>
            <a:ext cx="489857" cy="202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61705" y="4920599"/>
            <a:ext cx="1558920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Copy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10008" y="5791539"/>
            <a:ext cx="3235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prstClr val="black"/>
                </a:solidFill>
              </a:rPr>
              <a:t>with minimum </a:t>
            </a:r>
            <a:r>
              <a:rPr kumimoji="1" lang="en-US" altLang="zh-CN" sz="2400" i="1" dirty="0">
                <a:solidFill>
                  <a:prstClr val="black"/>
                </a:solidFill>
              </a:rPr>
              <a:t>overhead</a:t>
            </a:r>
            <a:endParaRPr lang="zh-CN" altLang="en-US" sz="1400" i="1" dirty="0"/>
          </a:p>
        </p:txBody>
      </p:sp>
      <p:sp>
        <p:nvSpPr>
          <p:cNvPr id="30" name="矩形 29"/>
          <p:cNvSpPr/>
          <p:nvPr/>
        </p:nvSpPr>
        <p:spPr>
          <a:xfrm>
            <a:off x="5343245" y="4920598"/>
            <a:ext cx="1640973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Deliver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00670" y="5791538"/>
            <a:ext cx="292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smtClean="0">
                <a:solidFill>
                  <a:prstClr val="black"/>
                </a:solidFill>
              </a:rPr>
              <a:t>massive </a:t>
            </a:r>
            <a:r>
              <a:rPr kumimoji="1" lang="en-US" altLang="zh-CN" sz="2400" i="1" dirty="0" smtClean="0">
                <a:solidFill>
                  <a:prstClr val="black"/>
                </a:solidFill>
              </a:rPr>
              <a:t>packet </a:t>
            </a:r>
            <a:r>
              <a:rPr kumimoji="1" lang="en-US" altLang="zh-CN" sz="2400" i="1" dirty="0">
                <a:solidFill>
                  <a:prstClr val="black"/>
                </a:solidFill>
              </a:rPr>
              <a:t>copies</a:t>
            </a:r>
            <a:endParaRPr lang="zh-CN" altLang="en-US" sz="1400" i="1" dirty="0"/>
          </a:p>
        </p:txBody>
      </p:sp>
      <p:sp>
        <p:nvSpPr>
          <p:cNvPr id="32" name="矩形 31"/>
          <p:cNvSpPr/>
          <p:nvPr/>
        </p:nvSpPr>
        <p:spPr>
          <a:xfrm>
            <a:off x="8606838" y="4920599"/>
            <a:ext cx="1640973" cy="775913"/>
          </a:xfrm>
          <a:prstGeom prst="rect">
            <a:avLst/>
          </a:prstGeom>
          <a:solidFill>
            <a:srgbClr val="0562C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Merge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11734" y="5791538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prstClr val="black"/>
                </a:solidFill>
              </a:rPr>
              <a:t>final output</a:t>
            </a:r>
            <a:endParaRPr lang="zh-CN" altLang="en-US" sz="1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8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99"/>
    </mc:Choice>
    <mc:Fallback xmlns="">
      <p:transition spd="slow" advTm="29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19844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18633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8737 -0.00463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7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9|3.9|4.1|6.4|5.4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8|8.3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8.8|5.6|8.1|26.4|14.2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.6|8.7|9.7|5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9.4|7.2|1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3|4.8|3.2|3.2|5|2.7|6.2|16.1|6|7.7|0.6|0.9|6.5|10.7|0.7|9|3.5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1|4.3|2.1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2.3|5.6|11.9|6|6.8|1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7|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0.4|8.2|2.1|2.1|5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3|17.6|1.2|5.4|1.3|5.3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9.4|10.7|1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3|7.3|7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.1|3.6|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.7|11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.9|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9|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|5|1.8|1.5|4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0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8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1.6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5|22.5|2.1|10.3|3.5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9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5|8|4.4|3.1|10.2|1.3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5|8.3|5.5|1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6.9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2|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.2|7.5|3.3|3.2|3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77558</TotalTime>
  <Words>1234</Words>
  <Application>Microsoft Macintosh PowerPoint</Application>
  <PresentationFormat>Widescreen</PresentationFormat>
  <Paragraphs>526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Andale Mono</vt:lpstr>
      <vt:lpstr>Calibri</vt:lpstr>
      <vt:lpstr>Cambria Math</vt:lpstr>
      <vt:lpstr>DengXian</vt:lpstr>
      <vt:lpstr>LinLibertineT</vt:lpstr>
      <vt:lpstr>Mangal</vt:lpstr>
      <vt:lpstr>Times New Roman</vt:lpstr>
      <vt:lpstr>ヒラギノ角ゴ Pro W3</vt:lpstr>
      <vt:lpstr>宋体</vt:lpstr>
      <vt:lpstr>Arial</vt:lpstr>
      <vt:lpstr>Theme1</vt:lpstr>
      <vt:lpstr>NFP: Enabling Network Function Parallelism in NFV</vt:lpstr>
      <vt:lpstr>NFV — Bright Side vs. Dark Side</vt:lpstr>
      <vt:lpstr>Recent Research on Reducing NFV Latency</vt:lpstr>
      <vt:lpstr>Key Observations</vt:lpstr>
      <vt:lpstr>NFP exploits Network Function Parallelism  to reduce NFV latency</vt:lpstr>
      <vt:lpstr>Challenge 1: Service Graph Description</vt:lpstr>
      <vt:lpstr>Challenge 2: Service Graph Construction</vt:lpstr>
      <vt:lpstr>Challenge 3: Resource Overhead Optimization</vt:lpstr>
      <vt:lpstr>Challenge 4: Infrastructure for Parallelism</vt:lpstr>
      <vt:lpstr>Challenge 4: Infrastructure for Parallelism</vt:lpstr>
      <vt:lpstr>NFP Design Overview</vt:lpstr>
      <vt:lpstr>Policy Specification Scheme</vt:lpstr>
      <vt:lpstr>Orchestrator Design</vt:lpstr>
      <vt:lpstr>1. NF Dependency Identification</vt:lpstr>
      <vt:lpstr>1. Action Dependency Analysis</vt:lpstr>
      <vt:lpstr>1. Action Dependency Analysis</vt:lpstr>
      <vt:lpstr>2. Resource Overhead Optimization</vt:lpstr>
      <vt:lpstr>3. Service Graph Construction</vt:lpstr>
      <vt:lpstr>Infrastructure Design Challenges</vt:lpstr>
      <vt:lpstr>NF Runtime for Packet Delivery</vt:lpstr>
      <vt:lpstr>Packet Dropping in NF Runtime</vt:lpstr>
      <vt:lpstr>Packet Merging</vt:lpstr>
      <vt:lpstr>Implementation and Evaluation</vt:lpstr>
      <vt:lpstr>1. Sequential Service Chain Performance</vt:lpstr>
      <vt:lpstr>2. Optimization Effect wrt NF Complexity</vt:lpstr>
      <vt:lpstr>3. Optimization Effect wrt Parallelism Degree</vt:lpstr>
      <vt:lpstr>4. Optimization Effect wrt Graph Structure</vt:lpstr>
      <vt:lpstr>5. Real World Service Chain Performance</vt:lpstr>
      <vt:lpstr>Related Work</vt:lpstr>
      <vt:lpstr>Conclusion</vt:lpstr>
      <vt:lpstr>Thank you!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Alex Afanasyev</cp:lastModifiedBy>
  <cp:revision>5735</cp:revision>
  <cp:lastPrinted>2017-08-13T11:43:56Z</cp:lastPrinted>
  <dcterms:created xsi:type="dcterms:W3CDTF">2016-02-25T23:00:36Z</dcterms:created>
  <dcterms:modified xsi:type="dcterms:W3CDTF">2017-08-23T17:44:58Z</dcterms:modified>
</cp:coreProperties>
</file>