
<file path=[Content_Types].xml><?xml version="1.0" encoding="utf-8"?>
<Types xmlns="http://schemas.openxmlformats.org/package/2006/content-types">
  <Default Extension="xml" ContentType="application/xml"/>
  <Default Extension="jpg" ContentType="image/jpeg"/>
  <Default Extension="m4v" ContentType="video/unknown"/>
  <Default Extension="tiff" ContentType="image/tiff"/>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335" r:id="rId6"/>
    <p:sldId id="328" r:id="rId7"/>
    <p:sldId id="352" r:id="rId8"/>
    <p:sldId id="356" r:id="rId9"/>
    <p:sldId id="355" r:id="rId10"/>
    <p:sldId id="351" r:id="rId11"/>
    <p:sldId id="336" r:id="rId12"/>
    <p:sldId id="342" r:id="rId13"/>
    <p:sldId id="345" r:id="rId14"/>
    <p:sldId id="346" r:id="rId15"/>
    <p:sldId id="350" r:id="rId16"/>
    <p:sldId id="340" r:id="rId17"/>
    <p:sldId id="333" r:id="rId18"/>
    <p:sldId id="272" r:id="rId19"/>
    <p:sldId id="275" r:id="rId20"/>
    <p:sldId id="277" r:id="rId21"/>
    <p:sldId id="279" r:id="rId22"/>
    <p:sldId id="308" r:id="rId23"/>
    <p:sldId id="282" r:id="rId24"/>
    <p:sldId id="315" r:id="rId25"/>
    <p:sldId id="300" r:id="rId26"/>
    <p:sldId id="347" r:id="rId27"/>
    <p:sldId id="348" r:id="rId28"/>
    <p:sldId id="349" r:id="rId29"/>
    <p:sldId id="343" r:id="rId30"/>
    <p:sldId id="289" r:id="rId31"/>
    <p:sldId id="290" r:id="rId32"/>
    <p:sldId id="291" r:id="rId33"/>
    <p:sldId id="344" r:id="rId34"/>
    <p:sldId id="292" r:id="rId35"/>
    <p:sldId id="293" r:id="rId36"/>
    <p:sldId id="294" r:id="rId37"/>
    <p:sldId id="339" r:id="rId38"/>
    <p:sldId id="295" r:id="rId39"/>
    <p:sldId id="297" r:id="rId40"/>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1pPr>
    <a:lvl2pPr marL="0" marR="0" indent="914216"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2pPr>
    <a:lvl3pPr marL="0" marR="0" indent="1828433"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3pPr>
    <a:lvl4pPr marL="0" marR="0" indent="2742651"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4pPr>
    <a:lvl5pPr marL="0" marR="0" indent="3656867"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5pPr>
    <a:lvl6pPr marL="0" marR="0" indent="4571086"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6pPr>
    <a:lvl7pPr marL="0" marR="0" indent="5485303"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7pPr>
    <a:lvl8pPr marL="0" marR="0" indent="6399519"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8pPr>
    <a:lvl9pPr marL="0" marR="0" indent="7313737"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EFFE5"/>
    <a:srgbClr val="FFF1E0"/>
    <a:srgbClr val="F19A28"/>
    <a:srgbClr val="44536A"/>
    <a:srgbClr val="1EA283"/>
    <a:srgbClr val="9BBC5B"/>
    <a:srgbClr val="FCFFF3"/>
    <a:srgbClr val="1DA18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
          <a:latin typeface="Lato Light"/>
          <a:ea typeface="Lato Light"/>
          <a:cs typeface="Lato Light"/>
        </a:font>
        <a:schemeClr val="accent5"/>
      </a:tcTxStyle>
      <a:tcStyle>
        <a:tcBdr>
          <a:left>
            <a:ln w="6350" cap="flat">
              <a:solidFill>
                <a:schemeClr val="accent1"/>
              </a:solidFill>
              <a:prstDash val="solid"/>
              <a:miter lim="800000"/>
            </a:ln>
          </a:left>
          <a:right>
            <a:ln w="6350" cap="flat">
              <a:solidFill>
                <a:schemeClr val="accent1"/>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Lato Light"/>
          <a:ea typeface="Lato Light"/>
          <a:cs typeface="Lato Light"/>
        </a:font>
        <a:schemeClr val="accent5"/>
      </a:tcTxStyle>
      <a:tcStyle>
        <a:tcBdr>
          <a:left>
            <a:ln w="12700" cap="flat">
              <a:noFill/>
              <a:miter lim="400000"/>
            </a:ln>
          </a:left>
          <a:right>
            <a:ln w="12700" cap="flat">
              <a:noFill/>
              <a:miter lim="400000"/>
            </a:ln>
          </a:right>
          <a:top>
            <a:ln w="50800" cap="flat">
              <a:solidFill>
                <a:schemeClr val="accent1"/>
              </a:solidFill>
              <a:prstDash val="solid"/>
              <a:round/>
            </a:ln>
          </a:top>
          <a:bottom>
            <a:ln w="6350" cap="flat">
              <a:solidFill>
                <a:schemeClr val="accent1"/>
              </a:solidFill>
              <a:prstDash val="solid"/>
              <a:miter lim="800000"/>
            </a:ln>
          </a:bottom>
          <a:insideH>
            <a:ln w="12700" cap="flat">
              <a:noFill/>
              <a:miter lim="400000"/>
            </a:ln>
          </a:insideH>
          <a:insideV>
            <a:ln w="12700" cap="flat">
              <a:noFill/>
              <a:miter lim="400000"/>
            </a:ln>
          </a:insideV>
        </a:tcBdr>
        <a:fill>
          <a:no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6350" cap="flat">
              <a:solidFill>
                <a:schemeClr val="accent1"/>
              </a:solidFill>
              <a:prstDash val="solid"/>
              <a:miter lim="800000"/>
            </a:ln>
          </a:top>
          <a:bottom>
            <a:ln w="6350" cap="flat">
              <a:solidFill>
                <a:schemeClr val="accent1"/>
              </a:solidFill>
              <a:prstDash val="solid"/>
              <a:miter lim="8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wholeTbl>
    <a:band2H>
      <a:tcTxStyle/>
      <a:tcStyle>
        <a:tcBdr/>
        <a:fill>
          <a:solidFill>
            <a:srgbClr val="FFFFFF"/>
          </a:solidFill>
        </a:fill>
      </a:tcStyle>
    </a:band2H>
    <a:firstCo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Col>
    <a:la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EEE7283C-3CF3-47DC-8721-378D4A62B228}"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CF821DB8-F4EB-4A41-A1BA-3FCAFE7338EE}"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noFill/>
              <a:miter lim="400000"/>
            </a:ln>
          </a:insideV>
        </a:tcBdr>
        <a:fill>
          <a:solidFill>
            <a:srgbClr val="E8E9EA"/>
          </a:solidFill>
        </a:fill>
      </a:tcStyle>
    </a:wholeTbl>
    <a:band2H>
      <a:tcTxStyle/>
      <a:tcStyle>
        <a:tcBdr/>
        <a:fill>
          <a:solidFill>
            <a:srgbClr val="FFFFFF"/>
          </a:solidFill>
        </a:fill>
      </a:tcStyle>
    </a:band2H>
    <a:firstCol>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E8E9EA"/>
          </a:solidFill>
        </a:fill>
      </a:tcStyle>
    </a:firstCol>
    <a:lastRow>
      <a:tcTxStyle b="on" i="off">
        <a:font>
          <a:latin typeface="Lato Light"/>
          <a:ea typeface="Lato Light"/>
          <a:cs typeface="Lato Light"/>
        </a:font>
        <a:schemeClr val="accent5"/>
      </a:tcTxStyle>
      <a:tcStyle>
        <a:tcBdr>
          <a:left>
            <a:ln w="12700" cap="flat">
              <a:noFill/>
              <a:miter lim="400000"/>
            </a:ln>
          </a:left>
          <a:right>
            <a:ln w="12700" cap="flat">
              <a:noFill/>
              <a:miter lim="400000"/>
            </a:ln>
          </a:right>
          <a:top>
            <a:ln w="50800" cap="flat">
              <a:solidFill>
                <a:schemeClr val="accent5"/>
              </a:solidFill>
              <a:prstDash val="solid"/>
              <a:round/>
            </a:ln>
          </a:top>
          <a:bottom>
            <a:ln w="12700" cap="flat">
              <a:solidFill>
                <a:schemeClr val="accent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noFill/>
              <a:miter lim="400000"/>
            </a:ln>
          </a:insideH>
          <a:insideV>
            <a:ln w="12700" cap="flat">
              <a:noFill/>
              <a:miter lim="400000"/>
            </a:ln>
          </a:insideV>
        </a:tcBdr>
        <a:fill>
          <a:solidFill>
            <a:schemeClr val="accent5"/>
          </a:solidFill>
        </a:fill>
      </a:tcStyle>
    </a:firstRow>
  </a:tblStyle>
  <a:tblStyle styleId="{33BA23B1-9221-436E-865A-0063620EA4FD}"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FD8"/>
          </a:solidFill>
        </a:fill>
      </a:tcStyle>
    </a:wholeTbl>
    <a:band2H>
      <a:tcTxStyle/>
      <a:tcStyle>
        <a:tcBdr/>
        <a:fill>
          <a:solidFill>
            <a:srgbClr val="E7F0ED"/>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ECB"/>
          </a:solidFill>
        </a:fill>
      </a:tcStyle>
    </a:wholeTbl>
    <a:band2H>
      <a:tcTxStyle/>
      <a:tcStyle>
        <a:tcBdr/>
        <a:fill>
          <a:solidFill>
            <a:srgbClr val="FCEFE7"/>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8F44A2F1-9E1F-4B54-A3A2-5F16C0AD49E2}" styleName="">
    <a:tblBg/>
    <a:wholeTbl>
      <a:tcTxStyle b="off" i="off">
        <a:fontRef idx="minor">
          <a:schemeClr val="accent5"/>
        </a:fontRef>
        <a:schemeClr val="accent5"/>
      </a:tcTxStyle>
      <a:tcStyle>
        <a:tcBdr>
          <a:left>
            <a:ln w="9525" cap="flat">
              <a:solidFill>
                <a:srgbClr val="BFBFBF"/>
              </a:solidFill>
              <a:prstDash val="solid"/>
              <a:round/>
            </a:ln>
          </a:left>
          <a:right>
            <a:ln w="9525" cap="flat">
              <a:solidFill>
                <a:srgbClr val="BFBFBF"/>
              </a:solidFill>
              <a:prstDash val="solid"/>
              <a:round/>
            </a:ln>
          </a:right>
          <a:top>
            <a:ln w="9525" cap="flat">
              <a:solidFill>
                <a:srgbClr val="BFBFBF"/>
              </a:solidFill>
              <a:prstDash val="solid"/>
              <a:round/>
            </a:ln>
          </a:top>
          <a:bottom>
            <a:ln w="9525" cap="flat">
              <a:solidFill>
                <a:srgbClr val="BFBFBF"/>
              </a:solidFill>
              <a:prstDash val="solid"/>
              <a:round/>
            </a:ln>
          </a:bottom>
          <a:insideH>
            <a:ln w="9525" cap="flat">
              <a:solidFill>
                <a:srgbClr val="BFBFBF"/>
              </a:solidFill>
              <a:prstDash val="solid"/>
              <a:round/>
            </a:ln>
          </a:insideH>
          <a:insideV>
            <a:ln w="9525" cap="flat">
              <a:solidFill>
                <a:srgbClr val="BFBFBF"/>
              </a:solidFill>
              <a:prstDash val="solid"/>
              <a:round/>
            </a:ln>
          </a:insideV>
        </a:tcBdr>
        <a:fill>
          <a:noFill/>
        </a:fill>
      </a:tcStyle>
    </a:wholeTbl>
    <a:band2H>
      <a:tcTxStyle/>
      <a:tcStyle>
        <a:tcBdr/>
        <a:fill>
          <a:solidFill>
            <a:srgbClr val="FFFFFF"/>
          </a:solidFill>
        </a:fill>
      </a:tcStyle>
    </a:band2H>
    <a:firstCo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Col>
    <a:la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65"/>
    <p:restoredTop sz="86921"/>
  </p:normalViewPr>
  <p:slideViewPr>
    <p:cSldViewPr snapToGrid="0" snapToObjects="1">
      <p:cViewPr>
        <p:scale>
          <a:sx n="55" d="100"/>
          <a:sy n="55" d="100"/>
        </p:scale>
        <p:origin x="176" y="-32"/>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Helvetica"/>
      </a:defRPr>
    </a:lvl1pPr>
    <a:lvl2pPr indent="228600" defTabSz="914216" latinLnBrk="0">
      <a:defRPr sz="2400">
        <a:latin typeface="+mn-lt"/>
        <a:ea typeface="+mn-ea"/>
        <a:cs typeface="+mn-cs"/>
        <a:sym typeface="Helvetica"/>
      </a:defRPr>
    </a:lvl2pPr>
    <a:lvl3pPr indent="457200" defTabSz="914216" latinLnBrk="0">
      <a:defRPr sz="2400">
        <a:latin typeface="+mn-lt"/>
        <a:ea typeface="+mn-ea"/>
        <a:cs typeface="+mn-cs"/>
        <a:sym typeface="Helvetica"/>
      </a:defRPr>
    </a:lvl3pPr>
    <a:lvl4pPr indent="685800" defTabSz="914216" latinLnBrk="0">
      <a:defRPr sz="2400">
        <a:latin typeface="+mn-lt"/>
        <a:ea typeface="+mn-ea"/>
        <a:cs typeface="+mn-cs"/>
        <a:sym typeface="Helvetica"/>
      </a:defRPr>
    </a:lvl4pPr>
    <a:lvl5pPr indent="914400" defTabSz="914216" latinLnBrk="0">
      <a:defRPr sz="2400">
        <a:latin typeface="+mn-lt"/>
        <a:ea typeface="+mn-ea"/>
        <a:cs typeface="+mn-cs"/>
        <a:sym typeface="Helvetica"/>
      </a:defRPr>
    </a:lvl5pPr>
    <a:lvl6pPr indent="1143000" defTabSz="914216" latinLnBrk="0">
      <a:defRPr sz="2400">
        <a:latin typeface="+mn-lt"/>
        <a:ea typeface="+mn-ea"/>
        <a:cs typeface="+mn-cs"/>
        <a:sym typeface="Helvetica"/>
      </a:defRPr>
    </a:lvl6pPr>
    <a:lvl7pPr indent="1371600" defTabSz="914216" latinLnBrk="0">
      <a:defRPr sz="2400">
        <a:latin typeface="+mn-lt"/>
        <a:ea typeface="+mn-ea"/>
        <a:cs typeface="+mn-cs"/>
        <a:sym typeface="Helvetica"/>
      </a:defRPr>
    </a:lvl7pPr>
    <a:lvl8pPr indent="1600200" defTabSz="914216" latinLnBrk="0">
      <a:defRPr sz="2400">
        <a:latin typeface="+mn-lt"/>
        <a:ea typeface="+mn-ea"/>
        <a:cs typeface="+mn-cs"/>
        <a:sym typeface="Helvetica"/>
      </a:defRPr>
    </a:lvl8pPr>
    <a:lvl9pPr indent="1828800" defTabSz="914216" latinLnBrk="0">
      <a:defRPr sz="24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smtClean="0">
              <a:ln>
                <a:noFill/>
              </a:ln>
              <a:solidFill>
                <a:schemeClr val="accent5"/>
              </a:solidFill>
              <a:effectLst/>
              <a:uFillTx/>
              <a:latin typeface="+mn-lt"/>
              <a:ea typeface="+mn-ea"/>
              <a:cs typeface="+mn-cs"/>
              <a:sym typeface="Helvetica"/>
            </a:endParaRPr>
          </a:p>
        </p:txBody>
      </p:sp>
    </p:spTree>
    <p:extLst>
      <p:ext uri="{BB962C8B-B14F-4D97-AF65-F5344CB8AC3E}">
        <p14:creationId xmlns:p14="http://schemas.microsoft.com/office/powerpoint/2010/main" val="109237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noRot="1" noChangeAspect="1"/>
          </p:cNvSpPr>
          <p:nvPr>
            <p:ph type="sldImg"/>
          </p:nvPr>
        </p:nvSpPr>
        <p:spPr>
          <a:xfrm>
            <a:off x="382588" y="685800"/>
            <a:ext cx="6092825" cy="3429000"/>
          </a:xfrm>
          <a:prstGeom prst="rect">
            <a:avLst/>
          </a:prstGeom>
        </p:spPr>
        <p:txBody>
          <a:bodyPr/>
          <a:lstStyle/>
          <a:p>
            <a:endParaRPr/>
          </a:p>
        </p:txBody>
      </p:sp>
      <p:sp>
        <p:nvSpPr>
          <p:cNvPr id="608" name="Shape 608"/>
          <p:cNvSpPr>
            <a:spLocks noGrp="1"/>
          </p:cNvSpPr>
          <p:nvPr>
            <p:ph type="body" sz="quarter" idx="1"/>
          </p:nvPr>
        </p:nvSpPr>
        <p:spPr>
          <a:prstGeom prst="rect">
            <a:avLst/>
          </a:prstGeom>
        </p:spPr>
        <p:txBody>
          <a:bodyPr/>
          <a:lstStyle/>
          <a:p>
            <a:r>
              <a:rPr lang="en-US" dirty="0" smtClean="0"/>
              <a:t>Idea: (4)</a:t>
            </a:r>
            <a:r>
              <a:rPr lang="en-US" baseline="0" dirty="0" smtClean="0"/>
              <a:t> useful counter-example OR verified property</a:t>
            </a:r>
            <a:endParaRPr dirty="0"/>
          </a:p>
        </p:txBody>
      </p:sp>
    </p:spTree>
    <p:extLst>
      <p:ext uri="{BB962C8B-B14F-4D97-AF65-F5344CB8AC3E}">
        <p14:creationId xmlns:p14="http://schemas.microsoft.com/office/powerpoint/2010/main" val="4668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“Minesweeper</a:t>
            </a:r>
            <a:r>
              <a:rPr lang="en-US" baseline="0" dirty="0" smtClean="0"/>
              <a:t> can detect violations of properties. Provide counter examples. Validate </a:t>
            </a:r>
            <a:r>
              <a:rPr lang="en-US" baseline="0" smtClean="0"/>
              <a:t>that we have </a:t>
            </a:r>
            <a:r>
              <a:rPr lang="en-US" baseline="0" dirty="0" smtClean="0"/>
              <a:t>fixed all the problems.</a:t>
            </a:r>
            <a:r>
              <a:rPr lang="en-US" dirty="0" smtClean="0"/>
              <a:t>”</a:t>
            </a:r>
            <a:endParaRPr lang="en-US" dirty="0"/>
          </a:p>
        </p:txBody>
      </p:sp>
    </p:spTree>
    <p:extLst>
      <p:ext uri="{BB962C8B-B14F-4D97-AF65-F5344CB8AC3E}">
        <p14:creationId xmlns:p14="http://schemas.microsoft.com/office/powerpoint/2010/main" val="1165855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9378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baseline="0" dirty="0" smtClean="0"/>
              <a:t>This system will pinpoint “community, prefix length, </a:t>
            </a:r>
            <a:r>
              <a:rPr lang="en-US" baseline="0" dirty="0" err="1" smtClean="0"/>
              <a:t>etc</a:t>
            </a:r>
            <a:r>
              <a:rPr lang="en-US" baseline="0" dirty="0" smtClean="0"/>
              <a:t> that trigger the bug”</a:t>
            </a:r>
          </a:p>
        </p:txBody>
      </p:sp>
    </p:spTree>
    <p:extLst>
      <p:ext uri="{BB962C8B-B14F-4D97-AF65-F5344CB8AC3E}">
        <p14:creationId xmlns:p14="http://schemas.microsoft.com/office/powerpoint/2010/main" val="598451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At the end of the day, we care</a:t>
            </a:r>
            <a:r>
              <a:rPr lang="en-US" baseline="0" dirty="0" smtClean="0"/>
              <a:t> about how a packet is forwarded through the network.</a:t>
            </a:r>
            <a:endParaRPr lang="en-US" dirty="0"/>
          </a:p>
        </p:txBody>
      </p:sp>
    </p:spTree>
    <p:extLst>
      <p:ext uri="{BB962C8B-B14F-4D97-AF65-F5344CB8AC3E}">
        <p14:creationId xmlns:p14="http://schemas.microsoft.com/office/powerpoint/2010/main" val="68818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Can a “routing record“ reach this point in a stable solution</a:t>
            </a:r>
            <a:r>
              <a:rPr lang="en-US" baseline="0" dirty="0" smtClean="0"/>
              <a:t> </a:t>
            </a:r>
            <a:r>
              <a:rPr lang="en-US" dirty="0" smtClean="0"/>
              <a:t>Define term.</a:t>
            </a:r>
            <a:r>
              <a:rPr lang="en-US" baseline="0" dirty="0" smtClean="0"/>
              <a:t> </a:t>
            </a:r>
            <a:r>
              <a:rPr lang="en-US" dirty="0" smtClean="0"/>
              <a:t>Black dots are routing records.</a:t>
            </a:r>
          </a:p>
        </p:txBody>
      </p:sp>
    </p:spTree>
    <p:extLst>
      <p:ext uri="{BB962C8B-B14F-4D97-AF65-F5344CB8AC3E}">
        <p14:creationId xmlns:p14="http://schemas.microsoft.com/office/powerpoint/2010/main" val="135058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429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230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130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703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defTabSz="914216" eaLnBrk="1" fontAlgn="auto" latinLnBrk="0" hangingPunct="1">
              <a:lnSpc>
                <a:spcPct val="100000"/>
              </a:lnSpc>
              <a:spcBef>
                <a:spcPts val="0"/>
              </a:spcBef>
              <a:spcAft>
                <a:spcPts val="0"/>
              </a:spcAft>
              <a:buClrTx/>
              <a:buSzTx/>
              <a:buFontTx/>
              <a:buNone/>
              <a:tabLst/>
              <a:defRPr/>
            </a:pPr>
            <a:endParaRPr lang="en-US" dirty="0" smtClean="0"/>
          </a:p>
          <a:p>
            <a:pPr marL="0" marR="0" indent="0" defTabSz="914216" eaLnBrk="1" fontAlgn="auto" latinLnBrk="0" hangingPunct="1">
              <a:lnSpc>
                <a:spcPct val="100000"/>
              </a:lnSpc>
              <a:spcBef>
                <a:spcPts val="0"/>
              </a:spcBef>
              <a:spcAft>
                <a:spcPts val="0"/>
              </a:spcAft>
              <a:buClrTx/>
              <a:buSzTx/>
              <a:buFontTx/>
              <a:buNone/>
              <a:tabLst/>
              <a:defRPr/>
            </a:pPr>
            <a:r>
              <a:rPr lang="en-US" dirty="0" smtClean="0"/>
              <a:t>Why is network verification important?</a:t>
            </a:r>
            <a:r>
              <a:rPr lang="en-US" baseline="0" dirty="0" smtClean="0"/>
              <a:t> Because despite best practice and decades of experience.</a:t>
            </a:r>
          </a:p>
        </p:txBody>
      </p:sp>
    </p:spTree>
    <p:extLst>
      <p:ext uri="{BB962C8B-B14F-4D97-AF65-F5344CB8AC3E}">
        <p14:creationId xmlns:p14="http://schemas.microsoft.com/office/powerpoint/2010/main" val="159447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Emphasize, reachability here is for all possible data planes</a:t>
            </a:r>
            <a:endParaRPr lang="en-US" dirty="0"/>
          </a:p>
        </p:txBody>
      </p:sp>
    </p:spTree>
    <p:extLst>
      <p:ext uri="{BB962C8B-B14F-4D97-AF65-F5344CB8AC3E}">
        <p14:creationId xmlns:p14="http://schemas.microsoft.com/office/powerpoint/2010/main" val="1325424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12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0420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7877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a:defRPr sz="4800"/>
            </a:pPr>
            <a:r>
              <a:rPr lang="en-US" dirty="0" smtClean="0"/>
              <a:t>Set up mental model of what costs</a:t>
            </a:r>
            <a:r>
              <a:rPr lang="en-US" baseline="0" dirty="0" smtClean="0"/>
              <a:t> (prefix is a </a:t>
            </a:r>
            <a:r>
              <a:rPr lang="en-US" baseline="0" dirty="0" err="1" smtClean="0"/>
              <a:t>bitvector</a:t>
            </a:r>
            <a:r>
              <a:rPr lang="en-US" baseline="0" dirty="0" smtClean="0"/>
              <a:t> for every route record) (N representations of the control plane)</a:t>
            </a:r>
            <a:endParaRPr lang="en-US" dirty="0" smtClean="0"/>
          </a:p>
        </p:txBody>
      </p:sp>
    </p:spTree>
    <p:extLst>
      <p:ext uri="{BB962C8B-B14F-4D97-AF65-F5344CB8AC3E}">
        <p14:creationId xmlns:p14="http://schemas.microsoft.com/office/powerpoint/2010/main" val="1470952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2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In</a:t>
            </a:r>
            <a:r>
              <a:rPr lang="en-US" baseline="0" dirty="0" smtClean="0"/>
              <a:t> addition to being common, configurations are also expensive. Numerous studies that have looked at the problem have concluded that network outages caused by misconfiguration cost hundreds of thousands of dollars for every hour of downtime.</a:t>
            </a:r>
            <a:endParaRPr lang="en-US" dirty="0"/>
          </a:p>
        </p:txBody>
      </p:sp>
    </p:spTree>
    <p:extLst>
      <p:ext uri="{BB962C8B-B14F-4D97-AF65-F5344CB8AC3E}">
        <p14:creationId xmlns:p14="http://schemas.microsoft.com/office/powerpoint/2010/main" val="7227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382588" y="685800"/>
            <a:ext cx="6092825" cy="3429000"/>
          </a:xfrm>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r>
              <a:rPr lang="en-US" dirty="0" smtClean="0"/>
              <a:t>One of the main reasons misconfigurations occur</a:t>
            </a:r>
            <a:r>
              <a:rPr lang="en-US" baseline="0" dirty="0" smtClean="0"/>
              <a:t> with such frequency is because</a:t>
            </a:r>
            <a:r>
              <a:rPr lang="mr-IN" baseline="0" dirty="0" smtClean="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defTabSz="914216" eaLnBrk="1" fontAlgn="auto" latinLnBrk="0" hangingPunct="1">
              <a:lnSpc>
                <a:spcPct val="100000"/>
              </a:lnSpc>
              <a:spcBef>
                <a:spcPts val="0"/>
              </a:spcBef>
              <a:spcAft>
                <a:spcPts val="0"/>
              </a:spcAft>
              <a:buClrTx/>
              <a:buSzTx/>
              <a:buFontTx/>
              <a:buNone/>
              <a:tabLst/>
              <a:defRPr/>
            </a:pPr>
            <a:r>
              <a:rPr lang="en-US" sz="2400" b="0" dirty="0" smtClean="0"/>
              <a:t>Furthermore, a</a:t>
            </a:r>
            <a:r>
              <a:rPr lang="en-US" sz="2400" b="0" baseline="0" dirty="0" smtClean="0"/>
              <a:t> </a:t>
            </a:r>
            <a:r>
              <a:rPr lang="en-US" sz="2400" b="0" dirty="0" smtClean="0"/>
              <a:t>single set of</a:t>
            </a:r>
            <a:r>
              <a:rPr lang="en-US" sz="2400" b="0" baseline="0" dirty="0" smtClean="0"/>
              <a:t> control plane configurations can result in a huge number of different data planes depending on the exact scenario, and some bugs will only appear in specific data planes.</a:t>
            </a:r>
            <a:endParaRPr lang="en-US" sz="2400" b="0" dirty="0" smtClean="0"/>
          </a:p>
          <a:p>
            <a:pPr marL="0" marR="0" indent="0" defTabSz="914216" eaLnBrk="1" fontAlgn="auto" latinLnBrk="0" hangingPunct="1">
              <a:lnSpc>
                <a:spcPct val="100000"/>
              </a:lnSpc>
              <a:spcBef>
                <a:spcPts val="0"/>
              </a:spcBef>
              <a:spcAft>
                <a:spcPts val="0"/>
              </a:spcAft>
              <a:buClrTx/>
              <a:buSzTx/>
              <a:buFontTx/>
              <a:buNone/>
              <a:tabLst/>
              <a:defRPr/>
            </a:pPr>
            <a:r>
              <a:rPr lang="en-US" sz="2400" b="0" dirty="0" smtClean="0"/>
              <a:t>Want to be proactively verify correctness under for all possible</a:t>
            </a:r>
            <a:r>
              <a:rPr lang="en-US" sz="2400" b="0" baseline="0" dirty="0" smtClean="0"/>
              <a:t> data planes that might emerge from the control plane.</a:t>
            </a:r>
          </a:p>
        </p:txBody>
      </p:sp>
    </p:spTree>
    <p:extLst>
      <p:ext uri="{BB962C8B-B14F-4D97-AF65-F5344CB8AC3E}">
        <p14:creationId xmlns:p14="http://schemas.microsoft.com/office/powerpoint/2010/main" val="1230206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Fortunately, as a community, </a:t>
            </a:r>
            <a:r>
              <a:rPr lang="en-US" baseline="0" dirty="0" smtClean="0"/>
              <a:t>we have made some progress towards this, but we haven’t gone all the way. Here is the progress we have made so far.</a:t>
            </a:r>
          </a:p>
          <a:p>
            <a:r>
              <a:rPr lang="en-US" baseline="0" dirty="0" smtClean="0"/>
              <a:t>Elaborate on why they don’t work (e.g., Bagpipe only works for a specific kind of BGP setup. can’t model iBGP, local-</a:t>
            </a:r>
            <a:r>
              <a:rPr lang="en-US" baseline="0" dirty="0" err="1" smtClean="0"/>
              <a:t>pref</a:t>
            </a:r>
            <a:r>
              <a:rPr lang="en-US" baseline="0" dirty="0" smtClean="0"/>
              <a:t>, </a:t>
            </a:r>
            <a:r>
              <a:rPr lang="en-US" baseline="0" dirty="0" err="1" smtClean="0"/>
              <a:t>etc</a:t>
            </a:r>
            <a:r>
              <a:rPr lang="en-US" baseline="0" dirty="0" smtClean="0"/>
              <a:t>).</a:t>
            </a:r>
          </a:p>
          <a:p>
            <a:endParaRPr lang="en-US" dirty="0"/>
          </a:p>
        </p:txBody>
      </p:sp>
    </p:spTree>
    <p:extLst>
      <p:ext uri="{BB962C8B-B14F-4D97-AF65-F5344CB8AC3E}">
        <p14:creationId xmlns:p14="http://schemas.microsoft.com/office/powerpoint/2010/main" val="107831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8489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045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664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FOOTER">
    <p:spTree>
      <p:nvGrpSpPr>
        <p:cNvPr id="1" name=""/>
        <p:cNvGrpSpPr/>
        <p:nvPr/>
      </p:nvGrpSpPr>
      <p:grpSpPr>
        <a:xfrm>
          <a:off x="0" y="0"/>
          <a:ext cx="0" cy="0"/>
          <a:chOff x="0" y="0"/>
          <a:chExt cx="0" cy="0"/>
        </a:xfrm>
      </p:grpSpPr>
      <p:sp>
        <p:nvSpPr>
          <p:cNvPr id="20"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21" name="Rectangle"/>
          <p:cNvSpPr/>
          <p:nvPr/>
        </p:nvSpPr>
        <p:spPr>
          <a:xfrm>
            <a:off x="7159083" y="12623179"/>
            <a:ext cx="10125309" cy="69137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www.companyname.com…"/>
          <p:cNvSpPr/>
          <p:nvPr/>
        </p:nvSpPr>
        <p:spPr>
          <a:xfrm>
            <a:off x="7791464" y="12512739"/>
            <a:ext cx="8807513" cy="855909"/>
          </a:xfrm>
          <a:prstGeom prst="rect">
            <a:avLst/>
          </a:prstGeom>
          <a:ln w="12700">
            <a:miter lim="400000"/>
          </a:ln>
          <a:extLst>
            <a:ext uri="{C572A759-6A51-4108-AA02-DFA0A04FC94B}">
              <ma14:wrappingTextBoxFlag xmlns:ma14="http://schemas.microsoft.com/office/mac/drawingml/2011/main" val="1"/>
            </a:ext>
          </a:extLst>
        </p:spPr>
        <p:txBody>
          <a:bodyPr lIns="91404" tIns="91404" rIns="91404" bIns="91404">
            <a:spAutoFit/>
          </a:bodyPr>
          <a:lstStyle/>
          <a:p>
            <a:pPr algn="ctr">
              <a:defRPr sz="2400">
                <a:solidFill>
                  <a:schemeClr val="accent1"/>
                </a:solidFill>
              </a:defRPr>
            </a:pPr>
            <a:r>
              <a:t>www.companyname.com</a:t>
            </a:r>
          </a:p>
          <a:p>
            <a:pPr algn="ctr">
              <a:defRPr sz="2000"/>
            </a:pPr>
            <a:r>
              <a:t>© 2016 Jetfabrik Multipurpose Theme. All Rights Reserved. </a:t>
            </a:r>
          </a:p>
        </p:txBody>
      </p:sp>
      <p:sp>
        <p:nvSpPr>
          <p:cNvPr id="3" name="Circle"/>
          <p:cNvSpPr/>
          <p:nvPr/>
        </p:nvSpPr>
        <p:spPr>
          <a:xfrm>
            <a:off x="23019759" y="473371"/>
            <a:ext cx="959011" cy="959010"/>
          </a:xfrm>
          <a:prstGeom prst="ellipse">
            <a:avLst/>
          </a:prstGeom>
          <a:solidFill>
            <a:schemeClr val="accent1"/>
          </a:solidFill>
          <a:ln w="6350">
            <a:solidFill>
              <a:schemeClr val="accent1"/>
            </a:solidFill>
            <a:miter/>
          </a:ln>
        </p:spPr>
        <p:txBody>
          <a:bodyPr lIns="45719" rIns="45719" anchor="ctr"/>
          <a:lstStyle/>
          <a:p>
            <a:pPr algn="ctr">
              <a:defRPr>
                <a:solidFill>
                  <a:srgbClr val="FFFFFF"/>
                </a:solidFill>
              </a:defRPr>
            </a:pPr>
            <a:endParaRPr/>
          </a:p>
        </p:txBody>
      </p:sp>
      <p:sp>
        <p:nvSpPr>
          <p:cNvPr id="4" name="Slide Number"/>
          <p:cNvSpPr>
            <a:spLocks noGrp="1"/>
          </p:cNvSpPr>
          <p:nvPr>
            <p:ph type="sldNum" sz="quarter" idx="2"/>
          </p:nvPr>
        </p:nvSpPr>
        <p:spPr>
          <a:xfrm>
            <a:off x="23218246" y="607069"/>
            <a:ext cx="591044" cy="614609"/>
          </a:xfrm>
          <a:prstGeom prst="rect">
            <a:avLst/>
          </a:prstGeom>
          <a:ln w="12700">
            <a:miter lim="400000"/>
          </a:ln>
        </p:spPr>
        <p:txBody>
          <a:bodyPr wrap="none" lIns="91404" tIns="91404" rIns="91404" bIns="91404">
            <a:spAutoFit/>
          </a:bodyPr>
          <a:lstStyle>
            <a:lvl1pPr algn="ctr">
              <a:defRPr sz="2800" b="1">
                <a:solidFill>
                  <a:srgbClr val="FFFFFF"/>
                </a:solidFill>
                <a:latin typeface="Lato Bold"/>
                <a:ea typeface="Lato Bold"/>
                <a:cs typeface="Lato Bold"/>
                <a:sym typeface="Lato Bold"/>
              </a:defRPr>
            </a:lvl1pPr>
          </a:lstStyle>
          <a:p>
            <a:fld id="{86CB4B4D-7CA3-9044-876B-883B54F8677D}" type="slidenum">
              <a:t>‹#›</a:t>
            </a:fld>
            <a:endParaRPr/>
          </a:p>
        </p:txBody>
      </p:sp>
      <p:sp>
        <p:nvSpPr>
          <p:cNvPr id="5" name="Title Text"/>
          <p:cNvSpPr>
            <a:spLocks noGrp="1"/>
          </p:cNvSpPr>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a:bodyPr>
          <a:lstStyle/>
          <a:p>
            <a:r>
              <a:t>Title Text</a:t>
            </a:r>
          </a:p>
        </p:txBody>
      </p:sp>
      <p:sp>
        <p:nvSpPr>
          <p:cNvPr id="6" name="Body Level One…"/>
          <p:cNvSpPr>
            <a:spLocks noGrp="1"/>
          </p:cNvSpPr>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1pPr>
      <a:lvl2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2pPr>
      <a:lvl3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3pPr>
      <a:lvl4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4pPr>
      <a:lvl5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5pPr>
      <a:lvl6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6pPr>
      <a:lvl7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7pPr>
      <a:lvl8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8pPr>
      <a:lvl9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9pPr>
    </p:titleStyle>
    <p:bodyStyle>
      <a:lvl1pPr marL="457109" marR="0" indent="-457109"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1pPr>
      <a:lvl2pPr marL="1462747" marR="0" indent="-548530"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2pPr>
      <a:lvl3pPr marL="2437912"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3pPr>
      <a:lvl4pPr marL="3428314" marR="0" indent="-685663"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4pPr>
      <a:lvl5pPr marL="4342531" marR="0" indent="-685663"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5pPr>
      <a:lvl6pPr marL="5180563"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6pPr>
      <a:lvl7pPr marL="6094780"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7pPr>
      <a:lvl8pPr marL="7008997"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8pPr>
      <a:lvl9pPr marL="7923215" marR="0" indent="-609479"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9pPr>
    </p:bodyStyle>
    <p:otherStyle>
      <a:lvl1pPr marL="0" marR="0" indent="0"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1pPr>
      <a:lvl2pPr marL="0" marR="0" indent="914216"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2pPr>
      <a:lvl3pPr marL="0" marR="0" indent="1828433"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3pPr>
      <a:lvl4pPr marL="0" marR="0" indent="2742651"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4pPr>
      <a:lvl5pPr marL="0" marR="0" indent="3656867"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5pPr>
      <a:lvl6pPr marL="0" marR="0" indent="4571086"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6pPr>
      <a:lvl7pPr marL="0" marR="0" indent="5485303"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7pPr>
      <a:lvl8pPr marL="0" marR="0" indent="6399519"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8pPr>
      <a:lvl9pPr marL="0" marR="0" indent="7313737"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image" Target="../media/image23.png"/><Relationship Id="rId1" Type="http://schemas.microsoft.com/office/2007/relationships/media" Target="../media/media1.m4v"/><Relationship Id="rId2" Type="http://schemas.openxmlformats.org/officeDocument/2006/relationships/video" Target="../media/media1.m4v"/></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1" Type="http://schemas.openxmlformats.org/officeDocument/2006/relationships/image" Target="../media/image11.tif"/><Relationship Id="rId12"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6" Type="http://schemas.openxmlformats.org/officeDocument/2006/relationships/image" Target="../media/image6.tif"/><Relationship Id="rId7" Type="http://schemas.openxmlformats.org/officeDocument/2006/relationships/image" Target="../media/image7.tif"/><Relationship Id="rId8" Type="http://schemas.openxmlformats.org/officeDocument/2006/relationships/image" Target="../media/image8.tif"/><Relationship Id="rId9" Type="http://schemas.openxmlformats.org/officeDocument/2006/relationships/image" Target="../media/image9.tif"/><Relationship Id="rId10" Type="http://schemas.openxmlformats.org/officeDocument/2006/relationships/image" Target="../media/image10.t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jpg"/><Relationship Id="rId6" Type="http://schemas.openxmlformats.org/officeDocument/2006/relationships/image" Target="../media/image16.tif"/><Relationship Id="rId7" Type="http://schemas.openxmlformats.org/officeDocument/2006/relationships/image" Target="../media/image17.jpg"/><Relationship Id="rId8" Type="http://schemas.openxmlformats.org/officeDocument/2006/relationships/image" Target="../media/image18.tif"/><Relationship Id="rId9" Type="http://schemas.openxmlformats.org/officeDocument/2006/relationships/image" Target="../media/image19.tif"/><Relationship Id="rId10"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 Id="rId3" Type="http://schemas.openxmlformats.org/officeDocument/2006/relationships/image" Target="../media/image2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31" name="Ryan Beckett…"/>
          <p:cNvSpPr/>
          <p:nvPr/>
        </p:nvSpPr>
        <p:spPr>
          <a:xfrm>
            <a:off x="6410388" y="5249779"/>
            <a:ext cx="11550524" cy="2748293"/>
          </a:xfrm>
          <a:prstGeom prst="rect">
            <a:avLst/>
          </a:prstGeom>
          <a:ln w="12700">
            <a:miter lim="400000"/>
          </a:ln>
          <a:extLst>
            <a:ext uri="{C572A759-6A51-4108-AA02-DFA0A04FC94B}">
              <ma14:wrappingTextBoxFlag xmlns:ma14="http://schemas.microsoft.com/office/mac/drawingml/2011/main" val="1"/>
            </a:ext>
          </a:extLst>
        </p:spPr>
        <p:txBody>
          <a:bodyPr wrap="none" lIns="121926" tIns="121926" rIns="121926" bIns="121926">
            <a:spAutoFit/>
          </a:bodyPr>
          <a:lstStyle/>
          <a:p>
            <a:pPr algn="ctr">
              <a:lnSpc>
                <a:spcPct val="120000"/>
              </a:lnSpc>
              <a:defRPr sz="4800">
                <a:latin typeface="Lato Bold"/>
                <a:ea typeface="Lato Bold"/>
                <a:cs typeface="Lato Bold"/>
                <a:sym typeface="Lato Bold"/>
              </a:defRPr>
            </a:pPr>
            <a:r>
              <a:t>Ryan Beckett </a:t>
            </a:r>
          </a:p>
          <a:p>
            <a:pPr algn="ctr">
              <a:lnSpc>
                <a:spcPct val="120000"/>
              </a:lnSpc>
              <a:defRPr sz="4800">
                <a:latin typeface="Lato Bold"/>
                <a:ea typeface="Lato Bold"/>
                <a:cs typeface="Lato Bold"/>
                <a:sym typeface="Lato Bold"/>
              </a:defRPr>
            </a:pPr>
            <a:r>
              <a:t>with</a:t>
            </a:r>
          </a:p>
          <a:p>
            <a:pPr algn="ctr">
              <a:lnSpc>
                <a:spcPct val="120000"/>
              </a:lnSpc>
              <a:defRPr sz="4800">
                <a:latin typeface="Lato Bold"/>
                <a:ea typeface="Lato Bold"/>
                <a:cs typeface="Lato Bold"/>
                <a:sym typeface="Lato Bold"/>
              </a:defRPr>
            </a:pPr>
            <a:r>
              <a:t>Aarti Gupta, Ratul Mahajan, David Walker</a:t>
            </a:r>
          </a:p>
        </p:txBody>
      </p:sp>
      <p:sp>
        <p:nvSpPr>
          <p:cNvPr id="32" name="Group"/>
          <p:cNvSpPr/>
          <p:nvPr/>
        </p:nvSpPr>
        <p:spPr>
          <a:xfrm>
            <a:off x="3576858" y="483016"/>
            <a:ext cx="17223939" cy="278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8800" b="1">
                <a:latin typeface="Lato Bold"/>
                <a:ea typeface="Lato Bold"/>
                <a:cs typeface="Lato Bold"/>
                <a:sym typeface="Lato Bold"/>
              </a:defRPr>
            </a:pPr>
            <a:r>
              <a:t>A General Approach to Network</a:t>
            </a:r>
          </a:p>
          <a:p>
            <a:pPr algn="ctr">
              <a:defRPr sz="8800" b="1">
                <a:latin typeface="Lato Bold"/>
                <a:ea typeface="Lato Bold"/>
                <a:cs typeface="Lato Bold"/>
                <a:sym typeface="Lato Bold"/>
              </a:defRPr>
            </a:pPr>
            <a:r>
              <a:t>Configuration Verification</a:t>
            </a:r>
          </a:p>
        </p:txBody>
      </p:sp>
      <p:sp>
        <p:nvSpPr>
          <p:cNvPr id="34" name="Shape"/>
          <p:cNvSpPr/>
          <p:nvPr/>
        </p:nvSpPr>
        <p:spPr>
          <a:xfrm flipH="1">
            <a:off x="859052" y="4514029"/>
            <a:ext cx="4458353" cy="2512128"/>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chemeClr val="bg1">
              <a:lumMod val="75000"/>
            </a:schemeClr>
          </a:solidFill>
          <a:ln w="12700">
            <a:miter lim="400000"/>
          </a:ln>
        </p:spPr>
        <p:txBody>
          <a:bodyPr lIns="45719" rIns="45719"/>
          <a:lstStyle/>
          <a:p>
            <a:pPr>
              <a:defRPr sz="6400"/>
            </a:pPr>
            <a:endParaRPr/>
          </a:p>
        </p:txBody>
      </p:sp>
      <p:pic>
        <p:nvPicPr>
          <p:cNvPr id="35" name="pasted-imag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533" y="10798606"/>
            <a:ext cx="6163352" cy="1766178"/>
          </a:xfrm>
          <a:prstGeom prst="rect">
            <a:avLst/>
          </a:prstGeom>
          <a:ln w="12700">
            <a:miter lim="400000"/>
          </a:ln>
        </p:spPr>
      </p:pic>
      <p:sp>
        <p:nvSpPr>
          <p:cNvPr id="36" name="Shape"/>
          <p:cNvSpPr/>
          <p:nvPr/>
        </p:nvSpPr>
        <p:spPr>
          <a:xfrm>
            <a:off x="19053895" y="4328929"/>
            <a:ext cx="4458353" cy="2512128"/>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chemeClr val="bg1">
              <a:lumMod val="75000"/>
            </a:schemeClr>
          </a:solidFill>
          <a:ln w="12700">
            <a:miter lim="400000"/>
          </a:ln>
        </p:spPr>
        <p:txBody>
          <a:bodyPr lIns="45719" rIns="45719"/>
          <a:lstStyle/>
          <a:p>
            <a:pPr>
              <a:defRPr sz="6400"/>
            </a:pPr>
            <a:endParaRPr/>
          </a:p>
        </p:txBody>
      </p:sp>
      <p:pic>
        <p:nvPicPr>
          <p:cNvPr id="37" name="pasted-image.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966" y="11200308"/>
            <a:ext cx="7050193" cy="962774"/>
          </a:xfrm>
          <a:prstGeom prst="rect">
            <a:avLst/>
          </a:prstGeom>
          <a:ln w="12700">
            <a:miter lim="400000"/>
          </a:ln>
        </p:spPr>
      </p:pic>
    </p:spTree>
  </p:cSld>
  <p:clrMapOvr>
    <a:masterClrMapping/>
  </p:clrMapOvr>
  <p:transition spd="med" advTm="2579"/>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1497" name="Group"/>
          <p:cNvSpPr/>
          <p:nvPr/>
        </p:nvSpPr>
        <p:spPr>
          <a:xfrm>
            <a:off x="7502797" y="5442943"/>
            <a:ext cx="9372115"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9600" dirty="0" smtClean="0"/>
              <a:t>The Architecture</a:t>
            </a:r>
            <a:endParaRPr sz="9600" dirty="0"/>
          </a:p>
        </p:txBody>
      </p:sp>
    </p:spTree>
    <p:extLst>
      <p:ext uri="{BB962C8B-B14F-4D97-AF65-F5344CB8AC3E}">
        <p14:creationId xmlns:p14="http://schemas.microsoft.com/office/powerpoint/2010/main" val="483773286"/>
      </p:ext>
    </p:extLst>
  </p:cSld>
  <p:clrMapOvr>
    <a:masterClrMapping/>
  </p:clrMapOvr>
  <p:transition spd="med"/>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533" name="Group"/>
          <p:cNvSpPr/>
          <p:nvPr/>
        </p:nvSpPr>
        <p:spPr>
          <a:xfrm>
            <a:off x="9698083" y="483016"/>
            <a:ext cx="4981491"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Workflow</a:t>
            </a:r>
            <a:endParaRPr dirty="0"/>
          </a:p>
        </p:txBody>
      </p:sp>
      <p:sp>
        <p:nvSpPr>
          <p:cNvPr id="258" name="TextBox 257"/>
          <p:cNvSpPr txBox="1"/>
          <p:nvPr/>
        </p:nvSpPr>
        <p:spPr>
          <a:xfrm>
            <a:off x="14123364" y="2430251"/>
            <a:ext cx="71872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Vendor-Independent Format</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279" name="Group"/>
          <p:cNvSpPr/>
          <p:nvPr/>
        </p:nvSpPr>
        <p:spPr>
          <a:xfrm>
            <a:off x="1560934" y="2206025"/>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smtClean="0"/>
              <a:t>1.</a:t>
            </a:r>
            <a:endParaRPr sz="7200" dirty="0"/>
          </a:p>
        </p:txBody>
      </p:sp>
      <p:grpSp>
        <p:nvGrpSpPr>
          <p:cNvPr id="13" name="Group 12"/>
          <p:cNvGrpSpPr>
            <a:grpSpLocks noChangeAspect="1"/>
          </p:cNvGrpSpPr>
          <p:nvPr/>
        </p:nvGrpSpPr>
        <p:grpSpPr>
          <a:xfrm>
            <a:off x="2547733" y="9702804"/>
            <a:ext cx="5867140" cy="2666419"/>
            <a:chOff x="14201775" y="3960176"/>
            <a:chExt cx="6349361" cy="4255085"/>
          </a:xfrm>
        </p:grpSpPr>
        <p:sp>
          <p:nvSpPr>
            <p:cNvPr id="262" name="TextBox 261"/>
            <p:cNvSpPr txBox="1"/>
            <p:nvPr/>
          </p:nvSpPr>
          <p:spPr>
            <a:xfrm>
              <a:off x="14380218" y="4182877"/>
              <a:ext cx="6103760" cy="32721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solidFill>
                    <a:schemeClr val="accent6"/>
                  </a:solidFill>
                </a:rPr>
                <a:t>192.0.0.0 ≤ out.prefix</a:t>
              </a:r>
              <a:r>
                <a:rPr lang="en-US" dirty="0">
                  <a:solidFill>
                    <a:schemeClr val="accent6"/>
                  </a:solidFill>
                </a:rPr>
                <a:t> </a:t>
              </a:r>
              <a:endParaRPr lang="en-US" dirty="0" smtClean="0">
                <a:solidFill>
                  <a:schemeClr val="accent6"/>
                </a:solidFill>
              </a:endParaRPr>
            </a:p>
            <a:p>
              <a:pPr marL="0" marR="0" indent="0" algn="l" defTabSz="1828433" rtl="0" fontAlgn="auto" latinLnBrk="0" hangingPunct="0">
                <a:lnSpc>
                  <a:spcPct val="100000"/>
                </a:lnSpc>
                <a:spcBef>
                  <a:spcPts val="0"/>
                </a:spcBef>
                <a:spcAft>
                  <a:spcPts val="0"/>
                </a:spcAft>
                <a:buClrTx/>
                <a:buSzTx/>
                <a:buFontTx/>
                <a:buNone/>
                <a:tabLst/>
              </a:pPr>
              <a:r>
                <a:rPr lang="en-US" dirty="0">
                  <a:solidFill>
                    <a:schemeClr val="accent6"/>
                  </a:solidFill>
                </a:rPr>
                <a:t>o</a:t>
              </a:r>
              <a:r>
                <a:rPr lang="en-US" dirty="0" smtClean="0">
                  <a:solidFill>
                    <a:schemeClr val="accent6"/>
                  </a:solidFill>
                </a:rPr>
                <a:t>ut.prefix ≤ 192.1.0.0</a:t>
              </a:r>
            </a:p>
            <a:p>
              <a:r>
                <a:rPr lang="en-US" dirty="0" smtClean="0">
                  <a:solidFill>
                    <a:schemeClr val="accent6"/>
                  </a:solidFill>
                </a:rPr>
                <a:t>best.valid </a:t>
              </a:r>
              <a:r>
                <a:rPr lang="en-US" dirty="0"/>
                <a:t>⇒</a:t>
              </a:r>
              <a:r>
                <a:rPr lang="en-US" dirty="0" smtClean="0">
                  <a:solidFill>
                    <a:schemeClr val="accent6"/>
                  </a:solidFill>
                </a:rPr>
                <a:t> out.lp = 120</a:t>
              </a:r>
            </a:p>
            <a:p>
              <a:r>
                <a:rPr lang="en-US" dirty="0">
                  <a:solidFill>
                    <a:schemeClr val="accent6"/>
                  </a:solidFill>
                </a:rPr>
                <a:t>b</a:t>
              </a:r>
              <a:r>
                <a:rPr kumimoji="0" lang="en-US" b="0" i="0" u="none" strike="noStrike" cap="none" spc="0" normalizeH="0" baseline="0" dirty="0" smtClean="0">
                  <a:ln>
                    <a:noFill/>
                  </a:ln>
                  <a:solidFill>
                    <a:schemeClr val="accent6"/>
                  </a:solidFill>
                  <a:effectLst/>
                  <a:uFillTx/>
                  <a:sym typeface="Helvetica"/>
                </a:rPr>
                <a:t>est.valid </a:t>
              </a:r>
              <a:r>
                <a:rPr lang="en-US" dirty="0" smtClean="0"/>
                <a:t>⇒ </a:t>
              </a:r>
              <a:r>
                <a:rPr lang="en-US" dirty="0" err="1" smtClean="0"/>
                <a:t>out.ad</a:t>
              </a:r>
              <a:r>
                <a:rPr lang="en-US" dirty="0" smtClean="0"/>
                <a:t> = 20</a:t>
              </a:r>
              <a:endParaRPr kumimoji="0" lang="en-US" b="0" i="0" u="none" strike="noStrike" cap="none" spc="0" normalizeH="0" baseline="0" dirty="0">
                <a:ln>
                  <a:noFill/>
                </a:ln>
                <a:solidFill>
                  <a:schemeClr val="accent6"/>
                </a:solidFill>
                <a:effectLst/>
                <a:uFillTx/>
                <a:sym typeface="Helvetica"/>
              </a:endParaRPr>
            </a:p>
          </p:txBody>
        </p:sp>
        <p:sp>
          <p:nvSpPr>
            <p:cNvPr id="12" name="Rectangle 11"/>
            <p:cNvSpPr/>
            <p:nvPr/>
          </p:nvSpPr>
          <p:spPr>
            <a:xfrm>
              <a:off x="14201775" y="3960176"/>
              <a:ext cx="6349361" cy="4255085"/>
            </a:xfrm>
            <a:prstGeom prst="rect">
              <a:avLst/>
            </a:prstGeom>
            <a:noFill/>
            <a:ln w="73025"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283" name="Group"/>
          <p:cNvSpPr/>
          <p:nvPr/>
        </p:nvSpPr>
        <p:spPr>
          <a:xfrm>
            <a:off x="12856901" y="2239765"/>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2.</a:t>
            </a:r>
            <a:endParaRPr sz="7200" dirty="0"/>
          </a:p>
        </p:txBody>
      </p:sp>
      <p:grpSp>
        <p:nvGrpSpPr>
          <p:cNvPr id="7" name="Group 6"/>
          <p:cNvGrpSpPr>
            <a:grpSpLocks noChangeAspect="1"/>
          </p:cNvGrpSpPr>
          <p:nvPr/>
        </p:nvGrpSpPr>
        <p:grpSpPr>
          <a:xfrm>
            <a:off x="3016098" y="3467587"/>
            <a:ext cx="5269750" cy="3291840"/>
            <a:chOff x="2426471" y="3540456"/>
            <a:chExt cx="6496452" cy="4058120"/>
          </a:xfrm>
        </p:grpSpPr>
        <p:grpSp>
          <p:nvGrpSpPr>
            <p:cNvPr id="6" name="Group 5"/>
            <p:cNvGrpSpPr/>
            <p:nvPr/>
          </p:nvGrpSpPr>
          <p:grpSpPr>
            <a:xfrm>
              <a:off x="2997215" y="4210142"/>
              <a:ext cx="930013" cy="1203897"/>
              <a:chOff x="3044828" y="3517393"/>
              <a:chExt cx="1435732" cy="1812593"/>
            </a:xfrm>
          </p:grpSpPr>
          <p:sp>
            <p:nvSpPr>
              <p:cNvPr id="11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 name="Rounded Rectangle 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 name="Oval 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3" name="Rounded Rectangle 112"/>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4" name="Rounded Rectangle 113"/>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7" name="Rounded Rectangle 11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8" name="Oval 11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9" name="Rounded Rectangle 11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0" name="Rounded Rectangle 11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2" name="Rounded Rectangle 121"/>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3" name="Oval 122"/>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4" name="Rounded Rectangle 123"/>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5" name="Rounded Rectangle 124"/>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157" name="Group 156"/>
            <p:cNvGrpSpPr/>
            <p:nvPr/>
          </p:nvGrpSpPr>
          <p:grpSpPr>
            <a:xfrm>
              <a:off x="7397292" y="4279671"/>
              <a:ext cx="930013" cy="1203897"/>
              <a:chOff x="3044828" y="3517393"/>
              <a:chExt cx="1435732" cy="1812593"/>
            </a:xfrm>
          </p:grpSpPr>
          <p:sp>
            <p:nvSpPr>
              <p:cNvPr id="158"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9" name="Rounded Rectangle 158"/>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0" name="Oval 159"/>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1" name="Rounded Rectangle 160"/>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2" name="Rounded Rectangle 161"/>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3" name="Rounded Rectangle 162"/>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4" name="Oval 163"/>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5" name="Rounded Rectangle 164"/>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6" name="Rounded Rectangle 165"/>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7" name="Rounded Rectangle 166"/>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8" name="Oval 167"/>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9" name="Rounded Rectangle 168"/>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0" name="Rounded Rectangle 169"/>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171" name="Group 170"/>
            <p:cNvGrpSpPr/>
            <p:nvPr/>
          </p:nvGrpSpPr>
          <p:grpSpPr>
            <a:xfrm>
              <a:off x="5089023" y="5153663"/>
              <a:ext cx="930013" cy="1203897"/>
              <a:chOff x="3044828" y="3517393"/>
              <a:chExt cx="1435732" cy="1812593"/>
            </a:xfrm>
          </p:grpSpPr>
          <p:sp>
            <p:nvSpPr>
              <p:cNvPr id="17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73" name="Rounded Rectangle 17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4" name="Oval 17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5" name="Rounded Rectangle 174"/>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6" name="Rounded Rectangle 175"/>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7" name="Rounded Rectangle 17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8" name="Oval 17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9" name="Rounded Rectangle 17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0" name="Rounded Rectangle 17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1" name="Rounded Rectangle 180"/>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2" name="Oval 181"/>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3" name="Rounded Rectangle 182"/>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4" name="Rounded Rectangle 183"/>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264" name="TextBox 263"/>
            <p:cNvSpPr txBox="1"/>
            <p:nvPr/>
          </p:nvSpPr>
          <p:spPr>
            <a:xfrm>
              <a:off x="2855995" y="3540456"/>
              <a:ext cx="124649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t>Cisco</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65" name="TextBox 264"/>
            <p:cNvSpPr txBox="1"/>
            <p:nvPr/>
          </p:nvSpPr>
          <p:spPr>
            <a:xfrm>
              <a:off x="7274438" y="3620963"/>
              <a:ext cx="127214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t>Arista</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66" name="TextBox 265"/>
            <p:cNvSpPr txBox="1"/>
            <p:nvPr/>
          </p:nvSpPr>
          <p:spPr>
            <a:xfrm>
              <a:off x="4831425" y="4475836"/>
              <a:ext cx="16055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t>Juniper</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grpSp>
          <p:nvGrpSpPr>
            <p:cNvPr id="293" name="Group"/>
            <p:cNvGrpSpPr/>
            <p:nvPr/>
          </p:nvGrpSpPr>
          <p:grpSpPr>
            <a:xfrm>
              <a:off x="6800314" y="5614222"/>
              <a:ext cx="2122609" cy="1171757"/>
              <a:chOff x="0" y="0"/>
              <a:chExt cx="5539894" cy="2605675"/>
            </a:xfrm>
          </p:grpSpPr>
          <p:sp>
            <p:nvSpPr>
              <p:cNvPr id="294"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endParaRPr/>
              </a:p>
            </p:txBody>
          </p:sp>
          <p:sp>
            <p:nvSpPr>
              <p:cNvPr id="295"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endParaRPr/>
              </a:p>
            </p:txBody>
          </p:sp>
        </p:grpSp>
        <p:grpSp>
          <p:nvGrpSpPr>
            <p:cNvPr id="296" name="Group"/>
            <p:cNvGrpSpPr/>
            <p:nvPr/>
          </p:nvGrpSpPr>
          <p:grpSpPr>
            <a:xfrm>
              <a:off x="4499536" y="6426819"/>
              <a:ext cx="2122609" cy="1171757"/>
              <a:chOff x="0" y="0"/>
              <a:chExt cx="5539894" cy="2605675"/>
            </a:xfrm>
          </p:grpSpPr>
          <p:sp>
            <p:nvSpPr>
              <p:cNvPr id="297"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endParaRPr/>
              </a:p>
            </p:txBody>
          </p:sp>
          <p:sp>
            <p:nvSpPr>
              <p:cNvPr id="298"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endParaRPr/>
              </a:p>
            </p:txBody>
          </p:sp>
        </p:grpSp>
        <p:grpSp>
          <p:nvGrpSpPr>
            <p:cNvPr id="299" name="Group"/>
            <p:cNvGrpSpPr/>
            <p:nvPr/>
          </p:nvGrpSpPr>
          <p:grpSpPr>
            <a:xfrm>
              <a:off x="2426471" y="5494546"/>
              <a:ext cx="2122609" cy="1171757"/>
              <a:chOff x="0" y="0"/>
              <a:chExt cx="5539894" cy="2605675"/>
            </a:xfrm>
          </p:grpSpPr>
          <p:sp>
            <p:nvSpPr>
              <p:cNvPr id="300"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endParaRPr/>
              </a:p>
            </p:txBody>
          </p:sp>
          <p:sp>
            <p:nvSpPr>
              <p:cNvPr id="301"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endParaRPr/>
              </a:p>
            </p:txBody>
          </p:sp>
        </p:grpSp>
      </p:grpSp>
      <p:sp>
        <p:nvSpPr>
          <p:cNvPr id="302" name="Shape"/>
          <p:cNvSpPr/>
          <p:nvPr/>
        </p:nvSpPr>
        <p:spPr>
          <a:xfrm flipH="1">
            <a:off x="9961381" y="4332961"/>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03" name="TextBox 302"/>
          <p:cNvSpPr txBox="1"/>
          <p:nvPr/>
        </p:nvSpPr>
        <p:spPr>
          <a:xfrm>
            <a:off x="2774159" y="2439606"/>
            <a:ext cx="6148476"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Vendor-Specific Configs</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355" name="Shape"/>
          <p:cNvSpPr/>
          <p:nvPr/>
        </p:nvSpPr>
        <p:spPr>
          <a:xfrm rot="9482849" flipH="1">
            <a:off x="9937332" y="7134432"/>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56" name="Group"/>
          <p:cNvSpPr/>
          <p:nvPr/>
        </p:nvSpPr>
        <p:spPr>
          <a:xfrm>
            <a:off x="1560934" y="8008286"/>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3.</a:t>
            </a:r>
            <a:endParaRPr sz="7200" dirty="0"/>
          </a:p>
        </p:txBody>
      </p:sp>
      <p:sp>
        <p:nvSpPr>
          <p:cNvPr id="357" name="TextBox 356"/>
          <p:cNvSpPr txBox="1"/>
          <p:nvPr/>
        </p:nvSpPr>
        <p:spPr>
          <a:xfrm>
            <a:off x="2774159" y="8241867"/>
            <a:ext cx="420243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Circuit Encoding</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19" name="TextBox 18"/>
          <p:cNvSpPr txBox="1"/>
          <p:nvPr/>
        </p:nvSpPr>
        <p:spPr>
          <a:xfrm>
            <a:off x="10157136" y="4740081"/>
            <a:ext cx="15624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chemeClr val="bg1"/>
                </a:solidFill>
                <a:effectLst/>
                <a:uFillTx/>
                <a:latin typeface="+mn-lt"/>
                <a:ea typeface="+mn-ea"/>
                <a:cs typeface="+mn-cs"/>
                <a:sym typeface="Helvetica"/>
              </a:rPr>
              <a:t>Parse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sp>
        <p:nvSpPr>
          <p:cNvPr id="359" name="TextBox 358"/>
          <p:cNvSpPr txBox="1"/>
          <p:nvPr/>
        </p:nvSpPr>
        <p:spPr>
          <a:xfrm rot="20351424">
            <a:off x="10273706" y="7444640"/>
            <a:ext cx="19734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1" i="0" u="none" strike="noStrike" cap="none" spc="0" normalizeH="0" baseline="0" smtClean="0">
                <a:ln>
                  <a:noFill/>
                </a:ln>
                <a:solidFill>
                  <a:schemeClr val="bg1"/>
                </a:solidFill>
                <a:effectLst/>
                <a:uFillTx/>
                <a:latin typeface="+mn-lt"/>
                <a:ea typeface="+mn-ea"/>
                <a:cs typeface="+mn-cs"/>
                <a:sym typeface="Helvetica"/>
              </a:rPr>
              <a:t>Encode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sp>
        <p:nvSpPr>
          <p:cNvPr id="361" name="Group"/>
          <p:cNvSpPr/>
          <p:nvPr/>
        </p:nvSpPr>
        <p:spPr>
          <a:xfrm>
            <a:off x="14611892" y="7783102"/>
            <a:ext cx="847346"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4.</a:t>
            </a:r>
            <a:endParaRPr sz="7200" dirty="0"/>
          </a:p>
        </p:txBody>
      </p:sp>
      <p:sp>
        <p:nvSpPr>
          <p:cNvPr id="362" name="TextBox 361"/>
          <p:cNvSpPr txBox="1"/>
          <p:nvPr/>
        </p:nvSpPr>
        <p:spPr>
          <a:xfrm>
            <a:off x="15856376" y="8016683"/>
            <a:ext cx="1788308"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Output</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363" name="Shape"/>
          <p:cNvSpPr/>
          <p:nvPr/>
        </p:nvSpPr>
        <p:spPr>
          <a:xfrm flipH="1">
            <a:off x="14089388" y="10074944"/>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64" name="TextBox 363"/>
          <p:cNvSpPr txBox="1"/>
          <p:nvPr/>
        </p:nvSpPr>
        <p:spPr>
          <a:xfrm>
            <a:off x="14355740" y="10509932"/>
            <a:ext cx="15624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chemeClr val="bg1"/>
                </a:solidFill>
                <a:effectLst/>
                <a:uFillTx/>
                <a:latin typeface="+mn-lt"/>
                <a:ea typeface="+mn-ea"/>
                <a:cs typeface="+mn-cs"/>
                <a:sym typeface="Helvetica"/>
              </a:rPr>
              <a:t>Solve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8575" y="9412037"/>
            <a:ext cx="5760720" cy="3826270"/>
          </a:xfrm>
          <a:prstGeom prst="rect">
            <a:avLst/>
          </a:prstGeom>
          <a:ln>
            <a:solidFill>
              <a:schemeClr val="accent6"/>
            </a:solidFill>
          </a:ln>
          <a:effectLst>
            <a:outerShdw blurRad="50800" dist="76200" dir="5400000" algn="t" rotWithShape="0">
              <a:prstClr val="black">
                <a:alpha val="40000"/>
              </a:prstClr>
            </a:outerShdw>
          </a:effectLst>
        </p:spPr>
      </p:pic>
      <p:sp>
        <p:nvSpPr>
          <p:cNvPr id="83" name="Group"/>
          <p:cNvSpPr/>
          <p:nvPr/>
        </p:nvSpPr>
        <p:spPr>
          <a:xfrm>
            <a:off x="9011720" y="10227344"/>
            <a:ext cx="4716995"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  Property</a:t>
            </a:r>
            <a:endParaRPr sz="7200" dirty="0"/>
          </a:p>
        </p:txBody>
      </p:sp>
      <p:grpSp>
        <p:nvGrpSpPr>
          <p:cNvPr id="84" name="Group 83"/>
          <p:cNvGrpSpPr>
            <a:grpSpLocks noChangeAspect="1"/>
          </p:cNvGrpSpPr>
          <p:nvPr/>
        </p:nvGrpSpPr>
        <p:grpSpPr>
          <a:xfrm>
            <a:off x="14418641" y="3489883"/>
            <a:ext cx="5867140" cy="3931920"/>
            <a:chOff x="14201775" y="3960176"/>
            <a:chExt cx="6349361" cy="4255085"/>
          </a:xfrm>
        </p:grpSpPr>
        <p:sp>
          <p:nvSpPr>
            <p:cNvPr id="85" name="TextBox 84"/>
            <p:cNvSpPr txBox="1"/>
            <p:nvPr/>
          </p:nvSpPr>
          <p:spPr>
            <a:xfrm>
              <a:off x="14380218" y="4182879"/>
              <a:ext cx="5217444" cy="33640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2800" dirty="0" smtClean="0">
                  <a:solidFill>
                    <a:schemeClr val="accent6"/>
                  </a:solidFill>
                </a:rPr>
                <a:t>Interfaces: {</a:t>
              </a:r>
            </a:p>
            <a:p>
              <a:pPr marL="0" marR="0" indent="0" algn="l" defTabSz="1828433"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chemeClr val="accent6"/>
                  </a:solidFill>
                  <a:effectLst/>
                  <a:uFillTx/>
                  <a:sym typeface="Helvetica"/>
                </a:rPr>
                <a:t>   Ethernet0/0: {</a:t>
              </a:r>
            </a:p>
            <a:p>
              <a:pPr marL="0" marR="0" indent="0" algn="l" defTabSz="1828433" rtl="0" fontAlgn="auto" latinLnBrk="0" hangingPunct="0">
                <a:lnSpc>
                  <a:spcPct val="100000"/>
                </a:lnSpc>
                <a:spcBef>
                  <a:spcPts val="0"/>
                </a:spcBef>
                <a:spcAft>
                  <a:spcPts val="0"/>
                </a:spcAft>
                <a:buClrTx/>
                <a:buSzTx/>
                <a:buFontTx/>
                <a:buNone/>
                <a:tabLst/>
              </a:pPr>
              <a:r>
                <a:rPr lang="en-US" sz="2800" dirty="0" smtClean="0">
                  <a:solidFill>
                    <a:schemeClr val="accent6"/>
                  </a:solidFill>
                </a:rPr>
                <a:t>       InterfaceCost: 1,  </a:t>
              </a:r>
            </a:p>
            <a:p>
              <a:pPr marL="0" marR="0" indent="0" algn="l" defTabSz="1828433" rtl="0" fontAlgn="auto" latinLnBrk="0" hangingPunct="0">
                <a:lnSpc>
                  <a:spcPct val="100000"/>
                </a:lnSpc>
                <a:spcBef>
                  <a:spcPts val="0"/>
                </a:spcBef>
                <a:spcAft>
                  <a:spcPts val="0"/>
                </a:spcAft>
                <a:buClrTx/>
                <a:buSzTx/>
                <a:buFontTx/>
                <a:buNone/>
                <a:tabLst/>
              </a:pPr>
              <a:r>
                <a:rPr lang="en-US" sz="2800" dirty="0" smtClean="0">
                  <a:solidFill>
                    <a:schemeClr val="accent6"/>
                  </a:solidFill>
                </a:rPr>
                <a:t>       importPolicy: “PEER_IN”,</a:t>
              </a:r>
            </a:p>
            <a:p>
              <a:pPr marL="0" marR="0" indent="0" algn="l" defTabSz="1828433" rtl="0" fontAlgn="auto" latinLnBrk="0" hangingPunct="0">
                <a:lnSpc>
                  <a:spcPct val="100000"/>
                </a:lnSpc>
                <a:spcBef>
                  <a:spcPts val="0"/>
                </a:spcBef>
                <a:spcAft>
                  <a:spcPts val="0"/>
                </a:spcAft>
                <a:buClrTx/>
                <a:buSzTx/>
                <a:buFontTx/>
                <a:buNone/>
                <a:tabLst/>
              </a:pPr>
              <a:r>
                <a:rPr lang="en-US" sz="2800" dirty="0">
                  <a:solidFill>
                    <a:schemeClr val="accent6"/>
                  </a:solidFill>
                </a:rPr>
                <a:t> </a:t>
              </a:r>
              <a:r>
                <a:rPr lang="en-US" sz="2800" dirty="0" smtClean="0">
                  <a:solidFill>
                    <a:schemeClr val="accent6"/>
                  </a:solidFill>
                </a:rPr>
                <a:t>      </a:t>
              </a:r>
              <a:r>
                <a:rPr lang="mr-IN" sz="2800" dirty="0" smtClean="0">
                  <a:solidFill>
                    <a:schemeClr val="accent6"/>
                  </a:solidFill>
                </a:rPr>
                <a:t>…</a:t>
              </a:r>
              <a:endParaRPr lang="en-US" sz="2800" dirty="0">
                <a:solidFill>
                  <a:schemeClr val="accent6"/>
                </a:solidFill>
              </a:endParaRPr>
            </a:p>
            <a:p>
              <a:pPr marL="0" marR="0" indent="0" algn="l" defTabSz="1828433"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chemeClr val="accent6"/>
                  </a:solidFill>
                  <a:effectLst/>
                  <a:uFillTx/>
                  <a:sym typeface="Helvetica"/>
                </a:rPr>
                <a:t>   }</a:t>
              </a:r>
              <a:endParaRPr kumimoji="0" lang="en-US" sz="2800" b="0" i="0" u="none" strike="noStrike" cap="none" spc="0" normalizeH="0" baseline="0" dirty="0">
                <a:ln>
                  <a:noFill/>
                </a:ln>
                <a:solidFill>
                  <a:schemeClr val="accent6"/>
                </a:solidFill>
                <a:effectLst/>
                <a:uFillTx/>
                <a:sym typeface="Helvetica"/>
              </a:endParaRPr>
            </a:p>
            <a:p>
              <a:pPr marL="0" marR="0" indent="0" algn="l" defTabSz="1828433" rtl="0" fontAlgn="auto" latinLnBrk="0" hangingPunct="0">
                <a:lnSpc>
                  <a:spcPct val="100000"/>
                </a:lnSpc>
                <a:spcBef>
                  <a:spcPts val="0"/>
                </a:spcBef>
                <a:spcAft>
                  <a:spcPts val="0"/>
                </a:spcAft>
                <a:buClrTx/>
                <a:buSzTx/>
                <a:buFontTx/>
                <a:buNone/>
                <a:tabLst/>
              </a:pPr>
              <a:r>
                <a:rPr lang="en-US" sz="2800" dirty="0" smtClean="0">
                  <a:solidFill>
                    <a:schemeClr val="accent6"/>
                  </a:solidFill>
                </a:rPr>
                <a:t>}</a:t>
              </a:r>
              <a:endParaRPr kumimoji="0" lang="en-US" sz="2800" b="0" i="0" u="none" strike="noStrike" cap="none" spc="0" normalizeH="0" baseline="0" dirty="0">
                <a:ln>
                  <a:noFill/>
                </a:ln>
                <a:solidFill>
                  <a:schemeClr val="accent6"/>
                </a:solidFill>
                <a:effectLst/>
                <a:uFillTx/>
                <a:sym typeface="Helvetica"/>
              </a:endParaRPr>
            </a:p>
          </p:txBody>
        </p:sp>
        <p:sp>
          <p:nvSpPr>
            <p:cNvPr id="86" name="Rectangle 85"/>
            <p:cNvSpPr/>
            <p:nvPr/>
          </p:nvSpPr>
          <p:spPr>
            <a:xfrm>
              <a:off x="14201775" y="3960176"/>
              <a:ext cx="6349361" cy="4255085"/>
            </a:xfrm>
            <a:prstGeom prst="rect">
              <a:avLst/>
            </a:prstGeom>
            <a:noFill/>
            <a:ln w="73025"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Tree>
    <p:extLst>
      <p:ext uri="{BB962C8B-B14F-4D97-AF65-F5344CB8AC3E}">
        <p14:creationId xmlns:p14="http://schemas.microsoft.com/office/powerpoint/2010/main" val="8398808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83" grpId="0" animBg="1"/>
      <p:bldP spid="302" grpId="0" animBg="1"/>
      <p:bldP spid="355" grpId="0" animBg="1"/>
      <p:bldP spid="356" grpId="0" animBg="1"/>
      <p:bldP spid="357" grpId="0"/>
      <p:bldP spid="19" grpId="0"/>
      <p:bldP spid="359" grpId="0"/>
      <p:bldP spid="361" grpId="0" animBg="1"/>
      <p:bldP spid="362" grpId="0"/>
      <p:bldP spid="363" grpId="0" animBg="1"/>
      <p:bldP spid="364" grpId="0"/>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1497" name="Group"/>
          <p:cNvSpPr/>
          <p:nvPr/>
        </p:nvSpPr>
        <p:spPr>
          <a:xfrm>
            <a:off x="10477163" y="5442943"/>
            <a:ext cx="3423371"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9600" dirty="0" smtClean="0"/>
              <a:t>Demo</a:t>
            </a:r>
            <a:endParaRPr sz="9600" dirty="0"/>
          </a:p>
        </p:txBody>
      </p:sp>
    </p:spTree>
    <p:extLst>
      <p:ext uri="{BB962C8B-B14F-4D97-AF65-F5344CB8AC3E}">
        <p14:creationId xmlns:p14="http://schemas.microsoft.com/office/powerpoint/2010/main" val="866150266"/>
      </p:ext>
    </p:extLst>
  </p:cSld>
  <p:clrMapOvr>
    <a:masterClrMapping/>
  </p:clrMapOvr>
  <p:transition spd="med"/>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4" name="Group"/>
          <p:cNvSpPr/>
          <p:nvPr/>
        </p:nvSpPr>
        <p:spPr>
          <a:xfrm>
            <a:off x="7967666" y="483016"/>
            <a:ext cx="8442374"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Demo: Topology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303" y="1929566"/>
            <a:ext cx="20739100" cy="11665744"/>
          </a:xfrm>
          <a:prstGeom prst="rect">
            <a:avLst/>
          </a:prstGeom>
        </p:spPr>
      </p:pic>
      <p:grpSp>
        <p:nvGrpSpPr>
          <p:cNvPr id="11" name="Group 10"/>
          <p:cNvGrpSpPr/>
          <p:nvPr/>
        </p:nvGrpSpPr>
        <p:grpSpPr>
          <a:xfrm>
            <a:off x="-150756" y="2729401"/>
            <a:ext cx="8763613" cy="3579715"/>
            <a:chOff x="-150756" y="2729401"/>
            <a:chExt cx="8763613" cy="3579715"/>
          </a:xfrm>
        </p:grpSpPr>
        <p:sp>
          <p:nvSpPr>
            <p:cNvPr id="6" name="Shape"/>
            <p:cNvSpPr/>
            <p:nvPr/>
          </p:nvSpPr>
          <p:spPr>
            <a:xfrm>
              <a:off x="293356" y="2794000"/>
              <a:ext cx="8139444" cy="2462323"/>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7" name="Can subnet S3 reach S2"/>
            <p:cNvSpPr/>
            <p:nvPr/>
          </p:nvSpPr>
          <p:spPr>
            <a:xfrm>
              <a:off x="1182356" y="3252971"/>
              <a:ext cx="7123444" cy="2492998"/>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sz="5000" dirty="0" smtClean="0"/>
                <a:t>Can the border routers</a:t>
              </a:r>
            </a:p>
            <a:p>
              <a:r>
                <a:rPr lang="en-US" sz="5000" dirty="0" smtClean="0"/>
                <a:t>always reach host1?</a:t>
              </a:r>
              <a:endParaRPr lang="en-US" sz="5000" dirty="0"/>
            </a:p>
            <a:p>
              <a:endParaRPr sz="5000" dirty="0"/>
            </a:p>
          </p:txBody>
        </p:sp>
        <p:sp>
          <p:nvSpPr>
            <p:cNvPr id="8" name="‘‘"/>
            <p:cNvSpPr/>
            <p:nvPr/>
          </p:nvSpPr>
          <p:spPr>
            <a:xfrm>
              <a:off x="-150756" y="2729401"/>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9" name="’’"/>
            <p:cNvSpPr/>
            <p:nvPr/>
          </p:nvSpPr>
          <p:spPr>
            <a:xfrm>
              <a:off x="6822855" y="3782194"/>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13" name="Rectangle 12"/>
          <p:cNvSpPr/>
          <p:nvPr/>
        </p:nvSpPr>
        <p:spPr>
          <a:xfrm>
            <a:off x="10134600" y="2794000"/>
            <a:ext cx="1676400" cy="1295400"/>
          </a:xfrm>
          <a:prstGeom prst="rect">
            <a:avLst/>
          </a:prstGeom>
          <a:noFill/>
          <a:ln w="889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4" name="Rectangle 13"/>
          <p:cNvSpPr/>
          <p:nvPr/>
        </p:nvSpPr>
        <p:spPr>
          <a:xfrm>
            <a:off x="9118600" y="2344615"/>
            <a:ext cx="6146800" cy="9059985"/>
          </a:xfrm>
          <a:prstGeom prst="rect">
            <a:avLst/>
          </a:prstGeom>
          <a:noFill/>
          <a:ln w="889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5" name="Rectangle 14"/>
          <p:cNvSpPr/>
          <p:nvPr/>
        </p:nvSpPr>
        <p:spPr>
          <a:xfrm>
            <a:off x="9118600" y="10109200"/>
            <a:ext cx="2032000" cy="1295400"/>
          </a:xfrm>
          <a:prstGeom prst="rect">
            <a:avLst/>
          </a:prstGeom>
          <a:noFill/>
          <a:ln w="889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 name="Rectangle 15"/>
          <p:cNvSpPr/>
          <p:nvPr/>
        </p:nvSpPr>
        <p:spPr>
          <a:xfrm>
            <a:off x="13233400" y="10109200"/>
            <a:ext cx="2032000" cy="1295400"/>
          </a:xfrm>
          <a:prstGeom prst="rect">
            <a:avLst/>
          </a:prstGeom>
          <a:noFill/>
          <a:ln w="889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Tree>
    <p:extLst>
      <p:ext uri="{BB962C8B-B14F-4D97-AF65-F5344CB8AC3E}">
        <p14:creationId xmlns:p14="http://schemas.microsoft.com/office/powerpoint/2010/main" val="18558869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pic>
        <p:nvPicPr>
          <p:cNvPr id="2" name="demo.m4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784232" y="391886"/>
            <a:ext cx="20909280" cy="12801600"/>
          </a:xfrm>
          <a:prstGeom prst="rect">
            <a:avLst/>
          </a:prstGeom>
        </p:spPr>
      </p:pic>
    </p:spTree>
    <p:extLst>
      <p:ext uri="{BB962C8B-B14F-4D97-AF65-F5344CB8AC3E}">
        <p14:creationId xmlns:p14="http://schemas.microsoft.com/office/powerpoint/2010/main" val="1412056895"/>
      </p:ext>
    </p:extLst>
  </p:cSld>
  <p:clrMapOvr>
    <a:masterClrMapping/>
  </p:clrMapOvr>
  <p:transition spd="med"/>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3333">
                <p:cTn id="7" fill="hold" display="0">
                  <p:stCondLst>
                    <p:cond delay="indefinite"/>
                  </p:stCondLst>
                </p:cTn>
                <p:tgtEl>
                  <p:spTgt spid="2"/>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
        <p:nvSpPr>
          <p:cNvPr id="1497" name="Group"/>
          <p:cNvSpPr/>
          <p:nvPr/>
        </p:nvSpPr>
        <p:spPr>
          <a:xfrm>
            <a:off x="7128494" y="5442943"/>
            <a:ext cx="10120717"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9600" dirty="0" smtClean="0"/>
              <a:t>Example Encoding</a:t>
            </a:r>
            <a:endParaRPr sz="9600" dirty="0"/>
          </a:p>
        </p:txBody>
      </p:sp>
    </p:spTree>
    <p:extLst>
      <p:ext uri="{BB962C8B-B14F-4D97-AF65-F5344CB8AC3E}">
        <p14:creationId xmlns:p14="http://schemas.microsoft.com/office/powerpoint/2010/main" val="799848092"/>
      </p:ext>
    </p:extLst>
  </p:cSld>
  <p:clrMapOvr>
    <a:masterClrMapping/>
  </p:clrMapOvr>
  <p:transition spd="med"/>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1497" name="Group"/>
          <p:cNvSpPr/>
          <p:nvPr/>
        </p:nvSpPr>
        <p:spPr>
          <a:xfrm>
            <a:off x="7392982" y="483016"/>
            <a:ext cx="959172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Encoding Overview</a:t>
            </a:r>
            <a:endParaRPr dirty="0"/>
          </a:p>
        </p:txBody>
      </p:sp>
      <p:grpSp>
        <p:nvGrpSpPr>
          <p:cNvPr id="1524" name="Group"/>
          <p:cNvGrpSpPr/>
          <p:nvPr/>
        </p:nvGrpSpPr>
        <p:grpSpPr>
          <a:xfrm>
            <a:off x="1050869" y="4072266"/>
            <a:ext cx="7568566" cy="7878860"/>
            <a:chOff x="0" y="0"/>
            <a:chExt cx="7568564" cy="7878859"/>
          </a:xfrm>
        </p:grpSpPr>
        <p:sp>
          <p:nvSpPr>
            <p:cNvPr id="1498"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499"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0"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1"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02"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3"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4"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05"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06"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7"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8"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9"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0"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1"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2"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3"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1514"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1515"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1516"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1517"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1518"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1519"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1520"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21"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22"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1523"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sp>
        <p:nvSpPr>
          <p:cNvPr id="1525" name="Shape"/>
          <p:cNvSpPr/>
          <p:nvPr/>
        </p:nvSpPr>
        <p:spPr>
          <a:xfrm>
            <a:off x="10732968" y="3249933"/>
            <a:ext cx="10630744"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1526" name="Can subnet S3 reach S2"/>
          <p:cNvSpPr/>
          <p:nvPr/>
        </p:nvSpPr>
        <p:spPr>
          <a:xfrm>
            <a:off x="11570957" y="3568071"/>
            <a:ext cx="8807512" cy="10083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defTabSz="1219261">
              <a:defRPr sz="5400">
                <a:solidFill>
                  <a:srgbClr val="808080"/>
                </a:solidFill>
              </a:defRPr>
            </a:lvl1pPr>
          </a:lstStyle>
          <a:p>
            <a:r>
              <a:rPr lang="en-US" dirty="0" smtClean="0"/>
              <a:t>Does P hold in the network?</a:t>
            </a:r>
            <a:endParaRPr dirty="0"/>
          </a:p>
        </p:txBody>
      </p:sp>
      <p:sp>
        <p:nvSpPr>
          <p:cNvPr id="1527" name="‘‘"/>
          <p:cNvSpPr/>
          <p:nvPr/>
        </p:nvSpPr>
        <p:spPr>
          <a:xfrm>
            <a:off x="10288856" y="3032066"/>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1528" name="’’"/>
          <p:cNvSpPr/>
          <p:nvPr/>
        </p:nvSpPr>
        <p:spPr>
          <a:xfrm>
            <a:off x="19887809" y="3032066"/>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1529" name="Network Encoding:  N"/>
          <p:cNvSpPr/>
          <p:nvPr/>
        </p:nvSpPr>
        <p:spPr>
          <a:xfrm>
            <a:off x="12798754" y="5948898"/>
            <a:ext cx="5999521"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t>Network Encoding:  N</a:t>
            </a:r>
          </a:p>
        </p:txBody>
      </p:sp>
      <p:sp>
        <p:nvSpPr>
          <p:cNvPr id="1530" name="Network Property:  ¬ canReach_R3"/>
          <p:cNvSpPr/>
          <p:nvPr/>
        </p:nvSpPr>
        <p:spPr>
          <a:xfrm>
            <a:off x="12668118" y="8973114"/>
            <a:ext cx="63071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Network Property:  ¬ </a:t>
            </a:r>
            <a:r>
              <a:rPr lang="en-US" dirty="0" smtClean="0"/>
              <a:t>P</a:t>
            </a:r>
            <a:endParaRPr dirty="0"/>
          </a:p>
        </p:txBody>
      </p:sp>
      <p:sp>
        <p:nvSpPr>
          <p:cNvPr id="1531" name="⋀"/>
          <p:cNvSpPr/>
          <p:nvPr/>
        </p:nvSpPr>
        <p:spPr>
          <a:xfrm>
            <a:off x="15197650" y="6780223"/>
            <a:ext cx="1331080" cy="17675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400"/>
            </a:lvl1pPr>
          </a:lstStyle>
          <a:p>
            <a:r>
              <a:rPr dirty="0"/>
              <a:t>⋀</a:t>
            </a:r>
          </a:p>
        </p:txBody>
      </p:sp>
      <p:sp>
        <p:nvSpPr>
          <p:cNvPr id="1532" name="Line"/>
          <p:cNvSpPr/>
          <p:nvPr/>
        </p:nvSpPr>
        <p:spPr>
          <a:xfrm flipH="1" flipV="1">
            <a:off x="10814800" y="10298237"/>
            <a:ext cx="9758846" cy="1"/>
          </a:xfrm>
          <a:prstGeom prst="line">
            <a:avLst/>
          </a:prstGeom>
          <a:ln w="76200">
            <a:solidFill>
              <a:schemeClr val="accent6">
                <a:satOff val="-13623"/>
                <a:lumOff val="20250"/>
              </a:schemeClr>
            </a:solidFill>
            <a:miter/>
          </a:ln>
        </p:spPr>
        <p:txBody>
          <a:bodyPr lIns="45719" rIns="45719"/>
          <a:lstStyle/>
          <a:p>
            <a:endParaRPr/>
          </a:p>
        </p:txBody>
      </p:sp>
      <p:sp>
        <p:nvSpPr>
          <p:cNvPr id="1533" name="Satisfiability —&gt; Property Violation"/>
          <p:cNvSpPr/>
          <p:nvPr/>
        </p:nvSpPr>
        <p:spPr>
          <a:xfrm>
            <a:off x="10831410" y="10742926"/>
            <a:ext cx="841672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b="1" dirty="0" smtClean="0"/>
              <a:t>Satisfiab</a:t>
            </a:r>
            <a:r>
              <a:rPr lang="en-US" b="1" dirty="0" smtClean="0"/>
              <a:t>le:</a:t>
            </a:r>
            <a:r>
              <a:rPr lang="en-US" dirty="0" smtClean="0"/>
              <a:t> </a:t>
            </a:r>
            <a:r>
              <a:rPr dirty="0" smtClean="0"/>
              <a:t>Property </a:t>
            </a:r>
            <a:r>
              <a:rPr dirty="0"/>
              <a:t>Violation</a:t>
            </a:r>
          </a:p>
        </p:txBody>
      </p:sp>
      <p:sp>
        <p:nvSpPr>
          <p:cNvPr id="1534" name="Unsat —&gt; Holds for all stable solutions"/>
          <p:cNvSpPr/>
          <p:nvPr/>
        </p:nvSpPr>
        <p:spPr>
          <a:xfrm>
            <a:off x="10831410" y="11704327"/>
            <a:ext cx="1091901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b="1" dirty="0" smtClean="0"/>
              <a:t>Unsat</a:t>
            </a:r>
            <a:r>
              <a:rPr lang="en-US" b="1" dirty="0" smtClean="0"/>
              <a:t>isfiable:</a:t>
            </a:r>
            <a:r>
              <a:rPr lang="en-US" dirty="0" smtClean="0"/>
              <a:t> </a:t>
            </a:r>
            <a:r>
              <a:rPr dirty="0" smtClean="0"/>
              <a:t>Holds </a:t>
            </a:r>
            <a:r>
              <a:rPr dirty="0"/>
              <a:t>for all </a:t>
            </a:r>
            <a:r>
              <a:rPr lang="en-US" dirty="0" smtClean="0"/>
              <a:t>data planes</a:t>
            </a:r>
            <a:endParaRPr dirty="0"/>
          </a:p>
        </p:txBody>
      </p:sp>
      <p:sp>
        <p:nvSpPr>
          <p:cNvPr id="1537"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Tree>
    <p:extLst>
      <p:ext uri="{BB962C8B-B14F-4D97-AF65-F5344CB8AC3E}">
        <p14:creationId xmlns:p14="http://schemas.microsoft.com/office/powerpoint/2010/main" val="91436730"/>
      </p:ext>
    </p:extLst>
  </p:cSld>
  <p:clrMapOvr>
    <a:masterClrMapping/>
  </p:clrMapOvr>
  <p:transition spd="med"/>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
        <p:nvSpPr>
          <p:cNvPr id="825" name="Rectangle"/>
          <p:cNvSpPr/>
          <p:nvPr/>
        </p:nvSpPr>
        <p:spPr>
          <a:xfrm>
            <a:off x="741309" y="2624217"/>
            <a:ext cx="7024126" cy="1224117"/>
          </a:xfrm>
          <a:prstGeom prst="rect">
            <a:avLst/>
          </a:prstGeom>
          <a:solidFill>
            <a:schemeClr val="accent1"/>
          </a:solidFill>
          <a:ln w="12700">
            <a:miter lim="400000"/>
          </a:ln>
        </p:spPr>
        <p:txBody>
          <a:bodyPr lIns="45719" rIns="45719" anchor="ctr"/>
          <a:lstStyle/>
          <a:p>
            <a:endParaRPr/>
          </a:p>
        </p:txBody>
      </p:sp>
      <p:sp>
        <p:nvSpPr>
          <p:cNvPr id="826"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827"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828" name="Data plane packet"/>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Data plane packet</a:t>
            </a:r>
          </a:p>
        </p:txBody>
      </p:sp>
      <p:sp>
        <p:nvSpPr>
          <p:cNvPr id="829" name="1"/>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1</a:t>
            </a:r>
          </a:p>
        </p:txBody>
      </p:sp>
      <p:sp>
        <p:nvSpPr>
          <p:cNvPr id="830"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sp>
        <p:nvSpPr>
          <p:cNvPr id="831" name="{"/>
          <p:cNvSpPr/>
          <p:nvPr/>
        </p:nvSpPr>
        <p:spPr>
          <a:xfrm flipH="1">
            <a:off x="21100330" y="6252536"/>
            <a:ext cx="1376621" cy="466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0"/>
            </a:lvl1pPr>
          </a:lstStyle>
          <a:p>
            <a:r>
              <a:rPr lang="en-US" dirty="0" smtClean="0"/>
              <a:t>}</a:t>
            </a:r>
            <a:endParaRPr dirty="0"/>
          </a:p>
        </p:txBody>
      </p:sp>
      <p:sp>
        <p:nvSpPr>
          <p:cNvPr id="832" name="dstIp"/>
          <p:cNvSpPr/>
          <p:nvPr/>
        </p:nvSpPr>
        <p:spPr>
          <a:xfrm>
            <a:off x="17211850" y="7009534"/>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dstIp</a:t>
            </a:r>
            <a:endParaRPr dirty="0"/>
          </a:p>
        </p:txBody>
      </p:sp>
      <p:sp>
        <p:nvSpPr>
          <p:cNvPr id="833" name="Symbolic Packet"/>
          <p:cNvSpPr/>
          <p:nvPr/>
        </p:nvSpPr>
        <p:spPr>
          <a:xfrm>
            <a:off x="15546068" y="5786630"/>
            <a:ext cx="494938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b="1"/>
            </a:lvl1pPr>
          </a:lstStyle>
          <a:p>
            <a:r>
              <a:rPr dirty="0"/>
              <a:t>Symbolic Packet</a:t>
            </a:r>
          </a:p>
        </p:txBody>
      </p:sp>
      <p:sp>
        <p:nvSpPr>
          <p:cNvPr id="834" name="srcIp:"/>
          <p:cNvSpPr/>
          <p:nvPr/>
        </p:nvSpPr>
        <p:spPr>
          <a:xfrm>
            <a:off x="17221855" y="7770621"/>
            <a:ext cx="142763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srcIp</a:t>
            </a:r>
            <a:endParaRPr dirty="0"/>
          </a:p>
        </p:txBody>
      </p:sp>
      <p:sp>
        <p:nvSpPr>
          <p:cNvPr id="835" name="dstPort"/>
          <p:cNvSpPr/>
          <p:nvPr/>
        </p:nvSpPr>
        <p:spPr>
          <a:xfrm>
            <a:off x="16947528" y="8509045"/>
            <a:ext cx="2044789"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dstPort</a:t>
            </a:r>
            <a:endParaRPr dirty="0"/>
          </a:p>
        </p:txBody>
      </p:sp>
      <p:sp>
        <p:nvSpPr>
          <p:cNvPr id="836" name="srcPort"/>
          <p:cNvSpPr/>
          <p:nvPr/>
        </p:nvSpPr>
        <p:spPr>
          <a:xfrm>
            <a:off x="16954782" y="9261204"/>
            <a:ext cx="204318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srcPort</a:t>
            </a:r>
            <a:endParaRPr dirty="0"/>
          </a:p>
        </p:txBody>
      </p:sp>
      <p:sp>
        <p:nvSpPr>
          <p:cNvPr id="841" name="protocol"/>
          <p:cNvSpPr/>
          <p:nvPr/>
        </p:nvSpPr>
        <p:spPr>
          <a:xfrm>
            <a:off x="16841601" y="9948565"/>
            <a:ext cx="2285239"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dirty="0" smtClean="0"/>
              <a:t>p</a:t>
            </a:r>
            <a:r>
              <a:rPr dirty="0" smtClean="0"/>
              <a:t>rotocol</a:t>
            </a:r>
            <a:endParaRPr dirty="0"/>
          </a:p>
        </p:txBody>
      </p:sp>
      <p:sp>
        <p:nvSpPr>
          <p:cNvPr id="843" name="{"/>
          <p:cNvSpPr/>
          <p:nvPr/>
        </p:nvSpPr>
        <p:spPr>
          <a:xfrm>
            <a:off x="13564573" y="6252536"/>
            <a:ext cx="1376622" cy="466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0"/>
            </a:lvl1pPr>
          </a:lstStyle>
          <a:p>
            <a:r>
              <a:rPr dirty="0"/>
              <a:t>{</a:t>
            </a:r>
          </a:p>
        </p:txBody>
      </p:sp>
      <p:grpSp>
        <p:nvGrpSpPr>
          <p:cNvPr id="30" name="Group"/>
          <p:cNvGrpSpPr/>
          <p:nvPr/>
        </p:nvGrpSpPr>
        <p:grpSpPr>
          <a:xfrm>
            <a:off x="3010734" y="5006053"/>
            <a:ext cx="7568565" cy="7878860"/>
            <a:chOff x="0" y="0"/>
            <a:chExt cx="7568564" cy="7878859"/>
          </a:xfrm>
        </p:grpSpPr>
        <p:sp>
          <p:nvSpPr>
            <p:cNvPr id="31"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2"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3"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4"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5"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6"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7"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8"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9"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40"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41"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42"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3"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4"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6"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47"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48"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49"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50"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51"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52"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53"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4"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5"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56"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sp>
        <p:nvSpPr>
          <p:cNvPr id="58" name="Rounded Rectangle"/>
          <p:cNvSpPr/>
          <p:nvPr/>
        </p:nvSpPr>
        <p:spPr>
          <a:xfrm>
            <a:off x="7965572" y="9872243"/>
            <a:ext cx="680696" cy="701056"/>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9" name="Line"/>
          <p:cNvSpPr/>
          <p:nvPr/>
        </p:nvSpPr>
        <p:spPr>
          <a:xfrm flipV="1">
            <a:off x="8980843" y="10222770"/>
            <a:ext cx="1020396" cy="1"/>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60" name="Symbolic Packet"/>
          <p:cNvSpPr/>
          <p:nvPr/>
        </p:nvSpPr>
        <p:spPr>
          <a:xfrm>
            <a:off x="8879605" y="9163626"/>
            <a:ext cx="112626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b="1"/>
            </a:lvl1pPr>
          </a:lstStyle>
          <a:p>
            <a:r>
              <a:rPr lang="en-US" sz="4400" dirty="0" smtClean="0">
                <a:solidFill>
                  <a:schemeClr val="accent4">
                    <a:lumMod val="40000"/>
                    <a:lumOff val="60000"/>
                  </a:schemeClr>
                </a:solidFill>
              </a:rPr>
              <a:t>???</a:t>
            </a:r>
            <a:endParaRPr sz="4400" dirty="0">
              <a:solidFill>
                <a:schemeClr val="accent4">
                  <a:lumMod val="40000"/>
                  <a:lumOff val="60000"/>
                </a:schemeClr>
              </a:solidFill>
            </a:endParaRPr>
          </a:p>
        </p:txBody>
      </p:sp>
      <p:sp>
        <p:nvSpPr>
          <p:cNvPr id="61" name="Rounded Rectangle"/>
          <p:cNvSpPr/>
          <p:nvPr/>
        </p:nvSpPr>
        <p:spPr>
          <a:xfrm>
            <a:off x="3251470" y="10334911"/>
            <a:ext cx="680696" cy="701056"/>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2" name="Line"/>
          <p:cNvSpPr/>
          <p:nvPr/>
        </p:nvSpPr>
        <p:spPr>
          <a:xfrm flipH="1" flipV="1">
            <a:off x="3623087" y="9302413"/>
            <a:ext cx="16036" cy="903907"/>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63" name="Symbolic Packet"/>
          <p:cNvSpPr/>
          <p:nvPr/>
        </p:nvSpPr>
        <p:spPr>
          <a:xfrm>
            <a:off x="2138808" y="9436879"/>
            <a:ext cx="112626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b="1"/>
            </a:lvl1pPr>
          </a:lstStyle>
          <a:p>
            <a:r>
              <a:rPr lang="en-US" sz="4400" dirty="0" smtClean="0">
                <a:solidFill>
                  <a:schemeClr val="accent4">
                    <a:lumMod val="40000"/>
                    <a:lumOff val="60000"/>
                  </a:schemeClr>
                </a:solidFill>
              </a:rPr>
              <a:t>???</a:t>
            </a:r>
            <a:endParaRPr sz="4400" dirty="0">
              <a:solidFill>
                <a:schemeClr val="accent4">
                  <a:lumMod val="40000"/>
                  <a:lumOff val="60000"/>
                </a:schemeClr>
              </a:solidFill>
            </a:endParaRPr>
          </a:p>
        </p:txBody>
      </p:sp>
      <p:grpSp>
        <p:nvGrpSpPr>
          <p:cNvPr id="3" name="Group 2"/>
          <p:cNvGrpSpPr/>
          <p:nvPr/>
        </p:nvGrpSpPr>
        <p:grpSpPr>
          <a:xfrm>
            <a:off x="13189042" y="2486574"/>
            <a:ext cx="9560944" cy="3720718"/>
            <a:chOff x="13189042" y="2486574"/>
            <a:chExt cx="9560944" cy="3720718"/>
          </a:xfrm>
        </p:grpSpPr>
        <p:sp>
          <p:nvSpPr>
            <p:cNvPr id="64" name="Shape"/>
            <p:cNvSpPr/>
            <p:nvPr/>
          </p:nvSpPr>
          <p:spPr>
            <a:xfrm>
              <a:off x="13564573" y="2841600"/>
              <a:ext cx="8906332" cy="2188635"/>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65" name="Can subnet S3 reach S2"/>
            <p:cNvSpPr/>
            <p:nvPr/>
          </p:nvSpPr>
          <p:spPr>
            <a:xfrm>
              <a:off x="14608303" y="2976859"/>
              <a:ext cx="8141683" cy="184666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How does each router </a:t>
              </a:r>
            </a:p>
            <a:p>
              <a:r>
                <a:rPr lang="en-US" dirty="0" smtClean="0"/>
                <a:t>forward a packet?</a:t>
              </a:r>
              <a:endParaRPr dirty="0"/>
            </a:p>
          </p:txBody>
        </p:sp>
        <p:sp>
          <p:nvSpPr>
            <p:cNvPr id="66" name="‘‘"/>
            <p:cNvSpPr/>
            <p:nvPr/>
          </p:nvSpPr>
          <p:spPr>
            <a:xfrm>
              <a:off x="13189042" y="2486574"/>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sp>
          <p:nvSpPr>
            <p:cNvPr id="67" name="’’"/>
            <p:cNvSpPr/>
            <p:nvPr/>
          </p:nvSpPr>
          <p:spPr>
            <a:xfrm>
              <a:off x="20518653" y="3468073"/>
              <a:ext cx="1379805" cy="2739219"/>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2" name="Rectangle 1"/>
          <p:cNvSpPr/>
          <p:nvPr/>
        </p:nvSpPr>
        <p:spPr>
          <a:xfrm>
            <a:off x="15081893" y="7088394"/>
            <a:ext cx="1208985" cy="830997"/>
          </a:xfrm>
          <a:prstGeom prst="rect">
            <a:avLst/>
          </a:prstGeom>
        </p:spPr>
        <p:txBody>
          <a:bodyPr wrap="none">
            <a:spAutoFit/>
          </a:bodyPr>
          <a:lstStyle/>
          <a:p>
            <a:r>
              <a:rPr lang="en-US" sz="4800" dirty="0" smtClean="0"/>
              <a:t>0  ≤</a:t>
            </a:r>
            <a:endParaRPr lang="en-US" sz="4800" dirty="0"/>
          </a:p>
        </p:txBody>
      </p:sp>
      <p:sp>
        <p:nvSpPr>
          <p:cNvPr id="69" name="Rectangle 68"/>
          <p:cNvSpPr/>
          <p:nvPr/>
        </p:nvSpPr>
        <p:spPr>
          <a:xfrm>
            <a:off x="15075111" y="7801740"/>
            <a:ext cx="1208985" cy="830997"/>
          </a:xfrm>
          <a:prstGeom prst="rect">
            <a:avLst/>
          </a:prstGeom>
        </p:spPr>
        <p:txBody>
          <a:bodyPr wrap="none">
            <a:spAutoFit/>
          </a:bodyPr>
          <a:lstStyle/>
          <a:p>
            <a:r>
              <a:rPr lang="en-US" sz="4800" dirty="0" smtClean="0"/>
              <a:t>0  ≤</a:t>
            </a:r>
            <a:endParaRPr lang="en-US" sz="4800" dirty="0"/>
          </a:p>
        </p:txBody>
      </p:sp>
      <p:sp>
        <p:nvSpPr>
          <p:cNvPr id="70" name="Rectangle 69"/>
          <p:cNvSpPr/>
          <p:nvPr/>
        </p:nvSpPr>
        <p:spPr>
          <a:xfrm>
            <a:off x="15070826" y="8507317"/>
            <a:ext cx="1208985" cy="830997"/>
          </a:xfrm>
          <a:prstGeom prst="rect">
            <a:avLst/>
          </a:prstGeom>
        </p:spPr>
        <p:txBody>
          <a:bodyPr wrap="none">
            <a:spAutoFit/>
          </a:bodyPr>
          <a:lstStyle/>
          <a:p>
            <a:r>
              <a:rPr lang="en-US" sz="4800" dirty="0" smtClean="0"/>
              <a:t>0  ≤</a:t>
            </a:r>
            <a:endParaRPr lang="en-US" sz="4800" dirty="0"/>
          </a:p>
        </p:txBody>
      </p:sp>
      <p:sp>
        <p:nvSpPr>
          <p:cNvPr id="71" name="Rectangle 70"/>
          <p:cNvSpPr/>
          <p:nvPr/>
        </p:nvSpPr>
        <p:spPr>
          <a:xfrm>
            <a:off x="15081099" y="9281629"/>
            <a:ext cx="1208985" cy="830997"/>
          </a:xfrm>
          <a:prstGeom prst="rect">
            <a:avLst/>
          </a:prstGeom>
        </p:spPr>
        <p:txBody>
          <a:bodyPr wrap="none">
            <a:spAutoFit/>
          </a:bodyPr>
          <a:lstStyle/>
          <a:p>
            <a:r>
              <a:rPr lang="en-US" sz="4800" dirty="0" smtClean="0"/>
              <a:t>0  ≤</a:t>
            </a:r>
            <a:endParaRPr lang="en-US" sz="4800" dirty="0"/>
          </a:p>
        </p:txBody>
      </p:sp>
      <p:sp>
        <p:nvSpPr>
          <p:cNvPr id="72" name="Rectangle 71"/>
          <p:cNvSpPr/>
          <p:nvPr/>
        </p:nvSpPr>
        <p:spPr>
          <a:xfrm>
            <a:off x="15067663" y="10006088"/>
            <a:ext cx="1208985" cy="830997"/>
          </a:xfrm>
          <a:prstGeom prst="rect">
            <a:avLst/>
          </a:prstGeom>
        </p:spPr>
        <p:txBody>
          <a:bodyPr wrap="none">
            <a:spAutoFit/>
          </a:bodyPr>
          <a:lstStyle/>
          <a:p>
            <a:r>
              <a:rPr lang="en-US" sz="4800" dirty="0" smtClean="0"/>
              <a:t>0  ≤</a:t>
            </a:r>
            <a:endParaRPr lang="en-US" sz="4800" dirty="0"/>
          </a:p>
        </p:txBody>
      </p:sp>
      <p:sp>
        <p:nvSpPr>
          <p:cNvPr id="5" name="Rectangle 4"/>
          <p:cNvSpPr/>
          <p:nvPr/>
        </p:nvSpPr>
        <p:spPr>
          <a:xfrm>
            <a:off x="19472637" y="7009534"/>
            <a:ext cx="1492716" cy="830997"/>
          </a:xfrm>
          <a:prstGeom prst="rect">
            <a:avLst/>
          </a:prstGeom>
        </p:spPr>
        <p:txBody>
          <a:bodyPr wrap="none">
            <a:spAutoFit/>
          </a:bodyPr>
          <a:lstStyle/>
          <a:p>
            <a:r>
              <a:rPr lang="en-US" sz="4800" dirty="0"/>
              <a:t>≤ </a:t>
            </a:r>
            <a:r>
              <a:rPr lang="is-IS" sz="4800" dirty="0"/>
              <a:t>2</a:t>
            </a:r>
            <a:r>
              <a:rPr lang="is-IS" sz="4800" baseline="31999" dirty="0"/>
              <a:t>32</a:t>
            </a:r>
            <a:endParaRPr lang="en-US" sz="4800" dirty="0"/>
          </a:p>
        </p:txBody>
      </p:sp>
      <p:sp>
        <p:nvSpPr>
          <p:cNvPr id="73" name="Rectangle 72"/>
          <p:cNvSpPr/>
          <p:nvPr/>
        </p:nvSpPr>
        <p:spPr>
          <a:xfrm>
            <a:off x="19472637" y="7770621"/>
            <a:ext cx="1492716" cy="830997"/>
          </a:xfrm>
          <a:prstGeom prst="rect">
            <a:avLst/>
          </a:prstGeom>
        </p:spPr>
        <p:txBody>
          <a:bodyPr wrap="none">
            <a:spAutoFit/>
          </a:bodyPr>
          <a:lstStyle/>
          <a:p>
            <a:r>
              <a:rPr lang="en-US" sz="4800" dirty="0"/>
              <a:t>≤ </a:t>
            </a:r>
            <a:r>
              <a:rPr lang="is-IS" sz="4800" dirty="0"/>
              <a:t>2</a:t>
            </a:r>
            <a:r>
              <a:rPr lang="is-IS" sz="4800" baseline="31999" dirty="0"/>
              <a:t>32</a:t>
            </a:r>
            <a:endParaRPr lang="en-US" sz="4800" dirty="0"/>
          </a:p>
        </p:txBody>
      </p:sp>
      <p:sp>
        <p:nvSpPr>
          <p:cNvPr id="74" name="Rectangle 73"/>
          <p:cNvSpPr/>
          <p:nvPr/>
        </p:nvSpPr>
        <p:spPr>
          <a:xfrm>
            <a:off x="19489443" y="8462112"/>
            <a:ext cx="1492716" cy="830997"/>
          </a:xfrm>
          <a:prstGeom prst="rect">
            <a:avLst/>
          </a:prstGeom>
        </p:spPr>
        <p:txBody>
          <a:bodyPr wrap="none">
            <a:spAutoFit/>
          </a:bodyPr>
          <a:lstStyle/>
          <a:p>
            <a:r>
              <a:rPr lang="en-US" sz="4800" dirty="0"/>
              <a:t>≤ </a:t>
            </a:r>
            <a:r>
              <a:rPr lang="is-IS" sz="4800" dirty="0" smtClean="0"/>
              <a:t>2</a:t>
            </a:r>
            <a:r>
              <a:rPr lang="is-IS" sz="4800" baseline="31999" dirty="0" smtClean="0"/>
              <a:t>16</a:t>
            </a:r>
            <a:endParaRPr lang="en-US" sz="4800" dirty="0"/>
          </a:p>
        </p:txBody>
      </p:sp>
      <p:sp>
        <p:nvSpPr>
          <p:cNvPr id="75" name="Rectangle 74"/>
          <p:cNvSpPr/>
          <p:nvPr/>
        </p:nvSpPr>
        <p:spPr>
          <a:xfrm>
            <a:off x="19472637" y="9171980"/>
            <a:ext cx="1492716" cy="830997"/>
          </a:xfrm>
          <a:prstGeom prst="rect">
            <a:avLst/>
          </a:prstGeom>
        </p:spPr>
        <p:txBody>
          <a:bodyPr wrap="none">
            <a:spAutoFit/>
          </a:bodyPr>
          <a:lstStyle/>
          <a:p>
            <a:r>
              <a:rPr lang="en-US" sz="4800" dirty="0"/>
              <a:t>≤ </a:t>
            </a:r>
            <a:r>
              <a:rPr lang="is-IS" sz="4800" dirty="0" smtClean="0"/>
              <a:t>2</a:t>
            </a:r>
            <a:r>
              <a:rPr lang="is-IS" sz="4800" baseline="31999" dirty="0" smtClean="0"/>
              <a:t>16</a:t>
            </a:r>
            <a:endParaRPr lang="en-US" sz="4800" dirty="0"/>
          </a:p>
        </p:txBody>
      </p:sp>
      <p:sp>
        <p:nvSpPr>
          <p:cNvPr id="76" name="Rectangle 75"/>
          <p:cNvSpPr/>
          <p:nvPr/>
        </p:nvSpPr>
        <p:spPr>
          <a:xfrm>
            <a:off x="19489443" y="9948565"/>
            <a:ext cx="1265090" cy="830997"/>
          </a:xfrm>
          <a:prstGeom prst="rect">
            <a:avLst/>
          </a:prstGeom>
        </p:spPr>
        <p:txBody>
          <a:bodyPr wrap="none">
            <a:spAutoFit/>
          </a:bodyPr>
          <a:lstStyle/>
          <a:p>
            <a:r>
              <a:rPr lang="en-US" sz="4800" dirty="0"/>
              <a:t>≤ </a:t>
            </a:r>
            <a:r>
              <a:rPr lang="is-IS" sz="4800" dirty="0" smtClean="0"/>
              <a:t>2</a:t>
            </a:r>
            <a:r>
              <a:rPr lang="is-IS" sz="4800" baseline="31999" dirty="0" smtClean="0"/>
              <a:t>8</a:t>
            </a:r>
            <a:endParaRPr lang="en-US" sz="4800" dirty="0"/>
          </a:p>
        </p:txBody>
      </p:sp>
    </p:spTree>
    <p:extLst>
      <p:ext uri="{BB962C8B-B14F-4D97-AF65-F5344CB8AC3E}">
        <p14:creationId xmlns:p14="http://schemas.microsoft.com/office/powerpoint/2010/main" val="730994393"/>
      </p:ext>
    </p:extLst>
  </p:cSld>
  <p:clrMapOvr>
    <a:masterClrMapping/>
  </p:clrMapOvr>
  <p:transition spd="med" advTm="1425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sp>
        <p:nvSpPr>
          <p:cNvPr id="752"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779" name="Group"/>
          <p:cNvGrpSpPr/>
          <p:nvPr/>
        </p:nvGrpSpPr>
        <p:grpSpPr>
          <a:xfrm>
            <a:off x="2045753" y="5111503"/>
            <a:ext cx="7568565" cy="7878860"/>
            <a:chOff x="0" y="0"/>
            <a:chExt cx="7568564" cy="7878859"/>
          </a:xfrm>
        </p:grpSpPr>
        <p:sp>
          <p:nvSpPr>
            <p:cNvPr id="753"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4"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5"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6"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57"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8"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9"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0"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1"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62"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63"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64"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5"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6"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7"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8"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769"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770"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771"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772"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773"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774"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775"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76"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77"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778"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grpSp>
        <p:nvGrpSpPr>
          <p:cNvPr id="820" name="Group"/>
          <p:cNvGrpSpPr/>
          <p:nvPr/>
        </p:nvGrpSpPr>
        <p:grpSpPr>
          <a:xfrm>
            <a:off x="14536143" y="5135685"/>
            <a:ext cx="7568566" cy="7878860"/>
            <a:chOff x="0" y="0"/>
            <a:chExt cx="7568564" cy="7878859"/>
          </a:xfrm>
        </p:grpSpPr>
        <p:sp>
          <p:nvSpPr>
            <p:cNvPr id="780" name="Line"/>
            <p:cNvSpPr/>
            <p:nvPr/>
          </p:nvSpPr>
          <p:spPr>
            <a:xfrm flipH="1">
              <a:off x="2623018" y="3429517"/>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1" name="Line"/>
            <p:cNvSpPr/>
            <p:nvPr/>
          </p:nvSpPr>
          <p:spPr>
            <a:xfrm flipV="1">
              <a:off x="2762845"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2" name="Line"/>
            <p:cNvSpPr/>
            <p:nvPr/>
          </p:nvSpPr>
          <p:spPr>
            <a:xfrm flipH="1" flipV="1">
              <a:off x="2431465" y="26526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3" name="Line"/>
            <p:cNvSpPr/>
            <p:nvPr/>
          </p:nvSpPr>
          <p:spPr>
            <a:xfrm flipH="1">
              <a:off x="451234" y="33856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4" name="Rounded Rectangle"/>
            <p:cNvSpPr/>
            <p:nvPr/>
          </p:nvSpPr>
          <p:spPr>
            <a:xfrm>
              <a:off x="0" y="29640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5"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6" name="Line"/>
            <p:cNvSpPr/>
            <p:nvPr/>
          </p:nvSpPr>
          <p:spPr>
            <a:xfrm flipH="1">
              <a:off x="5673182" y="34618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7"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8" name="Rounded Rectangle"/>
            <p:cNvSpPr/>
            <p:nvPr/>
          </p:nvSpPr>
          <p:spPr>
            <a:xfrm>
              <a:off x="6748792" y="30402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9" name="Line"/>
            <p:cNvSpPr/>
            <p:nvPr/>
          </p:nvSpPr>
          <p:spPr>
            <a:xfrm flipV="1">
              <a:off x="2394545"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90" name="Line"/>
            <p:cNvSpPr/>
            <p:nvPr/>
          </p:nvSpPr>
          <p:spPr>
            <a:xfrm flipH="1" flipV="1">
              <a:off x="4689788" y="324878"/>
              <a:ext cx="605396"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91" name="Line"/>
            <p:cNvSpPr/>
            <p:nvPr/>
          </p:nvSpPr>
          <p:spPr>
            <a:xfrm flipV="1">
              <a:off x="5422184" y="375857"/>
              <a:ext cx="694608"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92"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3"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4"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6" name="S1"/>
            <p:cNvSpPr/>
            <p:nvPr/>
          </p:nvSpPr>
          <p:spPr>
            <a:xfrm>
              <a:off x="78204" y="30668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797" name="S3"/>
            <p:cNvSpPr/>
            <p:nvPr/>
          </p:nvSpPr>
          <p:spPr>
            <a:xfrm>
              <a:off x="2075564"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798" name="S2"/>
            <p:cNvSpPr/>
            <p:nvPr/>
          </p:nvSpPr>
          <p:spPr>
            <a:xfrm>
              <a:off x="6826997" y="31430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799" name="N1"/>
            <p:cNvSpPr/>
            <p:nvPr/>
          </p:nvSpPr>
          <p:spPr>
            <a:xfrm>
              <a:off x="2062864"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800"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801"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802" name="Rounded Rectangle"/>
            <p:cNvSpPr/>
            <p:nvPr/>
          </p:nvSpPr>
          <p:spPr>
            <a:xfrm>
              <a:off x="4358634"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03"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04"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05"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06" name="OSPF"/>
            <p:cNvSpPr/>
            <p:nvPr/>
          </p:nvSpPr>
          <p:spPr>
            <a:xfrm>
              <a:off x="2416405" y="3210996"/>
              <a:ext cx="10031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807" name="CON"/>
            <p:cNvSpPr/>
            <p:nvPr/>
          </p:nvSpPr>
          <p:spPr>
            <a:xfrm>
              <a:off x="1487189" y="3213917"/>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808" name="BGP"/>
            <p:cNvSpPr/>
            <p:nvPr/>
          </p:nvSpPr>
          <p:spPr>
            <a:xfrm>
              <a:off x="2301750" y="2324691"/>
              <a:ext cx="8014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809" name="BGP"/>
            <p:cNvSpPr/>
            <p:nvPr/>
          </p:nvSpPr>
          <p:spPr>
            <a:xfrm>
              <a:off x="4564374" y="2324691"/>
              <a:ext cx="8014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810"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11"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12" name="OSPF"/>
            <p:cNvSpPr/>
            <p:nvPr/>
          </p:nvSpPr>
          <p:spPr>
            <a:xfrm>
              <a:off x="4325760" y="3223696"/>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813" name="CON"/>
            <p:cNvSpPr/>
            <p:nvPr/>
          </p:nvSpPr>
          <p:spPr>
            <a:xfrm>
              <a:off x="5385502" y="3223696"/>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814"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15" name="OSPF"/>
            <p:cNvSpPr/>
            <p:nvPr/>
          </p:nvSpPr>
          <p:spPr>
            <a:xfrm>
              <a:off x="2370748" y="4968874"/>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816" name="CON"/>
            <p:cNvSpPr/>
            <p:nvPr/>
          </p:nvSpPr>
          <p:spPr>
            <a:xfrm>
              <a:off x="1991010" y="5889549"/>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817" name="R1"/>
            <p:cNvSpPr/>
            <p:nvPr/>
          </p:nvSpPr>
          <p:spPr>
            <a:xfrm>
              <a:off x="1476461" y="2038944"/>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R1</a:t>
              </a:r>
            </a:p>
          </p:txBody>
        </p:sp>
        <p:sp>
          <p:nvSpPr>
            <p:cNvPr id="818" name="R2"/>
            <p:cNvSpPr/>
            <p:nvPr/>
          </p:nvSpPr>
          <p:spPr>
            <a:xfrm>
              <a:off x="5521475" y="2033690"/>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R2</a:t>
              </a:r>
            </a:p>
          </p:txBody>
        </p:sp>
        <p:sp>
          <p:nvSpPr>
            <p:cNvPr id="819" name="R3"/>
            <p:cNvSpPr/>
            <p:nvPr/>
          </p:nvSpPr>
          <p:spPr>
            <a:xfrm>
              <a:off x="1488617" y="4680937"/>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R3</a:t>
              </a:r>
            </a:p>
          </p:txBody>
        </p:sp>
      </p:grpSp>
      <p:sp>
        <p:nvSpPr>
          <p:cNvPr id="821" name="Shape"/>
          <p:cNvSpPr/>
          <p:nvPr/>
        </p:nvSpPr>
        <p:spPr>
          <a:xfrm flipH="1">
            <a:off x="11084232" y="8596085"/>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45719" rIns="45719" anchor="ctr"/>
          <a:lstStyle/>
          <a:p>
            <a:pPr>
              <a:defRPr>
                <a:solidFill>
                  <a:srgbClr val="FFFFFF"/>
                </a:solidFill>
              </a:defRPr>
            </a:pPr>
            <a:endParaRPr/>
          </a:p>
        </p:txBody>
      </p:sp>
      <p:sp>
        <p:nvSpPr>
          <p:cNvPr id="822" name="Group"/>
          <p:cNvSpPr/>
          <p:nvPr/>
        </p:nvSpPr>
        <p:spPr>
          <a:xfrm>
            <a:off x="10670561" y="6535648"/>
            <a:ext cx="2809340" cy="1628141"/>
          </a:xfrm>
          <a:prstGeom prst="rect">
            <a:avLst/>
          </a:prstGeom>
          <a:ln w="63500">
            <a:solidFill>
              <a:schemeClr val="accent6">
                <a:satOff val="-16371"/>
                <a:lumOff val="40501"/>
              </a:schemeClr>
            </a:solidFill>
            <a:miter/>
          </a:ln>
          <a:extLst>
            <a:ext uri="{C572A759-6A51-4108-AA02-DFA0A04FC94B}">
              <ma14:wrappingTextBoxFlag xmlns:ma14="http://schemas.microsoft.com/office/mac/drawingml/2011/main" val="1"/>
            </a:ext>
          </a:extLst>
        </p:spPr>
        <p:txBody>
          <a:bodyPr wrap="none" lIns="45719" rIns="45719">
            <a:spAutoFit/>
          </a:bodyPr>
          <a:lstStyle/>
          <a:p>
            <a:pPr algn="ctr">
              <a:defRPr sz="4800" b="1">
                <a:latin typeface="Lato Bold"/>
                <a:ea typeface="Lato Bold"/>
                <a:cs typeface="Lato Bold"/>
                <a:sym typeface="Lato Bold"/>
              </a:defRPr>
            </a:pPr>
            <a:r>
              <a:t>Protocol</a:t>
            </a:r>
          </a:p>
          <a:p>
            <a:pPr algn="ctr">
              <a:defRPr sz="4800" b="1">
                <a:latin typeface="Lato Bold"/>
                <a:ea typeface="Lato Bold"/>
                <a:cs typeface="Lato Bold"/>
                <a:sym typeface="Lato Bold"/>
              </a:defRPr>
            </a:pPr>
            <a:r>
              <a:t>View</a:t>
            </a:r>
          </a:p>
        </p:txBody>
      </p:sp>
      <p:sp>
        <p:nvSpPr>
          <p:cNvPr id="74"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75"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76"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77" name="Protocol Interaction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Protocol Interactions</a:t>
            </a:r>
          </a:p>
        </p:txBody>
      </p:sp>
      <p:sp>
        <p:nvSpPr>
          <p:cNvPr id="78" name="2"/>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2</a:t>
            </a:r>
          </a:p>
        </p:txBody>
      </p:sp>
    </p:spTree>
  </p:cSld>
  <p:clrMapOvr>
    <a:masterClrMapping/>
  </p:clrMapOvr>
  <p:transition spd="med"/>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sp>
        <p:nvSpPr>
          <p:cNvPr id="878"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919" name="Group"/>
          <p:cNvGrpSpPr/>
          <p:nvPr/>
        </p:nvGrpSpPr>
        <p:grpSpPr>
          <a:xfrm>
            <a:off x="757105" y="4745747"/>
            <a:ext cx="7568566" cy="7878860"/>
            <a:chOff x="0" y="0"/>
            <a:chExt cx="7568564" cy="7878859"/>
          </a:xfrm>
        </p:grpSpPr>
        <p:sp>
          <p:nvSpPr>
            <p:cNvPr id="879" name="Line"/>
            <p:cNvSpPr/>
            <p:nvPr/>
          </p:nvSpPr>
          <p:spPr>
            <a:xfrm flipH="1">
              <a:off x="2623018" y="3429517"/>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0" name="Line"/>
            <p:cNvSpPr/>
            <p:nvPr/>
          </p:nvSpPr>
          <p:spPr>
            <a:xfrm flipV="1">
              <a:off x="2762845"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1" name="Line"/>
            <p:cNvSpPr/>
            <p:nvPr/>
          </p:nvSpPr>
          <p:spPr>
            <a:xfrm flipH="1" flipV="1">
              <a:off x="2431465" y="26526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2" name="Line"/>
            <p:cNvSpPr/>
            <p:nvPr/>
          </p:nvSpPr>
          <p:spPr>
            <a:xfrm flipH="1">
              <a:off x="451234" y="33856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3" name="Rounded Rectangle"/>
            <p:cNvSpPr/>
            <p:nvPr/>
          </p:nvSpPr>
          <p:spPr>
            <a:xfrm>
              <a:off x="0" y="29640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84"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5" name="Line"/>
            <p:cNvSpPr/>
            <p:nvPr/>
          </p:nvSpPr>
          <p:spPr>
            <a:xfrm flipH="1">
              <a:off x="5673182" y="34618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6"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87" name="Rounded Rectangle"/>
            <p:cNvSpPr/>
            <p:nvPr/>
          </p:nvSpPr>
          <p:spPr>
            <a:xfrm>
              <a:off x="6748792" y="30402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88" name="Line"/>
            <p:cNvSpPr/>
            <p:nvPr/>
          </p:nvSpPr>
          <p:spPr>
            <a:xfrm flipV="1">
              <a:off x="2394545"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9" name="Line"/>
            <p:cNvSpPr/>
            <p:nvPr/>
          </p:nvSpPr>
          <p:spPr>
            <a:xfrm flipH="1" flipV="1">
              <a:off x="4689788" y="324878"/>
              <a:ext cx="605396"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90" name="Line"/>
            <p:cNvSpPr/>
            <p:nvPr/>
          </p:nvSpPr>
          <p:spPr>
            <a:xfrm flipV="1">
              <a:off x="5422184" y="375857"/>
              <a:ext cx="694608"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91"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2"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3"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4"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5" name="S1"/>
            <p:cNvSpPr/>
            <p:nvPr/>
          </p:nvSpPr>
          <p:spPr>
            <a:xfrm>
              <a:off x="78204" y="30668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896" name="S3"/>
            <p:cNvSpPr/>
            <p:nvPr/>
          </p:nvSpPr>
          <p:spPr>
            <a:xfrm>
              <a:off x="2075564"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897" name="S2"/>
            <p:cNvSpPr/>
            <p:nvPr/>
          </p:nvSpPr>
          <p:spPr>
            <a:xfrm>
              <a:off x="6826997" y="31430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898" name="N1"/>
            <p:cNvSpPr/>
            <p:nvPr/>
          </p:nvSpPr>
          <p:spPr>
            <a:xfrm>
              <a:off x="2062864"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899"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900"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901" name="Rounded Rectangle"/>
            <p:cNvSpPr/>
            <p:nvPr/>
          </p:nvSpPr>
          <p:spPr>
            <a:xfrm>
              <a:off x="4358634"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902"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903"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04"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05" name="OSPF"/>
            <p:cNvSpPr/>
            <p:nvPr/>
          </p:nvSpPr>
          <p:spPr>
            <a:xfrm>
              <a:off x="2416405" y="3210996"/>
              <a:ext cx="10031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906" name="CON"/>
            <p:cNvSpPr/>
            <p:nvPr/>
          </p:nvSpPr>
          <p:spPr>
            <a:xfrm>
              <a:off x="1487189" y="3213917"/>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907" name="BGP"/>
            <p:cNvSpPr/>
            <p:nvPr/>
          </p:nvSpPr>
          <p:spPr>
            <a:xfrm>
              <a:off x="2301750" y="2324691"/>
              <a:ext cx="8014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908" name="BGP"/>
            <p:cNvSpPr/>
            <p:nvPr/>
          </p:nvSpPr>
          <p:spPr>
            <a:xfrm>
              <a:off x="4564374" y="2324691"/>
              <a:ext cx="8014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909"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10"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11" name="OSPF"/>
            <p:cNvSpPr/>
            <p:nvPr/>
          </p:nvSpPr>
          <p:spPr>
            <a:xfrm>
              <a:off x="4325760" y="3223696"/>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912" name="CON"/>
            <p:cNvSpPr/>
            <p:nvPr/>
          </p:nvSpPr>
          <p:spPr>
            <a:xfrm>
              <a:off x="5385502" y="3223696"/>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913"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14" name="OSPF"/>
            <p:cNvSpPr/>
            <p:nvPr/>
          </p:nvSpPr>
          <p:spPr>
            <a:xfrm>
              <a:off x="2370748" y="4968874"/>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915" name="CON"/>
            <p:cNvSpPr/>
            <p:nvPr/>
          </p:nvSpPr>
          <p:spPr>
            <a:xfrm>
              <a:off x="1991010" y="5889549"/>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916" name="R1"/>
            <p:cNvSpPr/>
            <p:nvPr/>
          </p:nvSpPr>
          <p:spPr>
            <a:xfrm>
              <a:off x="1476461" y="2038944"/>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R1</a:t>
              </a:r>
            </a:p>
          </p:txBody>
        </p:sp>
        <p:sp>
          <p:nvSpPr>
            <p:cNvPr id="917" name="R2"/>
            <p:cNvSpPr/>
            <p:nvPr/>
          </p:nvSpPr>
          <p:spPr>
            <a:xfrm>
              <a:off x="5521475" y="2033690"/>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R2</a:t>
              </a:r>
            </a:p>
          </p:txBody>
        </p:sp>
        <p:sp>
          <p:nvSpPr>
            <p:cNvPr id="918" name="R3"/>
            <p:cNvSpPr/>
            <p:nvPr/>
          </p:nvSpPr>
          <p:spPr>
            <a:xfrm>
              <a:off x="1488617" y="4680937"/>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R3</a:t>
              </a:r>
            </a:p>
          </p:txBody>
        </p:sp>
      </p:grpSp>
      <p:sp>
        <p:nvSpPr>
          <p:cNvPr id="920" name="Shape"/>
          <p:cNvSpPr/>
          <p:nvPr/>
        </p:nvSpPr>
        <p:spPr>
          <a:xfrm flipH="1">
            <a:off x="9903132" y="8229600"/>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45719" rIns="45719" anchor="ctr"/>
          <a:lstStyle/>
          <a:p>
            <a:pPr>
              <a:defRPr>
                <a:solidFill>
                  <a:srgbClr val="FFFFFF"/>
                </a:solidFill>
              </a:defRPr>
            </a:pPr>
            <a:endParaRPr/>
          </a:p>
        </p:txBody>
      </p:sp>
      <p:sp>
        <p:nvSpPr>
          <p:cNvPr id="921" name="Group"/>
          <p:cNvSpPr/>
          <p:nvPr/>
        </p:nvSpPr>
        <p:spPr>
          <a:xfrm>
            <a:off x="9155788" y="6169163"/>
            <a:ext cx="3476686" cy="1628141"/>
          </a:xfrm>
          <a:prstGeom prst="rect">
            <a:avLst/>
          </a:prstGeom>
          <a:ln w="63500">
            <a:solidFill>
              <a:schemeClr val="accent6">
                <a:satOff val="-16371"/>
                <a:lumOff val="40501"/>
              </a:schemeClr>
            </a:solidFill>
            <a:miter/>
          </a:ln>
          <a:extLst>
            <a:ext uri="{C572A759-6A51-4108-AA02-DFA0A04FC94B}">
              <ma14:wrappingTextBoxFlag xmlns:ma14="http://schemas.microsoft.com/office/mac/drawingml/2011/main" val="1"/>
            </a:ext>
          </a:extLst>
        </p:spPr>
        <p:txBody>
          <a:bodyPr wrap="none" lIns="45719" rIns="45719">
            <a:spAutoFit/>
          </a:bodyPr>
          <a:lstStyle/>
          <a:p>
            <a:pPr algn="ctr">
              <a:defRPr sz="4800" b="1">
                <a:latin typeface="Lato Bold"/>
                <a:ea typeface="Lato Bold"/>
                <a:cs typeface="Lato Bold"/>
                <a:sym typeface="Lato Bold"/>
              </a:defRPr>
            </a:pPr>
            <a:r>
              <a:t>Circuit</a:t>
            </a:r>
          </a:p>
          <a:p>
            <a:pPr algn="ctr">
              <a:defRPr sz="4800" b="1">
                <a:latin typeface="Lato Bold"/>
                <a:ea typeface="Lato Bold"/>
                <a:cs typeface="Lato Bold"/>
                <a:sym typeface="Lato Bold"/>
              </a:defRPr>
            </a:pPr>
            <a:r>
              <a:t>View for R1</a:t>
            </a:r>
          </a:p>
        </p:txBody>
      </p:sp>
      <p:sp>
        <p:nvSpPr>
          <p:cNvPr id="940"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94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94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943" name="Protocol Interaction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Protocol Interactions</a:t>
            </a:r>
          </a:p>
        </p:txBody>
      </p:sp>
      <p:sp>
        <p:nvSpPr>
          <p:cNvPr id="944" name="2"/>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2</a:t>
            </a:r>
          </a:p>
        </p:txBody>
      </p:sp>
      <p:grpSp>
        <p:nvGrpSpPr>
          <p:cNvPr id="70" name="Group"/>
          <p:cNvGrpSpPr/>
          <p:nvPr/>
        </p:nvGrpSpPr>
        <p:grpSpPr>
          <a:xfrm>
            <a:off x="13310485" y="3848334"/>
            <a:ext cx="10361027" cy="9463035"/>
            <a:chOff x="0" y="0"/>
            <a:chExt cx="10361025" cy="9463034"/>
          </a:xfrm>
        </p:grpSpPr>
        <p:sp>
          <p:nvSpPr>
            <p:cNvPr id="71"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2" name="Line"/>
            <p:cNvSpPr/>
            <p:nvPr/>
          </p:nvSpPr>
          <p:spPr>
            <a:xfrm>
              <a:off x="5241862" y="4475301"/>
              <a:ext cx="3303638" cy="520108"/>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3"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4"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5"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6"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7" name="Circle"/>
            <p:cNvSpPr/>
            <p:nvPr/>
          </p:nvSpPr>
          <p:spPr>
            <a:xfrm>
              <a:off x="4284721"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9" name="R1BGP"/>
            <p:cNvSpPr/>
            <p:nvPr/>
          </p:nvSpPr>
          <p:spPr>
            <a:xfrm>
              <a:off x="4410178" y="4323846"/>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rPr dirty="0"/>
                <a:t>R1</a:t>
              </a:r>
              <a:r>
                <a:rPr sz="2400" dirty="0"/>
                <a:t>BGP</a:t>
              </a:r>
            </a:p>
          </p:txBody>
        </p:sp>
        <p:sp>
          <p:nvSpPr>
            <p:cNvPr id="80" name="Circle"/>
            <p:cNvSpPr/>
            <p:nvPr/>
          </p:nvSpPr>
          <p:spPr>
            <a:xfrm>
              <a:off x="8583024"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1" name="Circle"/>
            <p:cNvSpPr/>
            <p:nvPr/>
          </p:nvSpPr>
          <p:spPr>
            <a:xfrm>
              <a:off x="0" y="3848867"/>
              <a:ext cx="1778000"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2" name="Circle"/>
            <p:cNvSpPr/>
            <p:nvPr/>
          </p:nvSpPr>
          <p:spPr>
            <a:xfrm>
              <a:off x="4284721" y="7685034"/>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3" name="Circle"/>
            <p:cNvSpPr/>
            <p:nvPr/>
          </p:nvSpPr>
          <p:spPr>
            <a:xfrm>
              <a:off x="4284721" y="0"/>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4" name="R1CON"/>
            <p:cNvSpPr/>
            <p:nvPr/>
          </p:nvSpPr>
          <p:spPr>
            <a:xfrm>
              <a:off x="125457" y="4323846"/>
              <a:ext cx="156072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CON</a:t>
              </a:r>
            </a:p>
          </p:txBody>
        </p:sp>
        <p:sp>
          <p:nvSpPr>
            <p:cNvPr id="85" name="R1OSPF"/>
            <p:cNvSpPr/>
            <p:nvPr/>
          </p:nvSpPr>
          <p:spPr>
            <a:xfrm>
              <a:off x="4342560" y="8160014"/>
              <a:ext cx="171327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rPr dirty="0"/>
                <a:t>R1</a:t>
              </a:r>
              <a:r>
                <a:rPr sz="2400" dirty="0"/>
                <a:t>OSPF</a:t>
              </a:r>
            </a:p>
          </p:txBody>
        </p:sp>
        <p:sp>
          <p:nvSpPr>
            <p:cNvPr id="86" name="R2BGP"/>
            <p:cNvSpPr/>
            <p:nvPr/>
          </p:nvSpPr>
          <p:spPr>
            <a:xfrm>
              <a:off x="8721182" y="4323846"/>
              <a:ext cx="152708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R2</a:t>
              </a:r>
              <a:r>
                <a:rPr sz="2400"/>
                <a:t>BGP</a:t>
              </a:r>
            </a:p>
          </p:txBody>
        </p:sp>
        <p:sp>
          <p:nvSpPr>
            <p:cNvPr id="87" name="N1BGP"/>
            <p:cNvSpPr/>
            <p:nvPr/>
          </p:nvSpPr>
          <p:spPr>
            <a:xfrm>
              <a:off x="4410178" y="474980"/>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N1</a:t>
              </a:r>
              <a:r>
                <a:rPr sz="2400"/>
                <a:t>BGP</a:t>
              </a:r>
            </a:p>
          </p:txBody>
        </p:sp>
        <p:sp>
          <p:nvSpPr>
            <p:cNvPr id="88" name="Circle"/>
            <p:cNvSpPr/>
            <p:nvPr/>
          </p:nvSpPr>
          <p:spPr>
            <a:xfrm>
              <a:off x="1931754" y="453649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89" name="Circle"/>
            <p:cNvSpPr/>
            <p:nvPr/>
          </p:nvSpPr>
          <p:spPr>
            <a:xfrm>
              <a:off x="3025957" y="4530308"/>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0" name="Circle"/>
            <p:cNvSpPr/>
            <p:nvPr/>
          </p:nvSpPr>
          <p:spPr>
            <a:xfrm>
              <a:off x="5523589" y="330680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1" name="Circle"/>
            <p:cNvSpPr/>
            <p:nvPr/>
          </p:nvSpPr>
          <p:spPr>
            <a:xfrm>
              <a:off x="5540280" y="255532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2" name="Circle"/>
            <p:cNvSpPr/>
            <p:nvPr/>
          </p:nvSpPr>
          <p:spPr>
            <a:xfrm>
              <a:off x="4456291" y="190144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3" name="Circle"/>
            <p:cNvSpPr/>
            <p:nvPr/>
          </p:nvSpPr>
          <p:spPr>
            <a:xfrm>
              <a:off x="4388070" y="267917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4" name="Circle"/>
            <p:cNvSpPr/>
            <p:nvPr/>
          </p:nvSpPr>
          <p:spPr>
            <a:xfrm>
              <a:off x="6201409" y="431083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5" name="Circle"/>
            <p:cNvSpPr/>
            <p:nvPr/>
          </p:nvSpPr>
          <p:spPr>
            <a:xfrm>
              <a:off x="7239432" y="425846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6" name="Circle"/>
            <p:cNvSpPr/>
            <p:nvPr/>
          </p:nvSpPr>
          <p:spPr>
            <a:xfrm>
              <a:off x="8082236" y="5238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7" name="Circle"/>
            <p:cNvSpPr/>
            <p:nvPr/>
          </p:nvSpPr>
          <p:spPr>
            <a:xfrm>
              <a:off x="6875237" y="5365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8" name="Circle"/>
            <p:cNvSpPr/>
            <p:nvPr/>
          </p:nvSpPr>
          <p:spPr>
            <a:xfrm>
              <a:off x="5498419" y="725109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9" name="Circle"/>
            <p:cNvSpPr/>
            <p:nvPr/>
          </p:nvSpPr>
          <p:spPr>
            <a:xfrm>
              <a:off x="5592882" y="643453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0" name="Circle"/>
            <p:cNvSpPr/>
            <p:nvPr/>
          </p:nvSpPr>
          <p:spPr>
            <a:xfrm>
              <a:off x="4496194" y="574812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1" name="Circle"/>
            <p:cNvSpPr/>
            <p:nvPr/>
          </p:nvSpPr>
          <p:spPr>
            <a:xfrm>
              <a:off x="4427973" y="649331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5" name="e4"/>
            <p:cNvSpPr/>
            <p:nvPr/>
          </p:nvSpPr>
          <p:spPr>
            <a:xfrm>
              <a:off x="8026917" y="5555245"/>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e4</a:t>
              </a:r>
            </a:p>
          </p:txBody>
        </p:sp>
        <p:sp>
          <p:nvSpPr>
            <p:cNvPr id="113" name="in4"/>
            <p:cNvSpPr/>
            <p:nvPr/>
          </p:nvSpPr>
          <p:spPr>
            <a:xfrm>
              <a:off x="6683207" y="5594453"/>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in4</a:t>
              </a:r>
            </a:p>
          </p:txBody>
        </p:sp>
      </p:grpSp>
      <p:sp>
        <p:nvSpPr>
          <p:cNvPr id="116" name="in7"/>
          <p:cNvSpPr/>
          <p:nvPr/>
        </p:nvSpPr>
        <p:spPr>
          <a:xfrm>
            <a:off x="21705171" y="10807426"/>
            <a:ext cx="2631488"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After R2 </a:t>
            </a:r>
          </a:p>
          <a:p>
            <a:r>
              <a:rPr lang="en-US" b="1" dirty="0" smtClean="0">
                <a:solidFill>
                  <a:schemeClr val="accent4">
                    <a:lumMod val="60000"/>
                    <a:lumOff val="40000"/>
                  </a:schemeClr>
                </a:solidFill>
              </a:rPr>
              <a:t>export filter</a:t>
            </a:r>
            <a:endParaRPr b="1" dirty="0">
              <a:solidFill>
                <a:schemeClr val="accent4">
                  <a:lumMod val="60000"/>
                  <a:lumOff val="40000"/>
                </a:schemeClr>
              </a:solidFill>
            </a:endParaRPr>
          </a:p>
        </p:txBody>
      </p:sp>
      <p:sp>
        <p:nvSpPr>
          <p:cNvPr id="117" name="in7"/>
          <p:cNvSpPr/>
          <p:nvPr/>
        </p:nvSpPr>
        <p:spPr>
          <a:xfrm>
            <a:off x="19868479" y="11844342"/>
            <a:ext cx="2657136"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After R1</a:t>
            </a:r>
          </a:p>
          <a:p>
            <a:r>
              <a:rPr lang="en-US" b="1" dirty="0" smtClean="0">
                <a:solidFill>
                  <a:schemeClr val="accent4">
                    <a:lumMod val="60000"/>
                    <a:lumOff val="40000"/>
                  </a:schemeClr>
                </a:solidFill>
              </a:rPr>
              <a:t>import filter</a:t>
            </a:r>
            <a:endParaRPr b="1" dirty="0">
              <a:solidFill>
                <a:schemeClr val="accent4">
                  <a:lumMod val="60000"/>
                  <a:lumOff val="40000"/>
                </a:schemeClr>
              </a:solidFill>
            </a:endParaRPr>
          </a:p>
        </p:txBody>
      </p:sp>
      <p:cxnSp>
        <p:nvCxnSpPr>
          <p:cNvPr id="3" name="Straight Arrow Connector 2"/>
          <p:cNvCxnSpPr/>
          <p:nvPr/>
        </p:nvCxnSpPr>
        <p:spPr>
          <a:xfrm flipH="1" flipV="1">
            <a:off x="20421600" y="10287001"/>
            <a:ext cx="152400" cy="1295399"/>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2" name="Straight Arrow Connector 121"/>
          <p:cNvCxnSpPr/>
          <p:nvPr/>
        </p:nvCxnSpPr>
        <p:spPr>
          <a:xfrm flipH="1" flipV="1">
            <a:off x="21873891" y="9980611"/>
            <a:ext cx="452709" cy="763589"/>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8" name="in7"/>
          <p:cNvSpPr/>
          <p:nvPr/>
        </p:nvSpPr>
        <p:spPr>
          <a:xfrm>
            <a:off x="12396378" y="4852849"/>
            <a:ext cx="4093426"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Redistribution</a:t>
            </a:r>
          </a:p>
          <a:p>
            <a:r>
              <a:rPr lang="en-US" b="1" dirty="0" smtClean="0">
                <a:solidFill>
                  <a:schemeClr val="accent4">
                    <a:lumMod val="60000"/>
                    <a:lumOff val="40000"/>
                  </a:schemeClr>
                </a:solidFill>
              </a:rPr>
              <a:t>From CON to BGP</a:t>
            </a:r>
            <a:endParaRPr b="1" dirty="0">
              <a:solidFill>
                <a:schemeClr val="accent4">
                  <a:lumMod val="60000"/>
                  <a:lumOff val="40000"/>
                </a:schemeClr>
              </a:solidFill>
            </a:endParaRPr>
          </a:p>
        </p:txBody>
      </p:sp>
      <p:cxnSp>
        <p:nvCxnSpPr>
          <p:cNvPr id="119" name="Straight Arrow Connector 118"/>
          <p:cNvCxnSpPr/>
          <p:nvPr/>
        </p:nvCxnSpPr>
        <p:spPr>
          <a:xfrm>
            <a:off x="15166960" y="6225393"/>
            <a:ext cx="423560" cy="952647"/>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 name="TextBox 3"/>
          <p:cNvSpPr txBox="1"/>
          <p:nvPr/>
        </p:nvSpPr>
        <p:spPr>
          <a:xfrm>
            <a:off x="18150840" y="6309360"/>
            <a:ext cx="923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0" name="in7"/>
          <p:cNvSpPr/>
          <p:nvPr/>
        </p:nvSpPr>
        <p:spPr>
          <a:xfrm>
            <a:off x="19588060" y="4932972"/>
            <a:ext cx="4375555"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BGP peering </a:t>
            </a:r>
          </a:p>
          <a:p>
            <a:r>
              <a:rPr lang="en-US" b="1" dirty="0" smtClean="0">
                <a:solidFill>
                  <a:schemeClr val="accent4">
                    <a:lumMod val="60000"/>
                    <a:lumOff val="40000"/>
                  </a:schemeClr>
                </a:solidFill>
              </a:rPr>
              <a:t>Between R1 and R2</a:t>
            </a:r>
            <a:endParaRPr b="1" dirty="0">
              <a:solidFill>
                <a:schemeClr val="accent4">
                  <a:lumMod val="60000"/>
                  <a:lumOff val="40000"/>
                </a:schemeClr>
              </a:solidFill>
            </a:endParaRPr>
          </a:p>
        </p:txBody>
      </p:sp>
      <p:cxnSp>
        <p:nvCxnSpPr>
          <p:cNvPr id="121" name="Straight Arrow Connector 120"/>
          <p:cNvCxnSpPr/>
          <p:nvPr/>
        </p:nvCxnSpPr>
        <p:spPr>
          <a:xfrm flipH="1">
            <a:off x="20980400" y="6356376"/>
            <a:ext cx="419334" cy="1365224"/>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P spid="1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40" name="Group"/>
          <p:cNvSpPr/>
          <p:nvPr/>
        </p:nvSpPr>
        <p:spPr>
          <a:xfrm>
            <a:off x="3846708" y="483016"/>
            <a:ext cx="16684239"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dirty="0"/>
              <a:t>Misconfigurations are common</a:t>
            </a:r>
          </a:p>
        </p:txBody>
      </p:sp>
      <p:pic>
        <p:nvPicPr>
          <p:cNvPr id="41" name="Untitled18.tiff" descr="Untitled18.tiff"/>
          <p:cNvPicPr>
            <a:picLocks noChangeAspect="1"/>
          </p:cNvPicPr>
          <p:nvPr/>
        </p:nvPicPr>
        <p:blipFill>
          <a:blip r:embed="rId3">
            <a:extLst/>
          </a:blip>
          <a:stretch>
            <a:fillRect/>
          </a:stretch>
        </p:blipFill>
        <p:spPr>
          <a:xfrm rot="21480000">
            <a:off x="13887855" y="7170650"/>
            <a:ext cx="10020301" cy="1282701"/>
          </a:xfrm>
          <a:prstGeom prst="rect">
            <a:avLst/>
          </a:prstGeom>
          <a:ln w="12700">
            <a:miter lim="400000"/>
          </a:ln>
          <a:effectLst>
            <a:outerShdw blurRad="101600" dist="25400" dir="5400000" rotWithShape="0">
              <a:srgbClr val="000000">
                <a:alpha val="75000"/>
              </a:srgbClr>
            </a:outerShdw>
          </a:effectLst>
        </p:spPr>
      </p:pic>
      <p:pic>
        <p:nvPicPr>
          <p:cNvPr id="42" name="Untitled19.tiff" descr="Untitled19.tiff"/>
          <p:cNvPicPr>
            <a:picLocks noChangeAspect="1"/>
          </p:cNvPicPr>
          <p:nvPr/>
        </p:nvPicPr>
        <p:blipFill>
          <a:blip r:embed="rId4">
            <a:extLst/>
          </a:blip>
          <a:stretch>
            <a:fillRect/>
          </a:stretch>
        </p:blipFill>
        <p:spPr>
          <a:xfrm rot="120000">
            <a:off x="13504108" y="9355831"/>
            <a:ext cx="10727945" cy="1564728"/>
          </a:xfrm>
          <a:prstGeom prst="rect">
            <a:avLst/>
          </a:prstGeom>
          <a:ln w="12700">
            <a:miter lim="400000"/>
          </a:ln>
          <a:effectLst>
            <a:outerShdw blurRad="101600" dist="25400" dir="5400000" rotWithShape="0">
              <a:srgbClr val="000000">
                <a:alpha val="75000"/>
              </a:srgbClr>
            </a:outerShdw>
          </a:effectLst>
        </p:spPr>
      </p:pic>
      <p:pic>
        <p:nvPicPr>
          <p:cNvPr id="43" name="Untitled6.tiff" descr="Untitled6.tiff"/>
          <p:cNvPicPr>
            <a:picLocks noChangeAspect="1"/>
          </p:cNvPicPr>
          <p:nvPr/>
        </p:nvPicPr>
        <p:blipFill>
          <a:blip r:embed="rId5">
            <a:extLst/>
          </a:blip>
          <a:stretch>
            <a:fillRect/>
          </a:stretch>
        </p:blipFill>
        <p:spPr>
          <a:xfrm>
            <a:off x="14732685" y="3247218"/>
            <a:ext cx="9194801" cy="3302001"/>
          </a:xfrm>
          <a:prstGeom prst="rect">
            <a:avLst/>
          </a:prstGeom>
          <a:ln w="12700">
            <a:miter lim="400000"/>
          </a:ln>
          <a:effectLst>
            <a:outerShdw blurRad="101600" dist="25400" dir="5400000" rotWithShape="0">
              <a:srgbClr val="000000">
                <a:alpha val="75000"/>
              </a:srgbClr>
            </a:outerShdw>
          </a:effectLst>
        </p:spPr>
      </p:pic>
      <p:pic>
        <p:nvPicPr>
          <p:cNvPr id="44" name="Untitled7.tiff" descr="Untitled7.tiff"/>
          <p:cNvPicPr>
            <a:picLocks noChangeAspect="1"/>
          </p:cNvPicPr>
          <p:nvPr/>
        </p:nvPicPr>
        <p:blipFill>
          <a:blip r:embed="rId6">
            <a:extLst/>
          </a:blip>
          <a:stretch>
            <a:fillRect/>
          </a:stretch>
        </p:blipFill>
        <p:spPr>
          <a:xfrm>
            <a:off x="1100801" y="9169108"/>
            <a:ext cx="8420101" cy="1066801"/>
          </a:xfrm>
          <a:prstGeom prst="rect">
            <a:avLst/>
          </a:prstGeom>
          <a:ln w="12700">
            <a:miter lim="400000"/>
          </a:ln>
          <a:effectLst>
            <a:outerShdw blurRad="101600" dist="25400" dir="5400000" rotWithShape="0">
              <a:srgbClr val="000000">
                <a:alpha val="75000"/>
              </a:srgbClr>
            </a:outerShdw>
          </a:effectLst>
        </p:spPr>
      </p:pic>
      <p:pic>
        <p:nvPicPr>
          <p:cNvPr id="45" name="Untitled8.tiff" descr="Untitled8.tiff"/>
          <p:cNvPicPr>
            <a:picLocks noChangeAspect="1"/>
          </p:cNvPicPr>
          <p:nvPr/>
        </p:nvPicPr>
        <p:blipFill>
          <a:blip r:embed="rId7">
            <a:extLst/>
          </a:blip>
          <a:stretch>
            <a:fillRect/>
          </a:stretch>
        </p:blipFill>
        <p:spPr>
          <a:xfrm rot="120000">
            <a:off x="1125568" y="5050784"/>
            <a:ext cx="10247555" cy="1598144"/>
          </a:xfrm>
          <a:prstGeom prst="rect">
            <a:avLst/>
          </a:prstGeom>
          <a:ln w="12700">
            <a:miter lim="400000"/>
          </a:ln>
          <a:effectLst>
            <a:outerShdw blurRad="101600" dist="25400" dir="5400000" rotWithShape="0">
              <a:srgbClr val="000000">
                <a:alpha val="75000"/>
              </a:srgbClr>
            </a:outerShdw>
          </a:effectLst>
        </p:spPr>
      </p:pic>
      <p:pic>
        <p:nvPicPr>
          <p:cNvPr id="46" name="Untitled9.tiff" descr="Untitled9.tiff"/>
          <p:cNvPicPr>
            <a:picLocks noChangeAspect="1"/>
          </p:cNvPicPr>
          <p:nvPr/>
        </p:nvPicPr>
        <p:blipFill>
          <a:blip r:embed="rId8">
            <a:extLst/>
          </a:blip>
          <a:stretch>
            <a:fillRect/>
          </a:stretch>
        </p:blipFill>
        <p:spPr>
          <a:xfrm rot="21360000">
            <a:off x="508125" y="11058621"/>
            <a:ext cx="12496801" cy="1943101"/>
          </a:xfrm>
          <a:prstGeom prst="rect">
            <a:avLst/>
          </a:prstGeom>
          <a:ln w="12700">
            <a:miter lim="400000"/>
          </a:ln>
          <a:effectLst>
            <a:outerShdw blurRad="101600" dist="25400" dir="5400000" rotWithShape="0">
              <a:srgbClr val="000000">
                <a:alpha val="75000"/>
              </a:srgbClr>
            </a:outerShdw>
          </a:effectLst>
        </p:spPr>
      </p:pic>
      <p:pic>
        <p:nvPicPr>
          <p:cNvPr id="47" name="Untitled3.tiff" descr="Untitled3.tiff"/>
          <p:cNvPicPr>
            <a:picLocks noChangeAspect="1"/>
          </p:cNvPicPr>
          <p:nvPr/>
        </p:nvPicPr>
        <p:blipFill>
          <a:blip r:embed="rId9">
            <a:extLst/>
          </a:blip>
          <a:stretch>
            <a:fillRect/>
          </a:stretch>
        </p:blipFill>
        <p:spPr>
          <a:xfrm rot="120000">
            <a:off x="6875468" y="3450700"/>
            <a:ext cx="7048750" cy="990601"/>
          </a:xfrm>
          <a:prstGeom prst="rect">
            <a:avLst/>
          </a:prstGeom>
          <a:ln w="12700">
            <a:miter lim="400000"/>
          </a:ln>
          <a:effectLst>
            <a:outerShdw blurRad="101600" dist="25400" dir="5400000" rotWithShape="0">
              <a:srgbClr val="000000">
                <a:alpha val="75000"/>
              </a:srgbClr>
            </a:outerShdw>
          </a:effectLst>
        </p:spPr>
      </p:pic>
      <p:pic>
        <p:nvPicPr>
          <p:cNvPr id="48" name="Untitled5.tiff" descr="Untitled5.tiff"/>
          <p:cNvPicPr>
            <a:picLocks noChangeAspect="1"/>
          </p:cNvPicPr>
          <p:nvPr/>
        </p:nvPicPr>
        <p:blipFill>
          <a:blip r:embed="rId10">
            <a:extLst/>
          </a:blip>
          <a:stretch>
            <a:fillRect/>
          </a:stretch>
        </p:blipFill>
        <p:spPr>
          <a:xfrm rot="21417671">
            <a:off x="299178" y="2698055"/>
            <a:ext cx="5918201" cy="1397001"/>
          </a:xfrm>
          <a:prstGeom prst="rect">
            <a:avLst/>
          </a:prstGeom>
          <a:ln>
            <a:solidFill>
              <a:srgbClr val="F2F2F2"/>
            </a:solidFill>
          </a:ln>
          <a:effectLst>
            <a:outerShdw blurRad="101600" dist="25400" dir="5400000" rotWithShape="0">
              <a:srgbClr val="000000">
                <a:alpha val="75000"/>
              </a:srgbClr>
            </a:outerShdw>
          </a:effectLst>
        </p:spPr>
      </p:pic>
      <p:pic>
        <p:nvPicPr>
          <p:cNvPr id="49" name="Untitled.tiff" descr="Untitled.tiff"/>
          <p:cNvPicPr>
            <a:picLocks noChangeAspect="1"/>
          </p:cNvPicPr>
          <p:nvPr/>
        </p:nvPicPr>
        <p:blipFill>
          <a:blip r:embed="rId11">
            <a:extLst/>
          </a:blip>
          <a:stretch>
            <a:fillRect/>
          </a:stretch>
        </p:blipFill>
        <p:spPr>
          <a:xfrm rot="21540000">
            <a:off x="749425" y="7194289"/>
            <a:ext cx="12014201" cy="1473201"/>
          </a:xfrm>
          <a:prstGeom prst="rect">
            <a:avLst/>
          </a:prstGeom>
          <a:ln w="12700">
            <a:miter lim="400000"/>
          </a:ln>
          <a:effectLst>
            <a:outerShdw blurRad="101600" dist="25400" dir="5400000" rotWithShape="0">
              <a:srgbClr val="000000">
                <a:alpha val="75000"/>
              </a:srgbClr>
            </a:outerShdw>
          </a:effectLst>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632341" y="11446276"/>
            <a:ext cx="10078065" cy="1786645"/>
          </a:xfrm>
          <a:prstGeom prst="rect">
            <a:avLst/>
          </a:prstGeom>
          <a:effectLst>
            <a:outerShdw blurRad="101600" dist="38100" dir="5400000" algn="ctr" rotWithShape="0">
              <a:schemeClr val="accent6">
                <a:alpha val="76000"/>
              </a:schemeClr>
            </a:outerShdw>
          </a:effectLst>
        </p:spPr>
      </p:pic>
    </p:spTree>
  </p:cSld>
  <p:clrMapOvr>
    <a:masterClrMapping/>
  </p:clrMapOvr>
  <p:transition spd="med" advTm="760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20</a:t>
            </a:fld>
            <a:endParaRPr/>
          </a:p>
        </p:txBody>
      </p:sp>
      <p:sp>
        <p:nvSpPr>
          <p:cNvPr id="1001"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068" name="Group"/>
          <p:cNvGrpSpPr/>
          <p:nvPr/>
        </p:nvGrpSpPr>
        <p:grpSpPr>
          <a:xfrm>
            <a:off x="1029906" y="3903130"/>
            <a:ext cx="22711061" cy="9672104"/>
            <a:chOff x="0" y="0"/>
            <a:chExt cx="22711059" cy="9672103"/>
          </a:xfrm>
        </p:grpSpPr>
        <p:grpSp>
          <p:nvGrpSpPr>
            <p:cNvPr id="1045" name="Group"/>
            <p:cNvGrpSpPr/>
            <p:nvPr/>
          </p:nvGrpSpPr>
          <p:grpSpPr>
            <a:xfrm>
              <a:off x="0" y="104533"/>
              <a:ext cx="9092772" cy="9463036"/>
              <a:chOff x="0" y="0"/>
              <a:chExt cx="9092771" cy="9463034"/>
            </a:xfrm>
          </p:grpSpPr>
          <p:sp>
            <p:nvSpPr>
              <p:cNvPr id="1002"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3" name="Line"/>
              <p:cNvSpPr/>
              <p:nvPr/>
            </p:nvSpPr>
            <p:spPr>
              <a:xfrm>
                <a:off x="5241862" y="4484243"/>
                <a:ext cx="3850909" cy="511167"/>
              </a:xfrm>
              <a:custGeom>
                <a:avLst/>
                <a:gdLst/>
                <a:ahLst/>
                <a:cxnLst>
                  <a:cxn ang="0">
                    <a:pos x="wd2" y="hd2"/>
                  </a:cxn>
                  <a:cxn ang="5400000">
                    <a:pos x="wd2" y="hd2"/>
                  </a:cxn>
                  <a:cxn ang="10800000">
                    <a:pos x="wd2" y="hd2"/>
                  </a:cxn>
                  <a:cxn ang="16200000">
                    <a:pos x="wd2" y="hd2"/>
                  </a:cxn>
                </a:cxnLst>
                <a:rect l="0" t="0" r="r" b="b"/>
                <a:pathLst>
                  <a:path w="21600" h="21455" extrusionOk="0">
                    <a:moveTo>
                      <a:pt x="0" y="21455"/>
                    </a:moveTo>
                    <a:cubicBezTo>
                      <a:pt x="2071" y="7577"/>
                      <a:pt x="6667" y="-145"/>
                      <a:pt x="11404" y="2"/>
                    </a:cubicBezTo>
                    <a:cubicBezTo>
                      <a:pt x="15733" y="136"/>
                      <a:pt x="19529" y="8299"/>
                      <a:pt x="21600" y="21235"/>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4"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5"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6"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7"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8" name="Circle"/>
              <p:cNvSpPr/>
              <p:nvPr/>
            </p:nvSpPr>
            <p:spPr>
              <a:xfrm>
                <a:off x="4284721"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09"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10" name="R1BGP"/>
              <p:cNvSpPr/>
              <p:nvPr/>
            </p:nvSpPr>
            <p:spPr>
              <a:xfrm>
                <a:off x="4410178" y="4323846"/>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BGP</a:t>
                </a:r>
              </a:p>
            </p:txBody>
          </p:sp>
          <p:sp>
            <p:nvSpPr>
              <p:cNvPr id="1011" name="Circle"/>
              <p:cNvSpPr/>
              <p:nvPr/>
            </p:nvSpPr>
            <p:spPr>
              <a:xfrm>
                <a:off x="0" y="3848867"/>
                <a:ext cx="1778000"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12" name="Circle"/>
              <p:cNvSpPr/>
              <p:nvPr/>
            </p:nvSpPr>
            <p:spPr>
              <a:xfrm>
                <a:off x="4284721" y="7685034"/>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13" name="Circle"/>
              <p:cNvSpPr/>
              <p:nvPr/>
            </p:nvSpPr>
            <p:spPr>
              <a:xfrm>
                <a:off x="4284721" y="0"/>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14" name="R1CON"/>
              <p:cNvSpPr/>
              <p:nvPr/>
            </p:nvSpPr>
            <p:spPr>
              <a:xfrm>
                <a:off x="125457" y="4323846"/>
                <a:ext cx="156072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CON</a:t>
                </a:r>
              </a:p>
            </p:txBody>
          </p:sp>
          <p:sp>
            <p:nvSpPr>
              <p:cNvPr id="1015" name="R1OSPF"/>
              <p:cNvSpPr/>
              <p:nvPr/>
            </p:nvSpPr>
            <p:spPr>
              <a:xfrm>
                <a:off x="4342560" y="8160014"/>
                <a:ext cx="171327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OSPF</a:t>
                </a:r>
              </a:p>
            </p:txBody>
          </p:sp>
          <p:sp>
            <p:nvSpPr>
              <p:cNvPr id="1016" name="N1BGP"/>
              <p:cNvSpPr/>
              <p:nvPr/>
            </p:nvSpPr>
            <p:spPr>
              <a:xfrm>
                <a:off x="4410178" y="474980"/>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N1</a:t>
                </a:r>
                <a:r>
                  <a:rPr sz="2400"/>
                  <a:t>BGP</a:t>
                </a:r>
              </a:p>
            </p:txBody>
          </p:sp>
          <p:sp>
            <p:nvSpPr>
              <p:cNvPr id="1017" name="Circle"/>
              <p:cNvSpPr/>
              <p:nvPr/>
            </p:nvSpPr>
            <p:spPr>
              <a:xfrm>
                <a:off x="1931754" y="453649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18" name="Circle"/>
              <p:cNvSpPr/>
              <p:nvPr/>
            </p:nvSpPr>
            <p:spPr>
              <a:xfrm>
                <a:off x="3025957" y="4530308"/>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19" name="Circle"/>
              <p:cNvSpPr/>
              <p:nvPr/>
            </p:nvSpPr>
            <p:spPr>
              <a:xfrm>
                <a:off x="5523590" y="330680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0" name="Circle"/>
              <p:cNvSpPr/>
              <p:nvPr/>
            </p:nvSpPr>
            <p:spPr>
              <a:xfrm>
                <a:off x="5540280" y="255532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1" name="Circle"/>
              <p:cNvSpPr/>
              <p:nvPr/>
            </p:nvSpPr>
            <p:spPr>
              <a:xfrm>
                <a:off x="4456291" y="190144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2" name="Circle"/>
              <p:cNvSpPr/>
              <p:nvPr/>
            </p:nvSpPr>
            <p:spPr>
              <a:xfrm>
                <a:off x="4388070" y="267917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3" name="Circle"/>
              <p:cNvSpPr/>
              <p:nvPr/>
            </p:nvSpPr>
            <p:spPr>
              <a:xfrm>
                <a:off x="6201409" y="431083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4" name="Circle"/>
              <p:cNvSpPr/>
              <p:nvPr/>
            </p:nvSpPr>
            <p:spPr>
              <a:xfrm>
                <a:off x="8082236" y="5238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5" name="Circle"/>
              <p:cNvSpPr/>
              <p:nvPr/>
            </p:nvSpPr>
            <p:spPr>
              <a:xfrm>
                <a:off x="6875237" y="5365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6" name="Circle"/>
              <p:cNvSpPr/>
              <p:nvPr/>
            </p:nvSpPr>
            <p:spPr>
              <a:xfrm>
                <a:off x="5498419" y="725109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7" name="Circle"/>
              <p:cNvSpPr/>
              <p:nvPr/>
            </p:nvSpPr>
            <p:spPr>
              <a:xfrm>
                <a:off x="5592883" y="643453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8" name="Circle"/>
              <p:cNvSpPr/>
              <p:nvPr/>
            </p:nvSpPr>
            <p:spPr>
              <a:xfrm>
                <a:off x="4496194" y="574812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9" name="Circle"/>
              <p:cNvSpPr/>
              <p:nvPr/>
            </p:nvSpPr>
            <p:spPr>
              <a:xfrm>
                <a:off x="4427973" y="649331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44" name="Circle"/>
              <p:cNvSpPr/>
              <p:nvPr/>
            </p:nvSpPr>
            <p:spPr>
              <a:xfrm>
                <a:off x="7239432" y="425846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grpSp>
        <p:grpSp>
          <p:nvGrpSpPr>
            <p:cNvPr id="1067" name="Group"/>
            <p:cNvGrpSpPr/>
            <p:nvPr/>
          </p:nvGrpSpPr>
          <p:grpSpPr>
            <a:xfrm>
              <a:off x="7513850" y="0"/>
              <a:ext cx="15197209" cy="9672103"/>
              <a:chOff x="139404" y="0"/>
              <a:chExt cx="15197208" cy="9672102"/>
            </a:xfrm>
          </p:grpSpPr>
          <p:sp>
            <p:nvSpPr>
              <p:cNvPr id="1046" name="Triangle"/>
              <p:cNvSpPr/>
              <p:nvPr/>
            </p:nvSpPr>
            <p:spPr>
              <a:xfrm rot="16320000">
                <a:off x="-693743" y="1448221"/>
                <a:ext cx="8101211" cy="6434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8F8F8"/>
              </a:solidFill>
              <a:ln w="50800" cap="flat">
                <a:solidFill>
                  <a:srgbClr val="000000"/>
                </a:solidFill>
                <a:prstDash val="solid"/>
                <a:miter lim="800000"/>
              </a:ln>
              <a:effectLst/>
            </p:spPr>
            <p:txBody>
              <a:bodyPr wrap="square" lIns="45719" tIns="45719" rIns="45719" bIns="45719" numCol="1" anchor="ctr">
                <a:noAutofit/>
              </a:bodyPr>
              <a:lstStyle/>
              <a:p>
                <a:endParaRPr/>
              </a:p>
            </p:txBody>
          </p:sp>
          <p:sp>
            <p:nvSpPr>
              <p:cNvPr id="1047" name="Oval"/>
              <p:cNvSpPr/>
              <p:nvPr/>
            </p:nvSpPr>
            <p:spPr>
              <a:xfrm>
                <a:off x="3954497" y="0"/>
                <a:ext cx="11382115" cy="9672102"/>
              </a:xfrm>
              <a:prstGeom prst="ellipse">
                <a:avLst/>
              </a:prstGeom>
              <a:solidFill>
                <a:srgbClr val="FFFFFF"/>
              </a:solidFill>
              <a:ln w="38100" cap="flat">
                <a:solidFill>
                  <a:srgbClr val="000000"/>
                </a:solidFill>
                <a:prstDash val="solid"/>
                <a:miter lim="800000"/>
              </a:ln>
              <a:effectLst/>
            </p:spPr>
            <p:txBody>
              <a:bodyPr wrap="square" lIns="45719" tIns="45719" rIns="45719" bIns="45719" numCol="1" anchor="ctr">
                <a:noAutofit/>
              </a:bodyPr>
              <a:lstStyle/>
              <a:p>
                <a:endParaRPr/>
              </a:p>
            </p:txBody>
          </p:sp>
          <p:sp>
            <p:nvSpPr>
              <p:cNvPr id="1048" name="med:"/>
              <p:cNvSpPr/>
              <p:nvPr/>
            </p:nvSpPr>
            <p:spPr>
              <a:xfrm>
                <a:off x="6917540" y="6643568"/>
                <a:ext cx="14593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med:</a:t>
                </a:r>
              </a:p>
            </p:txBody>
          </p:sp>
          <p:sp>
            <p:nvSpPr>
              <p:cNvPr id="1049" name="{"/>
              <p:cNvSpPr/>
              <p:nvPr/>
            </p:nvSpPr>
            <p:spPr>
              <a:xfrm flipH="1">
                <a:off x="12722599" y="25043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rPr lang="en-US" dirty="0" smtClean="0"/>
                  <a:t>}</a:t>
                </a:r>
                <a:endParaRPr dirty="0"/>
              </a:p>
            </p:txBody>
          </p:sp>
          <p:sp>
            <p:nvSpPr>
              <p:cNvPr id="1050" name="prefix:"/>
              <p:cNvSpPr/>
              <p:nvPr/>
            </p:nvSpPr>
            <p:spPr>
              <a:xfrm>
                <a:off x="6934060" y="2855742"/>
                <a:ext cx="17641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prefix:</a:t>
                </a:r>
              </a:p>
            </p:txBody>
          </p:sp>
          <p:sp>
            <p:nvSpPr>
              <p:cNvPr id="1051" name="Symbolic Record"/>
              <p:cNvSpPr/>
              <p:nvPr/>
            </p:nvSpPr>
            <p:spPr>
              <a:xfrm>
                <a:off x="7154391" y="680749"/>
                <a:ext cx="4713788" cy="83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rPr lang="en-US" dirty="0" smtClean="0"/>
                  <a:t>Routing </a:t>
                </a:r>
                <a:r>
                  <a:rPr dirty="0" smtClean="0"/>
                  <a:t>Record</a:t>
                </a:r>
                <a:endParaRPr dirty="0"/>
              </a:p>
            </p:txBody>
          </p:sp>
          <p:sp>
            <p:nvSpPr>
              <p:cNvPr id="1052" name="prefixLen:"/>
              <p:cNvSpPr/>
              <p:nvPr/>
            </p:nvSpPr>
            <p:spPr>
              <a:xfrm>
                <a:off x="6934060" y="3593384"/>
                <a:ext cx="278126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prefixLen:</a:t>
                </a:r>
              </a:p>
            </p:txBody>
          </p:sp>
          <p:sp>
            <p:nvSpPr>
              <p:cNvPr id="1053" name="adminDist:"/>
              <p:cNvSpPr/>
              <p:nvPr/>
            </p:nvSpPr>
            <p:spPr>
              <a:xfrm>
                <a:off x="6933613" y="4370849"/>
                <a:ext cx="29836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adminDist:</a:t>
                </a:r>
              </a:p>
            </p:txBody>
          </p:sp>
          <p:sp>
            <p:nvSpPr>
              <p:cNvPr id="1054" name="localPref:"/>
              <p:cNvSpPr/>
              <p:nvPr/>
            </p:nvSpPr>
            <p:spPr>
              <a:xfrm>
                <a:off x="6917540" y="5145021"/>
                <a:ext cx="264523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localPref:</a:t>
                </a:r>
              </a:p>
            </p:txBody>
          </p:sp>
          <p:sp>
            <p:nvSpPr>
              <p:cNvPr id="1055" name="[0,232)"/>
              <p:cNvSpPr/>
              <p:nvPr/>
            </p:nvSpPr>
            <p:spPr>
              <a:xfrm>
                <a:off x="10452903" y="5110215"/>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56" name="[0,28)"/>
              <p:cNvSpPr/>
              <p:nvPr/>
            </p:nvSpPr>
            <p:spPr>
              <a:xfrm>
                <a:off x="10283536" y="4345449"/>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8</a:t>
                </a:r>
                <a:r>
                  <a:t>)</a:t>
                </a:r>
              </a:p>
            </p:txBody>
          </p:sp>
          <p:sp>
            <p:nvSpPr>
              <p:cNvPr id="1057" name="[0,25)"/>
              <p:cNvSpPr/>
              <p:nvPr/>
            </p:nvSpPr>
            <p:spPr>
              <a:xfrm>
                <a:off x="10283536" y="3593384"/>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5</a:t>
                </a:r>
                <a:r>
                  <a:t>)</a:t>
                </a:r>
              </a:p>
            </p:txBody>
          </p:sp>
          <p:sp>
            <p:nvSpPr>
              <p:cNvPr id="1058" name="[0,232)"/>
              <p:cNvSpPr/>
              <p:nvPr/>
            </p:nvSpPr>
            <p:spPr>
              <a:xfrm>
                <a:off x="10454267" y="285574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59" name="metric:"/>
              <p:cNvSpPr/>
              <p:nvPr/>
            </p:nvSpPr>
            <p:spPr>
              <a:xfrm>
                <a:off x="6917540" y="5918048"/>
                <a:ext cx="193294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metric:</a:t>
                </a:r>
              </a:p>
            </p:txBody>
          </p:sp>
          <p:sp>
            <p:nvSpPr>
              <p:cNvPr id="1060" name="[0,232)"/>
              <p:cNvSpPr/>
              <p:nvPr/>
            </p:nvSpPr>
            <p:spPr>
              <a:xfrm>
                <a:off x="10452903" y="5857841"/>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61" name="[0,232)"/>
              <p:cNvSpPr/>
              <p:nvPr/>
            </p:nvSpPr>
            <p:spPr>
              <a:xfrm>
                <a:off x="10452903" y="660876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62" name="ospfType"/>
              <p:cNvSpPr/>
              <p:nvPr/>
            </p:nvSpPr>
            <p:spPr>
              <a:xfrm>
                <a:off x="6917881" y="7372383"/>
                <a:ext cx="257826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ospfType</a:t>
                </a:r>
              </a:p>
            </p:txBody>
          </p:sp>
          <p:sp>
            <p:nvSpPr>
              <p:cNvPr id="1063" name="[0,22)"/>
              <p:cNvSpPr/>
              <p:nvPr/>
            </p:nvSpPr>
            <p:spPr>
              <a:xfrm>
                <a:off x="10453244" y="7337576"/>
                <a:ext cx="154995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2</a:t>
                </a:r>
                <a:r>
                  <a:t>)</a:t>
                </a:r>
              </a:p>
            </p:txBody>
          </p:sp>
          <p:sp>
            <p:nvSpPr>
              <p:cNvPr id="1064" name="{"/>
              <p:cNvSpPr/>
              <p:nvPr/>
            </p:nvSpPr>
            <p:spPr>
              <a:xfrm>
                <a:off x="4714288" y="25043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t>{</a:t>
                </a:r>
              </a:p>
            </p:txBody>
          </p:sp>
          <p:sp>
            <p:nvSpPr>
              <p:cNvPr id="1065" name="valid:"/>
              <p:cNvSpPr/>
              <p:nvPr/>
            </p:nvSpPr>
            <p:spPr>
              <a:xfrm>
                <a:off x="6936462" y="2120236"/>
                <a:ext cx="152723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valid:</a:t>
                </a:r>
              </a:p>
            </p:txBody>
          </p:sp>
          <p:sp>
            <p:nvSpPr>
              <p:cNvPr id="1066" name="1 bit"/>
              <p:cNvSpPr/>
              <p:nvPr/>
            </p:nvSpPr>
            <p:spPr>
              <a:xfrm>
                <a:off x="10456669" y="2120236"/>
                <a:ext cx="12563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1 bit</a:t>
                </a:r>
              </a:p>
            </p:txBody>
          </p:sp>
        </p:grpSp>
      </p:grpSp>
      <p:sp>
        <p:nvSpPr>
          <p:cNvPr id="1069"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070"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071"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072" name="Control Plane Info"/>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Control Plane Info</a:t>
            </a:r>
          </a:p>
        </p:txBody>
      </p:sp>
      <p:sp>
        <p:nvSpPr>
          <p:cNvPr id="1073" name="3"/>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3</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21</a:t>
            </a:fld>
            <a:endParaRPr/>
          </a:p>
        </p:txBody>
      </p:sp>
      <p:sp>
        <p:nvSpPr>
          <p:cNvPr id="1090"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09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09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093" name="Import FIlter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Import FIlters</a:t>
            </a:r>
          </a:p>
        </p:txBody>
      </p:sp>
      <p:sp>
        <p:nvSpPr>
          <p:cNvPr id="1094" name="4"/>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4</a:t>
            </a:r>
          </a:p>
        </p:txBody>
      </p:sp>
      <p:sp>
        <p:nvSpPr>
          <p:cNvPr id="1095"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141" name="Group"/>
          <p:cNvGrpSpPr/>
          <p:nvPr/>
        </p:nvGrpSpPr>
        <p:grpSpPr>
          <a:xfrm>
            <a:off x="71851" y="4551893"/>
            <a:ext cx="9086242" cy="8298736"/>
            <a:chOff x="0" y="0"/>
            <a:chExt cx="9086240" cy="8298734"/>
          </a:xfrm>
        </p:grpSpPr>
        <p:sp>
          <p:nvSpPr>
            <p:cNvPr id="109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9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9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accent4">
                  <a:lumMod val="60000"/>
                  <a:lumOff val="40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9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2"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4"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105"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6"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7"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8"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9" name="R1CON"/>
            <p:cNvSpPr/>
            <p:nvPr/>
          </p:nvSpPr>
          <p:spPr>
            <a:xfrm>
              <a:off x="110021" y="3791854"/>
              <a:ext cx="1477591"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CON   </a:t>
              </a:r>
            </a:p>
          </p:txBody>
        </p:sp>
        <p:sp>
          <p:nvSpPr>
            <p:cNvPr id="1110"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OSPF   </a:t>
              </a:r>
            </a:p>
          </p:txBody>
        </p:sp>
        <p:sp>
          <p:nvSpPr>
            <p:cNvPr id="111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11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dirty="0"/>
                <a:t>N1</a:t>
              </a:r>
              <a:r>
                <a:rPr sz="2400" dirty="0"/>
                <a:t>BGP   </a:t>
              </a:r>
            </a:p>
          </p:txBody>
        </p:sp>
        <p:sp>
          <p:nvSpPr>
            <p:cNvPr id="1113"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4"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5"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6"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7"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8"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9"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0"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1"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2"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3"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4"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5"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6"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30" name="e4"/>
            <p:cNvSpPr/>
            <p:nvPr/>
          </p:nvSpPr>
          <p:spPr>
            <a:xfrm>
              <a:off x="7039312" y="4871746"/>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e4  </a:t>
              </a:r>
            </a:p>
          </p:txBody>
        </p:sp>
        <p:sp>
          <p:nvSpPr>
            <p:cNvPr id="1138" name="in4"/>
            <p:cNvSpPr/>
            <p:nvPr/>
          </p:nvSpPr>
          <p:spPr>
            <a:xfrm>
              <a:off x="5860928" y="4906129"/>
              <a:ext cx="849174"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in4  </a:t>
              </a:r>
            </a:p>
          </p:txBody>
        </p:sp>
      </p:grpSp>
      <p:grpSp>
        <p:nvGrpSpPr>
          <p:cNvPr id="1144" name="Group"/>
          <p:cNvGrpSpPr/>
          <p:nvPr/>
        </p:nvGrpSpPr>
        <p:grpSpPr>
          <a:xfrm>
            <a:off x="8864384" y="3293599"/>
            <a:ext cx="8548370" cy="4327786"/>
            <a:chOff x="1" y="-145449"/>
            <a:chExt cx="7860120" cy="4327785"/>
          </a:xfrm>
        </p:grpSpPr>
        <p:sp>
          <p:nvSpPr>
            <p:cNvPr id="1142" name="Rectangle"/>
            <p:cNvSpPr/>
            <p:nvPr/>
          </p:nvSpPr>
          <p:spPr>
            <a:xfrm>
              <a:off x="1" y="0"/>
              <a:ext cx="7860120" cy="3377184"/>
            </a:xfrm>
            <a:prstGeom prst="rect">
              <a:avLst/>
            </a:prstGeom>
            <a:solidFill>
              <a:srgbClr val="FFFFFF"/>
            </a:solidFill>
            <a:ln w="76200" cap="flat">
              <a:solidFill>
                <a:schemeClr val="accent5">
                  <a:lumOff val="-6784"/>
                </a:schemeClr>
              </a:solidFill>
              <a:prstDash val="solid"/>
              <a:miter lim="800000"/>
            </a:ln>
            <a:effectLst/>
          </p:spPr>
          <p:txBody>
            <a:bodyPr wrap="square" lIns="45719" tIns="45719" rIns="45719" bIns="45719" numCol="1" anchor="ctr">
              <a:noAutofit/>
            </a:bodyPr>
            <a:lstStyle/>
            <a:p>
              <a:endParaRPr/>
            </a:p>
          </p:txBody>
        </p:sp>
        <p:sp>
          <p:nvSpPr>
            <p:cNvPr id="1143" name="ip prefix_list L deny 192.168.0.0/16 le 32…"/>
            <p:cNvSpPr/>
            <p:nvPr/>
          </p:nvSpPr>
          <p:spPr>
            <a:xfrm>
              <a:off x="92967" y="-145449"/>
              <a:ext cx="7767154" cy="43277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ip prefix_list L deny 192.168.0.0/16 le 32</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ip prefix_list L allow</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route-map R1_Import_From_R2 10</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  match ip address prefix-list L</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  set local-preference 120</a:t>
              </a:r>
            </a:p>
          </p:txBody>
        </p:sp>
      </p:grpSp>
      <p:sp>
        <p:nvSpPr>
          <p:cNvPr id="1145" name="R1 BGP import filter from R2"/>
          <p:cNvSpPr/>
          <p:nvPr/>
        </p:nvSpPr>
        <p:spPr>
          <a:xfrm>
            <a:off x="8793834" y="2484517"/>
            <a:ext cx="785064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 BGP import filter from R2</a:t>
            </a:r>
          </a:p>
        </p:txBody>
      </p:sp>
      <p:sp>
        <p:nvSpPr>
          <p:cNvPr id="1146" name="Shape"/>
          <p:cNvSpPr/>
          <p:nvPr/>
        </p:nvSpPr>
        <p:spPr>
          <a:xfrm rot="3937094" flipH="1">
            <a:off x="17618665" y="5081402"/>
            <a:ext cx="2202834"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
        <p:nvSpPr>
          <p:cNvPr id="1147" name="if e4.valid ∧ failed_R1_R2 = 0 then     if ¬ (FBM(e4.prefix, 192.168.0.0, 16) ∧…"/>
          <p:cNvSpPr/>
          <p:nvPr/>
        </p:nvSpPr>
        <p:spPr>
          <a:xfrm>
            <a:off x="16059883" y="7308709"/>
            <a:ext cx="8724793" cy="70299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defTabSz="457200">
              <a:lnSpc>
                <a:spcPct val="90000"/>
              </a:lnSpc>
              <a:spcBef>
                <a:spcPts val="1200"/>
              </a:spcBef>
              <a:defRPr sz="3400">
                <a:solidFill>
                  <a:srgbClr val="000000"/>
                </a:solidFill>
                <a:latin typeface="Times"/>
                <a:ea typeface="Times"/>
                <a:cs typeface="Times"/>
                <a:sym typeface="Times"/>
              </a:defRPr>
            </a:pPr>
            <a:r>
              <a:rPr b="1" dirty="0">
                <a:latin typeface="Helvetica" charset="0"/>
                <a:ea typeface="Helvetica" charset="0"/>
                <a:cs typeface="Helvetica" charset="0"/>
              </a:rPr>
              <a:t>if</a:t>
            </a:r>
            <a:r>
              <a:rPr dirty="0">
                <a:latin typeface="Helvetica" charset="0"/>
                <a:ea typeface="Helvetica" charset="0"/>
                <a:cs typeface="Helvetica" charset="0"/>
              </a:rPr>
              <a:t> e</a:t>
            </a:r>
            <a:r>
              <a:rPr baseline="-4411" dirty="0">
                <a:latin typeface="Helvetica" charset="0"/>
                <a:ea typeface="Helvetica" charset="0"/>
                <a:cs typeface="Helvetica" charset="0"/>
              </a:rPr>
              <a:t>4</a:t>
            </a:r>
            <a:r>
              <a:rPr dirty="0">
                <a:latin typeface="Helvetica" charset="0"/>
                <a:ea typeface="Helvetica" charset="0"/>
                <a:cs typeface="Helvetica" charset="0"/>
              </a:rPr>
              <a:t>.valid ∧ </a:t>
            </a:r>
            <a:r>
              <a:rPr dirty="0" smtClean="0">
                <a:latin typeface="Helvetica" charset="0"/>
                <a:ea typeface="Helvetica" charset="0"/>
                <a:cs typeface="Helvetica" charset="0"/>
              </a:rPr>
              <a:t>failed</a:t>
            </a:r>
            <a:r>
              <a:rPr baseline="-4411" dirty="0" smtClean="0">
                <a:latin typeface="Helvetica" charset="0"/>
                <a:ea typeface="Helvetica" charset="0"/>
                <a:cs typeface="Helvetica" charset="0"/>
              </a:rPr>
              <a:t>R1</a:t>
            </a:r>
            <a:r>
              <a:rPr lang="en-US" baseline="-4411" dirty="0" smtClean="0">
                <a:latin typeface="Helvetica" charset="0"/>
                <a:ea typeface="Helvetica" charset="0"/>
                <a:cs typeface="Helvetica" charset="0"/>
              </a:rPr>
              <a:t>,</a:t>
            </a:r>
            <a:r>
              <a:rPr baseline="-4411" dirty="0" smtClean="0">
                <a:latin typeface="Helvetica" charset="0"/>
                <a:ea typeface="Helvetica" charset="0"/>
                <a:cs typeface="Helvetica" charset="0"/>
              </a:rPr>
              <a:t>R2 </a:t>
            </a:r>
            <a:r>
              <a:rPr dirty="0">
                <a:latin typeface="Helvetica" charset="0"/>
                <a:ea typeface="Helvetica" charset="0"/>
                <a:cs typeface="Helvetica" charset="0"/>
              </a:rPr>
              <a:t>= 0 </a:t>
            </a:r>
            <a:r>
              <a:rPr b="1" dirty="0">
                <a:latin typeface="Helvetica" charset="0"/>
                <a:ea typeface="Helvetica" charset="0"/>
                <a:cs typeface="Helvetica" charset="0"/>
              </a:rPr>
              <a:t>then</a:t>
            </a:r>
            <a:r>
              <a:rPr dirty="0">
                <a:latin typeface="Helvetica" charset="0"/>
                <a:ea typeface="Helvetica" charset="0"/>
                <a:cs typeface="Helvetica" charset="0"/>
              </a:rPr>
              <a:t/>
            </a:r>
            <a:br>
              <a:rPr dirty="0">
                <a:latin typeface="Helvetica" charset="0"/>
                <a:ea typeface="Helvetica" charset="0"/>
                <a:cs typeface="Helvetica" charset="0"/>
              </a:rPr>
            </a:br>
            <a:r>
              <a:rPr dirty="0">
                <a:latin typeface="Helvetica" charset="0"/>
                <a:ea typeface="Helvetica" charset="0"/>
                <a:cs typeface="Helvetica" charset="0"/>
              </a:rPr>
              <a:t>    </a:t>
            </a:r>
            <a:r>
              <a:rPr b="1" dirty="0">
                <a:latin typeface="Helvetica" charset="0"/>
                <a:ea typeface="Helvetica" charset="0"/>
                <a:cs typeface="Helvetica" charset="0"/>
              </a:rPr>
              <a:t>if</a:t>
            </a:r>
            <a:r>
              <a:rPr dirty="0">
                <a:latin typeface="Helvetica" charset="0"/>
                <a:ea typeface="Helvetica" charset="0"/>
                <a:cs typeface="Helvetica" charset="0"/>
              </a:rPr>
              <a:t> ¬ (FBM(e</a:t>
            </a:r>
            <a:r>
              <a:rPr baseline="-4411" dirty="0">
                <a:latin typeface="Helvetica" charset="0"/>
                <a:ea typeface="Helvetica" charset="0"/>
                <a:cs typeface="Helvetica" charset="0"/>
              </a:rPr>
              <a:t>4</a:t>
            </a:r>
            <a:r>
              <a:rPr dirty="0">
                <a:latin typeface="Helvetica" charset="0"/>
                <a:ea typeface="Helvetica" charset="0"/>
                <a:cs typeface="Helvetica" charset="0"/>
              </a:rPr>
              <a:t>.prefix, 192.168.0.0, 16) ∧</a:t>
            </a:r>
          </a:p>
          <a:p>
            <a:pPr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16 ≤ e</a:t>
            </a:r>
            <a:r>
              <a:rPr baseline="-4411" dirty="0">
                <a:latin typeface="Helvetica" charset="0"/>
                <a:ea typeface="Helvetica" charset="0"/>
                <a:cs typeface="Helvetica" charset="0"/>
              </a:rPr>
              <a:t>4</a:t>
            </a:r>
            <a:r>
              <a:rPr dirty="0">
                <a:latin typeface="Helvetica" charset="0"/>
                <a:ea typeface="Helvetica" charset="0"/>
                <a:cs typeface="Helvetica" charset="0"/>
              </a:rPr>
              <a:t>.prefixLen ≤ 32) </a:t>
            </a:r>
            <a:r>
              <a:rPr b="1" dirty="0">
                <a:latin typeface="Helvetica" charset="0"/>
                <a:ea typeface="Helvetica" charset="0"/>
                <a:cs typeface="Helvetica" charset="0"/>
              </a:rPr>
              <a:t>then</a:t>
            </a:r>
            <a:r>
              <a:rPr dirty="0">
                <a:latin typeface="Helvetica" charset="0"/>
                <a:ea typeface="Helvetica" charset="0"/>
                <a:cs typeface="Helvetica" charset="0"/>
              </a:rPr>
              <a:t> </a:t>
            </a: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a:t>
            </a:r>
            <a:r>
              <a:rPr baseline="-4411" dirty="0">
                <a:latin typeface="Helvetica" charset="0"/>
                <a:ea typeface="Helvetica" charset="0"/>
                <a:cs typeface="Helvetica" charset="0"/>
              </a:rPr>
              <a:t>4</a:t>
            </a:r>
            <a:r>
              <a:rPr dirty="0">
                <a:latin typeface="Helvetica" charset="0"/>
                <a:ea typeface="Helvetica" charset="0"/>
                <a:cs typeface="Helvetica" charset="0"/>
              </a:rPr>
              <a:t>.valid = true</a:t>
            </a:r>
            <a:br>
              <a:rPr dirty="0">
                <a:latin typeface="Helvetica" charset="0"/>
                <a:ea typeface="Helvetica" charset="0"/>
                <a:cs typeface="Helvetica" charset="0"/>
              </a:rPr>
            </a:br>
            <a:r>
              <a:rPr dirty="0">
                <a:latin typeface="Helvetica" charset="0"/>
                <a:ea typeface="Helvetica" charset="0"/>
                <a:cs typeface="Helvetica" charset="0"/>
              </a:rPr>
              <a:t>            </a:t>
            </a:r>
            <a:r>
              <a:rPr lang="en-US" dirty="0" smtClean="0">
                <a:latin typeface="Helvetica" charset="0"/>
                <a:ea typeface="Helvetica" charset="0"/>
                <a:cs typeface="Helvetica" charset="0"/>
              </a:rPr>
              <a:t>    </a:t>
            </a:r>
            <a:r>
              <a:rPr dirty="0" smtClean="0">
                <a:latin typeface="Helvetica" charset="0"/>
                <a:ea typeface="Helvetica" charset="0"/>
                <a:cs typeface="Helvetica" charset="0"/>
              </a:rPr>
              <a:t>in</a:t>
            </a:r>
            <a:r>
              <a:rPr baseline="-4411" dirty="0" smtClean="0">
                <a:latin typeface="Helvetica" charset="0"/>
                <a:ea typeface="Helvetica" charset="0"/>
                <a:cs typeface="Helvetica" charset="0"/>
              </a:rPr>
              <a:t>4</a:t>
            </a:r>
            <a:r>
              <a:rPr dirty="0" smtClean="0">
                <a:latin typeface="Helvetica" charset="0"/>
                <a:ea typeface="Helvetica" charset="0"/>
                <a:cs typeface="Helvetica" charset="0"/>
              </a:rPr>
              <a:t>.lp </a:t>
            </a:r>
            <a:r>
              <a:rPr dirty="0">
                <a:latin typeface="Helvetica" charset="0"/>
                <a:ea typeface="Helvetica" charset="0"/>
                <a:cs typeface="Helvetica" charset="0"/>
              </a:rPr>
              <a:t>= </a:t>
            </a:r>
            <a:r>
              <a:rPr dirty="0" smtClean="0">
                <a:latin typeface="Helvetica" charset="0"/>
                <a:ea typeface="Helvetica" charset="0"/>
                <a:cs typeface="Helvetica" charset="0"/>
              </a:rPr>
              <a:t>120</a:t>
            </a:r>
            <a:r>
              <a:rPr dirty="0">
                <a:latin typeface="Helvetica" charset="0"/>
                <a:ea typeface="Helvetica" charset="0"/>
                <a:cs typeface="Helvetica" charset="0"/>
              </a:rPr>
              <a:t/>
            </a:r>
            <a:br>
              <a:rPr dirty="0">
                <a:latin typeface="Helvetica" charset="0"/>
                <a:ea typeface="Helvetica" charset="0"/>
                <a:cs typeface="Helvetica" charset="0"/>
              </a:rPr>
            </a:br>
            <a:r>
              <a:rPr dirty="0">
                <a:latin typeface="Helvetica" charset="0"/>
                <a:ea typeface="Helvetica" charset="0"/>
                <a:cs typeface="Helvetica" charset="0"/>
              </a:rPr>
              <a:t>            </a:t>
            </a:r>
            <a:r>
              <a:rPr lang="en-US" dirty="0" smtClean="0">
                <a:latin typeface="Helvetica" charset="0"/>
                <a:ea typeface="Helvetica" charset="0"/>
                <a:cs typeface="Helvetica" charset="0"/>
              </a:rPr>
              <a:t>    </a:t>
            </a:r>
            <a:r>
              <a:rPr dirty="0" smtClean="0">
                <a:latin typeface="Helvetica" charset="0"/>
                <a:ea typeface="Helvetica" charset="0"/>
                <a:cs typeface="Helvetica" charset="0"/>
              </a:rPr>
              <a:t>in</a:t>
            </a:r>
            <a:r>
              <a:rPr baseline="-4411" dirty="0" smtClean="0">
                <a:latin typeface="Helvetica" charset="0"/>
                <a:ea typeface="Helvetica" charset="0"/>
                <a:cs typeface="Helvetica" charset="0"/>
              </a:rPr>
              <a:t>4</a:t>
            </a:r>
            <a:r>
              <a:rPr dirty="0" smtClean="0">
                <a:latin typeface="Helvetica" charset="0"/>
                <a:ea typeface="Helvetica" charset="0"/>
                <a:cs typeface="Helvetica" charset="0"/>
              </a:rPr>
              <a:t>.prefix </a:t>
            </a:r>
            <a:r>
              <a:rPr dirty="0">
                <a:latin typeface="Helvetica" charset="0"/>
                <a:ea typeface="Helvetica" charset="0"/>
                <a:cs typeface="Helvetica" charset="0"/>
              </a:rPr>
              <a:t>= e</a:t>
            </a:r>
            <a:r>
              <a:rPr baseline="-4411" dirty="0">
                <a:latin typeface="Helvetica" charset="0"/>
                <a:ea typeface="Helvetica" charset="0"/>
                <a:cs typeface="Helvetica" charset="0"/>
              </a:rPr>
              <a:t>4 </a:t>
            </a:r>
            <a:r>
              <a:rPr dirty="0">
                <a:latin typeface="Helvetica" charset="0"/>
                <a:ea typeface="Helvetica" charset="0"/>
                <a:cs typeface="Helvetica" charset="0"/>
              </a:rPr>
              <a:t>.prefix</a:t>
            </a: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in4.metric = e4.metric</a:t>
            </a: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a:t>
            </a:r>
            <a:r>
              <a:rPr baseline="-4411" dirty="0">
                <a:latin typeface="Helvetica" charset="0"/>
                <a:ea typeface="Helvetica" charset="0"/>
                <a:cs typeface="Helvetica" charset="0"/>
              </a:rPr>
              <a:t>4</a:t>
            </a:r>
            <a:r>
              <a:rPr dirty="0">
                <a:latin typeface="Helvetica" charset="0"/>
                <a:ea typeface="Helvetica" charset="0"/>
                <a:cs typeface="Helvetica" charset="0"/>
              </a:rPr>
              <a:t>.prefixLen = e</a:t>
            </a:r>
            <a:r>
              <a:rPr baseline="-4411" dirty="0">
                <a:latin typeface="Helvetica" charset="0"/>
                <a:ea typeface="Helvetica" charset="0"/>
                <a:cs typeface="Helvetica" charset="0"/>
              </a:rPr>
              <a:t>4 </a:t>
            </a:r>
            <a:r>
              <a:rPr dirty="0">
                <a:latin typeface="Helvetica" charset="0"/>
                <a:ea typeface="Helvetica" charset="0"/>
                <a:cs typeface="Helvetica" charset="0"/>
              </a:rPr>
              <a:t>.prefixLen </a:t>
            </a:r>
            <a:endParaRPr lang="en-US" dirty="0" smtClean="0">
              <a:latin typeface="Helvetica" charset="0"/>
              <a:ea typeface="Helvetica" charset="0"/>
              <a:cs typeface="Helvetica" charset="0"/>
            </a:endParaRPr>
          </a:p>
          <a:p>
            <a:pPr lvl="2" indent="457200" defTabSz="457200">
              <a:lnSpc>
                <a:spcPct val="90000"/>
              </a:lnSpc>
              <a:spcBef>
                <a:spcPts val="1200"/>
              </a:spcBef>
              <a:defRPr sz="3400">
                <a:solidFill>
                  <a:srgbClr val="000000"/>
                </a:solidFill>
                <a:latin typeface="Times"/>
                <a:ea typeface="Times"/>
                <a:cs typeface="Times"/>
                <a:sym typeface="Times"/>
              </a:defRPr>
            </a:pPr>
            <a:r>
              <a:rPr lang="en-US" dirty="0">
                <a:latin typeface="Helvetica" charset="0"/>
                <a:ea typeface="Helvetica" charset="0"/>
                <a:cs typeface="Helvetica" charset="0"/>
              </a:rPr>
              <a:t>	</a:t>
            </a:r>
            <a:r>
              <a:rPr lang="en-US" dirty="0" smtClean="0">
                <a:latin typeface="Helvetica" charset="0"/>
                <a:ea typeface="Helvetica" charset="0"/>
                <a:cs typeface="Helvetica" charset="0"/>
              </a:rPr>
              <a:t>	   </a:t>
            </a:r>
            <a:r>
              <a:rPr lang="mr-IN" dirty="0" smtClean="0">
                <a:latin typeface="Helvetica" charset="0"/>
                <a:ea typeface="Helvetica" charset="0"/>
                <a:cs typeface="Helvetica" charset="0"/>
              </a:rPr>
              <a:t>…</a:t>
            </a:r>
            <a:endParaRPr dirty="0">
              <a:latin typeface="Helvetica" charset="0"/>
              <a:ea typeface="Helvetica" charset="0"/>
              <a:cs typeface="Helvetica" charset="0"/>
            </a:endParaRPr>
          </a:p>
          <a:p>
            <a:pPr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a:t>
            </a:r>
            <a:r>
              <a:rPr b="1" dirty="0">
                <a:latin typeface="Helvetica" charset="0"/>
                <a:ea typeface="Helvetica" charset="0"/>
                <a:cs typeface="Helvetica" charset="0"/>
              </a:rPr>
              <a:t>else</a:t>
            </a:r>
            <a:r>
              <a:rPr dirty="0">
                <a:latin typeface="Helvetica" charset="0"/>
                <a:ea typeface="Helvetica" charset="0"/>
                <a:cs typeface="Helvetica" charset="0"/>
              </a:rPr>
              <a:t> in</a:t>
            </a:r>
            <a:r>
              <a:rPr baseline="-4411" dirty="0">
                <a:latin typeface="Helvetica" charset="0"/>
                <a:ea typeface="Helvetica" charset="0"/>
                <a:cs typeface="Helvetica" charset="0"/>
              </a:rPr>
              <a:t>4</a:t>
            </a:r>
            <a:r>
              <a:rPr dirty="0">
                <a:latin typeface="Helvetica" charset="0"/>
                <a:ea typeface="Helvetica" charset="0"/>
                <a:cs typeface="Helvetica" charset="0"/>
              </a:rPr>
              <a:t>.valid = false </a:t>
            </a:r>
          </a:p>
          <a:p>
            <a:pPr defTabSz="457200">
              <a:lnSpc>
                <a:spcPct val="90000"/>
              </a:lnSpc>
              <a:spcBef>
                <a:spcPts val="1200"/>
              </a:spcBef>
              <a:defRPr sz="3400">
                <a:solidFill>
                  <a:srgbClr val="000000"/>
                </a:solidFill>
                <a:latin typeface="Times"/>
                <a:ea typeface="Times"/>
                <a:cs typeface="Times"/>
                <a:sym typeface="Times"/>
              </a:defRPr>
            </a:pPr>
            <a:r>
              <a:rPr b="1" dirty="0">
                <a:latin typeface="Helvetica" charset="0"/>
                <a:ea typeface="Helvetica" charset="0"/>
                <a:cs typeface="Helvetica" charset="0"/>
              </a:rPr>
              <a:t>else</a:t>
            </a:r>
            <a:r>
              <a:rPr dirty="0">
                <a:latin typeface="Helvetica" charset="0"/>
                <a:ea typeface="Helvetica" charset="0"/>
                <a:cs typeface="Helvetica" charset="0"/>
              </a:rPr>
              <a:t> in</a:t>
            </a:r>
            <a:r>
              <a:rPr baseline="-4411" dirty="0">
                <a:latin typeface="Helvetica" charset="0"/>
                <a:ea typeface="Helvetica" charset="0"/>
                <a:cs typeface="Helvetica" charset="0"/>
              </a:rPr>
              <a:t>4 </a:t>
            </a:r>
            <a:r>
              <a:rPr dirty="0">
                <a:latin typeface="Helvetica" charset="0"/>
                <a:ea typeface="Helvetica" charset="0"/>
                <a:cs typeface="Helvetica" charset="0"/>
              </a:rPr>
              <a:t>.valid = false</a:t>
            </a:r>
          </a:p>
        </p:txBody>
      </p:sp>
      <p:sp>
        <p:nvSpPr>
          <p:cNvPr id="61" name="R1 BGP import filter from R2"/>
          <p:cNvSpPr/>
          <p:nvPr/>
        </p:nvSpPr>
        <p:spPr>
          <a:xfrm>
            <a:off x="10372863" y="7322777"/>
            <a:ext cx="4309832" cy="6155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If R2 exports a route</a:t>
            </a:r>
            <a:endParaRPr sz="3400" b="1" dirty="0">
              <a:solidFill>
                <a:schemeClr val="accent4">
                  <a:lumMod val="60000"/>
                  <a:lumOff val="40000"/>
                </a:schemeClr>
              </a:solidFill>
            </a:endParaRPr>
          </a:p>
        </p:txBody>
      </p:sp>
      <p:sp>
        <p:nvSpPr>
          <p:cNvPr id="62" name="R1 BGP import filter from R2"/>
          <p:cNvSpPr/>
          <p:nvPr/>
        </p:nvSpPr>
        <p:spPr>
          <a:xfrm>
            <a:off x="10224388" y="8091678"/>
            <a:ext cx="5672385" cy="6155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If it passes the import filter</a:t>
            </a:r>
            <a:endParaRPr sz="3400" b="1" dirty="0">
              <a:solidFill>
                <a:schemeClr val="accent4">
                  <a:lumMod val="60000"/>
                  <a:lumOff val="40000"/>
                </a:schemeClr>
              </a:solidFill>
            </a:endParaRPr>
          </a:p>
        </p:txBody>
      </p:sp>
      <p:sp>
        <p:nvSpPr>
          <p:cNvPr id="63" name="R1 BGP import filter from R2"/>
          <p:cNvSpPr/>
          <p:nvPr/>
        </p:nvSpPr>
        <p:spPr>
          <a:xfrm>
            <a:off x="10135451" y="9574830"/>
            <a:ext cx="5255604" cy="11387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Then R1 has the same </a:t>
            </a:r>
          </a:p>
          <a:p>
            <a:r>
              <a:rPr lang="en-US" sz="3400" b="1" dirty="0" smtClean="0">
                <a:solidFill>
                  <a:schemeClr val="accent4">
                    <a:lumMod val="60000"/>
                    <a:lumOff val="40000"/>
                  </a:schemeClr>
                </a:solidFill>
              </a:rPr>
              <a:t>route with local-</a:t>
            </a:r>
            <a:r>
              <a:rPr lang="en-US" sz="3400" b="1" dirty="0" err="1" smtClean="0">
                <a:solidFill>
                  <a:schemeClr val="accent4">
                    <a:lumMod val="60000"/>
                    <a:lumOff val="40000"/>
                  </a:schemeClr>
                </a:solidFill>
              </a:rPr>
              <a:t>pref</a:t>
            </a:r>
            <a:r>
              <a:rPr lang="en-US" sz="3400" b="1" dirty="0" smtClean="0">
                <a:solidFill>
                  <a:schemeClr val="accent4">
                    <a:lumMod val="60000"/>
                    <a:lumOff val="40000"/>
                  </a:schemeClr>
                </a:solidFill>
              </a:rPr>
              <a:t> 120</a:t>
            </a:r>
          </a:p>
        </p:txBody>
      </p:sp>
      <p:sp>
        <p:nvSpPr>
          <p:cNvPr id="2" name="Rectangle 1"/>
          <p:cNvSpPr/>
          <p:nvPr/>
        </p:nvSpPr>
        <p:spPr>
          <a:xfrm>
            <a:off x="16455334" y="7327668"/>
            <a:ext cx="4719300" cy="458739"/>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5" name="Rectangle 64"/>
          <p:cNvSpPr/>
          <p:nvPr/>
        </p:nvSpPr>
        <p:spPr>
          <a:xfrm>
            <a:off x="16932466" y="7855671"/>
            <a:ext cx="6590921" cy="105908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6" name="Rectangle 65"/>
          <p:cNvSpPr/>
          <p:nvPr/>
        </p:nvSpPr>
        <p:spPr>
          <a:xfrm>
            <a:off x="16923501" y="8976259"/>
            <a:ext cx="6599887" cy="280336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7" name="R1 BGP import filter from R2"/>
          <p:cNvSpPr/>
          <p:nvPr/>
        </p:nvSpPr>
        <p:spPr>
          <a:xfrm>
            <a:off x="19268759" y="4770066"/>
            <a:ext cx="423609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dirty="0" smtClean="0"/>
              <a:t>SMT constraint</a:t>
            </a:r>
          </a:p>
        </p:txBody>
      </p:sp>
      <p:sp>
        <p:nvSpPr>
          <p:cNvPr id="68" name="Rectangle 67"/>
          <p:cNvSpPr/>
          <p:nvPr/>
        </p:nvSpPr>
        <p:spPr>
          <a:xfrm>
            <a:off x="15957033" y="12272100"/>
            <a:ext cx="4690710" cy="1340123"/>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9" name="R1 BGP import filter from R2"/>
          <p:cNvSpPr/>
          <p:nvPr/>
        </p:nvSpPr>
        <p:spPr>
          <a:xfrm>
            <a:off x="10372863" y="12272100"/>
            <a:ext cx="5061640" cy="11387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Otherwise, R1 does not </a:t>
            </a:r>
          </a:p>
          <a:p>
            <a:r>
              <a:rPr lang="en-US" sz="3400" b="1" dirty="0" smtClean="0">
                <a:solidFill>
                  <a:schemeClr val="accent4">
                    <a:lumMod val="60000"/>
                    <a:lumOff val="40000"/>
                  </a:schemeClr>
                </a:solidFill>
              </a:rPr>
              <a:t>have a route from R2</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animBg="1"/>
      <p:bldP spid="1147" grpId="0" animBg="1"/>
      <p:bldP spid="61" grpId="0" animBg="1"/>
      <p:bldP spid="62" grpId="0" animBg="1"/>
      <p:bldP spid="63" grpId="0" animBg="1"/>
      <p:bldP spid="2"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22</a:t>
            </a:fld>
            <a:endParaRPr/>
          </a:p>
        </p:txBody>
      </p:sp>
      <p:sp>
        <p:nvSpPr>
          <p:cNvPr id="1150"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15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15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153" name="Decision Proces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Decision Process</a:t>
            </a:r>
          </a:p>
        </p:txBody>
      </p:sp>
      <p:sp>
        <p:nvSpPr>
          <p:cNvPr id="1154" name="5"/>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5</a:t>
            </a:r>
          </a:p>
        </p:txBody>
      </p:sp>
      <p:sp>
        <p:nvSpPr>
          <p:cNvPr id="1155"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201" name="Group"/>
          <p:cNvGrpSpPr/>
          <p:nvPr/>
        </p:nvGrpSpPr>
        <p:grpSpPr>
          <a:xfrm>
            <a:off x="71851" y="4551893"/>
            <a:ext cx="9086242" cy="8298736"/>
            <a:chOff x="0" y="0"/>
            <a:chExt cx="9086240" cy="8298734"/>
          </a:xfrm>
        </p:grpSpPr>
        <p:sp>
          <p:nvSpPr>
            <p:cNvPr id="115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5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5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5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2"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4"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165"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6"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7"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8"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9" name="R1CON"/>
            <p:cNvSpPr/>
            <p:nvPr/>
          </p:nvSpPr>
          <p:spPr>
            <a:xfrm>
              <a:off x="110021" y="3791854"/>
              <a:ext cx="1477591"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CON   </a:t>
              </a:r>
            </a:p>
          </p:txBody>
        </p:sp>
        <p:sp>
          <p:nvSpPr>
            <p:cNvPr id="1170"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OSPF   </a:t>
              </a:r>
            </a:p>
          </p:txBody>
        </p:sp>
        <p:sp>
          <p:nvSpPr>
            <p:cNvPr id="117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17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173"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4" name="Circle"/>
            <p:cNvSpPr/>
            <p:nvPr/>
          </p:nvSpPr>
          <p:spPr>
            <a:xfrm>
              <a:off x="2653654" y="3972914"/>
              <a:ext cx="289574"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solidFill>
                  <a:schemeClr val="accent4">
                    <a:lumMod val="60000"/>
                    <a:lumOff val="40000"/>
                  </a:schemeClr>
                </a:solidFill>
              </a:endParaRPr>
            </a:p>
          </p:txBody>
        </p:sp>
        <p:sp>
          <p:nvSpPr>
            <p:cNvPr id="1175"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6"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7"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8" name="Circle"/>
            <p:cNvSpPr/>
            <p:nvPr/>
          </p:nvSpPr>
          <p:spPr>
            <a:xfrm>
              <a:off x="3848177" y="2349537"/>
              <a:ext cx="289574"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solidFill>
                  <a:schemeClr val="accent4">
                    <a:lumMod val="60000"/>
                    <a:lumOff val="40000"/>
                  </a:schemeClr>
                </a:solidFill>
              </a:endParaRPr>
            </a:p>
          </p:txBody>
        </p:sp>
        <p:sp>
          <p:nvSpPr>
            <p:cNvPr id="1179"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0"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1"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2" name="Circle"/>
            <p:cNvSpPr/>
            <p:nvPr/>
          </p:nvSpPr>
          <p:spPr>
            <a:xfrm>
              <a:off x="6029331" y="4705391"/>
              <a:ext cx="289574"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solidFill>
                  <a:schemeClr val="accent4">
                    <a:lumMod val="60000"/>
                    <a:lumOff val="40000"/>
                  </a:schemeClr>
                </a:solidFill>
              </a:endParaRPr>
            </a:p>
          </p:txBody>
        </p:sp>
        <p:sp>
          <p:nvSpPr>
            <p:cNvPr id="1183"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4" name="Circle"/>
            <p:cNvSpPr/>
            <p:nvPr/>
          </p:nvSpPr>
          <p:spPr>
            <a:xfrm>
              <a:off x="4904752" y="5642853"/>
              <a:ext cx="289575"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solidFill>
                  <a:schemeClr val="accent4">
                    <a:lumMod val="60000"/>
                    <a:lumOff val="40000"/>
                  </a:schemeClr>
                </a:solidFill>
              </a:endParaRPr>
            </a:p>
          </p:txBody>
        </p:sp>
        <p:sp>
          <p:nvSpPr>
            <p:cNvPr id="1185"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6"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97" name="in1"/>
            <p:cNvSpPr/>
            <p:nvPr/>
          </p:nvSpPr>
          <p:spPr>
            <a:xfrm>
              <a:off x="3178847" y="219151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  </a:t>
              </a:r>
            </a:p>
          </p:txBody>
        </p:sp>
        <p:sp>
          <p:nvSpPr>
            <p:cNvPr id="1198" name="in4"/>
            <p:cNvSpPr/>
            <p:nvPr/>
          </p:nvSpPr>
          <p:spPr>
            <a:xfrm>
              <a:off x="5860928" y="4906129"/>
              <a:ext cx="849174"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in4  </a:t>
              </a:r>
            </a:p>
          </p:txBody>
        </p:sp>
        <p:sp>
          <p:nvSpPr>
            <p:cNvPr id="1199" name="in5"/>
            <p:cNvSpPr/>
            <p:nvPr/>
          </p:nvSpPr>
          <p:spPr>
            <a:xfrm>
              <a:off x="5254613" y="5473189"/>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in5  </a:t>
              </a:r>
            </a:p>
          </p:txBody>
        </p:sp>
        <p:sp>
          <p:nvSpPr>
            <p:cNvPr id="1200" name="in7"/>
            <p:cNvSpPr/>
            <p:nvPr/>
          </p:nvSpPr>
          <p:spPr>
            <a:xfrm>
              <a:off x="2437202" y="335882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in7  </a:t>
              </a:r>
            </a:p>
          </p:txBody>
        </p:sp>
      </p:grpSp>
      <p:sp>
        <p:nvSpPr>
          <p:cNvPr id="67" name="R1-BEST = Min(R1-BGP-BEST"/>
          <p:cNvSpPr/>
          <p:nvPr/>
        </p:nvSpPr>
        <p:spPr>
          <a:xfrm>
            <a:off x="10797159" y="6021489"/>
            <a:ext cx="1062085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R1</a:t>
            </a:r>
            <a:r>
              <a:rPr lang="en-US" dirty="0" smtClean="0"/>
              <a:t>-BGP-</a:t>
            </a:r>
            <a:r>
              <a:rPr dirty="0" smtClean="0"/>
              <a:t>BEST </a:t>
            </a:r>
            <a:r>
              <a:rPr dirty="0"/>
              <a:t>= </a:t>
            </a:r>
            <a:r>
              <a:rPr dirty="0" smtClean="0"/>
              <a:t>Min(</a:t>
            </a:r>
            <a:r>
              <a:rPr lang="en-US" dirty="0" smtClean="0"/>
              <a:t>in1, in4, in5, in7)</a:t>
            </a:r>
            <a:endParaRPr dirty="0"/>
          </a:p>
        </p:txBody>
      </p:sp>
      <p:sp>
        <p:nvSpPr>
          <p:cNvPr id="61" name="R1-OSPF-BEST"/>
          <p:cNvSpPr/>
          <p:nvPr/>
        </p:nvSpPr>
        <p:spPr>
          <a:xfrm>
            <a:off x="15281484" y="9415363"/>
            <a:ext cx="454130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R1-OSPF-BEST</a:t>
            </a:r>
          </a:p>
        </p:txBody>
      </p:sp>
      <p:sp>
        <p:nvSpPr>
          <p:cNvPr id="62" name="R1-BEST = Min(R1-BGP-BEST"/>
          <p:cNvSpPr/>
          <p:nvPr/>
        </p:nvSpPr>
        <p:spPr>
          <a:xfrm>
            <a:off x="10827460" y="8654802"/>
            <a:ext cx="861264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R1-BEST = Min(R1-BGP-BEST</a:t>
            </a:r>
          </a:p>
        </p:txBody>
      </p:sp>
      <p:sp>
        <p:nvSpPr>
          <p:cNvPr id="63" name="R1-CON-BEST)"/>
          <p:cNvSpPr/>
          <p:nvPr/>
        </p:nvSpPr>
        <p:spPr>
          <a:xfrm>
            <a:off x="15281484" y="10127045"/>
            <a:ext cx="443920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R1-CON-BEST)</a:t>
            </a:r>
          </a:p>
        </p:txBody>
      </p:sp>
      <p:sp>
        <p:nvSpPr>
          <p:cNvPr id="65" name="controlfwd_R1_R2 = (in4 = R1-Best)"/>
          <p:cNvSpPr/>
          <p:nvPr/>
        </p:nvSpPr>
        <p:spPr>
          <a:xfrm>
            <a:off x="10770265" y="4968433"/>
            <a:ext cx="8413520"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solidFill>
                  <a:schemeClr val="accent4">
                    <a:lumMod val="60000"/>
                    <a:lumOff val="40000"/>
                  </a:schemeClr>
                </a:solidFill>
              </a:rPr>
              <a:t>What is the best BGP route?</a:t>
            </a:r>
            <a:endParaRPr b="1" dirty="0">
              <a:solidFill>
                <a:schemeClr val="accent4">
                  <a:lumMod val="60000"/>
                  <a:lumOff val="40000"/>
                </a:schemeClr>
              </a:solidFill>
            </a:endParaRPr>
          </a:p>
        </p:txBody>
      </p:sp>
      <p:sp>
        <p:nvSpPr>
          <p:cNvPr id="66" name="controlfwd_R1_R2 = (in4 = R1-Best)"/>
          <p:cNvSpPr/>
          <p:nvPr/>
        </p:nvSpPr>
        <p:spPr>
          <a:xfrm>
            <a:off x="10797159" y="7768505"/>
            <a:ext cx="906754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solidFill>
                  <a:schemeClr val="accent4">
                    <a:lumMod val="60000"/>
                    <a:lumOff val="40000"/>
                  </a:schemeClr>
                </a:solidFill>
              </a:rPr>
              <a:t>What is the best overall route?</a:t>
            </a:r>
            <a:endParaRPr b="1" dirty="0">
              <a:solidFill>
                <a:schemeClr val="accent4">
                  <a:lumMod val="60000"/>
                  <a:lumOff val="40000"/>
                </a:schemeClr>
              </a:solidFill>
            </a:endParaRPr>
          </a:p>
        </p:txBody>
      </p:sp>
    </p:spTree>
    <p:extLst>
      <p:ext uri="{BB962C8B-B14F-4D97-AF65-F5344CB8AC3E}">
        <p14:creationId xmlns:p14="http://schemas.microsoft.com/office/powerpoint/2010/main" val="723287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sp>
        <p:nvSpPr>
          <p:cNvPr id="1276"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277"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278"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279" name="Decision Proces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Decision Process</a:t>
            </a:r>
          </a:p>
        </p:txBody>
      </p:sp>
      <p:sp>
        <p:nvSpPr>
          <p:cNvPr id="1280" name="5"/>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5</a:t>
            </a:r>
          </a:p>
        </p:txBody>
      </p:sp>
      <p:sp>
        <p:nvSpPr>
          <p:cNvPr id="1281"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327" name="Group"/>
          <p:cNvGrpSpPr/>
          <p:nvPr/>
        </p:nvGrpSpPr>
        <p:grpSpPr>
          <a:xfrm>
            <a:off x="71851" y="4551893"/>
            <a:ext cx="9086242" cy="8298736"/>
            <a:chOff x="0" y="0"/>
            <a:chExt cx="9086240" cy="8298734"/>
          </a:xfrm>
        </p:grpSpPr>
        <p:sp>
          <p:nvSpPr>
            <p:cNvPr id="1282"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3"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4"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accent4">
                  <a:lumMod val="60000"/>
                  <a:lumOff val="40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5"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6"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7"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8"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89"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90"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291"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2"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3"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4"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5" name="R1CON"/>
            <p:cNvSpPr/>
            <p:nvPr/>
          </p:nvSpPr>
          <p:spPr>
            <a:xfrm>
              <a:off x="110021" y="3791854"/>
              <a:ext cx="1477591"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CON   </a:t>
              </a:r>
            </a:p>
          </p:txBody>
        </p:sp>
        <p:sp>
          <p:nvSpPr>
            <p:cNvPr id="1296"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OSPF   </a:t>
              </a:r>
            </a:p>
          </p:txBody>
        </p:sp>
        <p:sp>
          <p:nvSpPr>
            <p:cNvPr id="1297"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298"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299"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0"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1"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2"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3"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4"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5"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6"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7"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8"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9"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0"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1"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2"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6" name="e4"/>
            <p:cNvSpPr/>
            <p:nvPr/>
          </p:nvSpPr>
          <p:spPr>
            <a:xfrm>
              <a:off x="7039312" y="4871746"/>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e4  </a:t>
              </a:r>
            </a:p>
          </p:txBody>
        </p:sp>
        <p:sp>
          <p:nvSpPr>
            <p:cNvPr id="1324" name="in4"/>
            <p:cNvSpPr/>
            <p:nvPr/>
          </p:nvSpPr>
          <p:spPr>
            <a:xfrm>
              <a:off x="5860928" y="4906129"/>
              <a:ext cx="849174"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in4  </a:t>
              </a:r>
            </a:p>
          </p:txBody>
        </p:sp>
      </p:grpSp>
      <p:sp>
        <p:nvSpPr>
          <p:cNvPr id="1328" name="controlfwd_R1_R2 = (in4 = R1-Best)"/>
          <p:cNvSpPr/>
          <p:nvPr/>
        </p:nvSpPr>
        <p:spPr>
          <a:xfrm>
            <a:off x="10164247" y="6242071"/>
            <a:ext cx="799994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dirty="0" smtClean="0"/>
              <a:t>RIB</a:t>
            </a:r>
            <a:r>
              <a:rPr baseline="-25000" dirty="0" smtClean="0"/>
              <a:t>R1</a:t>
            </a:r>
            <a:r>
              <a:rPr lang="en-US" baseline="-25000" dirty="0" smtClean="0"/>
              <a:t>,</a:t>
            </a:r>
            <a:r>
              <a:rPr baseline="-25000" dirty="0" smtClean="0"/>
              <a:t>R2</a:t>
            </a:r>
            <a:r>
              <a:rPr dirty="0" smtClean="0"/>
              <a:t> </a:t>
            </a:r>
            <a:r>
              <a:rPr lang="en-US" dirty="0" smtClean="0"/>
              <a:t>  </a:t>
            </a:r>
            <a:r>
              <a:rPr dirty="0" smtClean="0"/>
              <a:t>= </a:t>
            </a:r>
            <a:r>
              <a:rPr lang="en-US" dirty="0" smtClean="0"/>
              <a:t>  </a:t>
            </a:r>
            <a:r>
              <a:rPr dirty="0" smtClean="0"/>
              <a:t>(</a:t>
            </a:r>
            <a:r>
              <a:rPr dirty="0"/>
              <a:t>in4 = R1-Best) </a:t>
            </a:r>
          </a:p>
        </p:txBody>
      </p:sp>
      <p:sp>
        <p:nvSpPr>
          <p:cNvPr id="62" name="controlfwd_R1_R2 = (in4 = R1-Best)"/>
          <p:cNvSpPr/>
          <p:nvPr/>
        </p:nvSpPr>
        <p:spPr>
          <a:xfrm>
            <a:off x="10164247" y="9151974"/>
            <a:ext cx="10587554" cy="830997"/>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lvl1pPr>
          </a:lstStyle>
          <a:p>
            <a:pPr>
              <a:defRPr sz="4800"/>
            </a:pPr>
            <a:r>
              <a:rPr lang="en-US" dirty="0" smtClean="0"/>
              <a:t>FIB</a:t>
            </a:r>
            <a:r>
              <a:rPr baseline="-25000" dirty="0" smtClean="0"/>
              <a:t>R1</a:t>
            </a:r>
            <a:r>
              <a:rPr lang="en-US" baseline="-25000" dirty="0" smtClean="0"/>
              <a:t>,</a:t>
            </a:r>
            <a:r>
              <a:rPr baseline="-25000" dirty="0" smtClean="0"/>
              <a:t>R2</a:t>
            </a:r>
            <a:r>
              <a:rPr dirty="0" smtClean="0"/>
              <a:t> </a:t>
            </a:r>
            <a:r>
              <a:rPr lang="en-US" dirty="0" smtClean="0"/>
              <a:t>  </a:t>
            </a:r>
            <a:r>
              <a:rPr dirty="0" smtClean="0"/>
              <a:t>= </a:t>
            </a:r>
            <a:r>
              <a:rPr lang="en-US" dirty="0" smtClean="0"/>
              <a:t>  RIB</a:t>
            </a:r>
            <a:r>
              <a:rPr lang="en-US" baseline="-25000" dirty="0" smtClean="0"/>
              <a:t>R1,R2</a:t>
            </a:r>
            <a:r>
              <a:rPr lang="en-US" dirty="0" smtClean="0"/>
              <a:t> </a:t>
            </a:r>
            <a:r>
              <a:rPr lang="mr-IN" dirty="0"/>
              <a:t>⋀ </a:t>
            </a:r>
            <a:r>
              <a:rPr lang="mr-IN" dirty="0" smtClean="0"/>
              <a:t>¬ </a:t>
            </a:r>
            <a:r>
              <a:rPr lang="en-US" dirty="0" smtClean="0"/>
              <a:t>ACL(R1,R2)</a:t>
            </a:r>
            <a:endParaRPr lang="mr-IN" baseline="-25000" dirty="0"/>
          </a:p>
        </p:txBody>
      </p:sp>
      <p:sp>
        <p:nvSpPr>
          <p:cNvPr id="57" name="controlfwd_R1_R2 = (in4 = R1-Best)"/>
          <p:cNvSpPr/>
          <p:nvPr/>
        </p:nvSpPr>
        <p:spPr>
          <a:xfrm>
            <a:off x="10164246" y="5207055"/>
            <a:ext cx="9987669"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solidFill>
                  <a:schemeClr val="accent4">
                    <a:lumMod val="60000"/>
                    <a:lumOff val="40000"/>
                  </a:schemeClr>
                </a:solidFill>
              </a:rPr>
              <a:t>Does R1 have a RIB entry for R2?</a:t>
            </a:r>
            <a:endParaRPr b="1" dirty="0">
              <a:solidFill>
                <a:schemeClr val="accent4">
                  <a:lumMod val="60000"/>
                  <a:lumOff val="40000"/>
                </a:schemeClr>
              </a:solidFill>
            </a:endParaRPr>
          </a:p>
        </p:txBody>
      </p:sp>
      <p:sp>
        <p:nvSpPr>
          <p:cNvPr id="58" name="controlfwd_R1_R2 = (in4 = R1-Best)"/>
          <p:cNvSpPr/>
          <p:nvPr/>
        </p:nvSpPr>
        <p:spPr>
          <a:xfrm>
            <a:off x="10164246" y="8231258"/>
            <a:ext cx="981935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solidFill>
                  <a:schemeClr val="accent4">
                    <a:lumMod val="60000"/>
                    <a:lumOff val="40000"/>
                  </a:schemeClr>
                </a:solidFill>
              </a:rPr>
              <a:t>Does R1 have a FIB entry for R2?</a:t>
            </a:r>
            <a:endParaRPr b="1" dirty="0">
              <a:solidFill>
                <a:schemeClr val="accent4">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24</a:t>
            </a:fld>
            <a:endParaRPr/>
          </a:p>
        </p:txBody>
      </p:sp>
      <p:sp>
        <p:nvSpPr>
          <p:cNvPr id="637" name="Group"/>
          <p:cNvSpPr/>
          <p:nvPr/>
        </p:nvSpPr>
        <p:spPr>
          <a:xfrm>
            <a:off x="7362528" y="483016"/>
            <a:ext cx="9652641"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Supported Features</a:t>
            </a:r>
            <a:endParaRPr dirty="0"/>
          </a:p>
        </p:txBody>
      </p:sp>
      <p:sp>
        <p:nvSpPr>
          <p:cNvPr id="54" name="Line"/>
          <p:cNvSpPr/>
          <p:nvPr/>
        </p:nvSpPr>
        <p:spPr>
          <a:xfrm flipH="1">
            <a:off x="12173897" y="3449677"/>
            <a:ext cx="2506" cy="8806408"/>
          </a:xfrm>
          <a:prstGeom prst="line">
            <a:avLst/>
          </a:prstGeom>
          <a:ln w="6350">
            <a:solidFill>
              <a:srgbClr val="D9D9D9"/>
            </a:solidFill>
            <a:miter/>
          </a:ln>
        </p:spPr>
        <p:txBody>
          <a:bodyPr lIns="45719" rIns="45719"/>
          <a:lstStyle/>
          <a:p>
            <a:endParaRPr/>
          </a:p>
        </p:txBody>
      </p:sp>
      <p:sp>
        <p:nvSpPr>
          <p:cNvPr id="55" name="Line"/>
          <p:cNvSpPr/>
          <p:nvPr/>
        </p:nvSpPr>
        <p:spPr>
          <a:xfrm>
            <a:off x="8523931" y="3449677"/>
            <a:ext cx="1157" cy="8806407"/>
          </a:xfrm>
          <a:prstGeom prst="line">
            <a:avLst/>
          </a:prstGeom>
          <a:ln w="6350">
            <a:solidFill>
              <a:srgbClr val="D9D9D9"/>
            </a:solidFill>
            <a:miter/>
          </a:ln>
        </p:spPr>
        <p:txBody>
          <a:bodyPr lIns="45719" rIns="45719"/>
          <a:lstStyle/>
          <a:p>
            <a:endParaRPr/>
          </a:p>
        </p:txBody>
      </p:sp>
      <p:grpSp>
        <p:nvGrpSpPr>
          <p:cNvPr id="5" name="Group 4"/>
          <p:cNvGrpSpPr/>
          <p:nvPr/>
        </p:nvGrpSpPr>
        <p:grpSpPr>
          <a:xfrm>
            <a:off x="2406600" y="5577050"/>
            <a:ext cx="9789231" cy="948442"/>
            <a:chOff x="1867930" y="6091400"/>
            <a:chExt cx="9789231" cy="948442"/>
          </a:xfrm>
        </p:grpSpPr>
        <p:sp>
          <p:nvSpPr>
            <p:cNvPr id="57" name="Rectangle"/>
            <p:cNvSpPr/>
            <p:nvPr/>
          </p:nvSpPr>
          <p:spPr>
            <a:xfrm>
              <a:off x="1879115" y="6091400"/>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59" name="Element Number One"/>
            <p:cNvSpPr/>
            <p:nvPr/>
          </p:nvSpPr>
          <p:spPr>
            <a:xfrm>
              <a:off x="1867930" y="628862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OSPF Intra-area</a:t>
              </a:r>
              <a:endParaRPr sz="2800" dirty="0"/>
            </a:p>
          </p:txBody>
        </p:sp>
      </p:grpSp>
      <p:sp>
        <p:nvSpPr>
          <p:cNvPr id="60" name="Element Number Two"/>
          <p:cNvSpPr/>
          <p:nvPr/>
        </p:nvSpPr>
        <p:spPr>
          <a:xfrm>
            <a:off x="2406600" y="672746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OSPF Inter-area</a:t>
            </a:r>
            <a:endParaRPr sz="2800" dirty="0"/>
          </a:p>
        </p:txBody>
      </p:sp>
      <p:grpSp>
        <p:nvGrpSpPr>
          <p:cNvPr id="4" name="Group 3"/>
          <p:cNvGrpSpPr/>
          <p:nvPr/>
        </p:nvGrpSpPr>
        <p:grpSpPr>
          <a:xfrm>
            <a:off x="2406600" y="7503995"/>
            <a:ext cx="9789231" cy="948442"/>
            <a:chOff x="1867930" y="8018345"/>
            <a:chExt cx="9789231" cy="948442"/>
          </a:xfrm>
        </p:grpSpPr>
        <p:sp>
          <p:nvSpPr>
            <p:cNvPr id="56" name="Rectangle"/>
            <p:cNvSpPr/>
            <p:nvPr/>
          </p:nvSpPr>
          <p:spPr>
            <a:xfrm>
              <a:off x="1879115" y="8018345"/>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61" name="Element Number Three"/>
            <p:cNvSpPr/>
            <p:nvPr/>
          </p:nvSpPr>
          <p:spPr>
            <a:xfrm>
              <a:off x="1867930" y="821556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Local-</a:t>
              </a:r>
              <a:r>
                <a:rPr lang="en-US" sz="2800" dirty="0" err="1" smtClean="0"/>
                <a:t>pref</a:t>
              </a:r>
              <a:endParaRPr sz="2800" dirty="0"/>
            </a:p>
          </p:txBody>
        </p:sp>
      </p:grpSp>
      <p:sp>
        <p:nvSpPr>
          <p:cNvPr id="62" name="Element Number Four"/>
          <p:cNvSpPr/>
          <p:nvPr/>
        </p:nvSpPr>
        <p:spPr>
          <a:xfrm>
            <a:off x="2406600" y="8667725"/>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Communities</a:t>
            </a:r>
            <a:endParaRPr sz="2800" dirty="0"/>
          </a:p>
        </p:txBody>
      </p:sp>
      <p:grpSp>
        <p:nvGrpSpPr>
          <p:cNvPr id="3" name="Group 2"/>
          <p:cNvGrpSpPr/>
          <p:nvPr/>
        </p:nvGrpSpPr>
        <p:grpSpPr>
          <a:xfrm>
            <a:off x="2406600" y="9405819"/>
            <a:ext cx="9789231" cy="948442"/>
            <a:chOff x="1867930" y="9920169"/>
            <a:chExt cx="9789231" cy="948442"/>
          </a:xfrm>
        </p:grpSpPr>
        <p:sp>
          <p:nvSpPr>
            <p:cNvPr id="58"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63"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MEDs</a:t>
              </a:r>
              <a:endParaRPr sz="2800" dirty="0"/>
            </a:p>
          </p:txBody>
        </p:sp>
      </p:grpSp>
      <p:sp>
        <p:nvSpPr>
          <p:cNvPr id="64" name="Fact 01"/>
          <p:cNvSpPr/>
          <p:nvPr/>
        </p:nvSpPr>
        <p:spPr>
          <a:xfrm>
            <a:off x="8521425" y="4697375"/>
            <a:ext cx="3652472" cy="73867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lstStyle>
          <a:p>
            <a:r>
              <a:rPr lang="en-US" dirty="0" smtClean="0"/>
              <a:t>Implemented</a:t>
            </a:r>
            <a:endParaRPr dirty="0"/>
          </a:p>
        </p:txBody>
      </p:sp>
      <p:sp>
        <p:nvSpPr>
          <p:cNvPr id="65" name="Column Title"/>
          <p:cNvSpPr/>
          <p:nvPr/>
        </p:nvSpPr>
        <p:spPr>
          <a:xfrm>
            <a:off x="2406600" y="4662925"/>
            <a:ext cx="6101133" cy="73867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lstStyle>
          <a:p>
            <a:r>
              <a:rPr lang="en-US" dirty="0" smtClean="0"/>
              <a:t>Features</a:t>
            </a:r>
            <a:endParaRPr dirty="0"/>
          </a:p>
        </p:txBody>
      </p:sp>
      <p:sp>
        <p:nvSpPr>
          <p:cNvPr id="67" name="Shape"/>
          <p:cNvSpPr/>
          <p:nvPr/>
        </p:nvSpPr>
        <p:spPr>
          <a:xfrm>
            <a:off x="4976093" y="3786960"/>
            <a:ext cx="885226" cy="885572"/>
          </a:xfrm>
          <a:custGeom>
            <a:avLst/>
            <a:gdLst/>
            <a:ahLst/>
            <a:cxnLst>
              <a:cxn ang="0">
                <a:pos x="wd2" y="hd2"/>
              </a:cxn>
              <a:cxn ang="5400000">
                <a:pos x="wd2" y="hd2"/>
              </a:cxn>
              <a:cxn ang="10800000">
                <a:pos x="wd2" y="hd2"/>
              </a:cxn>
              <a:cxn ang="16200000">
                <a:pos x="wd2" y="hd2"/>
              </a:cxn>
            </a:cxnLst>
            <a:rect l="0" t="0" r="r" b="b"/>
            <a:pathLst>
              <a:path w="21600" h="21600" extrusionOk="0">
                <a:moveTo>
                  <a:pt x="19783" y="10540"/>
                </a:moveTo>
                <a:cubicBezTo>
                  <a:pt x="19783" y="9190"/>
                  <a:pt x="20717" y="8256"/>
                  <a:pt x="21600" y="7321"/>
                </a:cubicBezTo>
                <a:cubicBezTo>
                  <a:pt x="21600" y="6854"/>
                  <a:pt x="21185" y="5971"/>
                  <a:pt x="21185" y="5504"/>
                </a:cubicBezTo>
                <a:cubicBezTo>
                  <a:pt x="19315" y="5971"/>
                  <a:pt x="18381" y="5037"/>
                  <a:pt x="17498" y="4102"/>
                </a:cubicBezTo>
                <a:cubicBezTo>
                  <a:pt x="16563" y="3219"/>
                  <a:pt x="16096" y="2285"/>
                  <a:pt x="16563" y="883"/>
                </a:cubicBezTo>
                <a:cubicBezTo>
                  <a:pt x="16096" y="467"/>
                  <a:pt x="15213" y="0"/>
                  <a:pt x="14279" y="0"/>
                </a:cubicBezTo>
                <a:cubicBezTo>
                  <a:pt x="13812" y="883"/>
                  <a:pt x="12462" y="1817"/>
                  <a:pt x="11060" y="1817"/>
                </a:cubicBezTo>
                <a:cubicBezTo>
                  <a:pt x="9710" y="1817"/>
                  <a:pt x="8308" y="883"/>
                  <a:pt x="7840" y="0"/>
                </a:cubicBezTo>
                <a:cubicBezTo>
                  <a:pt x="6906" y="0"/>
                  <a:pt x="6023" y="467"/>
                  <a:pt x="5556" y="883"/>
                </a:cubicBezTo>
                <a:cubicBezTo>
                  <a:pt x="6023" y="2285"/>
                  <a:pt x="5556" y="3219"/>
                  <a:pt x="4621" y="4102"/>
                </a:cubicBezTo>
                <a:cubicBezTo>
                  <a:pt x="3738" y="5037"/>
                  <a:pt x="2285" y="5971"/>
                  <a:pt x="935" y="5504"/>
                </a:cubicBezTo>
                <a:cubicBezTo>
                  <a:pt x="935" y="5971"/>
                  <a:pt x="467" y="6854"/>
                  <a:pt x="0" y="7321"/>
                </a:cubicBezTo>
                <a:cubicBezTo>
                  <a:pt x="1402" y="8256"/>
                  <a:pt x="2285" y="9190"/>
                  <a:pt x="2285" y="10540"/>
                </a:cubicBezTo>
                <a:cubicBezTo>
                  <a:pt x="2285" y="11942"/>
                  <a:pt x="1402" y="13292"/>
                  <a:pt x="0" y="14279"/>
                </a:cubicBezTo>
                <a:cubicBezTo>
                  <a:pt x="467" y="14694"/>
                  <a:pt x="935" y="15629"/>
                  <a:pt x="935" y="16096"/>
                </a:cubicBezTo>
                <a:cubicBezTo>
                  <a:pt x="2285" y="16096"/>
                  <a:pt x="3738" y="16096"/>
                  <a:pt x="4621" y="17031"/>
                </a:cubicBezTo>
                <a:cubicBezTo>
                  <a:pt x="5556" y="17913"/>
                  <a:pt x="6023" y="19315"/>
                  <a:pt x="5556" y="20665"/>
                </a:cubicBezTo>
                <a:cubicBezTo>
                  <a:pt x="6023" y="21133"/>
                  <a:pt x="6906" y="21133"/>
                  <a:pt x="7840" y="21600"/>
                </a:cubicBezTo>
                <a:cubicBezTo>
                  <a:pt x="8308" y="20198"/>
                  <a:pt x="9710" y="19315"/>
                  <a:pt x="11060" y="19315"/>
                </a:cubicBezTo>
                <a:cubicBezTo>
                  <a:pt x="12462" y="19315"/>
                  <a:pt x="13812" y="20198"/>
                  <a:pt x="14279" y="21600"/>
                </a:cubicBezTo>
                <a:cubicBezTo>
                  <a:pt x="15213" y="21133"/>
                  <a:pt x="16096" y="21133"/>
                  <a:pt x="16563" y="20665"/>
                </a:cubicBezTo>
                <a:cubicBezTo>
                  <a:pt x="16096" y="19315"/>
                  <a:pt x="16563" y="17913"/>
                  <a:pt x="17498" y="17031"/>
                </a:cubicBezTo>
                <a:cubicBezTo>
                  <a:pt x="18381" y="16096"/>
                  <a:pt x="19315" y="15629"/>
                  <a:pt x="21185" y="16096"/>
                </a:cubicBezTo>
                <a:cubicBezTo>
                  <a:pt x="21185" y="15162"/>
                  <a:pt x="21600" y="14694"/>
                  <a:pt x="21600" y="13760"/>
                </a:cubicBezTo>
                <a:cubicBezTo>
                  <a:pt x="20717" y="13292"/>
                  <a:pt x="19783" y="11942"/>
                  <a:pt x="19783" y="10540"/>
                </a:cubicBezTo>
                <a:close/>
                <a:moveTo>
                  <a:pt x="11060" y="15162"/>
                </a:moveTo>
                <a:cubicBezTo>
                  <a:pt x="8308" y="15162"/>
                  <a:pt x="6490" y="13292"/>
                  <a:pt x="6490" y="10540"/>
                </a:cubicBezTo>
                <a:cubicBezTo>
                  <a:pt x="6490" y="8256"/>
                  <a:pt x="8308" y="5971"/>
                  <a:pt x="11060" y="5971"/>
                </a:cubicBezTo>
                <a:cubicBezTo>
                  <a:pt x="13812" y="5971"/>
                  <a:pt x="15629" y="8256"/>
                  <a:pt x="15629" y="10540"/>
                </a:cubicBezTo>
                <a:cubicBezTo>
                  <a:pt x="15629" y="13292"/>
                  <a:pt x="13812" y="15162"/>
                  <a:pt x="11060" y="15162"/>
                </a:cubicBezTo>
                <a:close/>
              </a:path>
            </a:pathLst>
          </a:custGeom>
          <a:solidFill>
            <a:schemeClr val="accent2"/>
          </a:solidFill>
          <a:ln w="12700">
            <a:miter lim="400000"/>
          </a:ln>
        </p:spPr>
        <p:txBody>
          <a:bodyPr lIns="45719" rIns="45719" anchor="ctr"/>
          <a:lstStyle/>
          <a:p>
            <a:endParaRPr/>
          </a:p>
        </p:txBody>
      </p:sp>
      <p:sp>
        <p:nvSpPr>
          <p:cNvPr id="73" name="Shape"/>
          <p:cNvSpPr/>
          <p:nvPr/>
        </p:nvSpPr>
        <p:spPr>
          <a:xfrm>
            <a:off x="9944973" y="3857302"/>
            <a:ext cx="870554" cy="747331"/>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445369"/>
          </a:solidFill>
          <a:ln w="12700">
            <a:miter lim="400000"/>
          </a:ln>
        </p:spPr>
        <p:txBody>
          <a:bodyPr lIns="45719" rIns="45719" anchor="ctr"/>
          <a:lstStyle/>
          <a:p>
            <a:endParaRPr/>
          </a:p>
        </p:txBody>
      </p:sp>
      <p:grpSp>
        <p:nvGrpSpPr>
          <p:cNvPr id="82" name="Group 81"/>
          <p:cNvGrpSpPr/>
          <p:nvPr/>
        </p:nvGrpSpPr>
        <p:grpSpPr>
          <a:xfrm>
            <a:off x="2417785" y="11307643"/>
            <a:ext cx="9789231" cy="948442"/>
            <a:chOff x="1867930" y="9920169"/>
            <a:chExt cx="9789231" cy="948442"/>
          </a:xfrm>
        </p:grpSpPr>
        <p:sp>
          <p:nvSpPr>
            <p:cNvPr id="83"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84"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Aggregation</a:t>
              </a:r>
              <a:endParaRPr sz="2800" dirty="0"/>
            </a:p>
          </p:txBody>
        </p:sp>
      </p:grpSp>
      <p:sp>
        <p:nvSpPr>
          <p:cNvPr id="85" name="Element Number Four"/>
          <p:cNvSpPr/>
          <p:nvPr/>
        </p:nvSpPr>
        <p:spPr>
          <a:xfrm>
            <a:off x="2428970" y="1056791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Path Prepending</a:t>
            </a:r>
            <a:endParaRPr sz="2800" dirty="0"/>
          </a:p>
        </p:txBody>
      </p:sp>
      <p:sp>
        <p:nvSpPr>
          <p:cNvPr id="86" name="Shape"/>
          <p:cNvSpPr/>
          <p:nvPr/>
        </p:nvSpPr>
        <p:spPr>
          <a:xfrm>
            <a:off x="10133692" y="5876908"/>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87" name="Shape"/>
          <p:cNvSpPr/>
          <p:nvPr/>
        </p:nvSpPr>
        <p:spPr>
          <a:xfrm>
            <a:off x="10133691" y="6778546"/>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89" name="Shape"/>
          <p:cNvSpPr/>
          <p:nvPr/>
        </p:nvSpPr>
        <p:spPr>
          <a:xfrm>
            <a:off x="10117216" y="8662322"/>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0" name="Shape"/>
          <p:cNvSpPr/>
          <p:nvPr/>
        </p:nvSpPr>
        <p:spPr>
          <a:xfrm>
            <a:off x="10133691" y="775253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1" name="Shape"/>
          <p:cNvSpPr/>
          <p:nvPr/>
        </p:nvSpPr>
        <p:spPr>
          <a:xfrm>
            <a:off x="10102357" y="9634863"/>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2" name="Shape"/>
          <p:cNvSpPr/>
          <p:nvPr/>
        </p:nvSpPr>
        <p:spPr>
          <a:xfrm>
            <a:off x="10071022" y="1060667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3" name="Shape"/>
          <p:cNvSpPr/>
          <p:nvPr/>
        </p:nvSpPr>
        <p:spPr>
          <a:xfrm>
            <a:off x="10066008" y="11545237"/>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4" name="Line"/>
          <p:cNvSpPr/>
          <p:nvPr/>
        </p:nvSpPr>
        <p:spPr>
          <a:xfrm flipH="1">
            <a:off x="23295084" y="5577049"/>
            <a:ext cx="16198" cy="6679035"/>
          </a:xfrm>
          <a:prstGeom prst="line">
            <a:avLst/>
          </a:prstGeom>
          <a:ln w="6350">
            <a:solidFill>
              <a:srgbClr val="D9D9D9"/>
            </a:solidFill>
            <a:miter/>
          </a:ln>
        </p:spPr>
        <p:txBody>
          <a:bodyPr lIns="45719" rIns="45719"/>
          <a:lstStyle/>
          <a:p>
            <a:endParaRPr/>
          </a:p>
        </p:txBody>
      </p:sp>
      <p:sp>
        <p:nvSpPr>
          <p:cNvPr id="95" name="Line"/>
          <p:cNvSpPr/>
          <p:nvPr/>
        </p:nvSpPr>
        <p:spPr>
          <a:xfrm flipH="1">
            <a:off x="19551999" y="5577050"/>
            <a:ext cx="8022" cy="6679034"/>
          </a:xfrm>
          <a:prstGeom prst="line">
            <a:avLst/>
          </a:prstGeom>
          <a:ln w="6350">
            <a:solidFill>
              <a:srgbClr val="D9D9D9"/>
            </a:solidFill>
            <a:miter/>
          </a:ln>
        </p:spPr>
        <p:txBody>
          <a:bodyPr lIns="45719" rIns="45719"/>
          <a:lstStyle/>
          <a:p>
            <a:endParaRPr/>
          </a:p>
        </p:txBody>
      </p:sp>
      <p:grpSp>
        <p:nvGrpSpPr>
          <p:cNvPr id="96" name="Group 95"/>
          <p:cNvGrpSpPr/>
          <p:nvPr/>
        </p:nvGrpSpPr>
        <p:grpSpPr>
          <a:xfrm>
            <a:off x="13527787" y="5577050"/>
            <a:ext cx="9789231" cy="948442"/>
            <a:chOff x="1867930" y="6091400"/>
            <a:chExt cx="9789231" cy="948442"/>
          </a:xfrm>
        </p:grpSpPr>
        <p:sp>
          <p:nvSpPr>
            <p:cNvPr id="97" name="Rectangle"/>
            <p:cNvSpPr/>
            <p:nvPr/>
          </p:nvSpPr>
          <p:spPr>
            <a:xfrm>
              <a:off x="1879115" y="6091400"/>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98" name="Element Number One"/>
            <p:cNvSpPr/>
            <p:nvPr/>
          </p:nvSpPr>
          <p:spPr>
            <a:xfrm>
              <a:off x="1867930" y="628862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iBGP</a:t>
              </a:r>
              <a:endParaRPr sz="2800" dirty="0"/>
            </a:p>
          </p:txBody>
        </p:sp>
      </p:grpSp>
      <p:sp>
        <p:nvSpPr>
          <p:cNvPr id="99" name="Element Number Two"/>
          <p:cNvSpPr/>
          <p:nvPr/>
        </p:nvSpPr>
        <p:spPr>
          <a:xfrm>
            <a:off x="13527787" y="672746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Route Reflectors</a:t>
            </a:r>
            <a:endParaRPr sz="2800" dirty="0"/>
          </a:p>
        </p:txBody>
      </p:sp>
      <p:grpSp>
        <p:nvGrpSpPr>
          <p:cNvPr id="100" name="Group 99"/>
          <p:cNvGrpSpPr/>
          <p:nvPr/>
        </p:nvGrpSpPr>
        <p:grpSpPr>
          <a:xfrm>
            <a:off x="13527787" y="7503995"/>
            <a:ext cx="9789231" cy="948442"/>
            <a:chOff x="1867930" y="8018345"/>
            <a:chExt cx="9789231" cy="948442"/>
          </a:xfrm>
        </p:grpSpPr>
        <p:sp>
          <p:nvSpPr>
            <p:cNvPr id="101" name="Rectangle"/>
            <p:cNvSpPr/>
            <p:nvPr/>
          </p:nvSpPr>
          <p:spPr>
            <a:xfrm>
              <a:off x="1879115" y="8018345"/>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102" name="Element Number Three"/>
            <p:cNvSpPr/>
            <p:nvPr/>
          </p:nvSpPr>
          <p:spPr>
            <a:xfrm>
              <a:off x="1867930" y="821556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Static Routes</a:t>
              </a:r>
              <a:endParaRPr sz="2800" dirty="0"/>
            </a:p>
          </p:txBody>
        </p:sp>
      </p:grpSp>
      <p:sp>
        <p:nvSpPr>
          <p:cNvPr id="103" name="Element Number Four"/>
          <p:cNvSpPr/>
          <p:nvPr/>
        </p:nvSpPr>
        <p:spPr>
          <a:xfrm>
            <a:off x="13527787" y="8667725"/>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Route Redistribution</a:t>
            </a:r>
            <a:endParaRPr sz="2800" dirty="0"/>
          </a:p>
        </p:txBody>
      </p:sp>
      <p:grpSp>
        <p:nvGrpSpPr>
          <p:cNvPr id="104" name="Group 103"/>
          <p:cNvGrpSpPr/>
          <p:nvPr/>
        </p:nvGrpSpPr>
        <p:grpSpPr>
          <a:xfrm>
            <a:off x="13527787" y="9405819"/>
            <a:ext cx="9789231" cy="948442"/>
            <a:chOff x="1867930" y="9920169"/>
            <a:chExt cx="9789231" cy="948442"/>
          </a:xfrm>
        </p:grpSpPr>
        <p:sp>
          <p:nvSpPr>
            <p:cNvPr id="105"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106"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Multipath Routing</a:t>
              </a:r>
              <a:endParaRPr sz="2800" dirty="0"/>
            </a:p>
          </p:txBody>
        </p:sp>
      </p:grpSp>
      <p:grpSp>
        <p:nvGrpSpPr>
          <p:cNvPr id="111" name="Group 110"/>
          <p:cNvGrpSpPr/>
          <p:nvPr/>
        </p:nvGrpSpPr>
        <p:grpSpPr>
          <a:xfrm>
            <a:off x="13538972" y="11307643"/>
            <a:ext cx="9789231" cy="948442"/>
            <a:chOff x="1867930" y="9920169"/>
            <a:chExt cx="9789231" cy="948442"/>
          </a:xfrm>
        </p:grpSpPr>
        <p:sp>
          <p:nvSpPr>
            <p:cNvPr id="112"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113"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IPV6</a:t>
              </a:r>
              <a:endParaRPr sz="2800" dirty="0"/>
            </a:p>
          </p:txBody>
        </p:sp>
      </p:grpSp>
      <p:sp>
        <p:nvSpPr>
          <p:cNvPr id="114" name="Element Number Four"/>
          <p:cNvSpPr/>
          <p:nvPr/>
        </p:nvSpPr>
        <p:spPr>
          <a:xfrm>
            <a:off x="13550157" y="1056791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Access Control Lists</a:t>
            </a:r>
            <a:endParaRPr sz="2800" dirty="0"/>
          </a:p>
        </p:txBody>
      </p:sp>
      <p:sp>
        <p:nvSpPr>
          <p:cNvPr id="115" name="Shape"/>
          <p:cNvSpPr/>
          <p:nvPr/>
        </p:nvSpPr>
        <p:spPr>
          <a:xfrm>
            <a:off x="21254879" y="5876908"/>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7" name="Shape"/>
          <p:cNvSpPr/>
          <p:nvPr/>
        </p:nvSpPr>
        <p:spPr>
          <a:xfrm>
            <a:off x="21238403" y="8662322"/>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8" name="Shape"/>
          <p:cNvSpPr/>
          <p:nvPr/>
        </p:nvSpPr>
        <p:spPr>
          <a:xfrm>
            <a:off x="21254878" y="775253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9" name="Shape"/>
          <p:cNvSpPr/>
          <p:nvPr/>
        </p:nvSpPr>
        <p:spPr>
          <a:xfrm>
            <a:off x="21223544" y="9634863"/>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20" name="Shape"/>
          <p:cNvSpPr/>
          <p:nvPr/>
        </p:nvSpPr>
        <p:spPr>
          <a:xfrm>
            <a:off x="21192209" y="1060667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23" name="Shape"/>
          <p:cNvSpPr/>
          <p:nvPr/>
        </p:nvSpPr>
        <p:spPr>
          <a:xfrm>
            <a:off x="21214635" y="11555283"/>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445369"/>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66" name="Line"/>
          <p:cNvSpPr/>
          <p:nvPr/>
        </p:nvSpPr>
        <p:spPr>
          <a:xfrm flipH="1">
            <a:off x="13523622" y="5583078"/>
            <a:ext cx="16198" cy="6679035"/>
          </a:xfrm>
          <a:prstGeom prst="line">
            <a:avLst/>
          </a:prstGeom>
          <a:ln w="6350">
            <a:solidFill>
              <a:srgbClr val="D9D9D9"/>
            </a:solidFill>
            <a:miter/>
          </a:ln>
        </p:spPr>
        <p:txBody>
          <a:bodyPr lIns="45719" rIns="45719"/>
          <a:lstStyle/>
          <a:p>
            <a:endParaRPr/>
          </a:p>
        </p:txBody>
      </p:sp>
      <p:sp>
        <p:nvSpPr>
          <p:cNvPr id="70" name="Line"/>
          <p:cNvSpPr/>
          <p:nvPr/>
        </p:nvSpPr>
        <p:spPr>
          <a:xfrm flipH="1">
            <a:off x="2417784" y="5577049"/>
            <a:ext cx="0" cy="6679035"/>
          </a:xfrm>
          <a:prstGeom prst="line">
            <a:avLst/>
          </a:prstGeom>
          <a:ln w="6350">
            <a:solidFill>
              <a:srgbClr val="D9D9D9"/>
            </a:solidFill>
            <a:miter/>
          </a:ln>
        </p:spPr>
        <p:txBody>
          <a:bodyPr lIns="45719" rIns="45719"/>
          <a:lstStyle/>
          <a:p>
            <a:endParaRPr/>
          </a:p>
        </p:txBody>
      </p:sp>
      <p:sp>
        <p:nvSpPr>
          <p:cNvPr id="71" name="Column Title"/>
          <p:cNvSpPr/>
          <p:nvPr/>
        </p:nvSpPr>
        <p:spPr>
          <a:xfrm>
            <a:off x="13550157" y="4702526"/>
            <a:ext cx="6101133" cy="73867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lstStyle>
          <a:p>
            <a:r>
              <a:rPr lang="en-US" dirty="0" smtClean="0"/>
              <a:t>Continued</a:t>
            </a:r>
            <a:r>
              <a:rPr lang="mr-IN" dirty="0" smtClean="0"/>
              <a:t>…</a:t>
            </a:r>
            <a:endParaRPr dirty="0"/>
          </a:p>
        </p:txBody>
      </p:sp>
      <p:sp>
        <p:nvSpPr>
          <p:cNvPr id="68" name="Shape"/>
          <p:cNvSpPr/>
          <p:nvPr/>
        </p:nvSpPr>
        <p:spPr>
          <a:xfrm>
            <a:off x="21239528" y="6777239"/>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Tree>
    <p:extLst>
      <p:ext uri="{BB962C8B-B14F-4D97-AF65-F5344CB8AC3E}">
        <p14:creationId xmlns:p14="http://schemas.microsoft.com/office/powerpoint/2010/main" val="1967655008"/>
      </p:ext>
    </p:extLst>
  </p:cSld>
  <p:clrMapOvr>
    <a:masterClrMapping/>
  </p:clrMapOvr>
  <p:transition spd="med"/>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25</a:t>
            </a:fld>
            <a:endParaRPr/>
          </a:p>
        </p:txBody>
      </p:sp>
      <p:sp>
        <p:nvSpPr>
          <p:cNvPr id="637" name="Group"/>
          <p:cNvSpPr/>
          <p:nvPr/>
        </p:nvSpPr>
        <p:spPr>
          <a:xfrm>
            <a:off x="4071575" y="483016"/>
            <a:ext cx="1623457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Reachability / Isolation</a:t>
            </a:r>
            <a:endParaRPr dirty="0"/>
          </a:p>
        </p:txBody>
      </p:sp>
      <p:grpSp>
        <p:nvGrpSpPr>
          <p:cNvPr id="48" name="Group 47"/>
          <p:cNvGrpSpPr/>
          <p:nvPr/>
        </p:nvGrpSpPr>
        <p:grpSpPr>
          <a:xfrm>
            <a:off x="575016" y="2301459"/>
            <a:ext cx="14292524" cy="2614050"/>
            <a:chOff x="574838" y="2683681"/>
            <a:chExt cx="14292524" cy="2614050"/>
          </a:xfrm>
        </p:grpSpPr>
        <p:sp>
          <p:nvSpPr>
            <p:cNvPr id="49" name="Shape"/>
            <p:cNvSpPr/>
            <p:nvPr/>
          </p:nvSpPr>
          <p:spPr>
            <a:xfrm>
              <a:off x="1018948" y="2988675"/>
              <a:ext cx="13721386" cy="1660747"/>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0" name="Can subnet S3 reach S2"/>
            <p:cNvSpPr/>
            <p:nvPr/>
          </p:nvSpPr>
          <p:spPr>
            <a:xfrm>
              <a:off x="1856939" y="3306814"/>
              <a:ext cx="12125658"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Can router R3 (not) reach subnet S2?</a:t>
              </a:r>
              <a:endParaRPr dirty="0"/>
            </a:p>
          </p:txBody>
        </p:sp>
        <p:sp>
          <p:nvSpPr>
            <p:cNvPr id="51"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2" name="’’"/>
            <p:cNvSpPr/>
            <p:nvPr/>
          </p:nvSpPr>
          <p:spPr>
            <a:xfrm>
              <a:off x="13077360" y="2683681"/>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grpSp>
        <p:nvGrpSpPr>
          <p:cNvPr id="55" name="Group"/>
          <p:cNvGrpSpPr/>
          <p:nvPr/>
        </p:nvGrpSpPr>
        <p:grpSpPr>
          <a:xfrm>
            <a:off x="15235279" y="4428665"/>
            <a:ext cx="7568565" cy="7878860"/>
            <a:chOff x="0" y="0"/>
            <a:chExt cx="7568564" cy="7878859"/>
          </a:xfrm>
        </p:grpSpPr>
        <p:sp>
          <p:nvSpPr>
            <p:cNvPr id="56"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57"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58"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59"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0"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1"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2"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3"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5"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6"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7"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8"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9"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0"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1"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72"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73"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74"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75"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76"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77"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78"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0"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81"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sp>
        <p:nvSpPr>
          <p:cNvPr id="82" name="canReach_R2 &lt;==&gt; datafwd_R2_S2"/>
          <p:cNvSpPr/>
          <p:nvPr/>
        </p:nvSpPr>
        <p:spPr>
          <a:xfrm>
            <a:off x="1416616" y="4992940"/>
            <a:ext cx="6448238"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canReach</a:t>
            </a:r>
            <a:r>
              <a:rPr baseline="-25000" dirty="0" smtClean="0"/>
              <a:t>R2</a:t>
            </a:r>
            <a:r>
              <a:rPr dirty="0" smtClean="0"/>
              <a:t> </a:t>
            </a:r>
            <a:r>
              <a:rPr lang="en-US" dirty="0" smtClean="0"/>
              <a:t>⇔</a:t>
            </a:r>
            <a:r>
              <a:rPr dirty="0" smtClean="0"/>
              <a:t> </a:t>
            </a:r>
            <a:r>
              <a:rPr lang="en-US" dirty="0" smtClean="0"/>
              <a:t>FIB</a:t>
            </a:r>
            <a:r>
              <a:rPr baseline="-25000" dirty="0" smtClean="0"/>
              <a:t>R2</a:t>
            </a:r>
            <a:r>
              <a:rPr lang="en-US" baseline="-25000" dirty="0"/>
              <a:t>,</a:t>
            </a:r>
            <a:r>
              <a:rPr baseline="-25000" dirty="0" smtClean="0"/>
              <a:t>S2</a:t>
            </a:r>
            <a:endParaRPr baseline="-25000" dirty="0"/>
          </a:p>
        </p:txBody>
      </p:sp>
      <p:sp>
        <p:nvSpPr>
          <p:cNvPr id="83" name="canReach_R1 &lt;==&gt;…"/>
          <p:cNvSpPr/>
          <p:nvPr/>
        </p:nvSpPr>
        <p:spPr>
          <a:xfrm>
            <a:off x="1416616" y="6320842"/>
            <a:ext cx="9070110" cy="23083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smtClean="0"/>
              <a:t>canReach</a:t>
            </a:r>
            <a:r>
              <a:rPr baseline="-25000" dirty="0" smtClean="0"/>
              <a:t>R1</a:t>
            </a:r>
            <a:r>
              <a:rPr dirty="0" smtClean="0"/>
              <a:t> </a:t>
            </a:r>
            <a:r>
              <a:rPr lang="en-US" sz="4800" dirty="0" smtClean="0"/>
              <a:t>⇔</a:t>
            </a:r>
            <a:r>
              <a:rPr dirty="0" smtClean="0"/>
              <a:t> </a:t>
            </a:r>
            <a:endParaRPr dirty="0"/>
          </a:p>
          <a:p>
            <a:pPr lvl="2">
              <a:defRPr sz="4800"/>
            </a:pPr>
            <a:r>
              <a:rPr dirty="0" smtClean="0"/>
              <a:t>(</a:t>
            </a:r>
            <a:r>
              <a:rPr lang="en-US" dirty="0" smtClean="0"/>
              <a:t>FIB</a:t>
            </a:r>
            <a:r>
              <a:rPr baseline="-25000" dirty="0" smtClean="0"/>
              <a:t>R1</a:t>
            </a:r>
            <a:r>
              <a:rPr lang="en-US" baseline="-25000" dirty="0" smtClean="0"/>
              <a:t>,</a:t>
            </a:r>
            <a:r>
              <a:rPr baseline="-25000" dirty="0" smtClean="0"/>
              <a:t>R2</a:t>
            </a:r>
            <a:r>
              <a:rPr dirty="0" smtClean="0"/>
              <a:t> </a:t>
            </a:r>
            <a:r>
              <a:rPr dirty="0"/>
              <a:t>⋀ </a:t>
            </a:r>
            <a:r>
              <a:rPr dirty="0" smtClean="0"/>
              <a:t>canReach</a:t>
            </a:r>
            <a:r>
              <a:rPr baseline="-25000" dirty="0" smtClean="0"/>
              <a:t>R2</a:t>
            </a:r>
            <a:r>
              <a:rPr dirty="0"/>
              <a:t>) ⋁ </a:t>
            </a:r>
          </a:p>
          <a:p>
            <a:pPr lvl="2">
              <a:defRPr sz="4800"/>
            </a:pPr>
            <a:r>
              <a:rPr dirty="0" smtClean="0"/>
              <a:t>(</a:t>
            </a:r>
            <a:r>
              <a:rPr lang="en-US" dirty="0" smtClean="0"/>
              <a:t>FIB</a:t>
            </a:r>
            <a:r>
              <a:rPr baseline="-25000" dirty="0" smtClean="0"/>
              <a:t>R1</a:t>
            </a:r>
            <a:r>
              <a:rPr lang="en-US" baseline="-25000" dirty="0" smtClean="0"/>
              <a:t>,</a:t>
            </a:r>
            <a:r>
              <a:rPr baseline="-25000" dirty="0" smtClean="0"/>
              <a:t>R3</a:t>
            </a:r>
            <a:r>
              <a:rPr dirty="0" smtClean="0"/>
              <a:t> </a:t>
            </a:r>
            <a:r>
              <a:rPr dirty="0"/>
              <a:t>⋀ </a:t>
            </a:r>
            <a:r>
              <a:rPr dirty="0" smtClean="0"/>
              <a:t>canReach</a:t>
            </a:r>
            <a:r>
              <a:rPr baseline="-25000" dirty="0" smtClean="0"/>
              <a:t>R3</a:t>
            </a:r>
            <a:r>
              <a:rPr dirty="0"/>
              <a:t>)</a:t>
            </a:r>
          </a:p>
        </p:txBody>
      </p:sp>
      <p:sp>
        <p:nvSpPr>
          <p:cNvPr id="84" name="canReach_R3 &lt;==&gt;…"/>
          <p:cNvSpPr/>
          <p:nvPr/>
        </p:nvSpPr>
        <p:spPr>
          <a:xfrm>
            <a:off x="1416616" y="9197252"/>
            <a:ext cx="8419290"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smtClean="0"/>
              <a:t>canReach</a:t>
            </a:r>
            <a:r>
              <a:rPr baseline="-25000" dirty="0" smtClean="0"/>
              <a:t>R3</a:t>
            </a:r>
            <a:r>
              <a:rPr dirty="0" smtClean="0"/>
              <a:t> </a:t>
            </a:r>
            <a:r>
              <a:rPr lang="en-US" sz="4800" dirty="0" smtClean="0"/>
              <a:t>⇔</a:t>
            </a:r>
            <a:r>
              <a:rPr dirty="0" smtClean="0"/>
              <a:t> </a:t>
            </a:r>
          </a:p>
          <a:p>
            <a:pPr lvl="2">
              <a:defRPr sz="4800"/>
            </a:pPr>
            <a:r>
              <a:rPr dirty="0" smtClean="0"/>
              <a:t>(</a:t>
            </a:r>
            <a:r>
              <a:rPr lang="en-US" dirty="0" smtClean="0"/>
              <a:t>FIB</a:t>
            </a:r>
            <a:r>
              <a:rPr baseline="-25000" dirty="0" smtClean="0"/>
              <a:t>R3</a:t>
            </a:r>
            <a:r>
              <a:rPr lang="en-US" baseline="-25000" dirty="0" smtClean="0"/>
              <a:t>,</a:t>
            </a:r>
            <a:r>
              <a:rPr baseline="-25000" dirty="0" smtClean="0"/>
              <a:t>R1</a:t>
            </a:r>
            <a:r>
              <a:rPr dirty="0" smtClean="0"/>
              <a:t> ⋀ canReach</a:t>
            </a:r>
            <a:r>
              <a:rPr baseline="-25000" dirty="0" smtClean="0"/>
              <a:t>R1</a:t>
            </a:r>
            <a:r>
              <a:rPr dirty="0" smtClean="0"/>
              <a:t>)</a:t>
            </a:r>
            <a:endParaRPr dirty="0"/>
          </a:p>
        </p:txBody>
      </p:sp>
      <p:sp>
        <p:nvSpPr>
          <p:cNvPr id="85" name="canReach_R1 &lt;==&gt;…"/>
          <p:cNvSpPr/>
          <p:nvPr/>
        </p:nvSpPr>
        <p:spPr>
          <a:xfrm>
            <a:off x="1416616" y="11417189"/>
            <a:ext cx="630076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r>
              <a:rPr lang="en-US" dirty="0" smtClean="0"/>
              <a:t> canReach</a:t>
            </a:r>
            <a:r>
              <a:rPr lang="en-US" baseline="-25000" dirty="0" smtClean="0"/>
              <a:t>R3</a:t>
            </a:r>
          </a:p>
        </p:txBody>
      </p:sp>
    </p:spTree>
    <p:extLst>
      <p:ext uri="{BB962C8B-B14F-4D97-AF65-F5344CB8AC3E}">
        <p14:creationId xmlns:p14="http://schemas.microsoft.com/office/powerpoint/2010/main" val="37131538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26</a:t>
            </a:fld>
            <a:endParaRPr/>
          </a:p>
        </p:txBody>
      </p:sp>
      <p:sp>
        <p:nvSpPr>
          <p:cNvPr id="637" name="Group"/>
          <p:cNvSpPr/>
          <p:nvPr/>
        </p:nvSpPr>
        <p:spPr>
          <a:xfrm>
            <a:off x="6750989" y="483016"/>
            <a:ext cx="10875732"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Supported Properties</a:t>
            </a:r>
            <a:endParaRPr dirty="0"/>
          </a:p>
        </p:txBody>
      </p:sp>
      <p:sp>
        <p:nvSpPr>
          <p:cNvPr id="69" name="canReach_R1 &lt;==&gt;…"/>
          <p:cNvSpPr/>
          <p:nvPr/>
        </p:nvSpPr>
        <p:spPr>
          <a:xfrm>
            <a:off x="1772298" y="3420595"/>
            <a:ext cx="372473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Reachability</a:t>
            </a:r>
            <a:endParaRPr lang="en-US" dirty="0"/>
          </a:p>
        </p:txBody>
      </p:sp>
      <p:sp>
        <p:nvSpPr>
          <p:cNvPr id="72" name="canReach_R1 &lt;==&gt;…"/>
          <p:cNvSpPr/>
          <p:nvPr/>
        </p:nvSpPr>
        <p:spPr>
          <a:xfrm>
            <a:off x="1772298" y="8265009"/>
            <a:ext cx="262828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Isolation</a:t>
            </a:r>
            <a:endParaRPr lang="en-US" dirty="0"/>
          </a:p>
        </p:txBody>
      </p:sp>
      <p:sp>
        <p:nvSpPr>
          <p:cNvPr id="74" name="canReach_R1 &lt;==&gt;…"/>
          <p:cNvSpPr/>
          <p:nvPr/>
        </p:nvSpPr>
        <p:spPr>
          <a:xfrm>
            <a:off x="15301064" y="3264111"/>
            <a:ext cx="3790459"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Waypointing</a:t>
            </a:r>
            <a:endParaRPr lang="en-US" dirty="0"/>
          </a:p>
        </p:txBody>
      </p:sp>
      <p:sp>
        <p:nvSpPr>
          <p:cNvPr id="75" name="canReach_R1 &lt;==&gt;…"/>
          <p:cNvSpPr/>
          <p:nvPr/>
        </p:nvSpPr>
        <p:spPr>
          <a:xfrm>
            <a:off x="15301064" y="8265009"/>
            <a:ext cx="365420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Path Length</a:t>
            </a:r>
            <a:endParaRPr lang="en-US" dirty="0"/>
          </a:p>
        </p:txBody>
      </p:sp>
      <p:grpSp>
        <p:nvGrpSpPr>
          <p:cNvPr id="9" name="Group 8"/>
          <p:cNvGrpSpPr/>
          <p:nvPr/>
        </p:nvGrpSpPr>
        <p:grpSpPr>
          <a:xfrm>
            <a:off x="14516505" y="10343030"/>
            <a:ext cx="5963321" cy="1249905"/>
            <a:chOff x="14516505" y="10343030"/>
            <a:chExt cx="5963321" cy="1249905"/>
          </a:xfrm>
        </p:grpSpPr>
        <p:sp>
          <p:nvSpPr>
            <p:cNvPr id="77" name="Circle"/>
            <p:cNvSpPr/>
            <p:nvPr/>
          </p:nvSpPr>
          <p:spPr>
            <a:xfrm>
              <a:off x="19298725" y="1038502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79" name="Line"/>
            <p:cNvSpPr/>
            <p:nvPr/>
          </p:nvSpPr>
          <p:spPr>
            <a:xfrm>
              <a:off x="15195176" y="11026586"/>
              <a:ext cx="1640542" cy="2"/>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80" name="Circle"/>
            <p:cNvSpPr/>
            <p:nvPr/>
          </p:nvSpPr>
          <p:spPr>
            <a:xfrm>
              <a:off x="14516505" y="10411834"/>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1" name="Line"/>
            <p:cNvSpPr/>
            <p:nvPr/>
          </p:nvSpPr>
          <p:spPr>
            <a:xfrm>
              <a:off x="17599827" y="11026584"/>
              <a:ext cx="1640542" cy="2"/>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88" name="Circle"/>
            <p:cNvSpPr/>
            <p:nvPr/>
          </p:nvSpPr>
          <p:spPr>
            <a:xfrm>
              <a:off x="16907615" y="1034303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07" name="canReach_R1 &lt;==&gt;…"/>
            <p:cNvSpPr/>
            <p:nvPr/>
          </p:nvSpPr>
          <p:spPr>
            <a:xfrm>
              <a:off x="14901095" y="10581137"/>
              <a:ext cx="763853" cy="830997"/>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defRPr sz="4800"/>
              </a:pPr>
              <a:r>
                <a:rPr lang="en-US" b="1" dirty="0" smtClean="0">
                  <a:solidFill>
                    <a:schemeClr val="bg1"/>
                  </a:solidFill>
                </a:rPr>
                <a:t>2</a:t>
              </a:r>
              <a:endParaRPr lang="en-US" dirty="0">
                <a:solidFill>
                  <a:schemeClr val="bg1"/>
                </a:solidFill>
              </a:endParaRPr>
            </a:p>
          </p:txBody>
        </p:sp>
        <p:sp>
          <p:nvSpPr>
            <p:cNvPr id="108" name="canReach_R1 &lt;==&gt;…"/>
            <p:cNvSpPr/>
            <p:nvPr/>
          </p:nvSpPr>
          <p:spPr>
            <a:xfrm>
              <a:off x="17291471" y="10572172"/>
              <a:ext cx="4353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solidFill>
                    <a:schemeClr val="bg1"/>
                  </a:solidFill>
                </a:rPr>
                <a:t>1</a:t>
              </a:r>
              <a:endParaRPr lang="en-US" dirty="0">
                <a:solidFill>
                  <a:schemeClr val="bg1"/>
                </a:solidFill>
              </a:endParaRPr>
            </a:p>
          </p:txBody>
        </p:sp>
        <p:sp>
          <p:nvSpPr>
            <p:cNvPr id="109" name="canReach_R1 &lt;==&gt;…"/>
            <p:cNvSpPr/>
            <p:nvPr/>
          </p:nvSpPr>
          <p:spPr>
            <a:xfrm>
              <a:off x="19698482" y="10557297"/>
              <a:ext cx="4353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solidFill>
                    <a:schemeClr val="bg1"/>
                  </a:solidFill>
                </a:rPr>
                <a:t>0</a:t>
              </a:r>
              <a:endParaRPr lang="en-US" dirty="0">
                <a:solidFill>
                  <a:schemeClr val="bg1"/>
                </a:solidFill>
              </a:endParaRPr>
            </a:p>
          </p:txBody>
        </p:sp>
      </p:grpSp>
      <p:grpSp>
        <p:nvGrpSpPr>
          <p:cNvPr id="8" name="Group 7"/>
          <p:cNvGrpSpPr/>
          <p:nvPr/>
        </p:nvGrpSpPr>
        <p:grpSpPr>
          <a:xfrm>
            <a:off x="14802936" y="4736820"/>
            <a:ext cx="5051385" cy="2646245"/>
            <a:chOff x="14802936" y="4736820"/>
            <a:chExt cx="5051385" cy="2646245"/>
          </a:xfrm>
        </p:grpSpPr>
        <p:sp>
          <p:nvSpPr>
            <p:cNvPr id="110" name="Circle"/>
            <p:cNvSpPr/>
            <p:nvPr/>
          </p:nvSpPr>
          <p:spPr>
            <a:xfrm>
              <a:off x="18673220" y="620196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11" name="Line"/>
            <p:cNvSpPr/>
            <p:nvPr/>
          </p:nvSpPr>
          <p:spPr>
            <a:xfrm flipV="1">
              <a:off x="15550965" y="5701552"/>
              <a:ext cx="1284753" cy="1009742"/>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13" name="Circle"/>
            <p:cNvSpPr/>
            <p:nvPr/>
          </p:nvSpPr>
          <p:spPr>
            <a:xfrm>
              <a:off x="14802936" y="6201964"/>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16" name="Line"/>
            <p:cNvSpPr/>
            <p:nvPr/>
          </p:nvSpPr>
          <p:spPr>
            <a:xfrm>
              <a:off x="17498416" y="5366585"/>
              <a:ext cx="1139207" cy="1088003"/>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21" name="Circle"/>
            <p:cNvSpPr/>
            <p:nvPr/>
          </p:nvSpPr>
          <p:spPr>
            <a:xfrm>
              <a:off x="16806204" y="4736820"/>
              <a:ext cx="1181101" cy="1181101"/>
            </a:xfrm>
            <a:prstGeom prst="ellipse">
              <a:avLst/>
            </a:prstGeom>
            <a:solidFill>
              <a:schemeClr val="accent4">
                <a:lumMod val="20000"/>
                <a:lumOff val="80000"/>
              </a:schemeClr>
            </a:solidFill>
            <a:ln w="12700">
              <a:solidFill>
                <a:srgbClr val="000000"/>
              </a:solidFill>
              <a:miter/>
            </a:ln>
          </p:spPr>
          <p:txBody>
            <a:bodyPr lIns="45719" rIns="45719" anchor="ctr"/>
            <a:lstStyle/>
            <a:p>
              <a:endParaRPr/>
            </a:p>
          </p:txBody>
        </p:sp>
      </p:grpSp>
      <p:grpSp>
        <p:nvGrpSpPr>
          <p:cNvPr id="6" name="Group 5"/>
          <p:cNvGrpSpPr/>
          <p:nvPr/>
        </p:nvGrpSpPr>
        <p:grpSpPr>
          <a:xfrm>
            <a:off x="2106797" y="4534646"/>
            <a:ext cx="5374651" cy="3308249"/>
            <a:chOff x="2106797" y="4534646"/>
            <a:chExt cx="5374651" cy="3308249"/>
          </a:xfrm>
        </p:grpSpPr>
        <p:sp>
          <p:nvSpPr>
            <p:cNvPr id="138" name="Line"/>
            <p:cNvSpPr/>
            <p:nvPr/>
          </p:nvSpPr>
          <p:spPr>
            <a:xfrm flipH="1">
              <a:off x="2629484" y="5459506"/>
              <a:ext cx="2292140" cy="1102026"/>
            </a:xfrm>
            <a:prstGeom prst="line">
              <a:avLst/>
            </a:prstGeom>
            <a:ln w="177800">
              <a:solidFill>
                <a:srgbClr val="D9D9D9"/>
              </a:solidFill>
              <a:miter/>
            </a:ln>
          </p:spPr>
          <p:txBody>
            <a:bodyPr lIns="45719" rIns="45719"/>
            <a:lstStyle/>
            <a:p>
              <a:endParaRPr/>
            </a:p>
          </p:txBody>
        </p:sp>
        <p:sp>
          <p:nvSpPr>
            <p:cNvPr id="140" name="Line"/>
            <p:cNvSpPr/>
            <p:nvPr/>
          </p:nvSpPr>
          <p:spPr>
            <a:xfrm flipH="1" flipV="1">
              <a:off x="4867835" y="5432611"/>
              <a:ext cx="1963270" cy="1021975"/>
            </a:xfrm>
            <a:prstGeom prst="line">
              <a:avLst/>
            </a:prstGeom>
            <a:ln w="177800">
              <a:solidFill>
                <a:srgbClr val="D9D9D9"/>
              </a:solidFill>
              <a:miter/>
            </a:ln>
          </p:spPr>
          <p:txBody>
            <a:bodyPr lIns="45719" rIns="45719"/>
            <a:lstStyle/>
            <a:p>
              <a:endParaRPr/>
            </a:p>
          </p:txBody>
        </p:sp>
        <p:sp>
          <p:nvSpPr>
            <p:cNvPr id="143" name="Line"/>
            <p:cNvSpPr/>
            <p:nvPr/>
          </p:nvSpPr>
          <p:spPr>
            <a:xfrm flipH="1" flipV="1">
              <a:off x="2760602" y="6596518"/>
              <a:ext cx="2161022" cy="826257"/>
            </a:xfrm>
            <a:prstGeom prst="line">
              <a:avLst/>
            </a:prstGeom>
            <a:ln w="177800">
              <a:solidFill>
                <a:srgbClr val="D9D9D9"/>
              </a:solidFill>
              <a:miter/>
            </a:ln>
          </p:spPr>
          <p:txBody>
            <a:bodyPr lIns="45719" rIns="45719"/>
            <a:lstStyle/>
            <a:p>
              <a:endParaRPr/>
            </a:p>
          </p:txBody>
        </p:sp>
        <p:sp>
          <p:nvSpPr>
            <p:cNvPr id="144" name="Line"/>
            <p:cNvSpPr/>
            <p:nvPr/>
          </p:nvSpPr>
          <p:spPr>
            <a:xfrm flipH="1">
              <a:off x="4894729" y="6373906"/>
              <a:ext cx="1990165" cy="1075765"/>
            </a:xfrm>
            <a:prstGeom prst="line">
              <a:avLst/>
            </a:prstGeom>
            <a:ln w="177800">
              <a:solidFill>
                <a:srgbClr val="D9D9D9"/>
              </a:solidFill>
              <a:miter/>
            </a:ln>
          </p:spPr>
          <p:txBody>
            <a:bodyPr lIns="45719" rIns="45719"/>
            <a:lstStyle/>
            <a:p>
              <a:endParaRPr/>
            </a:p>
          </p:txBody>
        </p:sp>
        <p:sp>
          <p:nvSpPr>
            <p:cNvPr id="146" name="Circle"/>
            <p:cNvSpPr/>
            <p:nvPr/>
          </p:nvSpPr>
          <p:spPr>
            <a:xfrm>
              <a:off x="2106797" y="576417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47" name="Circle"/>
            <p:cNvSpPr/>
            <p:nvPr/>
          </p:nvSpPr>
          <p:spPr>
            <a:xfrm>
              <a:off x="4241792" y="6661794"/>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48" name="Circle"/>
            <p:cNvSpPr/>
            <p:nvPr/>
          </p:nvSpPr>
          <p:spPr>
            <a:xfrm>
              <a:off x="4265439" y="4815101"/>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31" name="Freeform 130"/>
            <p:cNvSpPr/>
            <p:nvPr/>
          </p:nvSpPr>
          <p:spPr>
            <a:xfrm>
              <a:off x="2253101" y="4534646"/>
              <a:ext cx="4672676" cy="1128973"/>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 fmla="*/ 9585 w 7765052"/>
                <a:gd name="connsiteY0" fmla="*/ 0 h 2810933"/>
                <a:gd name="connsiteX1" fmla="*/ 754652 w 7765052"/>
                <a:gd name="connsiteY1" fmla="*/ 2167467 h 2810933"/>
                <a:gd name="connsiteX2" fmla="*/ 3565585 w 7765052"/>
                <a:gd name="connsiteY2" fmla="*/ 474133 h 2810933"/>
                <a:gd name="connsiteX3" fmla="*/ 7765052 w 7765052"/>
                <a:gd name="connsiteY3" fmla="*/ 2810933 h 2810933"/>
                <a:gd name="connsiteX0" fmla="*/ 8040 w 7831240"/>
                <a:gd name="connsiteY0" fmla="*/ 0 h 2743200"/>
                <a:gd name="connsiteX1" fmla="*/ 820840 w 7831240"/>
                <a:gd name="connsiteY1" fmla="*/ 2099734 h 2743200"/>
                <a:gd name="connsiteX2" fmla="*/ 3631773 w 7831240"/>
                <a:gd name="connsiteY2" fmla="*/ 406400 h 2743200"/>
                <a:gd name="connsiteX3" fmla="*/ 7831240 w 7831240"/>
                <a:gd name="connsiteY3" fmla="*/ 2743200 h 2743200"/>
                <a:gd name="connsiteX0" fmla="*/ 0 w 7823200"/>
                <a:gd name="connsiteY0" fmla="*/ 0 h 2743200"/>
                <a:gd name="connsiteX1" fmla="*/ 812800 w 7823200"/>
                <a:gd name="connsiteY1" fmla="*/ 2099734 h 2743200"/>
                <a:gd name="connsiteX2" fmla="*/ 3623733 w 7823200"/>
                <a:gd name="connsiteY2" fmla="*/ 406400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387886 w 7823200"/>
                <a:gd name="connsiteY3" fmla="*/ 1248794 h 2743200"/>
                <a:gd name="connsiteX4" fmla="*/ 7823200 w 7823200"/>
                <a:gd name="connsiteY4"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591086 w 7823200"/>
                <a:gd name="connsiteY3" fmla="*/ 1113327 h 2743200"/>
                <a:gd name="connsiteX4" fmla="*/ 7823200 w 7823200"/>
                <a:gd name="connsiteY4" fmla="*/ 2743200 h 2743200"/>
                <a:gd name="connsiteX0" fmla="*/ 0 w 7552267"/>
                <a:gd name="connsiteY0" fmla="*/ 0 h 2540000"/>
                <a:gd name="connsiteX1" fmla="*/ 812800 w 7552267"/>
                <a:gd name="connsiteY1" fmla="*/ 2099734 h 2540000"/>
                <a:gd name="connsiteX2" fmla="*/ 3623733 w 7552267"/>
                <a:gd name="connsiteY2" fmla="*/ 643467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658819 w 7552267"/>
                <a:gd name="connsiteY3" fmla="*/ 1045594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6031352 w 7552267"/>
                <a:gd name="connsiteY4" fmla="*/ 1350394 h 2540000"/>
                <a:gd name="connsiteX5" fmla="*/ 7552267 w 7552267"/>
                <a:gd name="connsiteY5" fmla="*/ 2540000 h 2540000"/>
                <a:gd name="connsiteX0" fmla="*/ 0 w 7552267"/>
                <a:gd name="connsiteY0" fmla="*/ 0 h 2540000"/>
                <a:gd name="connsiteX1" fmla="*/ 812800 w 7552267"/>
                <a:gd name="connsiteY1" fmla="*/ 2099734 h 2540000"/>
                <a:gd name="connsiteX2" fmla="*/ 4371887 w 7552267"/>
                <a:gd name="connsiteY2" fmla="*/ 876261 h 2540000"/>
                <a:gd name="connsiteX3" fmla="*/ 6031352 w 7552267"/>
                <a:gd name="connsiteY3" fmla="*/ 1350394 h 2540000"/>
                <a:gd name="connsiteX4" fmla="*/ 7552267 w 7552267"/>
                <a:gd name="connsiteY4" fmla="*/ 2540000 h 2540000"/>
                <a:gd name="connsiteX0" fmla="*/ 0 w 7552267"/>
                <a:gd name="connsiteY0" fmla="*/ 0 h 2540000"/>
                <a:gd name="connsiteX1" fmla="*/ 812800 w 7552267"/>
                <a:gd name="connsiteY1" fmla="*/ 2099734 h 2540000"/>
                <a:gd name="connsiteX2" fmla="*/ 4371887 w 7552267"/>
                <a:gd name="connsiteY2" fmla="*/ 876261 h 2540000"/>
                <a:gd name="connsiteX3" fmla="*/ 7552267 w 7552267"/>
                <a:gd name="connsiteY3" fmla="*/ 2540000 h 2540000"/>
                <a:gd name="connsiteX0" fmla="*/ 4649073 w 6747598"/>
                <a:gd name="connsiteY0" fmla="*/ 4773425 h 4982520"/>
                <a:gd name="connsiteX1" fmla="*/ 8131 w 6747598"/>
                <a:gd name="connsiteY1" fmla="*/ 1223473 h 4982520"/>
                <a:gd name="connsiteX2" fmla="*/ 3567218 w 6747598"/>
                <a:gd name="connsiteY2" fmla="*/ 0 h 4982520"/>
                <a:gd name="connsiteX3" fmla="*/ 6747598 w 6747598"/>
                <a:gd name="connsiteY3" fmla="*/ 1663739 h 4982520"/>
                <a:gd name="connsiteX0" fmla="*/ 4655328 w 13252625"/>
                <a:gd name="connsiteY0" fmla="*/ 4949538 h 5158633"/>
                <a:gd name="connsiteX1" fmla="*/ 14386 w 13252625"/>
                <a:gd name="connsiteY1" fmla="*/ 1399586 h 5158633"/>
                <a:gd name="connsiteX2" fmla="*/ 3573473 w 13252625"/>
                <a:gd name="connsiteY2" fmla="*/ 176113 h 5158633"/>
                <a:gd name="connsiteX3" fmla="*/ 13252625 w 13252625"/>
                <a:gd name="connsiteY3" fmla="*/ 4942281 h 5158633"/>
                <a:gd name="connsiteX0" fmla="*/ 4773816 w 13371113"/>
                <a:gd name="connsiteY0" fmla="*/ 4745461 h 4952971"/>
                <a:gd name="connsiteX1" fmla="*/ 132874 w 13371113"/>
                <a:gd name="connsiteY1" fmla="*/ 1195509 h 4952971"/>
                <a:gd name="connsiteX2" fmla="*/ 11366389 w 13371113"/>
                <a:gd name="connsiteY2" fmla="*/ 200636 h 4952971"/>
                <a:gd name="connsiteX3" fmla="*/ 13371113 w 13371113"/>
                <a:gd name="connsiteY3" fmla="*/ 4738204 h 4952971"/>
                <a:gd name="connsiteX0" fmla="*/ 0 w 8597297"/>
                <a:gd name="connsiteY0" fmla="*/ 5034906 h 5211146"/>
                <a:gd name="connsiteX1" fmla="*/ 1629230 w 8597297"/>
                <a:gd name="connsiteY1" fmla="*/ 635868 h 5211146"/>
                <a:gd name="connsiteX2" fmla="*/ 6592573 w 8597297"/>
                <a:gd name="connsiteY2" fmla="*/ 490081 h 5211146"/>
                <a:gd name="connsiteX3" fmla="*/ 8597297 w 8597297"/>
                <a:gd name="connsiteY3" fmla="*/ 5027649 h 5211146"/>
                <a:gd name="connsiteX0" fmla="*/ 0 w 8434011"/>
                <a:gd name="connsiteY0" fmla="*/ 5276541 h 5446968"/>
                <a:gd name="connsiteX1" fmla="*/ 1465944 w 8434011"/>
                <a:gd name="connsiteY1" fmla="*/ 648903 h 5446968"/>
                <a:gd name="connsiteX2" fmla="*/ 6429287 w 8434011"/>
                <a:gd name="connsiteY2" fmla="*/ 503116 h 5446968"/>
                <a:gd name="connsiteX3" fmla="*/ 8434011 w 8434011"/>
                <a:gd name="connsiteY3" fmla="*/ 5040684 h 5446968"/>
                <a:gd name="connsiteX0" fmla="*/ 22643 w 8456654"/>
                <a:gd name="connsiteY0" fmla="*/ 5276541 h 5276541"/>
                <a:gd name="connsiteX1" fmla="*/ 1488587 w 8456654"/>
                <a:gd name="connsiteY1" fmla="*/ 648903 h 5276541"/>
                <a:gd name="connsiteX2" fmla="*/ 6451930 w 8456654"/>
                <a:gd name="connsiteY2" fmla="*/ 503116 h 5276541"/>
                <a:gd name="connsiteX3" fmla="*/ 8456654 w 8456654"/>
                <a:gd name="connsiteY3" fmla="*/ 5040684 h 5276541"/>
                <a:gd name="connsiteX0" fmla="*/ 32204 w 8204957"/>
                <a:gd name="connsiteY0" fmla="*/ 5311079 h 5311079"/>
                <a:gd name="connsiteX1" fmla="*/ 1236890 w 8204957"/>
                <a:gd name="connsiteY1" fmla="*/ 650784 h 5311079"/>
                <a:gd name="connsiteX2" fmla="*/ 6200233 w 8204957"/>
                <a:gd name="connsiteY2" fmla="*/ 504997 h 5311079"/>
                <a:gd name="connsiteX3" fmla="*/ 8204957 w 8204957"/>
                <a:gd name="connsiteY3" fmla="*/ 5042565 h 5311079"/>
                <a:gd name="connsiteX0" fmla="*/ 26658 w 8330040"/>
                <a:gd name="connsiteY0" fmla="*/ 5345621 h 5345621"/>
                <a:gd name="connsiteX1" fmla="*/ 1361973 w 8330040"/>
                <a:gd name="connsiteY1" fmla="*/ 652669 h 5345621"/>
                <a:gd name="connsiteX2" fmla="*/ 6325316 w 8330040"/>
                <a:gd name="connsiteY2" fmla="*/ 506882 h 5345621"/>
                <a:gd name="connsiteX3" fmla="*/ 8330040 w 8330040"/>
                <a:gd name="connsiteY3" fmla="*/ 5044450 h 5345621"/>
                <a:gd name="connsiteX0" fmla="*/ 16739 w 8320121"/>
                <a:gd name="connsiteY0" fmla="*/ 5435006 h 5435006"/>
                <a:gd name="connsiteX1" fmla="*/ 1711282 w 8320121"/>
                <a:gd name="connsiteY1" fmla="*/ 578768 h 5435006"/>
                <a:gd name="connsiteX2" fmla="*/ 6315397 w 8320121"/>
                <a:gd name="connsiteY2" fmla="*/ 596267 h 5435006"/>
                <a:gd name="connsiteX3" fmla="*/ 8320121 w 8320121"/>
                <a:gd name="connsiteY3" fmla="*/ 5133835 h 5435006"/>
                <a:gd name="connsiteX0" fmla="*/ 0 w 8303382"/>
                <a:gd name="connsiteY0" fmla="*/ 4838739 h 4838739"/>
                <a:gd name="connsiteX1" fmla="*/ 6298658 w 8303382"/>
                <a:gd name="connsiteY1" fmla="*/ 0 h 4838739"/>
                <a:gd name="connsiteX2" fmla="*/ 8303382 w 8303382"/>
                <a:gd name="connsiteY2" fmla="*/ 4537568 h 4838739"/>
                <a:gd name="connsiteX0" fmla="*/ 0 w 10670064"/>
                <a:gd name="connsiteY0" fmla="*/ 1181139 h 4537568"/>
                <a:gd name="connsiteX1" fmla="*/ 8665340 w 10670064"/>
                <a:gd name="connsiteY1" fmla="*/ 0 h 4537568"/>
                <a:gd name="connsiteX2" fmla="*/ 10670064 w 10670064"/>
                <a:gd name="connsiteY2" fmla="*/ 4537568 h 4537568"/>
                <a:gd name="connsiteX0" fmla="*/ 0 w 10670064"/>
                <a:gd name="connsiteY0" fmla="*/ 1181139 h 4537568"/>
                <a:gd name="connsiteX1" fmla="*/ 3205834 w 10670064"/>
                <a:gd name="connsiteY1" fmla="*/ 0 h 4537568"/>
                <a:gd name="connsiteX2" fmla="*/ 10670064 w 10670064"/>
                <a:gd name="connsiteY2" fmla="*/ 4537568 h 4537568"/>
                <a:gd name="connsiteX0" fmla="*/ 0 w 6098064"/>
                <a:gd name="connsiteY0" fmla="*/ 1181139 h 1525427"/>
                <a:gd name="connsiteX1" fmla="*/ 3205834 w 6098064"/>
                <a:gd name="connsiteY1" fmla="*/ 0 h 1525427"/>
                <a:gd name="connsiteX2" fmla="*/ 6098064 w 6098064"/>
                <a:gd name="connsiteY2" fmla="*/ 1525427 h 1525427"/>
                <a:gd name="connsiteX0" fmla="*/ 0 w 6098064"/>
                <a:gd name="connsiteY0" fmla="*/ 1458745 h 1803033"/>
                <a:gd name="connsiteX1" fmla="*/ 3205834 w 6098064"/>
                <a:gd name="connsiteY1" fmla="*/ 277606 h 1803033"/>
                <a:gd name="connsiteX2" fmla="*/ 6098064 w 6098064"/>
                <a:gd name="connsiteY2" fmla="*/ 1803033 h 1803033"/>
                <a:gd name="connsiteX0" fmla="*/ 0 w 6098064"/>
                <a:gd name="connsiteY0" fmla="*/ 1157784 h 1502072"/>
                <a:gd name="connsiteX1" fmla="*/ 3797504 w 6098064"/>
                <a:gd name="connsiteY1" fmla="*/ 353162 h 1502072"/>
                <a:gd name="connsiteX2" fmla="*/ 6098064 w 6098064"/>
                <a:gd name="connsiteY2" fmla="*/ 1502072 h 1502072"/>
                <a:gd name="connsiteX0" fmla="*/ 0 w 4672676"/>
                <a:gd name="connsiteY0" fmla="*/ 807930 h 807930"/>
                <a:gd name="connsiteX1" fmla="*/ 3797504 w 4672676"/>
                <a:gd name="connsiteY1" fmla="*/ 3308 h 807930"/>
                <a:gd name="connsiteX2" fmla="*/ 4672676 w 4672676"/>
                <a:gd name="connsiteY2" fmla="*/ 587441 h 807930"/>
                <a:gd name="connsiteX0" fmla="*/ 0 w 4672676"/>
                <a:gd name="connsiteY0" fmla="*/ 1155799 h 1155799"/>
                <a:gd name="connsiteX1" fmla="*/ 2963787 w 4672676"/>
                <a:gd name="connsiteY1" fmla="*/ 1553 h 1155799"/>
                <a:gd name="connsiteX2" fmla="*/ 4672676 w 4672676"/>
                <a:gd name="connsiteY2" fmla="*/ 935310 h 1155799"/>
                <a:gd name="connsiteX0" fmla="*/ 0 w 4672676"/>
                <a:gd name="connsiteY0" fmla="*/ 1128973 h 1128973"/>
                <a:gd name="connsiteX1" fmla="*/ 2641058 w 4672676"/>
                <a:gd name="connsiteY1" fmla="*/ 1621 h 1128973"/>
                <a:gd name="connsiteX2" fmla="*/ 4672676 w 4672676"/>
                <a:gd name="connsiteY2" fmla="*/ 908484 h 1128973"/>
              </a:gdLst>
              <a:ahLst/>
              <a:cxnLst>
                <a:cxn ang="0">
                  <a:pos x="connsiteX0" y="connsiteY0"/>
                </a:cxn>
                <a:cxn ang="0">
                  <a:pos x="connsiteX1" y="connsiteY1"/>
                </a:cxn>
                <a:cxn ang="0">
                  <a:pos x="connsiteX2" y="connsiteY2"/>
                </a:cxn>
              </a:cxnLst>
              <a:rect l="l" t="t" r="r" b="b"/>
              <a:pathLst>
                <a:path w="4672676" h="1128973">
                  <a:moveTo>
                    <a:pt x="0" y="1128973"/>
                  </a:moveTo>
                  <a:cubicBezTo>
                    <a:pt x="1312220" y="120903"/>
                    <a:pt x="1862279" y="38369"/>
                    <a:pt x="2641058" y="1621"/>
                  </a:cubicBezTo>
                  <a:cubicBezTo>
                    <a:pt x="3419837" y="-35127"/>
                    <a:pt x="4010097" y="561872"/>
                    <a:pt x="4672676" y="908484"/>
                  </a:cubicBezTo>
                </a:path>
              </a:pathLst>
            </a:custGeom>
            <a:noFill/>
            <a:ln w="1270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9" name="Circle"/>
            <p:cNvSpPr/>
            <p:nvPr/>
          </p:nvSpPr>
          <p:spPr>
            <a:xfrm>
              <a:off x="6300347" y="576417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grpSp>
        <p:nvGrpSpPr>
          <p:cNvPr id="7" name="Group 6"/>
          <p:cNvGrpSpPr/>
          <p:nvPr/>
        </p:nvGrpSpPr>
        <p:grpSpPr>
          <a:xfrm>
            <a:off x="1565011" y="9576066"/>
            <a:ext cx="6046024" cy="3136003"/>
            <a:chOff x="1565011" y="9576066"/>
            <a:chExt cx="6046024" cy="3136003"/>
          </a:xfrm>
        </p:grpSpPr>
        <p:sp>
          <p:nvSpPr>
            <p:cNvPr id="150" name="Rounded Rectangle 149"/>
            <p:cNvSpPr/>
            <p:nvPr/>
          </p:nvSpPr>
          <p:spPr>
            <a:xfrm>
              <a:off x="1565011" y="9677036"/>
              <a:ext cx="3520729" cy="3035033"/>
            </a:xfrm>
            <a:prstGeom prst="roundRect">
              <a:avLst>
                <a:gd name="adj" fmla="val 50000"/>
              </a:avLst>
            </a:prstGeom>
            <a:solidFill>
              <a:srgbClr val="FEFFE5"/>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51" name="Line"/>
            <p:cNvSpPr/>
            <p:nvPr/>
          </p:nvSpPr>
          <p:spPr>
            <a:xfrm flipH="1" flipV="1">
              <a:off x="2383866" y="10505164"/>
              <a:ext cx="934003" cy="1453857"/>
            </a:xfrm>
            <a:prstGeom prst="line">
              <a:avLst/>
            </a:prstGeom>
            <a:ln w="165100">
              <a:solidFill>
                <a:schemeClr val="bg1">
                  <a:lumMod val="75000"/>
                </a:schemeClr>
              </a:solidFill>
              <a:miter/>
            </a:ln>
          </p:spPr>
          <p:txBody>
            <a:bodyPr lIns="45719" rIns="45719"/>
            <a:lstStyle/>
            <a:p>
              <a:endParaRPr/>
            </a:p>
          </p:txBody>
        </p:sp>
        <p:sp>
          <p:nvSpPr>
            <p:cNvPr id="152" name="Line"/>
            <p:cNvSpPr/>
            <p:nvPr/>
          </p:nvSpPr>
          <p:spPr>
            <a:xfrm flipV="1">
              <a:off x="3433872" y="10522955"/>
              <a:ext cx="781188" cy="1396497"/>
            </a:xfrm>
            <a:prstGeom prst="line">
              <a:avLst/>
            </a:prstGeom>
            <a:ln w="165100">
              <a:solidFill>
                <a:schemeClr val="bg1">
                  <a:lumMod val="75000"/>
                </a:schemeClr>
              </a:solidFill>
              <a:miter/>
            </a:ln>
          </p:spPr>
          <p:txBody>
            <a:bodyPr lIns="45719" rIns="45719"/>
            <a:lstStyle/>
            <a:p>
              <a:endParaRPr/>
            </a:p>
          </p:txBody>
        </p:sp>
        <p:sp>
          <p:nvSpPr>
            <p:cNvPr id="155" name="Line"/>
            <p:cNvSpPr/>
            <p:nvPr/>
          </p:nvSpPr>
          <p:spPr>
            <a:xfrm flipH="1">
              <a:off x="2573896" y="10540746"/>
              <a:ext cx="1502961" cy="1"/>
            </a:xfrm>
            <a:prstGeom prst="line">
              <a:avLst/>
            </a:prstGeom>
            <a:ln w="165100">
              <a:solidFill>
                <a:schemeClr val="bg1">
                  <a:lumMod val="75000"/>
                </a:schemeClr>
              </a:solidFill>
              <a:miter/>
            </a:ln>
          </p:spPr>
          <p:txBody>
            <a:bodyPr lIns="45719" rIns="45719"/>
            <a:lstStyle/>
            <a:p>
              <a:endParaRPr/>
            </a:p>
          </p:txBody>
        </p:sp>
        <p:sp>
          <p:nvSpPr>
            <p:cNvPr id="156" name="Circle"/>
            <p:cNvSpPr/>
            <p:nvPr/>
          </p:nvSpPr>
          <p:spPr>
            <a:xfrm>
              <a:off x="1996499" y="10067900"/>
              <a:ext cx="909706"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58" name="Rounded Rectangle 157"/>
            <p:cNvSpPr/>
            <p:nvPr/>
          </p:nvSpPr>
          <p:spPr>
            <a:xfrm>
              <a:off x="5650417" y="9576066"/>
              <a:ext cx="1960618" cy="3035033"/>
            </a:xfrm>
            <a:prstGeom prst="roundRect">
              <a:avLst>
                <a:gd name="adj" fmla="val 50000"/>
              </a:avLst>
            </a:prstGeom>
            <a:solidFill>
              <a:srgbClr val="FEFFE5"/>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59" name="Line"/>
            <p:cNvSpPr/>
            <p:nvPr/>
          </p:nvSpPr>
          <p:spPr>
            <a:xfrm flipH="1" flipV="1">
              <a:off x="6642845" y="10461812"/>
              <a:ext cx="1" cy="1425388"/>
            </a:xfrm>
            <a:prstGeom prst="line">
              <a:avLst/>
            </a:prstGeom>
            <a:ln w="165100">
              <a:solidFill>
                <a:schemeClr val="bg1">
                  <a:lumMod val="75000"/>
                </a:schemeClr>
              </a:solidFill>
              <a:miter/>
            </a:ln>
          </p:spPr>
          <p:txBody>
            <a:bodyPr lIns="45719" rIns="45719"/>
            <a:lstStyle/>
            <a:p>
              <a:endParaRPr dirty="0"/>
            </a:p>
          </p:txBody>
        </p:sp>
        <p:sp>
          <p:nvSpPr>
            <p:cNvPr id="166" name="Line"/>
            <p:cNvSpPr/>
            <p:nvPr/>
          </p:nvSpPr>
          <p:spPr>
            <a:xfrm flipH="1">
              <a:off x="4121308" y="10542495"/>
              <a:ext cx="2575324" cy="38644"/>
            </a:xfrm>
            <a:prstGeom prst="line">
              <a:avLst/>
            </a:prstGeom>
            <a:ln w="165100">
              <a:solidFill>
                <a:schemeClr val="bg1">
                  <a:lumMod val="75000"/>
                </a:schemeClr>
              </a:solidFill>
              <a:miter/>
            </a:ln>
          </p:spPr>
          <p:txBody>
            <a:bodyPr lIns="45719" rIns="45719"/>
            <a:lstStyle/>
            <a:p>
              <a:endParaRPr/>
            </a:p>
          </p:txBody>
        </p:sp>
        <p:sp>
          <p:nvSpPr>
            <p:cNvPr id="167" name="Line"/>
            <p:cNvSpPr/>
            <p:nvPr/>
          </p:nvSpPr>
          <p:spPr>
            <a:xfrm flipH="1">
              <a:off x="3325374" y="11887200"/>
              <a:ext cx="3586411" cy="138420"/>
            </a:xfrm>
            <a:prstGeom prst="line">
              <a:avLst/>
            </a:prstGeom>
            <a:ln w="165100">
              <a:solidFill>
                <a:schemeClr val="bg1">
                  <a:lumMod val="75000"/>
                </a:schemeClr>
              </a:solidFill>
              <a:miter/>
            </a:ln>
          </p:spPr>
          <p:txBody>
            <a:bodyPr lIns="45719" rIns="45719"/>
            <a:lstStyle/>
            <a:p>
              <a:endParaRPr/>
            </a:p>
          </p:txBody>
        </p:sp>
        <p:sp>
          <p:nvSpPr>
            <p:cNvPr id="168" name="Circle"/>
            <p:cNvSpPr/>
            <p:nvPr/>
          </p:nvSpPr>
          <p:spPr>
            <a:xfrm>
              <a:off x="2862158" y="11507721"/>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0" name="Circle"/>
            <p:cNvSpPr/>
            <p:nvPr/>
          </p:nvSpPr>
          <p:spPr>
            <a:xfrm>
              <a:off x="6189480" y="10020718"/>
              <a:ext cx="909706"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1" name="Circle"/>
            <p:cNvSpPr/>
            <p:nvPr/>
          </p:nvSpPr>
          <p:spPr>
            <a:xfrm>
              <a:off x="6167634" y="11433645"/>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2" name="Circle"/>
            <p:cNvSpPr/>
            <p:nvPr/>
          </p:nvSpPr>
          <p:spPr>
            <a:xfrm>
              <a:off x="3699542" y="10067900"/>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grpSp>
    </p:spTree>
    <p:extLst>
      <p:ext uri="{BB962C8B-B14F-4D97-AF65-F5344CB8AC3E}">
        <p14:creationId xmlns:p14="http://schemas.microsoft.com/office/powerpoint/2010/main" val="303467750"/>
      </p:ext>
    </p:extLst>
  </p:cSld>
  <p:clrMapOvr>
    <a:masterClrMapping/>
  </p:clrMapOvr>
  <p:transition spd="med"/>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27</a:t>
            </a:fld>
            <a:endParaRPr/>
          </a:p>
        </p:txBody>
      </p:sp>
      <p:sp>
        <p:nvSpPr>
          <p:cNvPr id="637" name="Group"/>
          <p:cNvSpPr/>
          <p:nvPr/>
        </p:nvSpPr>
        <p:spPr>
          <a:xfrm>
            <a:off x="6750989" y="483016"/>
            <a:ext cx="10875732"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Supported Properties</a:t>
            </a:r>
            <a:endParaRPr dirty="0"/>
          </a:p>
        </p:txBody>
      </p:sp>
      <p:sp>
        <p:nvSpPr>
          <p:cNvPr id="69" name="canReach_R1 &lt;==&gt;…"/>
          <p:cNvSpPr/>
          <p:nvPr/>
        </p:nvSpPr>
        <p:spPr>
          <a:xfrm>
            <a:off x="1772298" y="3420595"/>
            <a:ext cx="4202430"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Disjoint Paths</a:t>
            </a:r>
            <a:endParaRPr lang="en-US" dirty="0"/>
          </a:p>
        </p:txBody>
      </p:sp>
      <p:sp>
        <p:nvSpPr>
          <p:cNvPr id="72" name="canReach_R1 &lt;==&gt;…"/>
          <p:cNvSpPr/>
          <p:nvPr/>
        </p:nvSpPr>
        <p:spPr>
          <a:xfrm>
            <a:off x="1772298" y="7909854"/>
            <a:ext cx="546880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Forwarding Loops</a:t>
            </a:r>
            <a:endParaRPr lang="en-US" dirty="0"/>
          </a:p>
        </p:txBody>
      </p:sp>
      <p:sp>
        <p:nvSpPr>
          <p:cNvPr id="74" name="canReach_R1 &lt;==&gt;…"/>
          <p:cNvSpPr/>
          <p:nvPr/>
        </p:nvSpPr>
        <p:spPr>
          <a:xfrm>
            <a:off x="15301064" y="3264111"/>
            <a:ext cx="3586877"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Black Holes</a:t>
            </a:r>
            <a:endParaRPr lang="en-US" dirty="0"/>
          </a:p>
        </p:txBody>
      </p:sp>
      <p:sp>
        <p:nvSpPr>
          <p:cNvPr id="75" name="canReach_R1 &lt;==&gt;…"/>
          <p:cNvSpPr/>
          <p:nvPr/>
        </p:nvSpPr>
        <p:spPr>
          <a:xfrm>
            <a:off x="15301064" y="7909854"/>
            <a:ext cx="666945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Multipath Consistency</a:t>
            </a:r>
            <a:endParaRPr lang="en-US" dirty="0"/>
          </a:p>
        </p:txBody>
      </p:sp>
      <p:grpSp>
        <p:nvGrpSpPr>
          <p:cNvPr id="2" name="Group 1"/>
          <p:cNvGrpSpPr/>
          <p:nvPr/>
        </p:nvGrpSpPr>
        <p:grpSpPr>
          <a:xfrm>
            <a:off x="16591789" y="8891427"/>
            <a:ext cx="3821198" cy="4333169"/>
            <a:chOff x="9642349" y="8119180"/>
            <a:chExt cx="3821198" cy="4333169"/>
          </a:xfrm>
        </p:grpSpPr>
        <p:sp>
          <p:nvSpPr>
            <p:cNvPr id="9" name="Line"/>
            <p:cNvSpPr/>
            <p:nvPr/>
          </p:nvSpPr>
          <p:spPr>
            <a:xfrm flipH="1" flipV="1">
              <a:off x="10293531" y="10450286"/>
              <a:ext cx="1201783" cy="1724297"/>
            </a:xfrm>
            <a:prstGeom prst="line">
              <a:avLst/>
            </a:prstGeom>
            <a:ln w="177800">
              <a:solidFill>
                <a:schemeClr val="bg1">
                  <a:lumMod val="75000"/>
                </a:schemeClr>
              </a:solidFill>
              <a:miter/>
            </a:ln>
          </p:spPr>
          <p:txBody>
            <a:bodyPr lIns="45719" rIns="45719"/>
            <a:lstStyle/>
            <a:p>
              <a:endParaRPr/>
            </a:p>
          </p:txBody>
        </p:sp>
        <p:sp>
          <p:nvSpPr>
            <p:cNvPr id="10" name="Line"/>
            <p:cNvSpPr/>
            <p:nvPr/>
          </p:nvSpPr>
          <p:spPr>
            <a:xfrm flipV="1">
              <a:off x="11710062" y="10450285"/>
              <a:ext cx="1196041" cy="1819127"/>
            </a:xfrm>
            <a:prstGeom prst="line">
              <a:avLst/>
            </a:prstGeom>
            <a:ln w="177800">
              <a:solidFill>
                <a:schemeClr val="bg1">
                  <a:lumMod val="75000"/>
                </a:schemeClr>
              </a:solidFill>
              <a:miter/>
            </a:ln>
          </p:spPr>
          <p:txBody>
            <a:bodyPr lIns="45719" rIns="45719"/>
            <a:lstStyle/>
            <a:p>
              <a:endParaRPr/>
            </a:p>
          </p:txBody>
        </p:sp>
        <p:sp>
          <p:nvSpPr>
            <p:cNvPr id="13" name="Line"/>
            <p:cNvSpPr/>
            <p:nvPr/>
          </p:nvSpPr>
          <p:spPr>
            <a:xfrm flipV="1">
              <a:off x="10215155" y="8412478"/>
              <a:ext cx="1201784" cy="1907179"/>
            </a:xfrm>
            <a:prstGeom prst="line">
              <a:avLst/>
            </a:prstGeom>
            <a:ln w="177800">
              <a:solidFill>
                <a:schemeClr val="bg1">
                  <a:lumMod val="75000"/>
                </a:schemeClr>
              </a:solidFill>
              <a:miter/>
            </a:ln>
          </p:spPr>
          <p:txBody>
            <a:bodyPr lIns="45719" rIns="45719"/>
            <a:lstStyle/>
            <a:p>
              <a:endParaRPr/>
            </a:p>
          </p:txBody>
        </p:sp>
        <p:sp>
          <p:nvSpPr>
            <p:cNvPr id="14" name="Line"/>
            <p:cNvSpPr/>
            <p:nvPr/>
          </p:nvSpPr>
          <p:spPr>
            <a:xfrm flipH="1" flipV="1">
              <a:off x="11543808" y="8216761"/>
              <a:ext cx="1336170" cy="2129021"/>
            </a:xfrm>
            <a:prstGeom prst="line">
              <a:avLst/>
            </a:prstGeom>
            <a:ln w="177800">
              <a:solidFill>
                <a:schemeClr val="bg1">
                  <a:lumMod val="75000"/>
                </a:schemeClr>
              </a:solidFill>
              <a:miter/>
            </a:ln>
          </p:spPr>
          <p:txBody>
            <a:bodyPr lIns="45719" rIns="45719"/>
            <a:lstStyle/>
            <a:p>
              <a:endParaRPr/>
            </a:p>
          </p:txBody>
        </p:sp>
        <p:sp>
          <p:nvSpPr>
            <p:cNvPr id="17" name="Circle"/>
            <p:cNvSpPr/>
            <p:nvPr/>
          </p:nvSpPr>
          <p:spPr>
            <a:xfrm>
              <a:off x="12282446" y="973343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8" name="Circle"/>
            <p:cNvSpPr/>
            <p:nvPr/>
          </p:nvSpPr>
          <p:spPr>
            <a:xfrm>
              <a:off x="10993313" y="1127124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20" name="Circle"/>
            <p:cNvSpPr/>
            <p:nvPr/>
          </p:nvSpPr>
          <p:spPr>
            <a:xfrm>
              <a:off x="10965603" y="811918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21" name="Circle"/>
            <p:cNvSpPr/>
            <p:nvPr/>
          </p:nvSpPr>
          <p:spPr>
            <a:xfrm>
              <a:off x="9642349" y="9733434"/>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23" name="Line"/>
            <p:cNvSpPr/>
            <p:nvPr/>
          </p:nvSpPr>
          <p:spPr>
            <a:xfrm flipV="1">
              <a:off x="12411064" y="11103428"/>
              <a:ext cx="625667" cy="839157"/>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24" name="Line"/>
            <p:cNvSpPr/>
            <p:nvPr/>
          </p:nvSpPr>
          <p:spPr>
            <a:xfrm flipH="1" flipV="1">
              <a:off x="10136777" y="11025052"/>
              <a:ext cx="627018" cy="862148"/>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27" name="Line"/>
            <p:cNvSpPr/>
            <p:nvPr/>
          </p:nvSpPr>
          <p:spPr>
            <a:xfrm flipV="1">
              <a:off x="10194871" y="8673737"/>
              <a:ext cx="621175" cy="907621"/>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29" name="Shape"/>
            <p:cNvSpPr/>
            <p:nvPr/>
          </p:nvSpPr>
          <p:spPr>
            <a:xfrm>
              <a:off x="12499371" y="8982379"/>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30" name="TextBox 29"/>
            <p:cNvSpPr txBox="1"/>
            <p:nvPr/>
          </p:nvSpPr>
          <p:spPr>
            <a:xfrm>
              <a:off x="11404197" y="11592358"/>
              <a:ext cx="4001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S</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32" name="TextBox 31"/>
            <p:cNvSpPr txBox="1"/>
            <p:nvPr/>
          </p:nvSpPr>
          <p:spPr>
            <a:xfrm>
              <a:off x="11370985" y="8391505"/>
              <a:ext cx="42575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D</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49" name="Group 48"/>
          <p:cNvGrpSpPr/>
          <p:nvPr/>
        </p:nvGrpSpPr>
        <p:grpSpPr>
          <a:xfrm>
            <a:off x="2255126" y="9036745"/>
            <a:ext cx="4503146" cy="3937449"/>
            <a:chOff x="16992193" y="4806580"/>
            <a:chExt cx="5491290" cy="4856482"/>
          </a:xfrm>
        </p:grpSpPr>
        <p:sp>
          <p:nvSpPr>
            <p:cNvPr id="50" name="Oval 49"/>
            <p:cNvSpPr/>
            <p:nvPr/>
          </p:nvSpPr>
          <p:spPr>
            <a:xfrm>
              <a:off x="16992193" y="4806580"/>
              <a:ext cx="5491290" cy="4856482"/>
            </a:xfrm>
            <a:prstGeom prst="ellipse">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nvGrpSpPr>
            <p:cNvPr id="51" name="Group 50"/>
            <p:cNvGrpSpPr/>
            <p:nvPr/>
          </p:nvGrpSpPr>
          <p:grpSpPr>
            <a:xfrm>
              <a:off x="17494889" y="5272733"/>
              <a:ext cx="3436599" cy="3906234"/>
              <a:chOff x="17494889" y="5272733"/>
              <a:chExt cx="3436599" cy="3906234"/>
            </a:xfrm>
          </p:grpSpPr>
          <p:grpSp>
            <p:nvGrpSpPr>
              <p:cNvPr id="52" name="Group 51"/>
              <p:cNvGrpSpPr/>
              <p:nvPr/>
            </p:nvGrpSpPr>
            <p:grpSpPr>
              <a:xfrm>
                <a:off x="17494889" y="5833873"/>
                <a:ext cx="3436599" cy="3345094"/>
                <a:chOff x="17494889" y="5833873"/>
                <a:chExt cx="3436599" cy="3345094"/>
              </a:xfrm>
            </p:grpSpPr>
            <p:sp>
              <p:nvSpPr>
                <p:cNvPr id="54" name="Line"/>
                <p:cNvSpPr/>
                <p:nvPr/>
              </p:nvSpPr>
              <p:spPr>
                <a:xfrm flipV="1">
                  <a:off x="18411534" y="6062134"/>
                  <a:ext cx="1613571" cy="1011061"/>
                </a:xfrm>
                <a:prstGeom prst="line">
                  <a:avLst/>
                </a:prstGeom>
                <a:ln w="177800">
                  <a:solidFill>
                    <a:schemeClr val="bg1">
                      <a:lumMod val="75000"/>
                    </a:schemeClr>
                  </a:solidFill>
                  <a:miter/>
                </a:ln>
              </p:spPr>
              <p:txBody>
                <a:bodyPr lIns="45719" rIns="45719"/>
                <a:lstStyle/>
                <a:p>
                  <a:endParaRPr/>
                </a:p>
              </p:txBody>
            </p:sp>
            <p:sp>
              <p:nvSpPr>
                <p:cNvPr id="55" name="Line"/>
                <p:cNvSpPr/>
                <p:nvPr/>
              </p:nvSpPr>
              <p:spPr>
                <a:xfrm flipH="1" flipV="1">
                  <a:off x="18256717" y="7276377"/>
                  <a:ext cx="1820609" cy="1083189"/>
                </a:xfrm>
                <a:prstGeom prst="line">
                  <a:avLst/>
                </a:prstGeom>
                <a:ln w="177800">
                  <a:solidFill>
                    <a:schemeClr val="bg1">
                      <a:lumMod val="75000"/>
                    </a:schemeClr>
                  </a:solidFill>
                  <a:miter/>
                </a:ln>
              </p:spPr>
              <p:txBody>
                <a:bodyPr lIns="45719" rIns="45719"/>
                <a:lstStyle/>
                <a:p>
                  <a:endParaRPr/>
                </a:p>
              </p:txBody>
            </p:sp>
            <p:sp>
              <p:nvSpPr>
                <p:cNvPr id="56" name="Line"/>
                <p:cNvSpPr/>
                <p:nvPr/>
              </p:nvSpPr>
              <p:spPr>
                <a:xfrm flipV="1">
                  <a:off x="20340937" y="5955917"/>
                  <a:ext cx="1" cy="2530649"/>
                </a:xfrm>
                <a:prstGeom prst="line">
                  <a:avLst/>
                </a:prstGeom>
                <a:ln w="177800">
                  <a:solidFill>
                    <a:schemeClr val="bg1">
                      <a:lumMod val="75000"/>
                    </a:schemeClr>
                  </a:solidFill>
                  <a:miter/>
                </a:ln>
              </p:spPr>
              <p:txBody>
                <a:bodyPr lIns="45719" rIns="45719"/>
                <a:lstStyle/>
                <a:p>
                  <a:endParaRPr/>
                </a:p>
              </p:txBody>
            </p:sp>
            <p:sp>
              <p:nvSpPr>
                <p:cNvPr id="57" name="Circle"/>
                <p:cNvSpPr/>
                <p:nvPr/>
              </p:nvSpPr>
              <p:spPr>
                <a:xfrm>
                  <a:off x="19750387" y="799786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58" name="Line"/>
                <p:cNvSpPr/>
                <p:nvPr/>
              </p:nvSpPr>
              <p:spPr>
                <a:xfrm flipV="1">
                  <a:off x="18464752" y="5833873"/>
                  <a:ext cx="1103408" cy="746344"/>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59" name="Line"/>
                <p:cNvSpPr/>
                <p:nvPr/>
              </p:nvSpPr>
              <p:spPr>
                <a:xfrm>
                  <a:off x="20706046" y="6572748"/>
                  <a:ext cx="14258" cy="1309379"/>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60" name="Line"/>
                <p:cNvSpPr/>
                <p:nvPr/>
              </p:nvSpPr>
              <p:spPr>
                <a:xfrm flipH="1" flipV="1">
                  <a:off x="18507456" y="7863840"/>
                  <a:ext cx="1060704" cy="658368"/>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61" name="Circle"/>
                <p:cNvSpPr/>
                <p:nvPr/>
              </p:nvSpPr>
              <p:spPr>
                <a:xfrm>
                  <a:off x="17494889" y="6673671"/>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sp>
            <p:nvSpPr>
              <p:cNvPr id="53" name="Circle"/>
              <p:cNvSpPr/>
              <p:nvPr/>
            </p:nvSpPr>
            <p:spPr>
              <a:xfrm>
                <a:off x="19750387" y="527273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grpSp>
      <p:grpSp>
        <p:nvGrpSpPr>
          <p:cNvPr id="3" name="Group 2"/>
          <p:cNvGrpSpPr/>
          <p:nvPr/>
        </p:nvGrpSpPr>
        <p:grpSpPr>
          <a:xfrm>
            <a:off x="2048360" y="4610586"/>
            <a:ext cx="4848334" cy="2940068"/>
            <a:chOff x="2048360" y="4610586"/>
            <a:chExt cx="4848334" cy="2940068"/>
          </a:xfrm>
        </p:grpSpPr>
        <p:sp>
          <p:nvSpPr>
            <p:cNvPr id="63" name="Line"/>
            <p:cNvSpPr/>
            <p:nvPr/>
          </p:nvSpPr>
          <p:spPr>
            <a:xfrm flipH="1" flipV="1">
              <a:off x="4393870" y="5956851"/>
              <a:ext cx="1953141" cy="1143197"/>
            </a:xfrm>
            <a:prstGeom prst="line">
              <a:avLst/>
            </a:prstGeom>
            <a:ln w="177800">
              <a:solidFill>
                <a:schemeClr val="accent4">
                  <a:lumMod val="60000"/>
                  <a:lumOff val="40000"/>
                </a:schemeClr>
              </a:solidFill>
              <a:miter/>
            </a:ln>
          </p:spPr>
          <p:txBody>
            <a:bodyPr lIns="45719" rIns="45719"/>
            <a:lstStyle/>
            <a:p>
              <a:endParaRPr/>
            </a:p>
          </p:txBody>
        </p:sp>
        <p:sp>
          <p:nvSpPr>
            <p:cNvPr id="64" name="Line"/>
            <p:cNvSpPr/>
            <p:nvPr/>
          </p:nvSpPr>
          <p:spPr>
            <a:xfrm flipV="1">
              <a:off x="4492591" y="5109883"/>
              <a:ext cx="1881315" cy="971765"/>
            </a:xfrm>
            <a:prstGeom prst="line">
              <a:avLst/>
            </a:prstGeom>
            <a:ln w="177800">
              <a:solidFill>
                <a:schemeClr val="accent1">
                  <a:lumMod val="60000"/>
                  <a:lumOff val="40000"/>
                </a:schemeClr>
              </a:solidFill>
              <a:miter/>
            </a:ln>
          </p:spPr>
          <p:txBody>
            <a:bodyPr lIns="45719" rIns="45719"/>
            <a:lstStyle/>
            <a:p>
              <a:endParaRPr/>
            </a:p>
          </p:txBody>
        </p:sp>
        <p:sp>
          <p:nvSpPr>
            <p:cNvPr id="65" name="Line"/>
            <p:cNvSpPr/>
            <p:nvPr/>
          </p:nvSpPr>
          <p:spPr>
            <a:xfrm flipV="1">
              <a:off x="2581837" y="6024283"/>
              <a:ext cx="1775010" cy="995084"/>
            </a:xfrm>
            <a:prstGeom prst="line">
              <a:avLst/>
            </a:prstGeom>
            <a:ln w="177800">
              <a:solidFill>
                <a:schemeClr val="accent4">
                  <a:lumMod val="60000"/>
                  <a:lumOff val="40000"/>
                </a:schemeClr>
              </a:solidFill>
              <a:miter/>
            </a:ln>
          </p:spPr>
          <p:txBody>
            <a:bodyPr lIns="45719" rIns="45719"/>
            <a:lstStyle/>
            <a:p>
              <a:endParaRPr/>
            </a:p>
          </p:txBody>
        </p:sp>
        <p:sp>
          <p:nvSpPr>
            <p:cNvPr id="66" name="Line"/>
            <p:cNvSpPr/>
            <p:nvPr/>
          </p:nvSpPr>
          <p:spPr>
            <a:xfrm flipH="1" flipV="1">
              <a:off x="2528047" y="4894731"/>
              <a:ext cx="1936376" cy="1156448"/>
            </a:xfrm>
            <a:prstGeom prst="line">
              <a:avLst/>
            </a:prstGeom>
            <a:ln w="177800">
              <a:solidFill>
                <a:schemeClr val="accent1">
                  <a:lumMod val="60000"/>
                  <a:lumOff val="40000"/>
                </a:schemeClr>
              </a:solidFill>
              <a:miter/>
            </a:ln>
          </p:spPr>
          <p:txBody>
            <a:bodyPr lIns="45719" rIns="45719"/>
            <a:lstStyle/>
            <a:p>
              <a:endParaRPr/>
            </a:p>
          </p:txBody>
        </p:sp>
        <p:sp>
          <p:nvSpPr>
            <p:cNvPr id="70" name="Circle"/>
            <p:cNvSpPr/>
            <p:nvPr/>
          </p:nvSpPr>
          <p:spPr>
            <a:xfrm>
              <a:off x="3879108" y="5396365"/>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71" name="Circle"/>
            <p:cNvSpPr/>
            <p:nvPr/>
          </p:nvSpPr>
          <p:spPr>
            <a:xfrm>
              <a:off x="2048360" y="636955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1" name="Circle"/>
            <p:cNvSpPr/>
            <p:nvPr/>
          </p:nvSpPr>
          <p:spPr>
            <a:xfrm>
              <a:off x="2098307" y="461058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2" name="Circle"/>
            <p:cNvSpPr/>
            <p:nvPr/>
          </p:nvSpPr>
          <p:spPr>
            <a:xfrm>
              <a:off x="5665646" y="636955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3" name="Circle"/>
            <p:cNvSpPr/>
            <p:nvPr/>
          </p:nvSpPr>
          <p:spPr>
            <a:xfrm>
              <a:off x="5715593" y="461058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grpSp>
        <p:nvGrpSpPr>
          <p:cNvPr id="4" name="Group 3"/>
          <p:cNvGrpSpPr/>
          <p:nvPr/>
        </p:nvGrpSpPr>
        <p:grpSpPr>
          <a:xfrm>
            <a:off x="15511587" y="5340724"/>
            <a:ext cx="5963321" cy="1249905"/>
            <a:chOff x="15511587" y="5340724"/>
            <a:chExt cx="5963321" cy="1249905"/>
          </a:xfrm>
        </p:grpSpPr>
        <p:sp>
          <p:nvSpPr>
            <p:cNvPr id="85" name="Circle"/>
            <p:cNvSpPr/>
            <p:nvPr/>
          </p:nvSpPr>
          <p:spPr>
            <a:xfrm>
              <a:off x="17902697" y="5340724"/>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6" name="Circle"/>
            <p:cNvSpPr/>
            <p:nvPr/>
          </p:nvSpPr>
          <p:spPr>
            <a:xfrm>
              <a:off x="20293807" y="538272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7" name="Shape"/>
            <p:cNvSpPr/>
            <p:nvPr/>
          </p:nvSpPr>
          <p:spPr>
            <a:xfrm>
              <a:off x="19347705" y="5729062"/>
              <a:ext cx="527047" cy="56416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88" name="Line"/>
            <p:cNvSpPr/>
            <p:nvPr/>
          </p:nvSpPr>
          <p:spPr>
            <a:xfrm>
              <a:off x="16190258" y="6024280"/>
              <a:ext cx="1640542" cy="2"/>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89" name="Circle"/>
            <p:cNvSpPr/>
            <p:nvPr/>
          </p:nvSpPr>
          <p:spPr>
            <a:xfrm>
              <a:off x="15511587" y="540952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spTree>
    <p:extLst>
      <p:ext uri="{BB962C8B-B14F-4D97-AF65-F5344CB8AC3E}">
        <p14:creationId xmlns:p14="http://schemas.microsoft.com/office/powerpoint/2010/main" val="1482745324"/>
      </p:ext>
    </p:extLst>
  </p:cSld>
  <p:clrMapOvr>
    <a:masterClrMapping/>
  </p:clrMapOvr>
  <p:transition spd="med"/>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28</a:t>
            </a:fld>
            <a:endParaRPr/>
          </a:p>
        </p:txBody>
      </p:sp>
      <p:sp>
        <p:nvSpPr>
          <p:cNvPr id="637" name="Group"/>
          <p:cNvSpPr/>
          <p:nvPr/>
        </p:nvSpPr>
        <p:spPr>
          <a:xfrm>
            <a:off x="6750989" y="483016"/>
            <a:ext cx="10875732"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Supported Properties</a:t>
            </a:r>
            <a:endParaRPr dirty="0"/>
          </a:p>
        </p:txBody>
      </p:sp>
      <p:sp>
        <p:nvSpPr>
          <p:cNvPr id="69" name="canReach_R1 &lt;==&gt;…"/>
          <p:cNvSpPr/>
          <p:nvPr/>
        </p:nvSpPr>
        <p:spPr>
          <a:xfrm>
            <a:off x="1772298" y="3420595"/>
            <a:ext cx="4683331"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Load Balancing</a:t>
            </a:r>
            <a:endParaRPr lang="en-US" dirty="0"/>
          </a:p>
        </p:txBody>
      </p:sp>
      <p:sp>
        <p:nvSpPr>
          <p:cNvPr id="72" name="canReach_R1 &lt;==&gt;…"/>
          <p:cNvSpPr/>
          <p:nvPr/>
        </p:nvSpPr>
        <p:spPr>
          <a:xfrm>
            <a:off x="1772298" y="8301744"/>
            <a:ext cx="5847111"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Router Equivalence</a:t>
            </a:r>
            <a:endParaRPr lang="en-US" dirty="0"/>
          </a:p>
        </p:txBody>
      </p:sp>
      <p:sp>
        <p:nvSpPr>
          <p:cNvPr id="74" name="canReach_R1 &lt;==&gt;…"/>
          <p:cNvSpPr/>
          <p:nvPr/>
        </p:nvSpPr>
        <p:spPr>
          <a:xfrm>
            <a:off x="15301064" y="3264111"/>
            <a:ext cx="4821190"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Fault-Invariance</a:t>
            </a:r>
            <a:endParaRPr lang="en-US" dirty="0"/>
          </a:p>
        </p:txBody>
      </p:sp>
      <p:sp>
        <p:nvSpPr>
          <p:cNvPr id="75" name="canReach_R1 &lt;==&gt;…"/>
          <p:cNvSpPr/>
          <p:nvPr/>
        </p:nvSpPr>
        <p:spPr>
          <a:xfrm>
            <a:off x="15301064" y="8301744"/>
            <a:ext cx="629274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Network Equivalence</a:t>
            </a:r>
            <a:endParaRPr lang="en-US" dirty="0"/>
          </a:p>
        </p:txBody>
      </p:sp>
      <p:grpSp>
        <p:nvGrpSpPr>
          <p:cNvPr id="5" name="Group 4"/>
          <p:cNvGrpSpPr/>
          <p:nvPr/>
        </p:nvGrpSpPr>
        <p:grpSpPr>
          <a:xfrm>
            <a:off x="14259356" y="9729732"/>
            <a:ext cx="8583509" cy="3076313"/>
            <a:chOff x="14259356" y="9729732"/>
            <a:chExt cx="8583509" cy="3076313"/>
          </a:xfrm>
        </p:grpSpPr>
        <p:sp>
          <p:nvSpPr>
            <p:cNvPr id="50" name="Rounded Rectangle 49"/>
            <p:cNvSpPr/>
            <p:nvPr/>
          </p:nvSpPr>
          <p:spPr>
            <a:xfrm>
              <a:off x="14259356" y="9771012"/>
              <a:ext cx="3520729" cy="3035033"/>
            </a:xfrm>
            <a:prstGeom prst="roundRect">
              <a:avLst>
                <a:gd name="adj" fmla="val 50000"/>
              </a:avLst>
            </a:prstGeom>
            <a:solidFill>
              <a:srgbClr val="FEFFE5"/>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4" name="Line"/>
            <p:cNvSpPr/>
            <p:nvPr/>
          </p:nvSpPr>
          <p:spPr>
            <a:xfrm flipV="1">
              <a:off x="15060746" y="10411139"/>
              <a:ext cx="960774" cy="1381050"/>
            </a:xfrm>
            <a:prstGeom prst="line">
              <a:avLst/>
            </a:prstGeom>
            <a:ln w="165100">
              <a:solidFill>
                <a:schemeClr val="bg1">
                  <a:lumMod val="75000"/>
                </a:schemeClr>
              </a:solidFill>
              <a:miter/>
            </a:ln>
          </p:spPr>
          <p:txBody>
            <a:bodyPr lIns="45719" rIns="45719"/>
            <a:lstStyle/>
            <a:p>
              <a:endParaRPr/>
            </a:p>
          </p:txBody>
        </p:sp>
        <p:sp>
          <p:nvSpPr>
            <p:cNvPr id="55" name="Line"/>
            <p:cNvSpPr/>
            <p:nvPr/>
          </p:nvSpPr>
          <p:spPr>
            <a:xfrm flipH="1" flipV="1">
              <a:off x="16073996" y="10450444"/>
              <a:ext cx="930420" cy="1391585"/>
            </a:xfrm>
            <a:prstGeom prst="line">
              <a:avLst/>
            </a:prstGeom>
            <a:ln w="165100">
              <a:solidFill>
                <a:schemeClr val="bg1">
                  <a:lumMod val="75000"/>
                </a:schemeClr>
              </a:solidFill>
              <a:miter/>
            </a:ln>
          </p:spPr>
          <p:txBody>
            <a:bodyPr lIns="45719" rIns="45719"/>
            <a:lstStyle/>
            <a:p>
              <a:endParaRPr/>
            </a:p>
          </p:txBody>
        </p:sp>
        <p:sp>
          <p:nvSpPr>
            <p:cNvPr id="56" name="Line"/>
            <p:cNvSpPr/>
            <p:nvPr/>
          </p:nvSpPr>
          <p:spPr>
            <a:xfrm flipH="1">
              <a:off x="15043144" y="11877905"/>
              <a:ext cx="1954965" cy="1"/>
            </a:xfrm>
            <a:prstGeom prst="line">
              <a:avLst/>
            </a:prstGeom>
            <a:ln w="165100">
              <a:solidFill>
                <a:schemeClr val="bg1">
                  <a:lumMod val="75000"/>
                </a:schemeClr>
              </a:solidFill>
              <a:miter/>
            </a:ln>
          </p:spPr>
          <p:txBody>
            <a:bodyPr lIns="45719" rIns="45719"/>
            <a:lstStyle/>
            <a:p>
              <a:endParaRPr/>
            </a:p>
          </p:txBody>
        </p:sp>
        <p:sp>
          <p:nvSpPr>
            <p:cNvPr id="57" name="Circle"/>
            <p:cNvSpPr/>
            <p:nvPr/>
          </p:nvSpPr>
          <p:spPr>
            <a:xfrm>
              <a:off x="14593356" y="11387769"/>
              <a:ext cx="872634" cy="94301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58" name="Circle"/>
            <p:cNvSpPr/>
            <p:nvPr/>
          </p:nvSpPr>
          <p:spPr>
            <a:xfrm>
              <a:off x="15615036" y="9898671"/>
              <a:ext cx="872634" cy="94301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60" name="Circle"/>
            <p:cNvSpPr/>
            <p:nvPr/>
          </p:nvSpPr>
          <p:spPr>
            <a:xfrm>
              <a:off x="16576913" y="11387769"/>
              <a:ext cx="872634" cy="94301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64" name="Rounded Rectangle 63"/>
            <p:cNvSpPr/>
            <p:nvPr/>
          </p:nvSpPr>
          <p:spPr>
            <a:xfrm>
              <a:off x="19322136" y="9729732"/>
              <a:ext cx="3520729" cy="3035033"/>
            </a:xfrm>
            <a:prstGeom prst="roundRect">
              <a:avLst>
                <a:gd name="adj" fmla="val 50000"/>
              </a:avLst>
            </a:prstGeom>
            <a:solidFill>
              <a:schemeClr val="accent4">
                <a:lumMod val="20000"/>
                <a:lumOff val="80000"/>
              </a:schemeClr>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5" name="Line"/>
            <p:cNvSpPr/>
            <p:nvPr/>
          </p:nvSpPr>
          <p:spPr>
            <a:xfrm flipV="1">
              <a:off x="20123526" y="10369859"/>
              <a:ext cx="960774" cy="1381050"/>
            </a:xfrm>
            <a:prstGeom prst="line">
              <a:avLst/>
            </a:prstGeom>
            <a:ln w="165100">
              <a:solidFill>
                <a:schemeClr val="bg1">
                  <a:lumMod val="75000"/>
                </a:schemeClr>
              </a:solidFill>
              <a:miter/>
            </a:ln>
          </p:spPr>
          <p:txBody>
            <a:bodyPr lIns="45719" rIns="45719"/>
            <a:lstStyle/>
            <a:p>
              <a:endParaRPr/>
            </a:p>
          </p:txBody>
        </p:sp>
        <p:sp>
          <p:nvSpPr>
            <p:cNvPr id="66" name="Line"/>
            <p:cNvSpPr/>
            <p:nvPr/>
          </p:nvSpPr>
          <p:spPr>
            <a:xfrm flipH="1" flipV="1">
              <a:off x="21136776" y="10409164"/>
              <a:ext cx="930420" cy="1391585"/>
            </a:xfrm>
            <a:prstGeom prst="line">
              <a:avLst/>
            </a:prstGeom>
            <a:ln w="165100">
              <a:solidFill>
                <a:schemeClr val="bg1">
                  <a:lumMod val="75000"/>
                </a:schemeClr>
              </a:solidFill>
              <a:miter/>
            </a:ln>
          </p:spPr>
          <p:txBody>
            <a:bodyPr lIns="45719" rIns="45719"/>
            <a:lstStyle/>
            <a:p>
              <a:endParaRPr/>
            </a:p>
          </p:txBody>
        </p:sp>
        <p:sp>
          <p:nvSpPr>
            <p:cNvPr id="67" name="Line"/>
            <p:cNvSpPr/>
            <p:nvPr/>
          </p:nvSpPr>
          <p:spPr>
            <a:xfrm flipH="1">
              <a:off x="20105924" y="11836625"/>
              <a:ext cx="1954965" cy="1"/>
            </a:xfrm>
            <a:prstGeom prst="line">
              <a:avLst/>
            </a:prstGeom>
            <a:ln w="165100">
              <a:solidFill>
                <a:schemeClr val="bg1">
                  <a:lumMod val="75000"/>
                </a:schemeClr>
              </a:solidFill>
              <a:miter/>
            </a:ln>
          </p:spPr>
          <p:txBody>
            <a:bodyPr lIns="45719" rIns="45719"/>
            <a:lstStyle/>
            <a:p>
              <a:endParaRPr/>
            </a:p>
          </p:txBody>
        </p:sp>
        <p:sp>
          <p:nvSpPr>
            <p:cNvPr id="68" name="Circle"/>
            <p:cNvSpPr/>
            <p:nvPr/>
          </p:nvSpPr>
          <p:spPr>
            <a:xfrm>
              <a:off x="19656136" y="11346489"/>
              <a:ext cx="872634" cy="94301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70" name="Circle"/>
            <p:cNvSpPr/>
            <p:nvPr/>
          </p:nvSpPr>
          <p:spPr>
            <a:xfrm>
              <a:off x="20677816" y="9857391"/>
              <a:ext cx="872634" cy="94301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71" name="Circle"/>
            <p:cNvSpPr/>
            <p:nvPr/>
          </p:nvSpPr>
          <p:spPr>
            <a:xfrm>
              <a:off x="21639693" y="11346489"/>
              <a:ext cx="872634" cy="94301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82" name="canReach_R1 &lt;==&gt;…"/>
            <p:cNvSpPr/>
            <p:nvPr/>
          </p:nvSpPr>
          <p:spPr>
            <a:xfrm>
              <a:off x="18122541" y="10254862"/>
              <a:ext cx="985754" cy="156966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defRPr sz="4800"/>
              </a:pPr>
              <a:r>
                <a:rPr lang="en-US" sz="9600" b="1" dirty="0" smtClean="0"/>
                <a:t>=</a:t>
              </a:r>
              <a:endParaRPr lang="en-US" sz="9600" dirty="0"/>
            </a:p>
          </p:txBody>
        </p:sp>
      </p:grpSp>
      <p:grpSp>
        <p:nvGrpSpPr>
          <p:cNvPr id="4" name="Group 3"/>
          <p:cNvGrpSpPr/>
          <p:nvPr/>
        </p:nvGrpSpPr>
        <p:grpSpPr>
          <a:xfrm>
            <a:off x="14225378" y="4733702"/>
            <a:ext cx="8597245" cy="3086859"/>
            <a:chOff x="14225378" y="4733702"/>
            <a:chExt cx="8597245" cy="3086859"/>
          </a:xfrm>
        </p:grpSpPr>
        <p:sp>
          <p:nvSpPr>
            <p:cNvPr id="83" name="Rounded Rectangle 82"/>
            <p:cNvSpPr/>
            <p:nvPr/>
          </p:nvSpPr>
          <p:spPr>
            <a:xfrm>
              <a:off x="14225378" y="4785528"/>
              <a:ext cx="3520729" cy="3035033"/>
            </a:xfrm>
            <a:prstGeom prst="roundRect">
              <a:avLst>
                <a:gd name="adj" fmla="val 50000"/>
              </a:avLst>
            </a:prstGeom>
            <a:solidFill>
              <a:srgbClr val="FEFFE5"/>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84" name="Rounded Rectangle 83"/>
            <p:cNvSpPr/>
            <p:nvPr/>
          </p:nvSpPr>
          <p:spPr>
            <a:xfrm>
              <a:off x="19301894" y="4733702"/>
              <a:ext cx="3520729" cy="3035033"/>
            </a:xfrm>
            <a:prstGeom prst="roundRect">
              <a:avLst>
                <a:gd name="adj" fmla="val 50000"/>
              </a:avLst>
            </a:prstGeom>
            <a:solidFill>
              <a:srgbClr val="FEFFE5"/>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86" name="Shape"/>
            <p:cNvSpPr/>
            <p:nvPr/>
          </p:nvSpPr>
          <p:spPr>
            <a:xfrm>
              <a:off x="21660599" y="6374521"/>
              <a:ext cx="527047" cy="56416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87" name="Line"/>
            <p:cNvSpPr/>
            <p:nvPr/>
          </p:nvSpPr>
          <p:spPr>
            <a:xfrm flipH="1" flipV="1">
              <a:off x="15044233" y="5613656"/>
              <a:ext cx="934003" cy="1453857"/>
            </a:xfrm>
            <a:prstGeom prst="line">
              <a:avLst/>
            </a:prstGeom>
            <a:ln w="165100">
              <a:solidFill>
                <a:schemeClr val="bg1">
                  <a:lumMod val="75000"/>
                </a:schemeClr>
              </a:solidFill>
              <a:miter/>
            </a:ln>
          </p:spPr>
          <p:txBody>
            <a:bodyPr lIns="45719" rIns="45719"/>
            <a:lstStyle/>
            <a:p>
              <a:endParaRPr/>
            </a:p>
          </p:txBody>
        </p:sp>
        <p:sp>
          <p:nvSpPr>
            <p:cNvPr id="88" name="Line"/>
            <p:cNvSpPr/>
            <p:nvPr/>
          </p:nvSpPr>
          <p:spPr>
            <a:xfrm flipV="1">
              <a:off x="16094239" y="5631447"/>
              <a:ext cx="781188" cy="1396497"/>
            </a:xfrm>
            <a:prstGeom prst="line">
              <a:avLst/>
            </a:prstGeom>
            <a:ln w="165100">
              <a:solidFill>
                <a:schemeClr val="bg1">
                  <a:lumMod val="75000"/>
                </a:schemeClr>
              </a:solidFill>
              <a:miter/>
            </a:ln>
          </p:spPr>
          <p:txBody>
            <a:bodyPr lIns="45719" rIns="45719"/>
            <a:lstStyle/>
            <a:p>
              <a:endParaRPr/>
            </a:p>
          </p:txBody>
        </p:sp>
        <p:sp>
          <p:nvSpPr>
            <p:cNvPr id="89" name="Circle"/>
            <p:cNvSpPr/>
            <p:nvPr/>
          </p:nvSpPr>
          <p:spPr>
            <a:xfrm>
              <a:off x="15522525" y="6616213"/>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90" name="Line"/>
            <p:cNvSpPr/>
            <p:nvPr/>
          </p:nvSpPr>
          <p:spPr>
            <a:xfrm flipV="1">
              <a:off x="16547372" y="6202075"/>
              <a:ext cx="310144" cy="731770"/>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91" name="Line"/>
            <p:cNvSpPr/>
            <p:nvPr/>
          </p:nvSpPr>
          <p:spPr>
            <a:xfrm flipH="1">
              <a:off x="15234263" y="5649238"/>
              <a:ext cx="1502961" cy="1"/>
            </a:xfrm>
            <a:prstGeom prst="line">
              <a:avLst/>
            </a:prstGeom>
            <a:ln w="165100">
              <a:solidFill>
                <a:schemeClr val="bg1">
                  <a:lumMod val="75000"/>
                </a:schemeClr>
              </a:solidFill>
              <a:miter/>
            </a:ln>
          </p:spPr>
          <p:txBody>
            <a:bodyPr lIns="45719" rIns="45719"/>
            <a:lstStyle/>
            <a:p>
              <a:endParaRPr/>
            </a:p>
          </p:txBody>
        </p:sp>
        <p:sp>
          <p:nvSpPr>
            <p:cNvPr id="92" name="Circle"/>
            <p:cNvSpPr/>
            <p:nvPr/>
          </p:nvSpPr>
          <p:spPr>
            <a:xfrm>
              <a:off x="14656866" y="5176392"/>
              <a:ext cx="909706"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93" name="Circle"/>
            <p:cNvSpPr/>
            <p:nvPr/>
          </p:nvSpPr>
          <p:spPr>
            <a:xfrm>
              <a:off x="16359909" y="5176392"/>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94" name="Line"/>
            <p:cNvSpPr/>
            <p:nvPr/>
          </p:nvSpPr>
          <p:spPr>
            <a:xfrm flipH="1" flipV="1">
              <a:off x="20100923" y="5646027"/>
              <a:ext cx="934003" cy="1453857"/>
            </a:xfrm>
            <a:prstGeom prst="line">
              <a:avLst/>
            </a:prstGeom>
            <a:ln w="165100">
              <a:solidFill>
                <a:schemeClr val="bg1">
                  <a:lumMod val="75000"/>
                </a:schemeClr>
              </a:solidFill>
              <a:miter/>
            </a:ln>
          </p:spPr>
          <p:txBody>
            <a:bodyPr lIns="45719" rIns="45719"/>
            <a:lstStyle/>
            <a:p>
              <a:endParaRPr/>
            </a:p>
          </p:txBody>
        </p:sp>
        <p:sp>
          <p:nvSpPr>
            <p:cNvPr id="95" name="Line"/>
            <p:cNvSpPr/>
            <p:nvPr/>
          </p:nvSpPr>
          <p:spPr>
            <a:xfrm flipV="1">
              <a:off x="21150929" y="5663818"/>
              <a:ext cx="781188" cy="1396497"/>
            </a:xfrm>
            <a:prstGeom prst="line">
              <a:avLst/>
            </a:prstGeom>
            <a:ln w="165100">
              <a:solidFill>
                <a:schemeClr val="bg1">
                  <a:lumMod val="75000"/>
                </a:schemeClr>
              </a:solidFill>
              <a:miter/>
            </a:ln>
          </p:spPr>
          <p:txBody>
            <a:bodyPr lIns="45719" rIns="45719"/>
            <a:lstStyle/>
            <a:p>
              <a:endParaRPr/>
            </a:p>
          </p:txBody>
        </p:sp>
        <p:sp>
          <p:nvSpPr>
            <p:cNvPr id="96" name="Circle"/>
            <p:cNvSpPr/>
            <p:nvPr/>
          </p:nvSpPr>
          <p:spPr>
            <a:xfrm>
              <a:off x="20579214" y="6648584"/>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97" name="Line"/>
            <p:cNvSpPr/>
            <p:nvPr/>
          </p:nvSpPr>
          <p:spPr>
            <a:xfrm flipH="1" flipV="1">
              <a:off x="20182442" y="6192080"/>
              <a:ext cx="367821" cy="578431"/>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98" name="Line"/>
            <p:cNvSpPr/>
            <p:nvPr/>
          </p:nvSpPr>
          <p:spPr>
            <a:xfrm flipH="1">
              <a:off x="20290953" y="5681608"/>
              <a:ext cx="1502961" cy="1"/>
            </a:xfrm>
            <a:prstGeom prst="line">
              <a:avLst/>
            </a:prstGeom>
            <a:ln w="165100">
              <a:solidFill>
                <a:schemeClr val="bg1">
                  <a:lumMod val="75000"/>
                </a:schemeClr>
              </a:solidFill>
              <a:miter/>
            </a:ln>
          </p:spPr>
          <p:txBody>
            <a:bodyPr lIns="45719" rIns="45719"/>
            <a:lstStyle/>
            <a:p>
              <a:endParaRPr/>
            </a:p>
          </p:txBody>
        </p:sp>
        <p:sp>
          <p:nvSpPr>
            <p:cNvPr id="99" name="Circle"/>
            <p:cNvSpPr/>
            <p:nvPr/>
          </p:nvSpPr>
          <p:spPr>
            <a:xfrm>
              <a:off x="19713556" y="5208762"/>
              <a:ext cx="909706"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00" name="Circle"/>
            <p:cNvSpPr/>
            <p:nvPr/>
          </p:nvSpPr>
          <p:spPr>
            <a:xfrm>
              <a:off x="21416598" y="5208762"/>
              <a:ext cx="909707" cy="93687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01" name="Line"/>
            <p:cNvSpPr/>
            <p:nvPr/>
          </p:nvSpPr>
          <p:spPr>
            <a:xfrm>
              <a:off x="20659672" y="5424303"/>
              <a:ext cx="766599" cy="2753"/>
            </a:xfrm>
            <a:prstGeom prst="line">
              <a:avLst/>
            </a:prstGeom>
            <a:ln w="152400">
              <a:solidFill>
                <a:schemeClr val="accent6">
                  <a:satOff val="-16371"/>
                  <a:lumOff val="40501"/>
                </a:schemeClr>
              </a:solidFill>
              <a:miter/>
              <a:tailEnd type="triangle"/>
            </a:ln>
          </p:spPr>
          <p:txBody>
            <a:bodyPr lIns="45719" rIns="45719"/>
            <a:lstStyle/>
            <a:p>
              <a:endParaRPr/>
            </a:p>
          </p:txBody>
        </p:sp>
      </p:grpSp>
      <p:grpSp>
        <p:nvGrpSpPr>
          <p:cNvPr id="3" name="Group 2"/>
          <p:cNvGrpSpPr/>
          <p:nvPr/>
        </p:nvGrpSpPr>
        <p:grpSpPr>
          <a:xfrm>
            <a:off x="2785383" y="4820720"/>
            <a:ext cx="3711746" cy="3053579"/>
            <a:chOff x="2785383" y="4820720"/>
            <a:chExt cx="3711746" cy="3053579"/>
          </a:xfrm>
        </p:grpSpPr>
        <p:sp>
          <p:nvSpPr>
            <p:cNvPr id="107" name="Circle"/>
            <p:cNvSpPr/>
            <p:nvPr/>
          </p:nvSpPr>
          <p:spPr>
            <a:xfrm>
              <a:off x="2785383" y="4820720"/>
              <a:ext cx="1146939" cy="1103788"/>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08" name="Circle"/>
            <p:cNvSpPr/>
            <p:nvPr/>
          </p:nvSpPr>
          <p:spPr>
            <a:xfrm>
              <a:off x="5350190" y="4820720"/>
              <a:ext cx="1146939" cy="1103788"/>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09" name="Line"/>
            <p:cNvSpPr/>
            <p:nvPr/>
          </p:nvSpPr>
          <p:spPr>
            <a:xfrm flipV="1">
              <a:off x="4867835" y="5962986"/>
              <a:ext cx="819565" cy="1298425"/>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10" name="Line"/>
            <p:cNvSpPr/>
            <p:nvPr/>
          </p:nvSpPr>
          <p:spPr>
            <a:xfrm flipH="1" flipV="1">
              <a:off x="3634354" y="5995118"/>
              <a:ext cx="995082" cy="1371600"/>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11" name="Circle"/>
            <p:cNvSpPr/>
            <p:nvPr/>
          </p:nvSpPr>
          <p:spPr>
            <a:xfrm>
              <a:off x="4131895" y="6770511"/>
              <a:ext cx="1146939" cy="1103788"/>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12" name="canReach_R1 &lt;==&gt;…"/>
            <p:cNvSpPr/>
            <p:nvPr/>
          </p:nvSpPr>
          <p:spPr>
            <a:xfrm>
              <a:off x="2789060" y="6071115"/>
              <a:ext cx="60689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smtClean="0"/>
                <a:t>.4</a:t>
              </a:r>
              <a:endParaRPr lang="en-US" dirty="0"/>
            </a:p>
          </p:txBody>
        </p:sp>
        <p:sp>
          <p:nvSpPr>
            <p:cNvPr id="113" name="canReach_R1 &lt;==&gt;…"/>
            <p:cNvSpPr/>
            <p:nvPr/>
          </p:nvSpPr>
          <p:spPr>
            <a:xfrm>
              <a:off x="5738730" y="6087886"/>
              <a:ext cx="60689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smtClean="0"/>
                <a:t>.6</a:t>
              </a:r>
              <a:endParaRPr lang="en-US" dirty="0"/>
            </a:p>
          </p:txBody>
        </p:sp>
      </p:grpSp>
      <p:grpSp>
        <p:nvGrpSpPr>
          <p:cNvPr id="2" name="Group 1"/>
          <p:cNvGrpSpPr/>
          <p:nvPr/>
        </p:nvGrpSpPr>
        <p:grpSpPr>
          <a:xfrm>
            <a:off x="2499272" y="9301259"/>
            <a:ext cx="5502171" cy="4244541"/>
            <a:chOff x="2499272" y="9301259"/>
            <a:chExt cx="5502171" cy="4244541"/>
          </a:xfrm>
        </p:grpSpPr>
        <p:sp>
          <p:nvSpPr>
            <p:cNvPr id="158" name="Line"/>
            <p:cNvSpPr/>
            <p:nvPr/>
          </p:nvSpPr>
          <p:spPr>
            <a:xfrm flipH="1" flipV="1">
              <a:off x="3510124" y="9565469"/>
              <a:ext cx="12614" cy="3479873"/>
            </a:xfrm>
            <a:prstGeom prst="line">
              <a:avLst/>
            </a:prstGeom>
            <a:ln w="177800">
              <a:solidFill>
                <a:schemeClr val="bg1">
                  <a:lumMod val="75000"/>
                </a:schemeClr>
              </a:solidFill>
              <a:miter/>
            </a:ln>
          </p:spPr>
          <p:txBody>
            <a:bodyPr lIns="45719" rIns="45719"/>
            <a:lstStyle/>
            <a:p>
              <a:endParaRPr/>
            </a:p>
          </p:txBody>
        </p:sp>
        <p:sp>
          <p:nvSpPr>
            <p:cNvPr id="159" name="Line"/>
            <p:cNvSpPr/>
            <p:nvPr/>
          </p:nvSpPr>
          <p:spPr>
            <a:xfrm flipV="1">
              <a:off x="6998691" y="9484787"/>
              <a:ext cx="7668" cy="3262861"/>
            </a:xfrm>
            <a:prstGeom prst="line">
              <a:avLst/>
            </a:prstGeom>
            <a:ln w="177800">
              <a:solidFill>
                <a:schemeClr val="bg1">
                  <a:lumMod val="75000"/>
                </a:schemeClr>
              </a:solidFill>
              <a:miter/>
            </a:ln>
          </p:spPr>
          <p:txBody>
            <a:bodyPr lIns="45719" rIns="45719"/>
            <a:lstStyle/>
            <a:p>
              <a:endParaRPr/>
            </a:p>
          </p:txBody>
        </p:sp>
        <p:sp>
          <p:nvSpPr>
            <p:cNvPr id="160" name="Line"/>
            <p:cNvSpPr/>
            <p:nvPr/>
          </p:nvSpPr>
          <p:spPr>
            <a:xfrm flipV="1">
              <a:off x="3631327" y="10009394"/>
              <a:ext cx="3378221" cy="2738253"/>
            </a:xfrm>
            <a:prstGeom prst="line">
              <a:avLst/>
            </a:prstGeom>
            <a:ln w="177800">
              <a:solidFill>
                <a:schemeClr val="bg1">
                  <a:lumMod val="75000"/>
                </a:schemeClr>
              </a:solidFill>
              <a:miter/>
            </a:ln>
          </p:spPr>
          <p:txBody>
            <a:bodyPr lIns="45719" rIns="45719"/>
            <a:lstStyle/>
            <a:p>
              <a:endParaRPr/>
            </a:p>
          </p:txBody>
        </p:sp>
        <p:sp>
          <p:nvSpPr>
            <p:cNvPr id="161" name="Line"/>
            <p:cNvSpPr/>
            <p:nvPr/>
          </p:nvSpPr>
          <p:spPr>
            <a:xfrm>
              <a:off x="3459525" y="9982500"/>
              <a:ext cx="3535489" cy="2699835"/>
            </a:xfrm>
            <a:prstGeom prst="line">
              <a:avLst/>
            </a:prstGeom>
            <a:ln w="177800">
              <a:solidFill>
                <a:schemeClr val="bg1">
                  <a:lumMod val="75000"/>
                </a:schemeClr>
              </a:solidFill>
              <a:miter/>
            </a:ln>
          </p:spPr>
          <p:txBody>
            <a:bodyPr lIns="45719" rIns="45719"/>
            <a:lstStyle/>
            <a:p>
              <a:endParaRPr/>
            </a:p>
          </p:txBody>
        </p:sp>
        <p:sp>
          <p:nvSpPr>
            <p:cNvPr id="162" name="Circle"/>
            <p:cNvSpPr/>
            <p:nvPr/>
          </p:nvSpPr>
          <p:spPr>
            <a:xfrm>
              <a:off x="2855062" y="930125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63" name="Circle"/>
            <p:cNvSpPr/>
            <p:nvPr/>
          </p:nvSpPr>
          <p:spPr>
            <a:xfrm>
              <a:off x="6395607" y="930125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64" name="Rounded Rectangle 163"/>
            <p:cNvSpPr/>
            <p:nvPr/>
          </p:nvSpPr>
          <p:spPr>
            <a:xfrm>
              <a:off x="2676408" y="9305365"/>
              <a:ext cx="4961521" cy="1495686"/>
            </a:xfrm>
            <a:prstGeom prst="roundRect">
              <a:avLst/>
            </a:prstGeom>
            <a:solidFill>
              <a:srgbClr val="FFFFFF">
                <a:alpha val="62000"/>
              </a:srgbClr>
            </a:solidFill>
            <a:ln w="508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5" name="Rounded Rectangle 164"/>
            <p:cNvSpPr/>
            <p:nvPr/>
          </p:nvSpPr>
          <p:spPr>
            <a:xfrm>
              <a:off x="2499272" y="10841683"/>
              <a:ext cx="5502171" cy="2704117"/>
            </a:xfrm>
            <a:prstGeom prst="roundRect">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6" name="Circle"/>
            <p:cNvSpPr/>
            <p:nvPr/>
          </p:nvSpPr>
          <p:spPr>
            <a:xfrm>
              <a:off x="2985009" y="12149645"/>
              <a:ext cx="113853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67" name="Circle"/>
            <p:cNvSpPr/>
            <p:nvPr/>
          </p:nvSpPr>
          <p:spPr>
            <a:xfrm>
              <a:off x="6399621" y="12141813"/>
              <a:ext cx="113853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68" name="Line"/>
            <p:cNvSpPr/>
            <p:nvPr/>
          </p:nvSpPr>
          <p:spPr>
            <a:xfrm flipH="1" flipV="1">
              <a:off x="3195900" y="10946581"/>
              <a:ext cx="5497" cy="1139033"/>
            </a:xfrm>
            <a:prstGeom prst="line">
              <a:avLst/>
            </a:prstGeom>
            <a:ln w="127000">
              <a:solidFill>
                <a:schemeClr val="accent6">
                  <a:satOff val="-16371"/>
                  <a:lumOff val="40501"/>
                </a:schemeClr>
              </a:solidFill>
              <a:miter/>
              <a:tailEnd type="triangle"/>
            </a:ln>
          </p:spPr>
          <p:txBody>
            <a:bodyPr lIns="45719" rIns="45719"/>
            <a:lstStyle/>
            <a:p>
              <a:endParaRPr/>
            </a:p>
          </p:txBody>
        </p:sp>
        <p:sp>
          <p:nvSpPr>
            <p:cNvPr id="169" name="Line"/>
            <p:cNvSpPr/>
            <p:nvPr/>
          </p:nvSpPr>
          <p:spPr>
            <a:xfrm flipH="1" flipV="1">
              <a:off x="4427713" y="11112053"/>
              <a:ext cx="1475987" cy="1142827"/>
            </a:xfrm>
            <a:prstGeom prst="line">
              <a:avLst/>
            </a:prstGeom>
            <a:ln w="127000">
              <a:solidFill>
                <a:schemeClr val="accent6">
                  <a:satOff val="-16371"/>
                  <a:lumOff val="40501"/>
                </a:schemeClr>
              </a:solidFill>
              <a:miter/>
              <a:tailEnd type="triangle"/>
            </a:ln>
          </p:spPr>
          <p:txBody>
            <a:bodyPr lIns="45719" rIns="45719"/>
            <a:lstStyle/>
            <a:p>
              <a:endParaRPr/>
            </a:p>
          </p:txBody>
        </p:sp>
      </p:grpSp>
    </p:spTree>
    <p:extLst>
      <p:ext uri="{BB962C8B-B14F-4D97-AF65-F5344CB8AC3E}">
        <p14:creationId xmlns:p14="http://schemas.microsoft.com/office/powerpoint/2010/main" val="424400611"/>
      </p:ext>
    </p:extLst>
  </p:cSld>
  <p:clrMapOvr>
    <a:masterClrMapping/>
  </p:clrMapOvr>
  <p:transition spd="med"/>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29</a:t>
            </a:fld>
            <a:endParaRPr/>
          </a:p>
        </p:txBody>
      </p:sp>
      <p:sp>
        <p:nvSpPr>
          <p:cNvPr id="1497" name="Group"/>
          <p:cNvSpPr/>
          <p:nvPr/>
        </p:nvSpPr>
        <p:spPr>
          <a:xfrm>
            <a:off x="8285861" y="5442943"/>
            <a:ext cx="7805981"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9600" dirty="0" smtClean="0"/>
              <a:t>Optimizations</a:t>
            </a:r>
            <a:endParaRPr sz="9600" dirty="0"/>
          </a:p>
        </p:txBody>
      </p:sp>
    </p:spTree>
    <p:extLst>
      <p:ext uri="{BB962C8B-B14F-4D97-AF65-F5344CB8AC3E}">
        <p14:creationId xmlns:p14="http://schemas.microsoft.com/office/powerpoint/2010/main" val="1566679798"/>
      </p:ext>
    </p:extLst>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52" name="Group"/>
          <p:cNvSpPr/>
          <p:nvPr/>
        </p:nvSpPr>
        <p:spPr>
          <a:xfrm>
            <a:off x="3472629" y="483016"/>
            <a:ext cx="1743239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Misconfigurations are expensive</a:t>
            </a:r>
          </a:p>
        </p:txBody>
      </p:sp>
      <p:grpSp>
        <p:nvGrpSpPr>
          <p:cNvPr id="177" name="Group"/>
          <p:cNvGrpSpPr/>
          <p:nvPr/>
        </p:nvGrpSpPr>
        <p:grpSpPr>
          <a:xfrm>
            <a:off x="1748773" y="9600505"/>
            <a:ext cx="6666566" cy="3439454"/>
            <a:chOff x="719584" y="1723398"/>
            <a:chExt cx="6666565" cy="3439453"/>
          </a:xfrm>
        </p:grpSpPr>
        <p:sp>
          <p:nvSpPr>
            <p:cNvPr id="54" name="Shape"/>
            <p:cNvSpPr/>
            <p:nvPr/>
          </p:nvSpPr>
          <p:spPr>
            <a:xfrm>
              <a:off x="4072404" y="1723398"/>
              <a:ext cx="3049899" cy="3362162"/>
            </a:xfrm>
            <a:custGeom>
              <a:avLst/>
              <a:gdLst/>
              <a:ahLst/>
              <a:cxnLst>
                <a:cxn ang="0">
                  <a:pos x="wd2" y="hd2"/>
                </a:cxn>
                <a:cxn ang="5400000">
                  <a:pos x="wd2" y="hd2"/>
                </a:cxn>
                <a:cxn ang="10800000">
                  <a:pos x="wd2" y="hd2"/>
                </a:cxn>
                <a:cxn ang="16200000">
                  <a:pos x="wd2" y="hd2"/>
                </a:cxn>
              </a:cxnLst>
              <a:rect l="0" t="0" r="r" b="b"/>
              <a:pathLst>
                <a:path w="20405" h="21322" extrusionOk="0">
                  <a:moveTo>
                    <a:pt x="5595" y="5387"/>
                  </a:moveTo>
                  <a:cubicBezTo>
                    <a:pt x="5595" y="5387"/>
                    <a:pt x="5212" y="5827"/>
                    <a:pt x="4919" y="6190"/>
                  </a:cubicBezTo>
                  <a:cubicBezTo>
                    <a:pt x="4599" y="6532"/>
                    <a:pt x="3292" y="7890"/>
                    <a:pt x="2995" y="8911"/>
                  </a:cubicBezTo>
                  <a:cubicBezTo>
                    <a:pt x="2679" y="9932"/>
                    <a:pt x="1895" y="10791"/>
                    <a:pt x="1327" y="11816"/>
                  </a:cubicBezTo>
                  <a:cubicBezTo>
                    <a:pt x="759" y="12833"/>
                    <a:pt x="-827" y="15696"/>
                    <a:pt x="543" y="17319"/>
                  </a:cubicBezTo>
                  <a:cubicBezTo>
                    <a:pt x="543" y="17319"/>
                    <a:pt x="480" y="18801"/>
                    <a:pt x="651" y="19019"/>
                  </a:cubicBezTo>
                  <a:cubicBezTo>
                    <a:pt x="818" y="19241"/>
                    <a:pt x="2485" y="19019"/>
                    <a:pt x="2485" y="19019"/>
                  </a:cubicBezTo>
                  <a:cubicBezTo>
                    <a:pt x="2485" y="19019"/>
                    <a:pt x="3585" y="21322"/>
                    <a:pt x="10512" y="21322"/>
                  </a:cubicBezTo>
                  <a:cubicBezTo>
                    <a:pt x="17438" y="21322"/>
                    <a:pt x="17925" y="19741"/>
                    <a:pt x="17925" y="19741"/>
                  </a:cubicBezTo>
                  <a:cubicBezTo>
                    <a:pt x="17925" y="19741"/>
                    <a:pt x="19615" y="20220"/>
                    <a:pt x="19867" y="19904"/>
                  </a:cubicBezTo>
                  <a:cubicBezTo>
                    <a:pt x="20097" y="19579"/>
                    <a:pt x="20034" y="18079"/>
                    <a:pt x="20034" y="18079"/>
                  </a:cubicBezTo>
                  <a:cubicBezTo>
                    <a:pt x="20034" y="18079"/>
                    <a:pt x="20773" y="15538"/>
                    <a:pt x="20165" y="13876"/>
                  </a:cubicBezTo>
                  <a:cubicBezTo>
                    <a:pt x="19570" y="12192"/>
                    <a:pt x="17776" y="10214"/>
                    <a:pt x="17312" y="8749"/>
                  </a:cubicBezTo>
                  <a:cubicBezTo>
                    <a:pt x="16825" y="7271"/>
                    <a:pt x="15284" y="5229"/>
                    <a:pt x="14504" y="4708"/>
                  </a:cubicBezTo>
                  <a:cubicBezTo>
                    <a:pt x="13725" y="4208"/>
                    <a:pt x="14401" y="2345"/>
                    <a:pt x="16212" y="2567"/>
                  </a:cubicBezTo>
                  <a:cubicBezTo>
                    <a:pt x="15748" y="1226"/>
                    <a:pt x="15748" y="1226"/>
                    <a:pt x="15748" y="1226"/>
                  </a:cubicBezTo>
                  <a:cubicBezTo>
                    <a:pt x="15748" y="1226"/>
                    <a:pt x="15307" y="1644"/>
                    <a:pt x="14459" y="688"/>
                  </a:cubicBezTo>
                  <a:cubicBezTo>
                    <a:pt x="13617" y="-278"/>
                    <a:pt x="13044" y="64"/>
                    <a:pt x="13044" y="64"/>
                  </a:cubicBezTo>
                  <a:cubicBezTo>
                    <a:pt x="13044" y="64"/>
                    <a:pt x="12431" y="846"/>
                    <a:pt x="12035" y="705"/>
                  </a:cubicBezTo>
                  <a:cubicBezTo>
                    <a:pt x="11629" y="585"/>
                    <a:pt x="11336" y="-56"/>
                    <a:pt x="10683" y="4"/>
                  </a:cubicBezTo>
                  <a:cubicBezTo>
                    <a:pt x="10047" y="64"/>
                    <a:pt x="8970" y="166"/>
                    <a:pt x="8822" y="482"/>
                  </a:cubicBezTo>
                  <a:cubicBezTo>
                    <a:pt x="8695" y="803"/>
                    <a:pt x="9205" y="867"/>
                    <a:pt x="8930" y="1106"/>
                  </a:cubicBezTo>
                  <a:cubicBezTo>
                    <a:pt x="8804" y="1204"/>
                    <a:pt x="8484" y="965"/>
                    <a:pt x="8082" y="722"/>
                  </a:cubicBezTo>
                  <a:cubicBezTo>
                    <a:pt x="7618" y="444"/>
                    <a:pt x="7010" y="166"/>
                    <a:pt x="6352" y="384"/>
                  </a:cubicBezTo>
                  <a:cubicBezTo>
                    <a:pt x="5149" y="803"/>
                    <a:pt x="4662" y="1106"/>
                    <a:pt x="4748" y="1486"/>
                  </a:cubicBezTo>
                  <a:cubicBezTo>
                    <a:pt x="4811" y="1867"/>
                    <a:pt x="4027" y="2606"/>
                    <a:pt x="4324" y="2947"/>
                  </a:cubicBezTo>
                  <a:cubicBezTo>
                    <a:pt x="4644" y="3306"/>
                    <a:pt x="7343" y="2307"/>
                    <a:pt x="5595" y="5387"/>
                  </a:cubicBezTo>
                </a:path>
              </a:pathLst>
            </a:custGeom>
            <a:solidFill>
              <a:srgbClr val="D4BA84"/>
            </a:solidFill>
            <a:ln w="12700" cap="flat">
              <a:noFill/>
              <a:miter lim="400000"/>
            </a:ln>
            <a:effectLst/>
          </p:spPr>
          <p:txBody>
            <a:bodyPr wrap="square" lIns="45719" tIns="45719" rIns="45719" bIns="45719" numCol="1" anchor="ctr">
              <a:noAutofit/>
            </a:bodyPr>
            <a:lstStyle/>
            <a:p>
              <a:endParaRPr/>
            </a:p>
          </p:txBody>
        </p:sp>
        <p:sp>
          <p:nvSpPr>
            <p:cNvPr id="55" name="Shape"/>
            <p:cNvSpPr/>
            <p:nvPr/>
          </p:nvSpPr>
          <p:spPr>
            <a:xfrm>
              <a:off x="5059161" y="1994659"/>
              <a:ext cx="2147906" cy="3126573"/>
            </a:xfrm>
            <a:custGeom>
              <a:avLst/>
              <a:gdLst/>
              <a:ahLst/>
              <a:cxnLst>
                <a:cxn ang="0">
                  <a:pos x="wd2" y="hd2"/>
                </a:cxn>
                <a:cxn ang="5400000">
                  <a:pos x="wd2" y="hd2"/>
                </a:cxn>
                <a:cxn ang="10800000">
                  <a:pos x="wd2" y="hd2"/>
                </a:cxn>
                <a:cxn ang="16200000">
                  <a:pos x="wd2" y="hd2"/>
                </a:cxn>
              </a:cxnLst>
              <a:rect l="0" t="0" r="r" b="b"/>
              <a:pathLst>
                <a:path w="21410" h="21600" extrusionOk="0">
                  <a:moveTo>
                    <a:pt x="14586" y="0"/>
                  </a:moveTo>
                  <a:cubicBezTo>
                    <a:pt x="14586" y="23"/>
                    <a:pt x="14559" y="23"/>
                    <a:pt x="14559" y="23"/>
                  </a:cubicBezTo>
                  <a:cubicBezTo>
                    <a:pt x="12573" y="219"/>
                    <a:pt x="10278" y="1614"/>
                    <a:pt x="11130" y="3117"/>
                  </a:cubicBezTo>
                  <a:cubicBezTo>
                    <a:pt x="10660" y="3117"/>
                    <a:pt x="10150" y="3094"/>
                    <a:pt x="9687" y="3094"/>
                  </a:cubicBezTo>
                  <a:cubicBezTo>
                    <a:pt x="6856" y="3094"/>
                    <a:pt x="4339" y="3312"/>
                    <a:pt x="2575" y="3508"/>
                  </a:cubicBezTo>
                  <a:cubicBezTo>
                    <a:pt x="783" y="3726"/>
                    <a:pt x="-190" y="3922"/>
                    <a:pt x="31" y="3922"/>
                  </a:cubicBezTo>
                  <a:cubicBezTo>
                    <a:pt x="629" y="3922"/>
                    <a:pt x="1226" y="3903"/>
                    <a:pt x="1789" y="3903"/>
                  </a:cubicBezTo>
                  <a:cubicBezTo>
                    <a:pt x="12955" y="3903"/>
                    <a:pt x="14431" y="6694"/>
                    <a:pt x="15310" y="7937"/>
                  </a:cubicBezTo>
                  <a:cubicBezTo>
                    <a:pt x="15941" y="8830"/>
                    <a:pt x="16478" y="9765"/>
                    <a:pt x="17136" y="10635"/>
                  </a:cubicBezTo>
                  <a:cubicBezTo>
                    <a:pt x="17699" y="11379"/>
                    <a:pt x="18484" y="12012"/>
                    <a:pt x="18994" y="12752"/>
                  </a:cubicBezTo>
                  <a:cubicBezTo>
                    <a:pt x="19994" y="14166"/>
                    <a:pt x="20719" y="16501"/>
                    <a:pt x="19337" y="17808"/>
                  </a:cubicBezTo>
                  <a:cubicBezTo>
                    <a:pt x="18585" y="18483"/>
                    <a:pt x="17639" y="19027"/>
                    <a:pt x="16820" y="19660"/>
                  </a:cubicBezTo>
                  <a:cubicBezTo>
                    <a:pt x="16035" y="20228"/>
                    <a:pt x="14525" y="20009"/>
                    <a:pt x="13425" y="20251"/>
                  </a:cubicBezTo>
                  <a:cubicBezTo>
                    <a:pt x="11224" y="20753"/>
                    <a:pt x="8896" y="20470"/>
                    <a:pt x="6661" y="20795"/>
                  </a:cubicBezTo>
                  <a:cubicBezTo>
                    <a:pt x="5252" y="21014"/>
                    <a:pt x="3896" y="21232"/>
                    <a:pt x="2487" y="21256"/>
                  </a:cubicBezTo>
                  <a:cubicBezTo>
                    <a:pt x="2360" y="21256"/>
                    <a:pt x="2259" y="21256"/>
                    <a:pt x="2138" y="21256"/>
                  </a:cubicBezTo>
                  <a:cubicBezTo>
                    <a:pt x="1541" y="21256"/>
                    <a:pt x="944" y="21232"/>
                    <a:pt x="313" y="21186"/>
                  </a:cubicBezTo>
                  <a:cubicBezTo>
                    <a:pt x="1917" y="21428"/>
                    <a:pt x="3896" y="21600"/>
                    <a:pt x="6446" y="21600"/>
                  </a:cubicBezTo>
                  <a:lnTo>
                    <a:pt x="6540" y="21600"/>
                  </a:lnTo>
                  <a:cubicBezTo>
                    <a:pt x="6540" y="21600"/>
                    <a:pt x="6540" y="21600"/>
                    <a:pt x="6574" y="21600"/>
                  </a:cubicBezTo>
                  <a:cubicBezTo>
                    <a:pt x="6574" y="21600"/>
                    <a:pt x="6574" y="21600"/>
                    <a:pt x="6601" y="21600"/>
                  </a:cubicBezTo>
                  <a:cubicBezTo>
                    <a:pt x="6601" y="21600"/>
                    <a:pt x="6601" y="21600"/>
                    <a:pt x="6634" y="21600"/>
                  </a:cubicBezTo>
                  <a:cubicBezTo>
                    <a:pt x="6661" y="21600"/>
                    <a:pt x="6661" y="21600"/>
                    <a:pt x="6661" y="21600"/>
                  </a:cubicBezTo>
                  <a:cubicBezTo>
                    <a:pt x="16975" y="21600"/>
                    <a:pt x="17699" y="19879"/>
                    <a:pt x="17699" y="19879"/>
                  </a:cubicBezTo>
                  <a:cubicBezTo>
                    <a:pt x="17699" y="19879"/>
                    <a:pt x="19115" y="20186"/>
                    <a:pt x="19994" y="20186"/>
                  </a:cubicBezTo>
                  <a:cubicBezTo>
                    <a:pt x="20283" y="20186"/>
                    <a:pt x="20497" y="20139"/>
                    <a:pt x="20591" y="20055"/>
                  </a:cubicBezTo>
                  <a:cubicBezTo>
                    <a:pt x="20813" y="19832"/>
                    <a:pt x="20846" y="19097"/>
                    <a:pt x="20846" y="18571"/>
                  </a:cubicBezTo>
                  <a:cubicBezTo>
                    <a:pt x="20846" y="18288"/>
                    <a:pt x="20846" y="18069"/>
                    <a:pt x="20846" y="18069"/>
                  </a:cubicBezTo>
                  <a:cubicBezTo>
                    <a:pt x="20846" y="18069"/>
                    <a:pt x="21410" y="16655"/>
                    <a:pt x="21410" y="15194"/>
                  </a:cubicBezTo>
                  <a:cubicBezTo>
                    <a:pt x="21410" y="14603"/>
                    <a:pt x="21316" y="14017"/>
                    <a:pt x="21034" y="13491"/>
                  </a:cubicBezTo>
                  <a:cubicBezTo>
                    <a:pt x="20155" y="11663"/>
                    <a:pt x="17478" y="9504"/>
                    <a:pt x="16787" y="7909"/>
                  </a:cubicBezTo>
                  <a:cubicBezTo>
                    <a:pt x="16062" y="6299"/>
                    <a:pt x="13774" y="4075"/>
                    <a:pt x="12606" y="3508"/>
                  </a:cubicBezTo>
                  <a:cubicBezTo>
                    <a:pt x="12291" y="3359"/>
                    <a:pt x="12137" y="3094"/>
                    <a:pt x="12137" y="2791"/>
                  </a:cubicBezTo>
                  <a:cubicBezTo>
                    <a:pt x="12137" y="2070"/>
                    <a:pt x="13049" y="1154"/>
                    <a:pt x="14713" y="1154"/>
                  </a:cubicBezTo>
                  <a:cubicBezTo>
                    <a:pt x="14868" y="1154"/>
                    <a:pt x="15029" y="1177"/>
                    <a:pt x="15156" y="1177"/>
                  </a:cubicBezTo>
                  <a:cubicBezTo>
                    <a:pt x="14586" y="0"/>
                    <a:pt x="14586" y="0"/>
                    <a:pt x="14586" y="0"/>
                  </a:cubicBezTo>
                </a:path>
              </a:pathLst>
            </a:custGeom>
            <a:solidFill>
              <a:srgbClr val="CDB27A"/>
            </a:solidFill>
            <a:ln w="12700" cap="flat">
              <a:noFill/>
              <a:miter lim="400000"/>
            </a:ln>
            <a:effectLst/>
          </p:spPr>
          <p:txBody>
            <a:bodyPr wrap="square" lIns="45719" tIns="45719" rIns="45719" bIns="45719" numCol="1" anchor="ctr">
              <a:noAutofit/>
            </a:bodyPr>
            <a:lstStyle/>
            <a:p>
              <a:endParaRPr/>
            </a:p>
          </p:txBody>
        </p:sp>
        <p:sp>
          <p:nvSpPr>
            <p:cNvPr id="56" name="Shape"/>
            <p:cNvSpPr/>
            <p:nvPr/>
          </p:nvSpPr>
          <p:spPr>
            <a:xfrm>
              <a:off x="4991547" y="2369215"/>
              <a:ext cx="1338341" cy="199479"/>
            </a:xfrm>
            <a:custGeom>
              <a:avLst/>
              <a:gdLst/>
              <a:ahLst/>
              <a:cxnLst>
                <a:cxn ang="0">
                  <a:pos x="wd2" y="hd2"/>
                </a:cxn>
                <a:cxn ang="5400000">
                  <a:pos x="wd2" y="hd2"/>
                </a:cxn>
                <a:cxn ang="10800000">
                  <a:pos x="wd2" y="hd2"/>
                </a:cxn>
                <a:cxn ang="16200000">
                  <a:pos x="wd2" y="hd2"/>
                </a:cxn>
              </a:cxnLst>
              <a:rect l="0" t="0" r="r" b="b"/>
              <a:pathLst>
                <a:path w="21567" h="21386" extrusionOk="0">
                  <a:moveTo>
                    <a:pt x="216" y="21245"/>
                  </a:moveTo>
                  <a:cubicBezTo>
                    <a:pt x="368" y="20961"/>
                    <a:pt x="5963" y="9308"/>
                    <a:pt x="15159" y="9308"/>
                  </a:cubicBezTo>
                  <a:cubicBezTo>
                    <a:pt x="17089" y="9308"/>
                    <a:pt x="19171" y="9592"/>
                    <a:pt x="21404" y="10942"/>
                  </a:cubicBezTo>
                  <a:cubicBezTo>
                    <a:pt x="21459" y="10942"/>
                    <a:pt x="21567" y="10658"/>
                    <a:pt x="21567" y="9947"/>
                  </a:cubicBezTo>
                  <a:cubicBezTo>
                    <a:pt x="21567" y="9592"/>
                    <a:pt x="21513" y="8953"/>
                    <a:pt x="21404" y="8953"/>
                  </a:cubicBezTo>
                  <a:cubicBezTo>
                    <a:pt x="21404" y="8953"/>
                    <a:pt x="16991" y="3979"/>
                    <a:pt x="11244" y="3979"/>
                  </a:cubicBezTo>
                  <a:cubicBezTo>
                    <a:pt x="8045" y="3979"/>
                    <a:pt x="4391" y="5613"/>
                    <a:pt x="932" y="10658"/>
                  </a:cubicBezTo>
                  <a:cubicBezTo>
                    <a:pt x="878" y="10658"/>
                    <a:pt x="834" y="10942"/>
                    <a:pt x="834" y="11653"/>
                  </a:cubicBezTo>
                  <a:cubicBezTo>
                    <a:pt x="834" y="12292"/>
                    <a:pt x="932" y="12647"/>
                    <a:pt x="986" y="12647"/>
                  </a:cubicBezTo>
                  <a:cubicBezTo>
                    <a:pt x="986" y="12647"/>
                    <a:pt x="1040" y="12647"/>
                    <a:pt x="1192" y="12292"/>
                  </a:cubicBezTo>
                  <a:cubicBezTo>
                    <a:pt x="1995" y="11937"/>
                    <a:pt x="5757" y="9308"/>
                    <a:pt x="9824" y="6963"/>
                  </a:cubicBezTo>
                  <a:cubicBezTo>
                    <a:pt x="11851" y="5613"/>
                    <a:pt x="13998" y="4618"/>
                    <a:pt x="15874" y="3624"/>
                  </a:cubicBezTo>
                  <a:cubicBezTo>
                    <a:pt x="17696" y="2629"/>
                    <a:pt x="19322" y="2274"/>
                    <a:pt x="20342" y="2274"/>
                  </a:cubicBezTo>
                  <a:cubicBezTo>
                    <a:pt x="20645" y="2274"/>
                    <a:pt x="20895" y="2274"/>
                    <a:pt x="21101" y="2274"/>
                  </a:cubicBezTo>
                  <a:cubicBezTo>
                    <a:pt x="21209" y="2274"/>
                    <a:pt x="21253" y="2274"/>
                    <a:pt x="21307" y="2274"/>
                  </a:cubicBezTo>
                  <a:cubicBezTo>
                    <a:pt x="21307" y="2629"/>
                    <a:pt x="21361" y="2629"/>
                    <a:pt x="21361" y="2629"/>
                  </a:cubicBezTo>
                  <a:cubicBezTo>
                    <a:pt x="21361" y="1918"/>
                    <a:pt x="21361" y="1918"/>
                    <a:pt x="21361" y="1918"/>
                  </a:cubicBezTo>
                  <a:cubicBezTo>
                    <a:pt x="21307" y="2274"/>
                    <a:pt x="21307" y="2274"/>
                    <a:pt x="21307" y="2274"/>
                  </a:cubicBezTo>
                  <a:cubicBezTo>
                    <a:pt x="21361" y="2629"/>
                    <a:pt x="21361" y="2629"/>
                    <a:pt x="21361" y="2629"/>
                  </a:cubicBezTo>
                  <a:cubicBezTo>
                    <a:pt x="21361" y="1918"/>
                    <a:pt x="21361" y="1918"/>
                    <a:pt x="21361" y="1918"/>
                  </a:cubicBezTo>
                  <a:cubicBezTo>
                    <a:pt x="21307" y="2274"/>
                    <a:pt x="21307" y="2274"/>
                    <a:pt x="21307" y="2274"/>
                  </a:cubicBezTo>
                  <a:cubicBezTo>
                    <a:pt x="21404" y="1634"/>
                    <a:pt x="21404" y="1634"/>
                    <a:pt x="21404" y="1634"/>
                  </a:cubicBezTo>
                  <a:cubicBezTo>
                    <a:pt x="21307" y="2274"/>
                    <a:pt x="21307" y="2274"/>
                    <a:pt x="21307" y="2274"/>
                  </a:cubicBezTo>
                  <a:cubicBezTo>
                    <a:pt x="21404" y="1634"/>
                    <a:pt x="21404" y="1634"/>
                    <a:pt x="21404" y="1634"/>
                  </a:cubicBezTo>
                  <a:cubicBezTo>
                    <a:pt x="21307" y="2274"/>
                    <a:pt x="21307" y="2274"/>
                    <a:pt x="21307" y="2274"/>
                  </a:cubicBezTo>
                  <a:cubicBezTo>
                    <a:pt x="21404" y="1634"/>
                    <a:pt x="21404" y="1634"/>
                    <a:pt x="21404" y="1634"/>
                  </a:cubicBezTo>
                  <a:cubicBezTo>
                    <a:pt x="21253" y="1918"/>
                    <a:pt x="21253" y="1918"/>
                    <a:pt x="21253" y="1918"/>
                  </a:cubicBezTo>
                  <a:cubicBezTo>
                    <a:pt x="21253" y="1918"/>
                    <a:pt x="21253" y="2274"/>
                    <a:pt x="21307" y="2274"/>
                  </a:cubicBezTo>
                  <a:cubicBezTo>
                    <a:pt x="21404" y="1634"/>
                    <a:pt x="21404" y="1634"/>
                    <a:pt x="21404" y="1634"/>
                  </a:cubicBezTo>
                  <a:cubicBezTo>
                    <a:pt x="21253" y="1918"/>
                    <a:pt x="21253" y="1918"/>
                    <a:pt x="21253" y="1918"/>
                  </a:cubicBezTo>
                  <a:cubicBezTo>
                    <a:pt x="21404" y="1634"/>
                    <a:pt x="21404" y="1634"/>
                    <a:pt x="21404" y="1634"/>
                  </a:cubicBezTo>
                  <a:cubicBezTo>
                    <a:pt x="21253" y="1634"/>
                    <a:pt x="21253" y="1634"/>
                    <a:pt x="21253" y="1634"/>
                  </a:cubicBezTo>
                  <a:lnTo>
                    <a:pt x="21253" y="1918"/>
                  </a:lnTo>
                  <a:cubicBezTo>
                    <a:pt x="21404" y="1634"/>
                    <a:pt x="21404" y="1634"/>
                    <a:pt x="21404" y="1634"/>
                  </a:cubicBezTo>
                  <a:cubicBezTo>
                    <a:pt x="21253" y="1634"/>
                    <a:pt x="21253" y="1634"/>
                    <a:pt x="21253" y="1634"/>
                  </a:cubicBezTo>
                  <a:cubicBezTo>
                    <a:pt x="21404" y="1634"/>
                    <a:pt x="21404" y="1634"/>
                    <a:pt x="21404" y="1634"/>
                  </a:cubicBezTo>
                  <a:cubicBezTo>
                    <a:pt x="21253" y="995"/>
                    <a:pt x="21253" y="995"/>
                    <a:pt x="21253" y="995"/>
                  </a:cubicBezTo>
                  <a:cubicBezTo>
                    <a:pt x="21253" y="1350"/>
                    <a:pt x="21253" y="1350"/>
                    <a:pt x="21253" y="1634"/>
                  </a:cubicBezTo>
                  <a:cubicBezTo>
                    <a:pt x="21404" y="1634"/>
                    <a:pt x="21404" y="1634"/>
                    <a:pt x="21404" y="1634"/>
                  </a:cubicBezTo>
                  <a:cubicBezTo>
                    <a:pt x="21253" y="995"/>
                    <a:pt x="21253" y="995"/>
                    <a:pt x="21253" y="995"/>
                  </a:cubicBezTo>
                  <a:cubicBezTo>
                    <a:pt x="21404" y="1634"/>
                    <a:pt x="21404" y="1634"/>
                    <a:pt x="21404" y="1634"/>
                  </a:cubicBezTo>
                  <a:cubicBezTo>
                    <a:pt x="21307" y="639"/>
                    <a:pt x="21307" y="639"/>
                    <a:pt x="21307" y="639"/>
                  </a:cubicBezTo>
                  <a:lnTo>
                    <a:pt x="21253" y="995"/>
                  </a:lnTo>
                  <a:cubicBezTo>
                    <a:pt x="21404" y="1634"/>
                    <a:pt x="21404" y="1634"/>
                    <a:pt x="21404" y="1634"/>
                  </a:cubicBezTo>
                  <a:cubicBezTo>
                    <a:pt x="21307" y="639"/>
                    <a:pt x="21307" y="639"/>
                    <a:pt x="21307" y="639"/>
                  </a:cubicBezTo>
                  <a:cubicBezTo>
                    <a:pt x="21404" y="1350"/>
                    <a:pt x="21404" y="1350"/>
                    <a:pt x="21404" y="1350"/>
                  </a:cubicBezTo>
                  <a:cubicBezTo>
                    <a:pt x="21361" y="639"/>
                    <a:pt x="21361" y="639"/>
                    <a:pt x="21361" y="639"/>
                  </a:cubicBezTo>
                  <a:cubicBezTo>
                    <a:pt x="21307" y="639"/>
                    <a:pt x="21307" y="639"/>
                    <a:pt x="21307" y="639"/>
                  </a:cubicBezTo>
                  <a:cubicBezTo>
                    <a:pt x="21404" y="1350"/>
                    <a:pt x="21404" y="1350"/>
                    <a:pt x="21404" y="1350"/>
                  </a:cubicBezTo>
                  <a:cubicBezTo>
                    <a:pt x="21361" y="639"/>
                    <a:pt x="21361" y="639"/>
                    <a:pt x="21361" y="639"/>
                  </a:cubicBezTo>
                  <a:cubicBezTo>
                    <a:pt x="21361" y="1350"/>
                    <a:pt x="21361" y="1350"/>
                    <a:pt x="21361" y="1350"/>
                  </a:cubicBezTo>
                  <a:cubicBezTo>
                    <a:pt x="21361" y="639"/>
                    <a:pt x="21361" y="639"/>
                    <a:pt x="21361" y="639"/>
                  </a:cubicBezTo>
                  <a:cubicBezTo>
                    <a:pt x="21361" y="1350"/>
                    <a:pt x="21361" y="1350"/>
                    <a:pt x="21361" y="1350"/>
                  </a:cubicBezTo>
                  <a:cubicBezTo>
                    <a:pt x="21361" y="639"/>
                    <a:pt x="21361" y="639"/>
                    <a:pt x="21361" y="639"/>
                  </a:cubicBezTo>
                  <a:cubicBezTo>
                    <a:pt x="21361" y="995"/>
                    <a:pt x="21361" y="995"/>
                    <a:pt x="21361" y="995"/>
                  </a:cubicBezTo>
                  <a:cubicBezTo>
                    <a:pt x="21361" y="639"/>
                    <a:pt x="21361" y="639"/>
                    <a:pt x="21361" y="639"/>
                  </a:cubicBezTo>
                  <a:cubicBezTo>
                    <a:pt x="21361" y="995"/>
                    <a:pt x="21361" y="995"/>
                    <a:pt x="21361" y="995"/>
                  </a:cubicBezTo>
                  <a:cubicBezTo>
                    <a:pt x="21361" y="639"/>
                    <a:pt x="21361" y="639"/>
                    <a:pt x="21361" y="639"/>
                  </a:cubicBezTo>
                  <a:cubicBezTo>
                    <a:pt x="21361" y="639"/>
                    <a:pt x="21361" y="639"/>
                    <a:pt x="21307" y="639"/>
                  </a:cubicBezTo>
                  <a:cubicBezTo>
                    <a:pt x="21253" y="639"/>
                    <a:pt x="21101" y="639"/>
                    <a:pt x="20895" y="639"/>
                  </a:cubicBezTo>
                  <a:cubicBezTo>
                    <a:pt x="20287" y="995"/>
                    <a:pt x="19171" y="995"/>
                    <a:pt x="17804" y="995"/>
                  </a:cubicBezTo>
                  <a:cubicBezTo>
                    <a:pt x="14909" y="995"/>
                    <a:pt x="10843" y="639"/>
                    <a:pt x="7438" y="639"/>
                  </a:cubicBezTo>
                  <a:cubicBezTo>
                    <a:pt x="5757" y="284"/>
                    <a:pt x="4239" y="284"/>
                    <a:pt x="3166" y="284"/>
                  </a:cubicBezTo>
                  <a:cubicBezTo>
                    <a:pt x="2613" y="284"/>
                    <a:pt x="2157" y="284"/>
                    <a:pt x="1843" y="0"/>
                  </a:cubicBezTo>
                  <a:cubicBezTo>
                    <a:pt x="1539" y="0"/>
                    <a:pt x="1387" y="0"/>
                    <a:pt x="1387" y="0"/>
                  </a:cubicBezTo>
                  <a:cubicBezTo>
                    <a:pt x="1290" y="0"/>
                    <a:pt x="1236" y="639"/>
                    <a:pt x="1236" y="1350"/>
                  </a:cubicBezTo>
                  <a:cubicBezTo>
                    <a:pt x="1236" y="1634"/>
                    <a:pt x="1290" y="2274"/>
                    <a:pt x="1387" y="2274"/>
                  </a:cubicBezTo>
                  <a:cubicBezTo>
                    <a:pt x="1387" y="2274"/>
                    <a:pt x="12003" y="2984"/>
                    <a:pt x="17804" y="2984"/>
                  </a:cubicBezTo>
                  <a:cubicBezTo>
                    <a:pt x="18867" y="2984"/>
                    <a:pt x="19778" y="2984"/>
                    <a:pt x="20396" y="2984"/>
                  </a:cubicBezTo>
                  <a:cubicBezTo>
                    <a:pt x="20700" y="2984"/>
                    <a:pt x="20949" y="2984"/>
                    <a:pt x="21155" y="2629"/>
                  </a:cubicBezTo>
                  <a:cubicBezTo>
                    <a:pt x="21253" y="2629"/>
                    <a:pt x="21307" y="2629"/>
                    <a:pt x="21361" y="2629"/>
                  </a:cubicBezTo>
                  <a:lnTo>
                    <a:pt x="21404" y="2629"/>
                  </a:lnTo>
                  <a:cubicBezTo>
                    <a:pt x="21459" y="2629"/>
                    <a:pt x="21459" y="2629"/>
                    <a:pt x="21459" y="2629"/>
                  </a:cubicBezTo>
                  <a:lnTo>
                    <a:pt x="21513" y="2274"/>
                  </a:lnTo>
                  <a:cubicBezTo>
                    <a:pt x="21513" y="2274"/>
                    <a:pt x="21567" y="2274"/>
                    <a:pt x="21567" y="1918"/>
                  </a:cubicBezTo>
                  <a:lnTo>
                    <a:pt x="21567" y="1634"/>
                  </a:lnTo>
                  <a:cubicBezTo>
                    <a:pt x="21567" y="1350"/>
                    <a:pt x="21567" y="1350"/>
                    <a:pt x="21567" y="995"/>
                  </a:cubicBezTo>
                  <a:cubicBezTo>
                    <a:pt x="21513" y="995"/>
                    <a:pt x="21513" y="639"/>
                    <a:pt x="21513" y="639"/>
                  </a:cubicBezTo>
                  <a:cubicBezTo>
                    <a:pt x="21459" y="639"/>
                    <a:pt x="21459" y="639"/>
                    <a:pt x="21459" y="639"/>
                  </a:cubicBezTo>
                  <a:cubicBezTo>
                    <a:pt x="21459" y="639"/>
                    <a:pt x="21459" y="639"/>
                    <a:pt x="21404" y="284"/>
                  </a:cubicBezTo>
                  <a:cubicBezTo>
                    <a:pt x="21404" y="284"/>
                    <a:pt x="21404" y="284"/>
                    <a:pt x="21361" y="284"/>
                  </a:cubicBezTo>
                  <a:cubicBezTo>
                    <a:pt x="21307" y="284"/>
                    <a:pt x="21253" y="284"/>
                    <a:pt x="21101" y="284"/>
                  </a:cubicBezTo>
                  <a:cubicBezTo>
                    <a:pt x="20895" y="0"/>
                    <a:pt x="20645" y="0"/>
                    <a:pt x="20342" y="0"/>
                  </a:cubicBezTo>
                  <a:cubicBezTo>
                    <a:pt x="19225" y="0"/>
                    <a:pt x="17490" y="639"/>
                    <a:pt x="15462" y="1634"/>
                  </a:cubicBezTo>
                  <a:cubicBezTo>
                    <a:pt x="9368" y="4618"/>
                    <a:pt x="986" y="10658"/>
                    <a:pt x="986" y="10658"/>
                  </a:cubicBezTo>
                  <a:cubicBezTo>
                    <a:pt x="986" y="11653"/>
                    <a:pt x="986" y="11653"/>
                    <a:pt x="986" y="11653"/>
                  </a:cubicBezTo>
                  <a:cubicBezTo>
                    <a:pt x="1040" y="12647"/>
                    <a:pt x="1040" y="12647"/>
                    <a:pt x="1040" y="12647"/>
                  </a:cubicBezTo>
                  <a:cubicBezTo>
                    <a:pt x="4445" y="7603"/>
                    <a:pt x="8045" y="6253"/>
                    <a:pt x="11244" y="6253"/>
                  </a:cubicBezTo>
                  <a:cubicBezTo>
                    <a:pt x="14085" y="6253"/>
                    <a:pt x="16633" y="7318"/>
                    <a:pt x="18466" y="8668"/>
                  </a:cubicBezTo>
                  <a:cubicBezTo>
                    <a:pt x="19377" y="9308"/>
                    <a:pt x="20092" y="9947"/>
                    <a:pt x="20602" y="10303"/>
                  </a:cubicBezTo>
                  <a:cubicBezTo>
                    <a:pt x="20851" y="10658"/>
                    <a:pt x="21057" y="10658"/>
                    <a:pt x="21155" y="10942"/>
                  </a:cubicBezTo>
                  <a:cubicBezTo>
                    <a:pt x="21253" y="10942"/>
                    <a:pt x="21307" y="10942"/>
                    <a:pt x="21307" y="10942"/>
                  </a:cubicBezTo>
                  <a:cubicBezTo>
                    <a:pt x="21361" y="10942"/>
                    <a:pt x="21361" y="10942"/>
                    <a:pt x="21361" y="10942"/>
                  </a:cubicBezTo>
                  <a:cubicBezTo>
                    <a:pt x="21404" y="9947"/>
                    <a:pt x="21404" y="9947"/>
                    <a:pt x="21404" y="9947"/>
                  </a:cubicBezTo>
                  <a:cubicBezTo>
                    <a:pt x="21404" y="8953"/>
                    <a:pt x="21404" y="8953"/>
                    <a:pt x="21404" y="8953"/>
                  </a:cubicBezTo>
                  <a:cubicBezTo>
                    <a:pt x="19171" y="7603"/>
                    <a:pt x="17089" y="7318"/>
                    <a:pt x="15159" y="7318"/>
                  </a:cubicBezTo>
                  <a:cubicBezTo>
                    <a:pt x="5757" y="7318"/>
                    <a:pt x="119" y="19326"/>
                    <a:pt x="119" y="19326"/>
                  </a:cubicBezTo>
                  <a:cubicBezTo>
                    <a:pt x="21" y="19611"/>
                    <a:pt x="-33" y="20250"/>
                    <a:pt x="21" y="20605"/>
                  </a:cubicBezTo>
                  <a:cubicBezTo>
                    <a:pt x="21" y="21245"/>
                    <a:pt x="119" y="21600"/>
                    <a:pt x="216" y="21245"/>
                  </a:cubicBezTo>
                </a:path>
              </a:pathLst>
            </a:custGeom>
            <a:solidFill>
              <a:srgbClr val="A57C52"/>
            </a:solidFill>
            <a:ln w="12700" cap="flat">
              <a:noFill/>
              <a:miter lim="400000"/>
            </a:ln>
            <a:effectLst/>
          </p:spPr>
          <p:txBody>
            <a:bodyPr wrap="square" lIns="45719" tIns="45719" rIns="45719" bIns="45719" numCol="1" anchor="ctr">
              <a:noAutofit/>
            </a:bodyPr>
            <a:lstStyle/>
            <a:p>
              <a:endParaRPr/>
            </a:p>
          </p:txBody>
        </p:sp>
        <p:sp>
          <p:nvSpPr>
            <p:cNvPr id="57" name="Rectangle"/>
            <p:cNvSpPr/>
            <p:nvPr/>
          </p:nvSpPr>
          <p:spPr>
            <a:xfrm>
              <a:off x="5328494" y="3234261"/>
              <a:ext cx="686202" cy="1500525"/>
            </a:xfrm>
            <a:prstGeom prst="rect">
              <a:avLst/>
            </a:prstGeom>
            <a:solidFill>
              <a:srgbClr val="D4BA84"/>
            </a:solidFill>
            <a:ln w="12700" cap="flat">
              <a:noFill/>
              <a:miter lim="400000"/>
            </a:ln>
            <a:effectLst/>
          </p:spPr>
          <p:txBody>
            <a:bodyPr wrap="square" lIns="45719" tIns="45719" rIns="45719" bIns="45719" numCol="1" anchor="ctr">
              <a:noAutofit/>
            </a:bodyPr>
            <a:lstStyle/>
            <a:p>
              <a:endParaRPr/>
            </a:p>
          </p:txBody>
        </p:sp>
        <p:sp>
          <p:nvSpPr>
            <p:cNvPr id="58" name="$"/>
            <p:cNvSpPr/>
            <p:nvPr/>
          </p:nvSpPr>
          <p:spPr>
            <a:xfrm>
              <a:off x="4983569" y="2291926"/>
              <a:ext cx="2402580" cy="267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100" b="1">
                  <a:solidFill>
                    <a:srgbClr val="C3A56C"/>
                  </a:solidFill>
                  <a:latin typeface="Lato Bold"/>
                  <a:ea typeface="Lato Bold"/>
                  <a:cs typeface="Lato Bold"/>
                  <a:sym typeface="Lato Bold"/>
                </a:defRPr>
              </a:lvl1pPr>
            </a:lstStyle>
            <a:p>
              <a:r>
                <a:rPr dirty="0"/>
                <a:t>$</a:t>
              </a:r>
            </a:p>
          </p:txBody>
        </p:sp>
        <p:sp>
          <p:nvSpPr>
            <p:cNvPr id="59" name="Shape"/>
            <p:cNvSpPr/>
            <p:nvPr/>
          </p:nvSpPr>
          <p:spPr>
            <a:xfrm>
              <a:off x="2922940" y="4726539"/>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4" y="2788"/>
                    <a:pt x="15279" y="0"/>
                    <a:pt x="10808" y="0"/>
                  </a:cubicBezTo>
                  <a:cubicBezTo>
                    <a:pt x="6321" y="0"/>
                    <a:pt x="2486" y="2788"/>
                    <a:pt x="849" y="6618"/>
                  </a:cubicBezTo>
                  <a:cubicBezTo>
                    <a:pt x="0" y="6618"/>
                    <a:pt x="0" y="6618"/>
                    <a:pt x="0" y="6618"/>
                  </a:cubicBezTo>
                  <a:cubicBezTo>
                    <a:pt x="0" y="10781"/>
                    <a:pt x="0" y="10781"/>
                    <a:pt x="0" y="10781"/>
                  </a:cubicBezTo>
                  <a:cubicBezTo>
                    <a:pt x="0" y="16916"/>
                    <a:pt x="4835" y="21600"/>
                    <a:pt x="10808" y="21600"/>
                  </a:cubicBezTo>
                  <a:cubicBezTo>
                    <a:pt x="16765" y="21600"/>
                    <a:pt x="21600" y="16916"/>
                    <a:pt x="21600" y="10781"/>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0" name="Shape"/>
            <p:cNvSpPr/>
            <p:nvPr/>
          </p:nvSpPr>
          <p:spPr>
            <a:xfrm>
              <a:off x="2922940" y="4649250"/>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5" y="21600"/>
                    <a:pt x="10808" y="21600"/>
                  </a:cubicBezTo>
                  <a:cubicBezTo>
                    <a:pt x="4835" y="21600"/>
                    <a:pt x="0" y="16721"/>
                    <a:pt x="0" y="10800"/>
                  </a:cubicBezTo>
                  <a:cubicBezTo>
                    <a:pt x="0" y="4879"/>
                    <a:pt x="4835" y="0"/>
                    <a:pt x="10808" y="0"/>
                  </a:cubicBezTo>
                  <a:cubicBezTo>
                    <a:pt x="16765" y="0"/>
                    <a:pt x="21600" y="487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61" name="Shape"/>
            <p:cNvSpPr/>
            <p:nvPr/>
          </p:nvSpPr>
          <p:spPr>
            <a:xfrm>
              <a:off x="2988357" y="46611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47" y="21600"/>
                    <a:pt x="10844" y="21600"/>
                  </a:cubicBezTo>
                  <a:cubicBezTo>
                    <a:pt x="4853" y="21600"/>
                    <a:pt x="0" y="16770"/>
                    <a:pt x="0" y="10688"/>
                  </a:cubicBezTo>
                  <a:cubicBezTo>
                    <a:pt x="0" y="4830"/>
                    <a:pt x="4853" y="0"/>
                    <a:pt x="10844" y="0"/>
                  </a:cubicBezTo>
                  <a:cubicBezTo>
                    <a:pt x="16747"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2" name="Shape"/>
            <p:cNvSpPr/>
            <p:nvPr/>
          </p:nvSpPr>
          <p:spPr>
            <a:xfrm>
              <a:off x="2890232"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592"/>
                  </a:moveTo>
                  <a:cubicBezTo>
                    <a:pt x="19099" y="2756"/>
                    <a:pt x="15264" y="0"/>
                    <a:pt x="10792" y="0"/>
                  </a:cubicBezTo>
                  <a:cubicBezTo>
                    <a:pt x="6321" y="0"/>
                    <a:pt x="2486" y="2756"/>
                    <a:pt x="849" y="6592"/>
                  </a:cubicBezTo>
                  <a:cubicBezTo>
                    <a:pt x="0" y="6592"/>
                    <a:pt x="0" y="6592"/>
                    <a:pt x="0" y="6592"/>
                  </a:cubicBezTo>
                  <a:cubicBezTo>
                    <a:pt x="0" y="10800"/>
                    <a:pt x="0" y="10800"/>
                    <a:pt x="0" y="10800"/>
                  </a:cubicBezTo>
                  <a:cubicBezTo>
                    <a:pt x="0" y="16908"/>
                    <a:pt x="4820" y="21600"/>
                    <a:pt x="10792" y="21600"/>
                  </a:cubicBezTo>
                  <a:cubicBezTo>
                    <a:pt x="16765" y="21600"/>
                    <a:pt x="21600" y="16908"/>
                    <a:pt x="21600" y="10800"/>
                  </a:cubicBezTo>
                  <a:cubicBezTo>
                    <a:pt x="21600" y="6592"/>
                    <a:pt x="21600" y="6592"/>
                    <a:pt x="21600" y="6592"/>
                  </a:cubicBezTo>
                  <a:lnTo>
                    <a:pt x="20736" y="659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3" name="Shape"/>
            <p:cNvSpPr/>
            <p:nvPr/>
          </p:nvSpPr>
          <p:spPr>
            <a:xfrm>
              <a:off x="2890232"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20" y="21600"/>
                    <a:pt x="0" y="16730"/>
                    <a:pt x="0" y="10781"/>
                  </a:cubicBezTo>
                  <a:cubicBezTo>
                    <a:pt x="0" y="4870"/>
                    <a:pt x="4820" y="0"/>
                    <a:pt x="10792" y="0"/>
                  </a:cubicBezTo>
                  <a:cubicBezTo>
                    <a:pt x="16765"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64" name="Shape"/>
            <p:cNvSpPr/>
            <p:nvPr/>
          </p:nvSpPr>
          <p:spPr>
            <a:xfrm>
              <a:off x="2952675"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760"/>
                    <a:pt x="16761" y="21600"/>
                    <a:pt x="10835" y="21600"/>
                  </a:cubicBezTo>
                  <a:cubicBezTo>
                    <a:pt x="4839" y="21600"/>
                    <a:pt x="0" y="16760"/>
                    <a:pt x="0" y="10890"/>
                  </a:cubicBezTo>
                  <a:cubicBezTo>
                    <a:pt x="0" y="4795"/>
                    <a:pt x="4839" y="0"/>
                    <a:pt x="10835" y="0"/>
                  </a:cubicBezTo>
                  <a:cubicBezTo>
                    <a:pt x="16761" y="0"/>
                    <a:pt x="21600" y="4795"/>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5" name="Shape"/>
            <p:cNvSpPr/>
            <p:nvPr/>
          </p:nvSpPr>
          <p:spPr>
            <a:xfrm>
              <a:off x="2890232"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469"/>
                  </a:moveTo>
                  <a:cubicBezTo>
                    <a:pt x="19099" y="2640"/>
                    <a:pt x="15264" y="0"/>
                    <a:pt x="10792" y="0"/>
                  </a:cubicBezTo>
                  <a:cubicBezTo>
                    <a:pt x="6321" y="0"/>
                    <a:pt x="2486" y="2640"/>
                    <a:pt x="849" y="6469"/>
                  </a:cubicBezTo>
                  <a:cubicBezTo>
                    <a:pt x="0" y="6469"/>
                    <a:pt x="0" y="6469"/>
                    <a:pt x="0" y="6469"/>
                  </a:cubicBezTo>
                  <a:cubicBezTo>
                    <a:pt x="0" y="10819"/>
                    <a:pt x="0" y="10819"/>
                    <a:pt x="0" y="10819"/>
                  </a:cubicBezTo>
                  <a:cubicBezTo>
                    <a:pt x="0" y="16767"/>
                    <a:pt x="4820" y="21600"/>
                    <a:pt x="10792" y="21600"/>
                  </a:cubicBezTo>
                  <a:cubicBezTo>
                    <a:pt x="16765" y="21600"/>
                    <a:pt x="21600" y="16767"/>
                    <a:pt x="21600" y="10819"/>
                  </a:cubicBezTo>
                  <a:cubicBezTo>
                    <a:pt x="21600" y="6469"/>
                    <a:pt x="21600" y="6469"/>
                    <a:pt x="21600" y="6469"/>
                  </a:cubicBezTo>
                  <a:lnTo>
                    <a:pt x="20736"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6" name="Shape"/>
            <p:cNvSpPr/>
            <p:nvPr/>
          </p:nvSpPr>
          <p:spPr>
            <a:xfrm>
              <a:off x="2890232"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792" y="21600"/>
                  </a:cubicBezTo>
                  <a:cubicBezTo>
                    <a:pt x="4820" y="21600"/>
                    <a:pt x="0" y="16730"/>
                    <a:pt x="0" y="10819"/>
                  </a:cubicBezTo>
                  <a:cubicBezTo>
                    <a:pt x="0" y="4870"/>
                    <a:pt x="4820"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67" name="Shape"/>
            <p:cNvSpPr/>
            <p:nvPr/>
          </p:nvSpPr>
          <p:spPr>
            <a:xfrm>
              <a:off x="2952675"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8" name="Shape"/>
            <p:cNvSpPr/>
            <p:nvPr/>
          </p:nvSpPr>
          <p:spPr>
            <a:xfrm>
              <a:off x="2890232"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469"/>
                  </a:moveTo>
                  <a:cubicBezTo>
                    <a:pt x="19099" y="2640"/>
                    <a:pt x="15264" y="0"/>
                    <a:pt x="10792" y="0"/>
                  </a:cubicBezTo>
                  <a:cubicBezTo>
                    <a:pt x="6321" y="0"/>
                    <a:pt x="2486" y="2640"/>
                    <a:pt x="849" y="6469"/>
                  </a:cubicBezTo>
                  <a:cubicBezTo>
                    <a:pt x="0" y="6469"/>
                    <a:pt x="0" y="6469"/>
                    <a:pt x="0" y="6469"/>
                  </a:cubicBezTo>
                  <a:cubicBezTo>
                    <a:pt x="0" y="10781"/>
                    <a:pt x="0" y="10781"/>
                    <a:pt x="0" y="10781"/>
                  </a:cubicBezTo>
                  <a:cubicBezTo>
                    <a:pt x="0" y="16730"/>
                    <a:pt x="4820" y="21600"/>
                    <a:pt x="10792" y="21600"/>
                  </a:cubicBezTo>
                  <a:cubicBezTo>
                    <a:pt x="16765" y="21600"/>
                    <a:pt x="21600" y="16730"/>
                    <a:pt x="21600" y="10781"/>
                  </a:cubicBezTo>
                  <a:cubicBezTo>
                    <a:pt x="21600" y="6469"/>
                    <a:pt x="21600" y="6469"/>
                    <a:pt x="21600" y="6469"/>
                  </a:cubicBezTo>
                  <a:lnTo>
                    <a:pt x="20736"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9" name="Shape"/>
            <p:cNvSpPr/>
            <p:nvPr/>
          </p:nvSpPr>
          <p:spPr>
            <a:xfrm>
              <a:off x="2890232"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916"/>
                    <a:pt x="16765" y="21600"/>
                    <a:pt x="10792" y="21600"/>
                  </a:cubicBezTo>
                  <a:cubicBezTo>
                    <a:pt x="4820" y="21600"/>
                    <a:pt x="0" y="16916"/>
                    <a:pt x="0" y="10819"/>
                  </a:cubicBezTo>
                  <a:cubicBezTo>
                    <a:pt x="0" y="4870"/>
                    <a:pt x="4820"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0" name="Shape"/>
            <p:cNvSpPr/>
            <p:nvPr/>
          </p:nvSpPr>
          <p:spPr>
            <a:xfrm>
              <a:off x="2952675"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1" name="Shape"/>
            <p:cNvSpPr/>
            <p:nvPr/>
          </p:nvSpPr>
          <p:spPr>
            <a:xfrm>
              <a:off x="2857523" y="4328202"/>
              <a:ext cx="956794" cy="391724"/>
            </a:xfrm>
            <a:custGeom>
              <a:avLst/>
              <a:gdLst/>
              <a:ahLst/>
              <a:cxnLst>
                <a:cxn ang="0">
                  <a:pos x="wd2" y="hd2"/>
                </a:cxn>
                <a:cxn ang="5400000">
                  <a:pos x="wd2" y="hd2"/>
                </a:cxn>
                <a:cxn ang="10800000">
                  <a:pos x="wd2" y="hd2"/>
                </a:cxn>
                <a:cxn ang="16200000">
                  <a:pos x="wd2" y="hd2"/>
                </a:cxn>
              </a:cxnLst>
              <a:rect l="0" t="0" r="r" b="b"/>
              <a:pathLst>
                <a:path w="21600" h="21600" extrusionOk="0">
                  <a:moveTo>
                    <a:pt x="20751" y="6598"/>
                  </a:moveTo>
                  <a:cubicBezTo>
                    <a:pt x="19114" y="2801"/>
                    <a:pt x="15279" y="0"/>
                    <a:pt x="10808" y="0"/>
                  </a:cubicBezTo>
                  <a:cubicBezTo>
                    <a:pt x="6321" y="0"/>
                    <a:pt x="2486" y="2801"/>
                    <a:pt x="849" y="6598"/>
                  </a:cubicBezTo>
                  <a:cubicBezTo>
                    <a:pt x="0" y="6598"/>
                    <a:pt x="0" y="6598"/>
                    <a:pt x="0" y="6598"/>
                  </a:cubicBezTo>
                  <a:cubicBezTo>
                    <a:pt x="0" y="10726"/>
                    <a:pt x="0" y="10726"/>
                    <a:pt x="0" y="10726"/>
                  </a:cubicBezTo>
                  <a:cubicBezTo>
                    <a:pt x="0" y="16771"/>
                    <a:pt x="4835" y="21600"/>
                    <a:pt x="10808" y="21600"/>
                  </a:cubicBezTo>
                  <a:cubicBezTo>
                    <a:pt x="16765" y="21600"/>
                    <a:pt x="21600" y="16771"/>
                    <a:pt x="21600" y="10726"/>
                  </a:cubicBezTo>
                  <a:cubicBezTo>
                    <a:pt x="21600" y="6598"/>
                    <a:pt x="21600" y="6598"/>
                    <a:pt x="21600" y="6598"/>
                  </a:cubicBezTo>
                  <a:lnTo>
                    <a:pt x="20751" y="659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2" name="Shape"/>
            <p:cNvSpPr/>
            <p:nvPr/>
          </p:nvSpPr>
          <p:spPr>
            <a:xfrm>
              <a:off x="2857523" y="4250913"/>
              <a:ext cx="956794"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808" y="21600"/>
                  </a:cubicBezTo>
                  <a:cubicBezTo>
                    <a:pt x="4835" y="21600"/>
                    <a:pt x="0" y="16730"/>
                    <a:pt x="0" y="10819"/>
                  </a:cubicBezTo>
                  <a:cubicBezTo>
                    <a:pt x="0" y="4870"/>
                    <a:pt x="4835" y="0"/>
                    <a:pt x="10808"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3" name="Shape"/>
            <p:cNvSpPr/>
            <p:nvPr/>
          </p:nvSpPr>
          <p:spPr>
            <a:xfrm>
              <a:off x="2922940" y="4265776"/>
              <a:ext cx="825959"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805"/>
                    <a:pt x="16816" y="21600"/>
                    <a:pt x="10818" y="21600"/>
                  </a:cubicBezTo>
                  <a:cubicBezTo>
                    <a:pt x="4784" y="21600"/>
                    <a:pt x="0" y="16805"/>
                    <a:pt x="0" y="10890"/>
                  </a:cubicBezTo>
                  <a:cubicBezTo>
                    <a:pt x="0" y="4840"/>
                    <a:pt x="4784" y="0"/>
                    <a:pt x="10818" y="0"/>
                  </a:cubicBezTo>
                  <a:cubicBezTo>
                    <a:pt x="16816" y="0"/>
                    <a:pt x="21600" y="4840"/>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4" name="Shape"/>
            <p:cNvSpPr/>
            <p:nvPr/>
          </p:nvSpPr>
          <p:spPr>
            <a:xfrm>
              <a:off x="2922940" y="4236049"/>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443"/>
                  </a:moveTo>
                  <a:cubicBezTo>
                    <a:pt x="19114" y="2607"/>
                    <a:pt x="15279" y="0"/>
                    <a:pt x="10808" y="0"/>
                  </a:cubicBezTo>
                  <a:cubicBezTo>
                    <a:pt x="6321" y="0"/>
                    <a:pt x="2486" y="2607"/>
                    <a:pt x="849" y="6443"/>
                  </a:cubicBezTo>
                  <a:cubicBezTo>
                    <a:pt x="0" y="6443"/>
                    <a:pt x="0" y="6443"/>
                    <a:pt x="0" y="6443"/>
                  </a:cubicBezTo>
                  <a:cubicBezTo>
                    <a:pt x="0" y="10800"/>
                    <a:pt x="0" y="10800"/>
                    <a:pt x="0" y="10800"/>
                  </a:cubicBezTo>
                  <a:cubicBezTo>
                    <a:pt x="0" y="16721"/>
                    <a:pt x="4835" y="21600"/>
                    <a:pt x="10808" y="21600"/>
                  </a:cubicBezTo>
                  <a:cubicBezTo>
                    <a:pt x="16765" y="21600"/>
                    <a:pt x="21600" y="16721"/>
                    <a:pt x="21600" y="10800"/>
                  </a:cubicBezTo>
                  <a:cubicBezTo>
                    <a:pt x="21600" y="6443"/>
                    <a:pt x="21600" y="6443"/>
                    <a:pt x="21600" y="6443"/>
                  </a:cubicBezTo>
                  <a:lnTo>
                    <a:pt x="20751"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5" name="Shape"/>
            <p:cNvSpPr/>
            <p:nvPr/>
          </p:nvSpPr>
          <p:spPr>
            <a:xfrm>
              <a:off x="2922940" y="4155788"/>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87"/>
                    <a:pt x="16765" y="21600"/>
                    <a:pt x="10808" y="21600"/>
                  </a:cubicBezTo>
                  <a:cubicBezTo>
                    <a:pt x="4835" y="21600"/>
                    <a:pt x="0" y="16887"/>
                    <a:pt x="0" y="10800"/>
                  </a:cubicBezTo>
                  <a:cubicBezTo>
                    <a:pt x="0" y="4899"/>
                    <a:pt x="4835" y="0"/>
                    <a:pt x="10808" y="0"/>
                  </a:cubicBezTo>
                  <a:cubicBezTo>
                    <a:pt x="16765" y="0"/>
                    <a:pt x="21600" y="489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6" name="Shape"/>
            <p:cNvSpPr/>
            <p:nvPr/>
          </p:nvSpPr>
          <p:spPr>
            <a:xfrm>
              <a:off x="2988357" y="417065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47" y="21600"/>
                    <a:pt x="10844" y="21600"/>
                  </a:cubicBezTo>
                  <a:cubicBezTo>
                    <a:pt x="4853" y="21600"/>
                    <a:pt x="0" y="16770"/>
                    <a:pt x="0" y="10912"/>
                  </a:cubicBezTo>
                  <a:cubicBezTo>
                    <a:pt x="0" y="4830"/>
                    <a:pt x="4853" y="0"/>
                    <a:pt x="10844" y="0"/>
                  </a:cubicBezTo>
                  <a:cubicBezTo>
                    <a:pt x="16747"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7" name="Shape"/>
            <p:cNvSpPr/>
            <p:nvPr/>
          </p:nvSpPr>
          <p:spPr>
            <a:xfrm>
              <a:off x="2836709" y="4105252"/>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629"/>
                  </a:moveTo>
                  <a:cubicBezTo>
                    <a:pt x="19099" y="2756"/>
                    <a:pt x="15279" y="0"/>
                    <a:pt x="10792" y="0"/>
                  </a:cubicBezTo>
                  <a:cubicBezTo>
                    <a:pt x="6321" y="0"/>
                    <a:pt x="2486" y="2756"/>
                    <a:pt x="864" y="6629"/>
                  </a:cubicBezTo>
                  <a:cubicBezTo>
                    <a:pt x="0" y="6629"/>
                    <a:pt x="0" y="6629"/>
                    <a:pt x="0" y="6629"/>
                  </a:cubicBezTo>
                  <a:cubicBezTo>
                    <a:pt x="0" y="10800"/>
                    <a:pt x="0" y="10800"/>
                    <a:pt x="0" y="10800"/>
                  </a:cubicBezTo>
                  <a:cubicBezTo>
                    <a:pt x="0" y="16908"/>
                    <a:pt x="4835" y="21600"/>
                    <a:pt x="10792" y="21600"/>
                  </a:cubicBezTo>
                  <a:cubicBezTo>
                    <a:pt x="16765" y="21600"/>
                    <a:pt x="21600" y="16908"/>
                    <a:pt x="21600" y="10800"/>
                  </a:cubicBezTo>
                  <a:cubicBezTo>
                    <a:pt x="21600" y="6629"/>
                    <a:pt x="21600" y="6629"/>
                    <a:pt x="21600" y="6629"/>
                  </a:cubicBezTo>
                  <a:lnTo>
                    <a:pt x="20736" y="662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8" name="Shape"/>
            <p:cNvSpPr/>
            <p:nvPr/>
          </p:nvSpPr>
          <p:spPr>
            <a:xfrm>
              <a:off x="2836709" y="403093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792" y="21600"/>
                  </a:cubicBezTo>
                  <a:cubicBezTo>
                    <a:pt x="4835" y="21600"/>
                    <a:pt x="0" y="16730"/>
                    <a:pt x="0" y="10819"/>
                  </a:cubicBezTo>
                  <a:cubicBezTo>
                    <a:pt x="0" y="4870"/>
                    <a:pt x="4835"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9" name="Shape"/>
            <p:cNvSpPr/>
            <p:nvPr/>
          </p:nvSpPr>
          <p:spPr>
            <a:xfrm>
              <a:off x="2902126" y="4042826"/>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710"/>
                  </a:moveTo>
                  <a:cubicBezTo>
                    <a:pt x="21600" y="16805"/>
                    <a:pt x="16744" y="21600"/>
                    <a:pt x="10747" y="21600"/>
                  </a:cubicBezTo>
                  <a:cubicBezTo>
                    <a:pt x="4769" y="21600"/>
                    <a:pt x="0" y="16805"/>
                    <a:pt x="0" y="10710"/>
                  </a:cubicBezTo>
                  <a:cubicBezTo>
                    <a:pt x="0" y="4795"/>
                    <a:pt x="4769" y="0"/>
                    <a:pt x="10747" y="0"/>
                  </a:cubicBezTo>
                  <a:cubicBezTo>
                    <a:pt x="16744" y="0"/>
                    <a:pt x="21600" y="4795"/>
                    <a:pt x="21600" y="1071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0" name="Shape"/>
            <p:cNvSpPr/>
            <p:nvPr/>
          </p:nvSpPr>
          <p:spPr>
            <a:xfrm>
              <a:off x="2836709" y="399823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79" y="0"/>
                    <a:pt x="10792" y="0"/>
                  </a:cubicBezTo>
                  <a:cubicBezTo>
                    <a:pt x="6321" y="0"/>
                    <a:pt x="2486" y="2788"/>
                    <a:pt x="864" y="6618"/>
                  </a:cubicBezTo>
                  <a:cubicBezTo>
                    <a:pt x="0" y="6618"/>
                    <a:pt x="0" y="6618"/>
                    <a:pt x="0" y="6618"/>
                  </a:cubicBezTo>
                  <a:cubicBezTo>
                    <a:pt x="0" y="10819"/>
                    <a:pt x="0" y="10819"/>
                    <a:pt x="0" y="10819"/>
                  </a:cubicBezTo>
                  <a:cubicBezTo>
                    <a:pt x="0" y="16916"/>
                    <a:pt x="4835" y="21600"/>
                    <a:pt x="10792" y="21600"/>
                  </a:cubicBezTo>
                  <a:cubicBezTo>
                    <a:pt x="16765" y="21600"/>
                    <a:pt x="21600" y="16916"/>
                    <a:pt x="21600" y="10819"/>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1" name="Shape"/>
            <p:cNvSpPr/>
            <p:nvPr/>
          </p:nvSpPr>
          <p:spPr>
            <a:xfrm>
              <a:off x="2836709" y="392392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35" y="21600"/>
                    <a:pt x="0" y="16730"/>
                    <a:pt x="0" y="10781"/>
                  </a:cubicBezTo>
                  <a:cubicBezTo>
                    <a:pt x="0" y="4870"/>
                    <a:pt x="4835" y="0"/>
                    <a:pt x="10792" y="0"/>
                  </a:cubicBezTo>
                  <a:cubicBezTo>
                    <a:pt x="16765"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82" name="Shape"/>
            <p:cNvSpPr/>
            <p:nvPr/>
          </p:nvSpPr>
          <p:spPr>
            <a:xfrm>
              <a:off x="2902126" y="3935810"/>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760"/>
                    <a:pt x="16744" y="21600"/>
                    <a:pt x="10747" y="21600"/>
                  </a:cubicBezTo>
                  <a:cubicBezTo>
                    <a:pt x="4769" y="21600"/>
                    <a:pt x="0" y="16760"/>
                    <a:pt x="0" y="10890"/>
                  </a:cubicBezTo>
                  <a:cubicBezTo>
                    <a:pt x="0" y="4795"/>
                    <a:pt x="4769" y="0"/>
                    <a:pt x="10747" y="0"/>
                  </a:cubicBezTo>
                  <a:cubicBezTo>
                    <a:pt x="16744" y="0"/>
                    <a:pt x="21600" y="4795"/>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3" name="Shape"/>
            <p:cNvSpPr/>
            <p:nvPr/>
          </p:nvSpPr>
          <p:spPr>
            <a:xfrm>
              <a:off x="2875364" y="3909056"/>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20678" y="6618"/>
                  </a:moveTo>
                  <a:cubicBezTo>
                    <a:pt x="19045" y="2788"/>
                    <a:pt x="15221" y="0"/>
                    <a:pt x="10762" y="0"/>
                  </a:cubicBezTo>
                  <a:cubicBezTo>
                    <a:pt x="6364" y="0"/>
                    <a:pt x="2539" y="2788"/>
                    <a:pt x="846" y="6618"/>
                  </a:cubicBezTo>
                  <a:cubicBezTo>
                    <a:pt x="0" y="6618"/>
                    <a:pt x="0" y="6618"/>
                    <a:pt x="0" y="6618"/>
                  </a:cubicBezTo>
                  <a:cubicBezTo>
                    <a:pt x="0" y="10819"/>
                    <a:pt x="0" y="10819"/>
                    <a:pt x="0" y="10819"/>
                  </a:cubicBezTo>
                  <a:cubicBezTo>
                    <a:pt x="0" y="16730"/>
                    <a:pt x="4807" y="21600"/>
                    <a:pt x="10762" y="21600"/>
                  </a:cubicBezTo>
                  <a:cubicBezTo>
                    <a:pt x="16703" y="21600"/>
                    <a:pt x="21600" y="16730"/>
                    <a:pt x="21600" y="10819"/>
                  </a:cubicBezTo>
                  <a:cubicBezTo>
                    <a:pt x="21600" y="6618"/>
                    <a:pt x="21600" y="6618"/>
                    <a:pt x="21600" y="6618"/>
                  </a:cubicBezTo>
                  <a:lnTo>
                    <a:pt x="20678"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4" name="Shape"/>
            <p:cNvSpPr/>
            <p:nvPr/>
          </p:nvSpPr>
          <p:spPr>
            <a:xfrm>
              <a:off x="2875364" y="3834739"/>
              <a:ext cx="959767"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03" y="21600"/>
                    <a:pt x="10762" y="21600"/>
                  </a:cubicBezTo>
                  <a:cubicBezTo>
                    <a:pt x="4807" y="21600"/>
                    <a:pt x="0" y="16730"/>
                    <a:pt x="0" y="10781"/>
                  </a:cubicBezTo>
                  <a:cubicBezTo>
                    <a:pt x="0" y="4870"/>
                    <a:pt x="4807" y="0"/>
                    <a:pt x="10762" y="0"/>
                  </a:cubicBezTo>
                  <a:cubicBezTo>
                    <a:pt x="16703"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85" name="Shape"/>
            <p:cNvSpPr/>
            <p:nvPr/>
          </p:nvSpPr>
          <p:spPr>
            <a:xfrm>
              <a:off x="2940781" y="3846630"/>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1" y="21600"/>
                    <a:pt x="10765" y="21600"/>
                  </a:cubicBezTo>
                  <a:cubicBezTo>
                    <a:pt x="4856" y="21600"/>
                    <a:pt x="0" y="16770"/>
                    <a:pt x="0" y="10688"/>
                  </a:cubicBezTo>
                  <a:cubicBezTo>
                    <a:pt x="0" y="4830"/>
                    <a:pt x="4856" y="0"/>
                    <a:pt x="10765" y="0"/>
                  </a:cubicBezTo>
                  <a:cubicBezTo>
                    <a:pt x="16761"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6" name="Shape"/>
            <p:cNvSpPr/>
            <p:nvPr/>
          </p:nvSpPr>
          <p:spPr>
            <a:xfrm>
              <a:off x="2857523" y="3802040"/>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4" y="2788"/>
                    <a:pt x="15279" y="0"/>
                    <a:pt x="10808" y="0"/>
                  </a:cubicBezTo>
                  <a:cubicBezTo>
                    <a:pt x="6321" y="0"/>
                    <a:pt x="2486" y="2788"/>
                    <a:pt x="849" y="6618"/>
                  </a:cubicBezTo>
                  <a:cubicBezTo>
                    <a:pt x="0" y="6618"/>
                    <a:pt x="0" y="6618"/>
                    <a:pt x="0" y="6618"/>
                  </a:cubicBezTo>
                  <a:cubicBezTo>
                    <a:pt x="0" y="10781"/>
                    <a:pt x="0" y="10781"/>
                    <a:pt x="0" y="10781"/>
                  </a:cubicBezTo>
                  <a:cubicBezTo>
                    <a:pt x="0" y="16878"/>
                    <a:pt x="4835" y="21600"/>
                    <a:pt x="10808" y="21600"/>
                  </a:cubicBezTo>
                  <a:cubicBezTo>
                    <a:pt x="16765" y="21600"/>
                    <a:pt x="21600" y="16878"/>
                    <a:pt x="21600" y="10781"/>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7" name="Shape"/>
            <p:cNvSpPr/>
            <p:nvPr/>
          </p:nvSpPr>
          <p:spPr>
            <a:xfrm>
              <a:off x="2857523" y="3727724"/>
              <a:ext cx="956794"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5" y="21600"/>
                    <a:pt x="10808" y="21600"/>
                  </a:cubicBezTo>
                  <a:cubicBezTo>
                    <a:pt x="4835" y="21600"/>
                    <a:pt x="0" y="16721"/>
                    <a:pt x="0" y="10800"/>
                  </a:cubicBezTo>
                  <a:cubicBezTo>
                    <a:pt x="0" y="4879"/>
                    <a:pt x="4835" y="0"/>
                    <a:pt x="10808" y="0"/>
                  </a:cubicBezTo>
                  <a:cubicBezTo>
                    <a:pt x="16765" y="0"/>
                    <a:pt x="21600" y="487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88" name="Shape"/>
            <p:cNvSpPr/>
            <p:nvPr/>
          </p:nvSpPr>
          <p:spPr>
            <a:xfrm>
              <a:off x="2922940" y="3739614"/>
              <a:ext cx="825959"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816" y="21600"/>
                    <a:pt x="10818" y="21600"/>
                  </a:cubicBezTo>
                  <a:cubicBezTo>
                    <a:pt x="4784" y="21600"/>
                    <a:pt x="0" y="16770"/>
                    <a:pt x="0" y="10867"/>
                  </a:cubicBezTo>
                  <a:cubicBezTo>
                    <a:pt x="0" y="4830"/>
                    <a:pt x="4784" y="0"/>
                    <a:pt x="10818" y="0"/>
                  </a:cubicBezTo>
                  <a:cubicBezTo>
                    <a:pt x="16816"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9" name="Shape"/>
            <p:cNvSpPr/>
            <p:nvPr/>
          </p:nvSpPr>
          <p:spPr>
            <a:xfrm>
              <a:off x="2902126" y="3689079"/>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2" y="2602"/>
                    <a:pt x="15275" y="0"/>
                    <a:pt x="10800" y="0"/>
                  </a:cubicBezTo>
                  <a:cubicBezTo>
                    <a:pt x="6325" y="0"/>
                    <a:pt x="2488" y="2602"/>
                    <a:pt x="849" y="6618"/>
                  </a:cubicBezTo>
                  <a:cubicBezTo>
                    <a:pt x="0" y="6618"/>
                    <a:pt x="0" y="6618"/>
                    <a:pt x="0" y="6618"/>
                  </a:cubicBezTo>
                  <a:cubicBezTo>
                    <a:pt x="0" y="10819"/>
                    <a:pt x="0" y="10819"/>
                    <a:pt x="0" y="10819"/>
                  </a:cubicBezTo>
                  <a:cubicBezTo>
                    <a:pt x="0" y="16730"/>
                    <a:pt x="4824" y="21600"/>
                    <a:pt x="10800" y="21600"/>
                  </a:cubicBezTo>
                  <a:cubicBezTo>
                    <a:pt x="16761" y="21600"/>
                    <a:pt x="21600" y="16730"/>
                    <a:pt x="21600" y="10819"/>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0" name="Shape"/>
            <p:cNvSpPr/>
            <p:nvPr/>
          </p:nvSpPr>
          <p:spPr>
            <a:xfrm>
              <a:off x="2902126" y="3614762"/>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1" y="21600"/>
                    <a:pt x="10800" y="21600"/>
                  </a:cubicBezTo>
                  <a:cubicBezTo>
                    <a:pt x="4824" y="21600"/>
                    <a:pt x="0" y="16721"/>
                    <a:pt x="0" y="10800"/>
                  </a:cubicBezTo>
                  <a:cubicBezTo>
                    <a:pt x="0" y="4692"/>
                    <a:pt x="4824" y="0"/>
                    <a:pt x="10800" y="0"/>
                  </a:cubicBezTo>
                  <a:cubicBezTo>
                    <a:pt x="16761" y="0"/>
                    <a:pt x="21600" y="4692"/>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91" name="Shape"/>
            <p:cNvSpPr/>
            <p:nvPr/>
          </p:nvSpPr>
          <p:spPr>
            <a:xfrm>
              <a:off x="2964569" y="3626653"/>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5" y="21600"/>
                    <a:pt x="10844" y="21600"/>
                  </a:cubicBezTo>
                  <a:cubicBezTo>
                    <a:pt x="4853" y="21600"/>
                    <a:pt x="0" y="16770"/>
                    <a:pt x="0" y="10688"/>
                  </a:cubicBezTo>
                  <a:cubicBezTo>
                    <a:pt x="0" y="4830"/>
                    <a:pt x="4853" y="0"/>
                    <a:pt x="10844" y="0"/>
                  </a:cubicBezTo>
                  <a:cubicBezTo>
                    <a:pt x="16765"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2" name="Shape"/>
            <p:cNvSpPr/>
            <p:nvPr/>
          </p:nvSpPr>
          <p:spPr>
            <a:xfrm>
              <a:off x="2890232" y="3582063"/>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64" y="0"/>
                    <a:pt x="10792" y="0"/>
                  </a:cubicBezTo>
                  <a:cubicBezTo>
                    <a:pt x="6321" y="0"/>
                    <a:pt x="2486" y="2788"/>
                    <a:pt x="849" y="6618"/>
                  </a:cubicBezTo>
                  <a:cubicBezTo>
                    <a:pt x="0" y="6618"/>
                    <a:pt x="0" y="6618"/>
                    <a:pt x="0" y="6618"/>
                  </a:cubicBezTo>
                  <a:cubicBezTo>
                    <a:pt x="0" y="10781"/>
                    <a:pt x="0" y="10781"/>
                    <a:pt x="0" y="10781"/>
                  </a:cubicBezTo>
                  <a:cubicBezTo>
                    <a:pt x="0" y="16730"/>
                    <a:pt x="4820" y="21600"/>
                    <a:pt x="10792" y="21600"/>
                  </a:cubicBezTo>
                  <a:cubicBezTo>
                    <a:pt x="16765" y="21600"/>
                    <a:pt x="21600" y="16730"/>
                    <a:pt x="21600" y="10781"/>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3" name="Shape"/>
            <p:cNvSpPr/>
            <p:nvPr/>
          </p:nvSpPr>
          <p:spPr>
            <a:xfrm>
              <a:off x="2890232" y="3504774"/>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01"/>
                    <a:pt x="16765" y="21600"/>
                    <a:pt x="10792" y="21600"/>
                  </a:cubicBezTo>
                  <a:cubicBezTo>
                    <a:pt x="4820" y="21600"/>
                    <a:pt x="0" y="16701"/>
                    <a:pt x="0" y="10800"/>
                  </a:cubicBezTo>
                  <a:cubicBezTo>
                    <a:pt x="0" y="4713"/>
                    <a:pt x="4820" y="0"/>
                    <a:pt x="10792" y="0"/>
                  </a:cubicBezTo>
                  <a:cubicBezTo>
                    <a:pt x="16765" y="0"/>
                    <a:pt x="21600" y="4713"/>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94" name="Shape"/>
            <p:cNvSpPr/>
            <p:nvPr/>
          </p:nvSpPr>
          <p:spPr>
            <a:xfrm>
              <a:off x="2952675" y="351963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1" y="21600"/>
                    <a:pt x="10835" y="21600"/>
                  </a:cubicBezTo>
                  <a:cubicBezTo>
                    <a:pt x="4839" y="21600"/>
                    <a:pt x="0" y="16770"/>
                    <a:pt x="0" y="10688"/>
                  </a:cubicBezTo>
                  <a:cubicBezTo>
                    <a:pt x="0" y="4830"/>
                    <a:pt x="4839" y="0"/>
                    <a:pt x="10835" y="0"/>
                  </a:cubicBezTo>
                  <a:cubicBezTo>
                    <a:pt x="16761"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5" name="Shape"/>
            <p:cNvSpPr/>
            <p:nvPr/>
          </p:nvSpPr>
          <p:spPr>
            <a:xfrm>
              <a:off x="2940781" y="34928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43"/>
                  </a:moveTo>
                  <a:cubicBezTo>
                    <a:pt x="19128" y="2635"/>
                    <a:pt x="15275" y="0"/>
                    <a:pt x="10800" y="0"/>
                  </a:cubicBezTo>
                  <a:cubicBezTo>
                    <a:pt x="6325" y="0"/>
                    <a:pt x="2488" y="2635"/>
                    <a:pt x="849" y="6643"/>
                  </a:cubicBezTo>
                  <a:cubicBezTo>
                    <a:pt x="0" y="6643"/>
                    <a:pt x="0" y="6643"/>
                    <a:pt x="0" y="6643"/>
                  </a:cubicBezTo>
                  <a:cubicBezTo>
                    <a:pt x="0" y="10800"/>
                    <a:pt x="0" y="10800"/>
                    <a:pt x="0" y="10800"/>
                  </a:cubicBezTo>
                  <a:cubicBezTo>
                    <a:pt x="0" y="16738"/>
                    <a:pt x="4839" y="21600"/>
                    <a:pt x="10800" y="21600"/>
                  </a:cubicBezTo>
                  <a:cubicBezTo>
                    <a:pt x="16761" y="21600"/>
                    <a:pt x="21600" y="16738"/>
                    <a:pt x="21600" y="10800"/>
                  </a:cubicBezTo>
                  <a:cubicBezTo>
                    <a:pt x="21600" y="6643"/>
                    <a:pt x="21600" y="6643"/>
                    <a:pt x="21600" y="6643"/>
                  </a:cubicBezTo>
                  <a:lnTo>
                    <a:pt x="20751" y="66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6" name="Shape"/>
            <p:cNvSpPr/>
            <p:nvPr/>
          </p:nvSpPr>
          <p:spPr>
            <a:xfrm>
              <a:off x="2940781" y="3418566"/>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1" y="21600"/>
                    <a:pt x="10800" y="21600"/>
                  </a:cubicBezTo>
                  <a:cubicBezTo>
                    <a:pt x="4839" y="21600"/>
                    <a:pt x="0" y="16730"/>
                    <a:pt x="0" y="10819"/>
                  </a:cubicBezTo>
                  <a:cubicBezTo>
                    <a:pt x="0" y="4722"/>
                    <a:pt x="4839" y="0"/>
                    <a:pt x="10800" y="0"/>
                  </a:cubicBezTo>
                  <a:cubicBezTo>
                    <a:pt x="16761" y="0"/>
                    <a:pt x="21600" y="4722"/>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97" name="Shape"/>
            <p:cNvSpPr/>
            <p:nvPr/>
          </p:nvSpPr>
          <p:spPr>
            <a:xfrm>
              <a:off x="3006198" y="343045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5" y="21600"/>
                    <a:pt x="10756" y="21600"/>
                  </a:cubicBezTo>
                  <a:cubicBezTo>
                    <a:pt x="4853" y="21600"/>
                    <a:pt x="0" y="16770"/>
                    <a:pt x="0" y="10688"/>
                  </a:cubicBezTo>
                  <a:cubicBezTo>
                    <a:pt x="0" y="4830"/>
                    <a:pt x="4853" y="0"/>
                    <a:pt x="10756" y="0"/>
                  </a:cubicBezTo>
                  <a:cubicBezTo>
                    <a:pt x="16765"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8" name="Shape"/>
            <p:cNvSpPr/>
            <p:nvPr/>
          </p:nvSpPr>
          <p:spPr>
            <a:xfrm>
              <a:off x="2890232" y="338586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64" y="0"/>
                    <a:pt x="10792" y="0"/>
                  </a:cubicBezTo>
                  <a:cubicBezTo>
                    <a:pt x="6321" y="0"/>
                    <a:pt x="2486" y="2788"/>
                    <a:pt x="849" y="6618"/>
                  </a:cubicBezTo>
                  <a:cubicBezTo>
                    <a:pt x="0" y="6618"/>
                    <a:pt x="0" y="6618"/>
                    <a:pt x="0" y="6618"/>
                  </a:cubicBezTo>
                  <a:cubicBezTo>
                    <a:pt x="0" y="10819"/>
                    <a:pt x="0" y="10819"/>
                    <a:pt x="0" y="10819"/>
                  </a:cubicBezTo>
                  <a:cubicBezTo>
                    <a:pt x="0" y="16730"/>
                    <a:pt x="4820" y="21600"/>
                    <a:pt x="10792" y="21600"/>
                  </a:cubicBezTo>
                  <a:cubicBezTo>
                    <a:pt x="16765" y="21600"/>
                    <a:pt x="21600" y="16730"/>
                    <a:pt x="21600" y="10819"/>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9" name="Shape"/>
            <p:cNvSpPr/>
            <p:nvPr/>
          </p:nvSpPr>
          <p:spPr>
            <a:xfrm>
              <a:off x="2890232" y="331155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20" y="21600"/>
                    <a:pt x="0" y="16730"/>
                    <a:pt x="0" y="10781"/>
                  </a:cubicBezTo>
                  <a:cubicBezTo>
                    <a:pt x="0" y="4684"/>
                    <a:pt x="4820" y="0"/>
                    <a:pt x="10792" y="0"/>
                  </a:cubicBezTo>
                  <a:cubicBezTo>
                    <a:pt x="16765" y="0"/>
                    <a:pt x="21600" y="4684"/>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0" name="Shape"/>
            <p:cNvSpPr/>
            <p:nvPr/>
          </p:nvSpPr>
          <p:spPr>
            <a:xfrm>
              <a:off x="2952675" y="33234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733"/>
                  </a:moveTo>
                  <a:cubicBezTo>
                    <a:pt x="21600" y="16770"/>
                    <a:pt x="16761" y="21600"/>
                    <a:pt x="10835" y="21600"/>
                  </a:cubicBezTo>
                  <a:cubicBezTo>
                    <a:pt x="4839" y="21600"/>
                    <a:pt x="0" y="16770"/>
                    <a:pt x="0" y="10733"/>
                  </a:cubicBezTo>
                  <a:cubicBezTo>
                    <a:pt x="0" y="4830"/>
                    <a:pt x="4839" y="0"/>
                    <a:pt x="10835" y="0"/>
                  </a:cubicBezTo>
                  <a:cubicBezTo>
                    <a:pt x="16761" y="0"/>
                    <a:pt x="21600" y="4830"/>
                    <a:pt x="21600" y="10733"/>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1" name="Shape"/>
            <p:cNvSpPr/>
            <p:nvPr/>
          </p:nvSpPr>
          <p:spPr>
            <a:xfrm>
              <a:off x="1807882" y="4726539"/>
              <a:ext cx="956792" cy="388752"/>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781"/>
                    <a:pt x="21600" y="10781"/>
                    <a:pt x="21600" y="10781"/>
                  </a:cubicBezTo>
                  <a:cubicBezTo>
                    <a:pt x="21600" y="16916"/>
                    <a:pt x="16761" y="21600"/>
                    <a:pt x="10800" y="21600"/>
                  </a:cubicBezTo>
                  <a:cubicBezTo>
                    <a:pt x="4824" y="21600"/>
                    <a:pt x="0" y="16916"/>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2" name="Shape"/>
            <p:cNvSpPr/>
            <p:nvPr/>
          </p:nvSpPr>
          <p:spPr>
            <a:xfrm>
              <a:off x="1807882" y="4649250"/>
              <a:ext cx="956792"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4" y="21600"/>
                    <a:pt x="10800" y="21600"/>
                  </a:cubicBezTo>
                  <a:cubicBezTo>
                    <a:pt x="16761" y="21600"/>
                    <a:pt x="21600" y="16721"/>
                    <a:pt x="21600" y="10800"/>
                  </a:cubicBezTo>
                  <a:cubicBezTo>
                    <a:pt x="21600" y="4879"/>
                    <a:pt x="16761" y="0"/>
                    <a:pt x="10800" y="0"/>
                  </a:cubicBezTo>
                  <a:cubicBezTo>
                    <a:pt x="4824"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3" name="Shape"/>
            <p:cNvSpPr/>
            <p:nvPr/>
          </p:nvSpPr>
          <p:spPr>
            <a:xfrm>
              <a:off x="1873298" y="4661141"/>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844" y="21600"/>
                  </a:cubicBezTo>
                  <a:cubicBezTo>
                    <a:pt x="16747" y="21600"/>
                    <a:pt x="21600" y="16770"/>
                    <a:pt x="21600" y="10688"/>
                  </a:cubicBezTo>
                  <a:cubicBezTo>
                    <a:pt x="21600" y="4830"/>
                    <a:pt x="16747" y="0"/>
                    <a:pt x="10844"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4" name="Shape"/>
            <p:cNvSpPr/>
            <p:nvPr/>
          </p:nvSpPr>
          <p:spPr>
            <a:xfrm>
              <a:off x="1843563"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849" y="6592"/>
                  </a:moveTo>
                  <a:cubicBezTo>
                    <a:pt x="2488" y="2756"/>
                    <a:pt x="6325" y="0"/>
                    <a:pt x="10800" y="0"/>
                  </a:cubicBezTo>
                  <a:cubicBezTo>
                    <a:pt x="15275" y="0"/>
                    <a:pt x="19112" y="2756"/>
                    <a:pt x="20751" y="6592"/>
                  </a:cubicBezTo>
                  <a:cubicBezTo>
                    <a:pt x="21600" y="6592"/>
                    <a:pt x="21600" y="6592"/>
                    <a:pt x="21600" y="6592"/>
                  </a:cubicBezTo>
                  <a:cubicBezTo>
                    <a:pt x="21600" y="10800"/>
                    <a:pt x="21600" y="10800"/>
                    <a:pt x="21600" y="10800"/>
                  </a:cubicBezTo>
                  <a:cubicBezTo>
                    <a:pt x="21600" y="16908"/>
                    <a:pt x="16776" y="21600"/>
                    <a:pt x="10800" y="21600"/>
                  </a:cubicBezTo>
                  <a:cubicBezTo>
                    <a:pt x="4839" y="21600"/>
                    <a:pt x="0" y="16908"/>
                    <a:pt x="0" y="10800"/>
                  </a:cubicBezTo>
                  <a:cubicBezTo>
                    <a:pt x="0" y="6592"/>
                    <a:pt x="0" y="6592"/>
                    <a:pt x="0" y="6592"/>
                  </a:cubicBezTo>
                  <a:lnTo>
                    <a:pt x="849" y="659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5" name="Shape"/>
            <p:cNvSpPr/>
            <p:nvPr/>
          </p:nvSpPr>
          <p:spPr>
            <a:xfrm>
              <a:off x="1843563"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9" y="21600"/>
                    <a:pt x="10800" y="21600"/>
                  </a:cubicBezTo>
                  <a:cubicBezTo>
                    <a:pt x="16776" y="21600"/>
                    <a:pt x="21600" y="16730"/>
                    <a:pt x="21600" y="10781"/>
                  </a:cubicBezTo>
                  <a:cubicBezTo>
                    <a:pt x="21600" y="4870"/>
                    <a:pt x="16776" y="0"/>
                    <a:pt x="10800" y="0"/>
                  </a:cubicBezTo>
                  <a:cubicBezTo>
                    <a:pt x="4839"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6" name="Shape"/>
            <p:cNvSpPr/>
            <p:nvPr/>
          </p:nvSpPr>
          <p:spPr>
            <a:xfrm>
              <a:off x="1906007"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39" y="21600"/>
                    <a:pt x="10835" y="21600"/>
                  </a:cubicBezTo>
                  <a:cubicBezTo>
                    <a:pt x="16744" y="21600"/>
                    <a:pt x="21600" y="16760"/>
                    <a:pt x="21600" y="10890"/>
                  </a:cubicBezTo>
                  <a:cubicBezTo>
                    <a:pt x="21600" y="4795"/>
                    <a:pt x="16744" y="0"/>
                    <a:pt x="10835" y="0"/>
                  </a:cubicBezTo>
                  <a:cubicBezTo>
                    <a:pt x="4839"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7" name="Shape"/>
            <p:cNvSpPr/>
            <p:nvPr/>
          </p:nvSpPr>
          <p:spPr>
            <a:xfrm>
              <a:off x="1843563"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69"/>
                  </a:moveTo>
                  <a:cubicBezTo>
                    <a:pt x="2488" y="2640"/>
                    <a:pt x="6325" y="0"/>
                    <a:pt x="10800" y="0"/>
                  </a:cubicBezTo>
                  <a:cubicBezTo>
                    <a:pt x="15275" y="0"/>
                    <a:pt x="19112" y="2640"/>
                    <a:pt x="20751" y="6469"/>
                  </a:cubicBezTo>
                  <a:cubicBezTo>
                    <a:pt x="21600" y="6469"/>
                    <a:pt x="21600" y="6469"/>
                    <a:pt x="21600" y="6469"/>
                  </a:cubicBezTo>
                  <a:cubicBezTo>
                    <a:pt x="21600" y="10819"/>
                    <a:pt x="21600" y="10819"/>
                    <a:pt x="21600" y="10819"/>
                  </a:cubicBezTo>
                  <a:cubicBezTo>
                    <a:pt x="21600" y="16767"/>
                    <a:pt x="16776" y="21600"/>
                    <a:pt x="10800" y="21600"/>
                  </a:cubicBezTo>
                  <a:cubicBezTo>
                    <a:pt x="4839" y="21600"/>
                    <a:pt x="0" y="16767"/>
                    <a:pt x="0" y="10819"/>
                  </a:cubicBezTo>
                  <a:cubicBezTo>
                    <a:pt x="0" y="6469"/>
                    <a:pt x="0" y="6469"/>
                    <a:pt x="0" y="6469"/>
                  </a:cubicBezTo>
                  <a:lnTo>
                    <a:pt x="849"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8" name="Shape"/>
            <p:cNvSpPr/>
            <p:nvPr/>
          </p:nvSpPr>
          <p:spPr>
            <a:xfrm>
              <a:off x="1843563"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39" y="21600"/>
                    <a:pt x="10800" y="21600"/>
                  </a:cubicBezTo>
                  <a:cubicBezTo>
                    <a:pt x="16776" y="21600"/>
                    <a:pt x="21600" y="16730"/>
                    <a:pt x="21600" y="10819"/>
                  </a:cubicBezTo>
                  <a:cubicBezTo>
                    <a:pt x="21600" y="4870"/>
                    <a:pt x="16776" y="0"/>
                    <a:pt x="10800" y="0"/>
                  </a:cubicBezTo>
                  <a:cubicBezTo>
                    <a:pt x="4839"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9" name="Shape"/>
            <p:cNvSpPr/>
            <p:nvPr/>
          </p:nvSpPr>
          <p:spPr>
            <a:xfrm>
              <a:off x="1906007"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0" name="Shape"/>
            <p:cNvSpPr/>
            <p:nvPr/>
          </p:nvSpPr>
          <p:spPr>
            <a:xfrm>
              <a:off x="1843563"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69"/>
                  </a:moveTo>
                  <a:cubicBezTo>
                    <a:pt x="2488" y="2640"/>
                    <a:pt x="6325" y="0"/>
                    <a:pt x="10800" y="0"/>
                  </a:cubicBezTo>
                  <a:cubicBezTo>
                    <a:pt x="15275" y="0"/>
                    <a:pt x="19112" y="2640"/>
                    <a:pt x="20751" y="6469"/>
                  </a:cubicBezTo>
                  <a:cubicBezTo>
                    <a:pt x="21600" y="6469"/>
                    <a:pt x="21600" y="6469"/>
                    <a:pt x="21600" y="6469"/>
                  </a:cubicBezTo>
                  <a:cubicBezTo>
                    <a:pt x="21600" y="10781"/>
                    <a:pt x="21600" y="10781"/>
                    <a:pt x="21600" y="10781"/>
                  </a:cubicBezTo>
                  <a:cubicBezTo>
                    <a:pt x="21600" y="16730"/>
                    <a:pt x="16776" y="21600"/>
                    <a:pt x="10800" y="21600"/>
                  </a:cubicBezTo>
                  <a:cubicBezTo>
                    <a:pt x="4839" y="21600"/>
                    <a:pt x="0" y="16730"/>
                    <a:pt x="0" y="10781"/>
                  </a:cubicBezTo>
                  <a:cubicBezTo>
                    <a:pt x="0" y="6469"/>
                    <a:pt x="0" y="6469"/>
                    <a:pt x="0" y="6469"/>
                  </a:cubicBezTo>
                  <a:lnTo>
                    <a:pt x="849"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1" name="Shape"/>
            <p:cNvSpPr/>
            <p:nvPr/>
          </p:nvSpPr>
          <p:spPr>
            <a:xfrm>
              <a:off x="1843563"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916"/>
                    <a:pt x="4839" y="21600"/>
                    <a:pt x="10800" y="21600"/>
                  </a:cubicBezTo>
                  <a:cubicBezTo>
                    <a:pt x="16776" y="21600"/>
                    <a:pt x="21600" y="16916"/>
                    <a:pt x="21600" y="10819"/>
                  </a:cubicBezTo>
                  <a:cubicBezTo>
                    <a:pt x="21600" y="4870"/>
                    <a:pt x="16776" y="0"/>
                    <a:pt x="10800" y="0"/>
                  </a:cubicBezTo>
                  <a:cubicBezTo>
                    <a:pt x="4839"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12" name="Shape"/>
            <p:cNvSpPr/>
            <p:nvPr/>
          </p:nvSpPr>
          <p:spPr>
            <a:xfrm>
              <a:off x="1906007"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3" name="Shape"/>
            <p:cNvSpPr/>
            <p:nvPr/>
          </p:nvSpPr>
          <p:spPr>
            <a:xfrm>
              <a:off x="719584" y="4726539"/>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6" y="2788"/>
                    <a:pt x="6321" y="0"/>
                    <a:pt x="10792" y="0"/>
                  </a:cubicBezTo>
                  <a:cubicBezTo>
                    <a:pt x="15279" y="0"/>
                    <a:pt x="19099" y="2788"/>
                    <a:pt x="20736" y="6618"/>
                  </a:cubicBezTo>
                  <a:cubicBezTo>
                    <a:pt x="21600" y="6618"/>
                    <a:pt x="21600" y="6618"/>
                    <a:pt x="21600" y="6618"/>
                  </a:cubicBezTo>
                  <a:cubicBezTo>
                    <a:pt x="21600" y="10781"/>
                    <a:pt x="21600" y="10781"/>
                    <a:pt x="21600" y="10781"/>
                  </a:cubicBezTo>
                  <a:cubicBezTo>
                    <a:pt x="21600" y="16916"/>
                    <a:pt x="16765" y="21600"/>
                    <a:pt x="10792" y="21600"/>
                  </a:cubicBezTo>
                  <a:cubicBezTo>
                    <a:pt x="4820" y="21600"/>
                    <a:pt x="0" y="16916"/>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4" name="Shape"/>
            <p:cNvSpPr/>
            <p:nvPr/>
          </p:nvSpPr>
          <p:spPr>
            <a:xfrm>
              <a:off x="719584" y="4649250"/>
              <a:ext cx="956794"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0" y="21600"/>
                    <a:pt x="10792" y="21600"/>
                  </a:cubicBezTo>
                  <a:cubicBezTo>
                    <a:pt x="16765" y="21600"/>
                    <a:pt x="21600" y="16721"/>
                    <a:pt x="21600" y="10800"/>
                  </a:cubicBezTo>
                  <a:cubicBezTo>
                    <a:pt x="21600" y="4879"/>
                    <a:pt x="16765" y="0"/>
                    <a:pt x="10792" y="0"/>
                  </a:cubicBezTo>
                  <a:cubicBezTo>
                    <a:pt x="4820"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15" name="Shape"/>
            <p:cNvSpPr/>
            <p:nvPr/>
          </p:nvSpPr>
          <p:spPr>
            <a:xfrm>
              <a:off x="782027" y="46611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61" y="21600"/>
                    <a:pt x="21600" y="16770"/>
                    <a:pt x="21600" y="10688"/>
                  </a:cubicBezTo>
                  <a:cubicBezTo>
                    <a:pt x="21600" y="4830"/>
                    <a:pt x="16761"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6" name="Shape"/>
            <p:cNvSpPr/>
            <p:nvPr/>
          </p:nvSpPr>
          <p:spPr>
            <a:xfrm>
              <a:off x="752293"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864" y="6592"/>
                  </a:moveTo>
                  <a:cubicBezTo>
                    <a:pt x="2486" y="2756"/>
                    <a:pt x="6321" y="0"/>
                    <a:pt x="10792" y="0"/>
                  </a:cubicBezTo>
                  <a:cubicBezTo>
                    <a:pt x="15279" y="0"/>
                    <a:pt x="19114" y="2756"/>
                    <a:pt x="20736" y="6592"/>
                  </a:cubicBezTo>
                  <a:cubicBezTo>
                    <a:pt x="21600" y="6592"/>
                    <a:pt x="21600" y="6592"/>
                    <a:pt x="21600" y="6592"/>
                  </a:cubicBezTo>
                  <a:cubicBezTo>
                    <a:pt x="21600" y="10800"/>
                    <a:pt x="21600" y="10800"/>
                    <a:pt x="21600" y="10800"/>
                  </a:cubicBezTo>
                  <a:cubicBezTo>
                    <a:pt x="21600" y="16908"/>
                    <a:pt x="16765" y="21600"/>
                    <a:pt x="10792" y="21600"/>
                  </a:cubicBezTo>
                  <a:cubicBezTo>
                    <a:pt x="4835" y="21600"/>
                    <a:pt x="0" y="16908"/>
                    <a:pt x="0" y="10800"/>
                  </a:cubicBezTo>
                  <a:cubicBezTo>
                    <a:pt x="0" y="6592"/>
                    <a:pt x="0" y="6592"/>
                    <a:pt x="0" y="6592"/>
                  </a:cubicBezTo>
                  <a:lnTo>
                    <a:pt x="864" y="659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7" name="Shape"/>
            <p:cNvSpPr/>
            <p:nvPr/>
          </p:nvSpPr>
          <p:spPr>
            <a:xfrm>
              <a:off x="752293"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5" y="21600"/>
                    <a:pt x="10792" y="21600"/>
                  </a:cubicBezTo>
                  <a:cubicBezTo>
                    <a:pt x="16765" y="21600"/>
                    <a:pt x="21600" y="16730"/>
                    <a:pt x="21600" y="10781"/>
                  </a:cubicBezTo>
                  <a:cubicBezTo>
                    <a:pt x="21600" y="4870"/>
                    <a:pt x="16765" y="0"/>
                    <a:pt x="10792" y="0"/>
                  </a:cubicBezTo>
                  <a:cubicBezTo>
                    <a:pt x="4835"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18" name="Shape"/>
            <p:cNvSpPr/>
            <p:nvPr/>
          </p:nvSpPr>
          <p:spPr>
            <a:xfrm>
              <a:off x="817709"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56" y="21600"/>
                    <a:pt x="10835" y="21600"/>
                  </a:cubicBezTo>
                  <a:cubicBezTo>
                    <a:pt x="16761" y="21600"/>
                    <a:pt x="21600" y="16760"/>
                    <a:pt x="21600" y="10890"/>
                  </a:cubicBezTo>
                  <a:cubicBezTo>
                    <a:pt x="21600" y="4795"/>
                    <a:pt x="16761" y="0"/>
                    <a:pt x="10835" y="0"/>
                  </a:cubicBezTo>
                  <a:cubicBezTo>
                    <a:pt x="4856"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9" name="Shape"/>
            <p:cNvSpPr/>
            <p:nvPr/>
          </p:nvSpPr>
          <p:spPr>
            <a:xfrm>
              <a:off x="752293"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469"/>
                  </a:moveTo>
                  <a:cubicBezTo>
                    <a:pt x="2486" y="2640"/>
                    <a:pt x="6321" y="0"/>
                    <a:pt x="10792" y="0"/>
                  </a:cubicBezTo>
                  <a:cubicBezTo>
                    <a:pt x="15279" y="0"/>
                    <a:pt x="19114" y="2640"/>
                    <a:pt x="20736" y="6469"/>
                  </a:cubicBezTo>
                  <a:cubicBezTo>
                    <a:pt x="21600" y="6469"/>
                    <a:pt x="21600" y="6469"/>
                    <a:pt x="21600" y="6469"/>
                  </a:cubicBezTo>
                  <a:cubicBezTo>
                    <a:pt x="21600" y="10819"/>
                    <a:pt x="21600" y="10819"/>
                    <a:pt x="21600" y="10819"/>
                  </a:cubicBezTo>
                  <a:cubicBezTo>
                    <a:pt x="21600" y="16767"/>
                    <a:pt x="16765" y="21600"/>
                    <a:pt x="10792" y="21600"/>
                  </a:cubicBezTo>
                  <a:cubicBezTo>
                    <a:pt x="4835" y="21600"/>
                    <a:pt x="0" y="16767"/>
                    <a:pt x="0" y="10819"/>
                  </a:cubicBezTo>
                  <a:cubicBezTo>
                    <a:pt x="0" y="6469"/>
                    <a:pt x="0" y="6469"/>
                    <a:pt x="0" y="6469"/>
                  </a:cubicBezTo>
                  <a:lnTo>
                    <a:pt x="864"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0" name="Shape"/>
            <p:cNvSpPr/>
            <p:nvPr/>
          </p:nvSpPr>
          <p:spPr>
            <a:xfrm>
              <a:off x="752293"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35" y="21600"/>
                    <a:pt x="10792" y="21600"/>
                  </a:cubicBezTo>
                  <a:cubicBezTo>
                    <a:pt x="16765" y="21600"/>
                    <a:pt x="21600" y="16730"/>
                    <a:pt x="21600" y="10819"/>
                  </a:cubicBezTo>
                  <a:cubicBezTo>
                    <a:pt x="21600" y="4870"/>
                    <a:pt x="16765" y="0"/>
                    <a:pt x="10792" y="0"/>
                  </a:cubicBezTo>
                  <a:cubicBezTo>
                    <a:pt x="4835"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21" name="Shape"/>
            <p:cNvSpPr/>
            <p:nvPr/>
          </p:nvSpPr>
          <p:spPr>
            <a:xfrm>
              <a:off x="817709"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56" y="21600"/>
                    <a:pt x="10835" y="21600"/>
                  </a:cubicBezTo>
                  <a:cubicBezTo>
                    <a:pt x="16761" y="21600"/>
                    <a:pt x="21600" y="16770"/>
                    <a:pt x="21600" y="10867"/>
                  </a:cubicBezTo>
                  <a:cubicBezTo>
                    <a:pt x="21600" y="4830"/>
                    <a:pt x="16761" y="0"/>
                    <a:pt x="10835" y="0"/>
                  </a:cubicBezTo>
                  <a:cubicBezTo>
                    <a:pt x="4856"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2" name="Shape"/>
            <p:cNvSpPr/>
            <p:nvPr/>
          </p:nvSpPr>
          <p:spPr>
            <a:xfrm>
              <a:off x="752293"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469"/>
                  </a:moveTo>
                  <a:cubicBezTo>
                    <a:pt x="2486" y="2640"/>
                    <a:pt x="6321" y="0"/>
                    <a:pt x="10792" y="0"/>
                  </a:cubicBezTo>
                  <a:cubicBezTo>
                    <a:pt x="15279" y="0"/>
                    <a:pt x="19114" y="2640"/>
                    <a:pt x="20736" y="6469"/>
                  </a:cubicBezTo>
                  <a:cubicBezTo>
                    <a:pt x="21600" y="6469"/>
                    <a:pt x="21600" y="6469"/>
                    <a:pt x="21600" y="6469"/>
                  </a:cubicBezTo>
                  <a:cubicBezTo>
                    <a:pt x="21600" y="10781"/>
                    <a:pt x="21600" y="10781"/>
                    <a:pt x="21600" y="10781"/>
                  </a:cubicBezTo>
                  <a:cubicBezTo>
                    <a:pt x="21600" y="16730"/>
                    <a:pt x="16765" y="21600"/>
                    <a:pt x="10792" y="21600"/>
                  </a:cubicBezTo>
                  <a:cubicBezTo>
                    <a:pt x="4835" y="21600"/>
                    <a:pt x="0" y="16730"/>
                    <a:pt x="0" y="10781"/>
                  </a:cubicBezTo>
                  <a:cubicBezTo>
                    <a:pt x="0" y="6469"/>
                    <a:pt x="0" y="6469"/>
                    <a:pt x="0" y="6469"/>
                  </a:cubicBezTo>
                  <a:lnTo>
                    <a:pt x="864"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3" name="Shape"/>
            <p:cNvSpPr/>
            <p:nvPr/>
          </p:nvSpPr>
          <p:spPr>
            <a:xfrm>
              <a:off x="752293"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916"/>
                    <a:pt x="4835" y="21600"/>
                    <a:pt x="10792" y="21600"/>
                  </a:cubicBezTo>
                  <a:cubicBezTo>
                    <a:pt x="16765" y="21600"/>
                    <a:pt x="21600" y="16916"/>
                    <a:pt x="21600" y="10819"/>
                  </a:cubicBezTo>
                  <a:cubicBezTo>
                    <a:pt x="21600" y="4870"/>
                    <a:pt x="16765" y="0"/>
                    <a:pt x="10792" y="0"/>
                  </a:cubicBezTo>
                  <a:cubicBezTo>
                    <a:pt x="4835"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24" name="Shape"/>
            <p:cNvSpPr/>
            <p:nvPr/>
          </p:nvSpPr>
          <p:spPr>
            <a:xfrm>
              <a:off x="817709"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56" y="21600"/>
                    <a:pt x="10835" y="21600"/>
                  </a:cubicBezTo>
                  <a:cubicBezTo>
                    <a:pt x="16761" y="21600"/>
                    <a:pt x="21600" y="16770"/>
                    <a:pt x="21600" y="10867"/>
                  </a:cubicBezTo>
                  <a:cubicBezTo>
                    <a:pt x="21600" y="4830"/>
                    <a:pt x="16761" y="0"/>
                    <a:pt x="10835" y="0"/>
                  </a:cubicBezTo>
                  <a:cubicBezTo>
                    <a:pt x="4856"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5" name="Shape"/>
            <p:cNvSpPr/>
            <p:nvPr/>
          </p:nvSpPr>
          <p:spPr>
            <a:xfrm>
              <a:off x="1873298" y="4328202"/>
              <a:ext cx="959767" cy="391724"/>
            </a:xfrm>
            <a:custGeom>
              <a:avLst/>
              <a:gdLst/>
              <a:ahLst/>
              <a:cxnLst>
                <a:cxn ang="0">
                  <a:pos x="wd2" y="hd2"/>
                </a:cxn>
                <a:cxn ang="5400000">
                  <a:pos x="wd2" y="hd2"/>
                </a:cxn>
                <a:cxn ang="10800000">
                  <a:pos x="wd2" y="hd2"/>
                </a:cxn>
                <a:cxn ang="16200000">
                  <a:pos x="wd2" y="hd2"/>
                </a:cxn>
              </a:cxnLst>
              <a:rect l="0" t="0" r="r" b="b"/>
              <a:pathLst>
                <a:path w="21600" h="21600" extrusionOk="0">
                  <a:moveTo>
                    <a:pt x="922" y="6598"/>
                  </a:moveTo>
                  <a:cubicBezTo>
                    <a:pt x="2555" y="2801"/>
                    <a:pt x="6379" y="0"/>
                    <a:pt x="10838" y="0"/>
                  </a:cubicBezTo>
                  <a:cubicBezTo>
                    <a:pt x="15221" y="0"/>
                    <a:pt x="19045" y="2801"/>
                    <a:pt x="20754" y="6598"/>
                  </a:cubicBezTo>
                  <a:cubicBezTo>
                    <a:pt x="21600" y="6598"/>
                    <a:pt x="21600" y="6598"/>
                    <a:pt x="21600" y="6598"/>
                  </a:cubicBezTo>
                  <a:cubicBezTo>
                    <a:pt x="21600" y="10726"/>
                    <a:pt x="21600" y="10726"/>
                    <a:pt x="21600" y="10726"/>
                  </a:cubicBezTo>
                  <a:cubicBezTo>
                    <a:pt x="21600" y="16771"/>
                    <a:pt x="16793" y="21600"/>
                    <a:pt x="10838" y="21600"/>
                  </a:cubicBezTo>
                  <a:cubicBezTo>
                    <a:pt x="4822" y="21600"/>
                    <a:pt x="0" y="16771"/>
                    <a:pt x="0" y="10726"/>
                  </a:cubicBezTo>
                  <a:cubicBezTo>
                    <a:pt x="0" y="6598"/>
                    <a:pt x="0" y="6598"/>
                    <a:pt x="0" y="6598"/>
                  </a:cubicBezTo>
                  <a:lnTo>
                    <a:pt x="922" y="659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6" name="Shape"/>
            <p:cNvSpPr/>
            <p:nvPr/>
          </p:nvSpPr>
          <p:spPr>
            <a:xfrm>
              <a:off x="1873298" y="4250913"/>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22" y="21600"/>
                    <a:pt x="10838" y="21600"/>
                  </a:cubicBezTo>
                  <a:cubicBezTo>
                    <a:pt x="16793" y="21600"/>
                    <a:pt x="21600" y="16730"/>
                    <a:pt x="21600" y="10819"/>
                  </a:cubicBezTo>
                  <a:cubicBezTo>
                    <a:pt x="21600" y="4870"/>
                    <a:pt x="16793" y="0"/>
                    <a:pt x="10838" y="0"/>
                  </a:cubicBezTo>
                  <a:cubicBezTo>
                    <a:pt x="4822"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27" name="Shape"/>
            <p:cNvSpPr/>
            <p:nvPr/>
          </p:nvSpPr>
          <p:spPr>
            <a:xfrm>
              <a:off x="1938715" y="4265776"/>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805"/>
                    <a:pt x="4839" y="21600"/>
                    <a:pt x="10835" y="21600"/>
                  </a:cubicBezTo>
                  <a:cubicBezTo>
                    <a:pt x="16744" y="21600"/>
                    <a:pt x="21600" y="16805"/>
                    <a:pt x="21600" y="10890"/>
                  </a:cubicBezTo>
                  <a:cubicBezTo>
                    <a:pt x="21600" y="4840"/>
                    <a:pt x="16744" y="0"/>
                    <a:pt x="10835" y="0"/>
                  </a:cubicBezTo>
                  <a:cubicBezTo>
                    <a:pt x="4839" y="0"/>
                    <a:pt x="0" y="4840"/>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8" name="Shape"/>
            <p:cNvSpPr/>
            <p:nvPr/>
          </p:nvSpPr>
          <p:spPr>
            <a:xfrm>
              <a:off x="1807882" y="4236049"/>
              <a:ext cx="956792"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43"/>
                  </a:moveTo>
                  <a:cubicBezTo>
                    <a:pt x="2488" y="2607"/>
                    <a:pt x="6325" y="0"/>
                    <a:pt x="10800" y="0"/>
                  </a:cubicBezTo>
                  <a:cubicBezTo>
                    <a:pt x="15275" y="0"/>
                    <a:pt x="19112" y="2607"/>
                    <a:pt x="20751" y="6443"/>
                  </a:cubicBezTo>
                  <a:cubicBezTo>
                    <a:pt x="21600" y="6443"/>
                    <a:pt x="21600" y="6443"/>
                    <a:pt x="21600" y="6443"/>
                  </a:cubicBezTo>
                  <a:cubicBezTo>
                    <a:pt x="21600" y="10800"/>
                    <a:pt x="21600" y="10800"/>
                    <a:pt x="21600" y="10800"/>
                  </a:cubicBezTo>
                  <a:cubicBezTo>
                    <a:pt x="21600" y="16721"/>
                    <a:pt x="16761" y="21600"/>
                    <a:pt x="10800" y="21600"/>
                  </a:cubicBezTo>
                  <a:cubicBezTo>
                    <a:pt x="4824" y="21600"/>
                    <a:pt x="0" y="16721"/>
                    <a:pt x="0" y="10800"/>
                  </a:cubicBezTo>
                  <a:cubicBezTo>
                    <a:pt x="0" y="6443"/>
                    <a:pt x="0" y="6443"/>
                    <a:pt x="0" y="6443"/>
                  </a:cubicBezTo>
                  <a:lnTo>
                    <a:pt x="849"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9" name="Shape"/>
            <p:cNvSpPr/>
            <p:nvPr/>
          </p:nvSpPr>
          <p:spPr>
            <a:xfrm>
              <a:off x="1807882" y="4155788"/>
              <a:ext cx="956792"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887"/>
                    <a:pt x="4824" y="21600"/>
                    <a:pt x="10800" y="21600"/>
                  </a:cubicBezTo>
                  <a:cubicBezTo>
                    <a:pt x="16761" y="21600"/>
                    <a:pt x="21600" y="16887"/>
                    <a:pt x="21600" y="10800"/>
                  </a:cubicBezTo>
                  <a:cubicBezTo>
                    <a:pt x="21600" y="4899"/>
                    <a:pt x="16761" y="0"/>
                    <a:pt x="10800" y="0"/>
                  </a:cubicBezTo>
                  <a:cubicBezTo>
                    <a:pt x="4824" y="0"/>
                    <a:pt x="0" y="489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0" name="Shape"/>
            <p:cNvSpPr/>
            <p:nvPr/>
          </p:nvSpPr>
          <p:spPr>
            <a:xfrm>
              <a:off x="1873298" y="4170651"/>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912"/>
                  </a:moveTo>
                  <a:cubicBezTo>
                    <a:pt x="0" y="16770"/>
                    <a:pt x="4853" y="21600"/>
                    <a:pt x="10844" y="21600"/>
                  </a:cubicBezTo>
                  <a:cubicBezTo>
                    <a:pt x="16747" y="21600"/>
                    <a:pt x="21600" y="16770"/>
                    <a:pt x="21600" y="10912"/>
                  </a:cubicBezTo>
                  <a:cubicBezTo>
                    <a:pt x="21600" y="4830"/>
                    <a:pt x="16747" y="0"/>
                    <a:pt x="10844" y="0"/>
                  </a:cubicBezTo>
                  <a:cubicBezTo>
                    <a:pt x="4853" y="0"/>
                    <a:pt x="0" y="4830"/>
                    <a:pt x="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1" name="Shape"/>
            <p:cNvSpPr/>
            <p:nvPr/>
          </p:nvSpPr>
          <p:spPr>
            <a:xfrm>
              <a:off x="1894113" y="4105252"/>
              <a:ext cx="959766" cy="388750"/>
            </a:xfrm>
            <a:custGeom>
              <a:avLst/>
              <a:gdLst/>
              <a:ahLst/>
              <a:cxnLst>
                <a:cxn ang="0">
                  <a:pos x="wd2" y="hd2"/>
                </a:cxn>
                <a:cxn ang="5400000">
                  <a:pos x="wd2" y="hd2"/>
                </a:cxn>
                <a:cxn ang="10800000">
                  <a:pos x="wd2" y="hd2"/>
                </a:cxn>
                <a:cxn ang="16200000">
                  <a:pos x="wd2" y="hd2"/>
                </a:cxn>
              </a:cxnLst>
              <a:rect l="0" t="0" r="r" b="b"/>
              <a:pathLst>
                <a:path w="21600" h="21600" extrusionOk="0">
                  <a:moveTo>
                    <a:pt x="922" y="6629"/>
                  </a:moveTo>
                  <a:cubicBezTo>
                    <a:pt x="2555" y="2756"/>
                    <a:pt x="6379" y="0"/>
                    <a:pt x="10838" y="0"/>
                  </a:cubicBezTo>
                  <a:cubicBezTo>
                    <a:pt x="15236" y="0"/>
                    <a:pt x="19061" y="2756"/>
                    <a:pt x="20754" y="6629"/>
                  </a:cubicBezTo>
                  <a:cubicBezTo>
                    <a:pt x="21600" y="6629"/>
                    <a:pt x="21600" y="6629"/>
                    <a:pt x="21600" y="6629"/>
                  </a:cubicBezTo>
                  <a:cubicBezTo>
                    <a:pt x="21600" y="10800"/>
                    <a:pt x="21600" y="10800"/>
                    <a:pt x="21600" y="10800"/>
                  </a:cubicBezTo>
                  <a:cubicBezTo>
                    <a:pt x="21600" y="16908"/>
                    <a:pt x="16793" y="21600"/>
                    <a:pt x="10838" y="21600"/>
                  </a:cubicBezTo>
                  <a:cubicBezTo>
                    <a:pt x="4822" y="21600"/>
                    <a:pt x="0" y="16908"/>
                    <a:pt x="0" y="10800"/>
                  </a:cubicBezTo>
                  <a:cubicBezTo>
                    <a:pt x="0" y="6629"/>
                    <a:pt x="0" y="6629"/>
                    <a:pt x="0" y="6629"/>
                  </a:cubicBezTo>
                  <a:lnTo>
                    <a:pt x="922" y="662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2" name="Shape"/>
            <p:cNvSpPr/>
            <p:nvPr/>
          </p:nvSpPr>
          <p:spPr>
            <a:xfrm>
              <a:off x="1894113" y="4030936"/>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22" y="21600"/>
                    <a:pt x="10838" y="21600"/>
                  </a:cubicBezTo>
                  <a:cubicBezTo>
                    <a:pt x="16793" y="21600"/>
                    <a:pt x="21600" y="16730"/>
                    <a:pt x="21600" y="10819"/>
                  </a:cubicBezTo>
                  <a:cubicBezTo>
                    <a:pt x="21600" y="4870"/>
                    <a:pt x="16793" y="0"/>
                    <a:pt x="10838" y="0"/>
                  </a:cubicBezTo>
                  <a:cubicBezTo>
                    <a:pt x="4822"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3" name="Shape"/>
            <p:cNvSpPr/>
            <p:nvPr/>
          </p:nvSpPr>
          <p:spPr>
            <a:xfrm>
              <a:off x="1959529" y="4042826"/>
              <a:ext cx="828933"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710"/>
                  </a:moveTo>
                  <a:cubicBezTo>
                    <a:pt x="0" y="16805"/>
                    <a:pt x="4853" y="21600"/>
                    <a:pt x="10844" y="21600"/>
                  </a:cubicBezTo>
                  <a:cubicBezTo>
                    <a:pt x="16747" y="21600"/>
                    <a:pt x="21600" y="16805"/>
                    <a:pt x="21600" y="10710"/>
                  </a:cubicBezTo>
                  <a:cubicBezTo>
                    <a:pt x="21600" y="4795"/>
                    <a:pt x="16747" y="0"/>
                    <a:pt x="10844" y="0"/>
                  </a:cubicBezTo>
                  <a:cubicBezTo>
                    <a:pt x="4853" y="0"/>
                    <a:pt x="0" y="4795"/>
                    <a:pt x="0" y="1071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4" name="Shape"/>
            <p:cNvSpPr/>
            <p:nvPr/>
          </p:nvSpPr>
          <p:spPr>
            <a:xfrm>
              <a:off x="1894113" y="3998236"/>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922" y="6618"/>
                  </a:moveTo>
                  <a:cubicBezTo>
                    <a:pt x="2555" y="2788"/>
                    <a:pt x="6379" y="0"/>
                    <a:pt x="10838" y="0"/>
                  </a:cubicBezTo>
                  <a:cubicBezTo>
                    <a:pt x="15236" y="0"/>
                    <a:pt x="19061" y="2788"/>
                    <a:pt x="20754" y="6618"/>
                  </a:cubicBezTo>
                  <a:cubicBezTo>
                    <a:pt x="21600" y="6618"/>
                    <a:pt x="21600" y="6618"/>
                    <a:pt x="21600" y="6618"/>
                  </a:cubicBezTo>
                  <a:cubicBezTo>
                    <a:pt x="21600" y="10819"/>
                    <a:pt x="21600" y="10819"/>
                    <a:pt x="21600" y="10819"/>
                  </a:cubicBezTo>
                  <a:cubicBezTo>
                    <a:pt x="21600" y="16916"/>
                    <a:pt x="16793" y="21600"/>
                    <a:pt x="10838" y="21600"/>
                  </a:cubicBezTo>
                  <a:cubicBezTo>
                    <a:pt x="4822" y="21600"/>
                    <a:pt x="0" y="16916"/>
                    <a:pt x="0" y="10819"/>
                  </a:cubicBezTo>
                  <a:cubicBezTo>
                    <a:pt x="0" y="6618"/>
                    <a:pt x="0" y="6618"/>
                    <a:pt x="0" y="6618"/>
                  </a:cubicBezTo>
                  <a:lnTo>
                    <a:pt x="922"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5" name="Shape"/>
            <p:cNvSpPr/>
            <p:nvPr/>
          </p:nvSpPr>
          <p:spPr>
            <a:xfrm>
              <a:off x="1894113" y="3923920"/>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22" y="21600"/>
                    <a:pt x="10838" y="21600"/>
                  </a:cubicBezTo>
                  <a:cubicBezTo>
                    <a:pt x="16793" y="21600"/>
                    <a:pt x="21600" y="16730"/>
                    <a:pt x="21600" y="10781"/>
                  </a:cubicBezTo>
                  <a:cubicBezTo>
                    <a:pt x="21600" y="4870"/>
                    <a:pt x="16793" y="0"/>
                    <a:pt x="10838" y="0"/>
                  </a:cubicBezTo>
                  <a:cubicBezTo>
                    <a:pt x="4822"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6" name="Shape"/>
            <p:cNvSpPr/>
            <p:nvPr/>
          </p:nvSpPr>
          <p:spPr>
            <a:xfrm>
              <a:off x="1959529" y="3935810"/>
              <a:ext cx="828933"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53" y="21600"/>
                    <a:pt x="10844" y="21600"/>
                  </a:cubicBezTo>
                  <a:cubicBezTo>
                    <a:pt x="16747" y="21600"/>
                    <a:pt x="21600" y="16760"/>
                    <a:pt x="21600" y="10890"/>
                  </a:cubicBezTo>
                  <a:cubicBezTo>
                    <a:pt x="21600" y="4795"/>
                    <a:pt x="16747" y="0"/>
                    <a:pt x="10844" y="0"/>
                  </a:cubicBezTo>
                  <a:cubicBezTo>
                    <a:pt x="4853"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7" name="Shape"/>
            <p:cNvSpPr/>
            <p:nvPr/>
          </p:nvSpPr>
          <p:spPr>
            <a:xfrm>
              <a:off x="1855457" y="3909056"/>
              <a:ext cx="956794"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618"/>
                  </a:moveTo>
                  <a:cubicBezTo>
                    <a:pt x="2501" y="2788"/>
                    <a:pt x="6336" y="0"/>
                    <a:pt x="10808" y="0"/>
                  </a:cubicBezTo>
                  <a:cubicBezTo>
                    <a:pt x="15279" y="0"/>
                    <a:pt x="19114" y="2788"/>
                    <a:pt x="20751" y="6618"/>
                  </a:cubicBezTo>
                  <a:cubicBezTo>
                    <a:pt x="21600" y="6618"/>
                    <a:pt x="21600" y="6618"/>
                    <a:pt x="21600" y="6618"/>
                  </a:cubicBezTo>
                  <a:cubicBezTo>
                    <a:pt x="21600" y="10819"/>
                    <a:pt x="21600" y="10819"/>
                    <a:pt x="21600" y="10819"/>
                  </a:cubicBezTo>
                  <a:cubicBezTo>
                    <a:pt x="21600" y="16730"/>
                    <a:pt x="16780" y="21600"/>
                    <a:pt x="10808" y="21600"/>
                  </a:cubicBezTo>
                  <a:cubicBezTo>
                    <a:pt x="4835" y="21600"/>
                    <a:pt x="0" y="16730"/>
                    <a:pt x="0" y="10819"/>
                  </a:cubicBezTo>
                  <a:cubicBezTo>
                    <a:pt x="0" y="6618"/>
                    <a:pt x="0" y="6618"/>
                    <a:pt x="0" y="6618"/>
                  </a:cubicBezTo>
                  <a:lnTo>
                    <a:pt x="864"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8" name="Shape"/>
            <p:cNvSpPr/>
            <p:nvPr/>
          </p:nvSpPr>
          <p:spPr>
            <a:xfrm>
              <a:off x="1855457" y="3834739"/>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5" y="21600"/>
                    <a:pt x="10808" y="21600"/>
                  </a:cubicBezTo>
                  <a:cubicBezTo>
                    <a:pt x="16780" y="21600"/>
                    <a:pt x="21600" y="16730"/>
                    <a:pt x="21600" y="10781"/>
                  </a:cubicBezTo>
                  <a:cubicBezTo>
                    <a:pt x="21600" y="4870"/>
                    <a:pt x="16780" y="0"/>
                    <a:pt x="10808" y="0"/>
                  </a:cubicBezTo>
                  <a:cubicBezTo>
                    <a:pt x="4835"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9" name="Shape"/>
            <p:cNvSpPr/>
            <p:nvPr/>
          </p:nvSpPr>
          <p:spPr>
            <a:xfrm>
              <a:off x="1923848" y="3846630"/>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756" y="21600"/>
                  </a:cubicBezTo>
                  <a:cubicBezTo>
                    <a:pt x="16747" y="21600"/>
                    <a:pt x="21600" y="16770"/>
                    <a:pt x="21600" y="10688"/>
                  </a:cubicBezTo>
                  <a:cubicBezTo>
                    <a:pt x="21600" y="4830"/>
                    <a:pt x="16747" y="0"/>
                    <a:pt x="10756"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0" name="Shape"/>
            <p:cNvSpPr/>
            <p:nvPr/>
          </p:nvSpPr>
          <p:spPr>
            <a:xfrm>
              <a:off x="1873298" y="3802040"/>
              <a:ext cx="959767" cy="388752"/>
            </a:xfrm>
            <a:custGeom>
              <a:avLst/>
              <a:gdLst/>
              <a:ahLst/>
              <a:cxnLst>
                <a:cxn ang="0">
                  <a:pos x="wd2" y="hd2"/>
                </a:cxn>
                <a:cxn ang="5400000">
                  <a:pos x="wd2" y="hd2"/>
                </a:cxn>
                <a:cxn ang="10800000">
                  <a:pos x="wd2" y="hd2"/>
                </a:cxn>
                <a:cxn ang="16200000">
                  <a:pos x="wd2" y="hd2"/>
                </a:cxn>
              </a:cxnLst>
              <a:rect l="0" t="0" r="r" b="b"/>
              <a:pathLst>
                <a:path w="21600" h="21600" extrusionOk="0">
                  <a:moveTo>
                    <a:pt x="922" y="6618"/>
                  </a:moveTo>
                  <a:cubicBezTo>
                    <a:pt x="2555" y="2788"/>
                    <a:pt x="6379" y="0"/>
                    <a:pt x="10838" y="0"/>
                  </a:cubicBezTo>
                  <a:cubicBezTo>
                    <a:pt x="15221" y="0"/>
                    <a:pt x="19045" y="2788"/>
                    <a:pt x="20754" y="6618"/>
                  </a:cubicBezTo>
                  <a:cubicBezTo>
                    <a:pt x="21600" y="6618"/>
                    <a:pt x="21600" y="6618"/>
                    <a:pt x="21600" y="6618"/>
                  </a:cubicBezTo>
                  <a:cubicBezTo>
                    <a:pt x="21600" y="10781"/>
                    <a:pt x="21600" y="10781"/>
                    <a:pt x="21600" y="10781"/>
                  </a:cubicBezTo>
                  <a:cubicBezTo>
                    <a:pt x="21600" y="16878"/>
                    <a:pt x="16793" y="21600"/>
                    <a:pt x="10838" y="21600"/>
                  </a:cubicBezTo>
                  <a:cubicBezTo>
                    <a:pt x="4822" y="21600"/>
                    <a:pt x="0" y="16878"/>
                    <a:pt x="0" y="10781"/>
                  </a:cubicBezTo>
                  <a:cubicBezTo>
                    <a:pt x="0" y="6618"/>
                    <a:pt x="0" y="6618"/>
                    <a:pt x="0" y="6618"/>
                  </a:cubicBezTo>
                  <a:lnTo>
                    <a:pt x="922"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1" name="Shape"/>
            <p:cNvSpPr/>
            <p:nvPr/>
          </p:nvSpPr>
          <p:spPr>
            <a:xfrm>
              <a:off x="1873298" y="3727724"/>
              <a:ext cx="959767"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2" y="21600"/>
                    <a:pt x="10838" y="21600"/>
                  </a:cubicBezTo>
                  <a:cubicBezTo>
                    <a:pt x="16793" y="21600"/>
                    <a:pt x="21600" y="16721"/>
                    <a:pt x="21600" y="10800"/>
                  </a:cubicBezTo>
                  <a:cubicBezTo>
                    <a:pt x="21600" y="4879"/>
                    <a:pt x="16793" y="0"/>
                    <a:pt x="10838" y="0"/>
                  </a:cubicBezTo>
                  <a:cubicBezTo>
                    <a:pt x="4822"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42" name="Shape"/>
            <p:cNvSpPr/>
            <p:nvPr/>
          </p:nvSpPr>
          <p:spPr>
            <a:xfrm>
              <a:off x="1938715" y="3739614"/>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3" name="Shape"/>
            <p:cNvSpPr/>
            <p:nvPr/>
          </p:nvSpPr>
          <p:spPr>
            <a:xfrm>
              <a:off x="1828696" y="3689079"/>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921" y="6618"/>
                  </a:moveTo>
                  <a:cubicBezTo>
                    <a:pt x="2553" y="2602"/>
                    <a:pt x="6374" y="0"/>
                    <a:pt x="10830" y="0"/>
                  </a:cubicBezTo>
                  <a:cubicBezTo>
                    <a:pt x="15286" y="0"/>
                    <a:pt x="19047" y="2602"/>
                    <a:pt x="20754" y="6618"/>
                  </a:cubicBezTo>
                  <a:cubicBezTo>
                    <a:pt x="21600" y="6618"/>
                    <a:pt x="21600" y="6618"/>
                    <a:pt x="21600" y="6618"/>
                  </a:cubicBezTo>
                  <a:cubicBezTo>
                    <a:pt x="21600" y="10819"/>
                    <a:pt x="21600" y="10819"/>
                    <a:pt x="21600" y="10819"/>
                  </a:cubicBezTo>
                  <a:cubicBezTo>
                    <a:pt x="21600" y="16730"/>
                    <a:pt x="16782" y="21600"/>
                    <a:pt x="10830" y="21600"/>
                  </a:cubicBezTo>
                  <a:cubicBezTo>
                    <a:pt x="4894" y="21600"/>
                    <a:pt x="0" y="16730"/>
                    <a:pt x="0" y="10819"/>
                  </a:cubicBezTo>
                  <a:cubicBezTo>
                    <a:pt x="0" y="6618"/>
                    <a:pt x="0" y="6618"/>
                    <a:pt x="0" y="6618"/>
                  </a:cubicBezTo>
                  <a:lnTo>
                    <a:pt x="92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4" name="Shape"/>
            <p:cNvSpPr/>
            <p:nvPr/>
          </p:nvSpPr>
          <p:spPr>
            <a:xfrm>
              <a:off x="1828696" y="3614762"/>
              <a:ext cx="962739"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94" y="21600"/>
                    <a:pt x="10830" y="21600"/>
                  </a:cubicBezTo>
                  <a:cubicBezTo>
                    <a:pt x="16782" y="21600"/>
                    <a:pt x="21600" y="16721"/>
                    <a:pt x="21600" y="10800"/>
                  </a:cubicBezTo>
                  <a:cubicBezTo>
                    <a:pt x="21600" y="4692"/>
                    <a:pt x="16782" y="0"/>
                    <a:pt x="10830" y="0"/>
                  </a:cubicBezTo>
                  <a:cubicBezTo>
                    <a:pt x="4894" y="0"/>
                    <a:pt x="0" y="4692"/>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45" name="Shape"/>
            <p:cNvSpPr/>
            <p:nvPr/>
          </p:nvSpPr>
          <p:spPr>
            <a:xfrm>
              <a:off x="1894113" y="3626653"/>
              <a:ext cx="828931"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61" y="21600"/>
                    <a:pt x="21600" y="16770"/>
                    <a:pt x="21600" y="10688"/>
                  </a:cubicBezTo>
                  <a:cubicBezTo>
                    <a:pt x="21600" y="4830"/>
                    <a:pt x="16761"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6" name="Shape"/>
            <p:cNvSpPr/>
            <p:nvPr/>
          </p:nvSpPr>
          <p:spPr>
            <a:xfrm>
              <a:off x="1843563" y="3582063"/>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781"/>
                    <a:pt x="21600" y="10781"/>
                    <a:pt x="21600" y="10781"/>
                  </a:cubicBezTo>
                  <a:cubicBezTo>
                    <a:pt x="21600" y="16730"/>
                    <a:pt x="16776" y="21600"/>
                    <a:pt x="10800" y="21600"/>
                  </a:cubicBezTo>
                  <a:cubicBezTo>
                    <a:pt x="4839" y="21600"/>
                    <a:pt x="0" y="16730"/>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7" name="Shape"/>
            <p:cNvSpPr/>
            <p:nvPr/>
          </p:nvSpPr>
          <p:spPr>
            <a:xfrm>
              <a:off x="1843563" y="3504774"/>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01"/>
                    <a:pt x="4839" y="21600"/>
                    <a:pt x="10800" y="21600"/>
                  </a:cubicBezTo>
                  <a:cubicBezTo>
                    <a:pt x="16776" y="21600"/>
                    <a:pt x="21600" y="16701"/>
                    <a:pt x="21600" y="10800"/>
                  </a:cubicBezTo>
                  <a:cubicBezTo>
                    <a:pt x="21600" y="4713"/>
                    <a:pt x="16776" y="0"/>
                    <a:pt x="10800" y="0"/>
                  </a:cubicBezTo>
                  <a:cubicBezTo>
                    <a:pt x="4839" y="0"/>
                    <a:pt x="0" y="4713"/>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48" name="Shape"/>
            <p:cNvSpPr/>
            <p:nvPr/>
          </p:nvSpPr>
          <p:spPr>
            <a:xfrm>
              <a:off x="1906007" y="351963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44" y="21600"/>
                    <a:pt x="21600" y="16770"/>
                    <a:pt x="21600" y="10688"/>
                  </a:cubicBezTo>
                  <a:cubicBezTo>
                    <a:pt x="21600" y="4830"/>
                    <a:pt x="16744"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9" name="Shape"/>
            <p:cNvSpPr/>
            <p:nvPr/>
          </p:nvSpPr>
          <p:spPr>
            <a:xfrm>
              <a:off x="1790041" y="3492883"/>
              <a:ext cx="962738" cy="388752"/>
            </a:xfrm>
            <a:custGeom>
              <a:avLst/>
              <a:gdLst/>
              <a:ahLst/>
              <a:cxnLst>
                <a:cxn ang="0">
                  <a:pos x="wd2" y="hd2"/>
                </a:cxn>
                <a:cxn ang="5400000">
                  <a:pos x="wd2" y="hd2"/>
                </a:cxn>
                <a:cxn ang="10800000">
                  <a:pos x="wd2" y="hd2"/>
                </a:cxn>
                <a:cxn ang="16200000">
                  <a:pos x="wd2" y="hd2"/>
                </a:cxn>
              </a:cxnLst>
              <a:rect l="0" t="0" r="r" b="b"/>
              <a:pathLst>
                <a:path w="21600" h="21600" extrusionOk="0">
                  <a:moveTo>
                    <a:pt x="846" y="6643"/>
                  </a:moveTo>
                  <a:cubicBezTo>
                    <a:pt x="2553" y="2635"/>
                    <a:pt x="6374" y="0"/>
                    <a:pt x="10755" y="0"/>
                  </a:cubicBezTo>
                  <a:cubicBezTo>
                    <a:pt x="15226" y="0"/>
                    <a:pt x="19047" y="2635"/>
                    <a:pt x="20679" y="6643"/>
                  </a:cubicBezTo>
                  <a:cubicBezTo>
                    <a:pt x="21600" y="6643"/>
                    <a:pt x="21600" y="6643"/>
                    <a:pt x="21600" y="6643"/>
                  </a:cubicBezTo>
                  <a:cubicBezTo>
                    <a:pt x="21600" y="10800"/>
                    <a:pt x="21600" y="10800"/>
                    <a:pt x="21600" y="10800"/>
                  </a:cubicBezTo>
                  <a:cubicBezTo>
                    <a:pt x="21600" y="16738"/>
                    <a:pt x="16706" y="21600"/>
                    <a:pt x="10755" y="21600"/>
                  </a:cubicBezTo>
                  <a:cubicBezTo>
                    <a:pt x="4818" y="21600"/>
                    <a:pt x="0" y="16738"/>
                    <a:pt x="0" y="10800"/>
                  </a:cubicBezTo>
                  <a:cubicBezTo>
                    <a:pt x="0" y="6643"/>
                    <a:pt x="0" y="6643"/>
                    <a:pt x="0" y="6643"/>
                  </a:cubicBezTo>
                  <a:lnTo>
                    <a:pt x="846" y="66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0" name="Shape"/>
            <p:cNvSpPr/>
            <p:nvPr/>
          </p:nvSpPr>
          <p:spPr>
            <a:xfrm>
              <a:off x="1790041" y="3418566"/>
              <a:ext cx="962738"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18" y="21600"/>
                    <a:pt x="10755" y="21600"/>
                  </a:cubicBezTo>
                  <a:cubicBezTo>
                    <a:pt x="16706" y="21600"/>
                    <a:pt x="21600" y="16730"/>
                    <a:pt x="21600" y="10819"/>
                  </a:cubicBezTo>
                  <a:cubicBezTo>
                    <a:pt x="21600" y="4722"/>
                    <a:pt x="16706" y="0"/>
                    <a:pt x="10755" y="0"/>
                  </a:cubicBezTo>
                  <a:cubicBezTo>
                    <a:pt x="4818" y="0"/>
                    <a:pt x="0" y="4722"/>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51" name="Shape"/>
            <p:cNvSpPr/>
            <p:nvPr/>
          </p:nvSpPr>
          <p:spPr>
            <a:xfrm>
              <a:off x="1855457" y="3430457"/>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756" y="21600"/>
                  </a:cubicBezTo>
                  <a:cubicBezTo>
                    <a:pt x="16765" y="21600"/>
                    <a:pt x="21600" y="16770"/>
                    <a:pt x="21600" y="10688"/>
                  </a:cubicBezTo>
                  <a:cubicBezTo>
                    <a:pt x="21600" y="4830"/>
                    <a:pt x="16765" y="0"/>
                    <a:pt x="10756"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2" name="Shape"/>
            <p:cNvSpPr/>
            <p:nvPr/>
          </p:nvSpPr>
          <p:spPr>
            <a:xfrm>
              <a:off x="1843563" y="338586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819"/>
                    <a:pt x="21600" y="10819"/>
                    <a:pt x="21600" y="10819"/>
                  </a:cubicBezTo>
                  <a:cubicBezTo>
                    <a:pt x="21600" y="16730"/>
                    <a:pt x="16776" y="21600"/>
                    <a:pt x="10800" y="21600"/>
                  </a:cubicBezTo>
                  <a:cubicBezTo>
                    <a:pt x="4839" y="21600"/>
                    <a:pt x="0" y="16730"/>
                    <a:pt x="0" y="10819"/>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3" name="Shape"/>
            <p:cNvSpPr/>
            <p:nvPr/>
          </p:nvSpPr>
          <p:spPr>
            <a:xfrm>
              <a:off x="1843563" y="331155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9" y="21600"/>
                    <a:pt x="10800" y="21600"/>
                  </a:cubicBezTo>
                  <a:cubicBezTo>
                    <a:pt x="16776" y="21600"/>
                    <a:pt x="21600" y="16730"/>
                    <a:pt x="21600" y="10781"/>
                  </a:cubicBezTo>
                  <a:cubicBezTo>
                    <a:pt x="21600" y="4684"/>
                    <a:pt x="16776" y="0"/>
                    <a:pt x="10800" y="0"/>
                  </a:cubicBezTo>
                  <a:cubicBezTo>
                    <a:pt x="4839" y="0"/>
                    <a:pt x="0" y="4684"/>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54" name="Shape"/>
            <p:cNvSpPr/>
            <p:nvPr/>
          </p:nvSpPr>
          <p:spPr>
            <a:xfrm>
              <a:off x="1906007" y="33234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733"/>
                  </a:moveTo>
                  <a:cubicBezTo>
                    <a:pt x="0" y="16770"/>
                    <a:pt x="4839" y="21600"/>
                    <a:pt x="10835" y="21600"/>
                  </a:cubicBezTo>
                  <a:cubicBezTo>
                    <a:pt x="16744" y="21600"/>
                    <a:pt x="21600" y="16770"/>
                    <a:pt x="21600" y="10733"/>
                  </a:cubicBezTo>
                  <a:cubicBezTo>
                    <a:pt x="21600" y="4830"/>
                    <a:pt x="16744" y="0"/>
                    <a:pt x="10835" y="0"/>
                  </a:cubicBezTo>
                  <a:cubicBezTo>
                    <a:pt x="4839" y="0"/>
                    <a:pt x="0" y="4830"/>
                    <a:pt x="0" y="10733"/>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5" name="Shape"/>
            <p:cNvSpPr/>
            <p:nvPr/>
          </p:nvSpPr>
          <p:spPr>
            <a:xfrm>
              <a:off x="2890232" y="327290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443"/>
                  </a:moveTo>
                  <a:cubicBezTo>
                    <a:pt x="19099" y="2607"/>
                    <a:pt x="15264" y="0"/>
                    <a:pt x="10792" y="0"/>
                  </a:cubicBezTo>
                  <a:cubicBezTo>
                    <a:pt x="6321" y="0"/>
                    <a:pt x="2486" y="2607"/>
                    <a:pt x="849" y="6443"/>
                  </a:cubicBezTo>
                  <a:cubicBezTo>
                    <a:pt x="0" y="6443"/>
                    <a:pt x="0" y="6443"/>
                    <a:pt x="0" y="6443"/>
                  </a:cubicBezTo>
                  <a:cubicBezTo>
                    <a:pt x="0" y="10800"/>
                    <a:pt x="0" y="10800"/>
                    <a:pt x="0" y="10800"/>
                  </a:cubicBezTo>
                  <a:cubicBezTo>
                    <a:pt x="0" y="16721"/>
                    <a:pt x="4820" y="21600"/>
                    <a:pt x="10792" y="21600"/>
                  </a:cubicBezTo>
                  <a:cubicBezTo>
                    <a:pt x="16765" y="21600"/>
                    <a:pt x="21600" y="16721"/>
                    <a:pt x="21600" y="10800"/>
                  </a:cubicBezTo>
                  <a:cubicBezTo>
                    <a:pt x="21600" y="6443"/>
                    <a:pt x="21600" y="6443"/>
                    <a:pt x="21600" y="6443"/>
                  </a:cubicBezTo>
                  <a:lnTo>
                    <a:pt x="20736"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6" name="Shape"/>
            <p:cNvSpPr/>
            <p:nvPr/>
          </p:nvSpPr>
          <p:spPr>
            <a:xfrm>
              <a:off x="2890232" y="3192643"/>
              <a:ext cx="956793" cy="38875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87"/>
                    <a:pt x="16765" y="21600"/>
                    <a:pt x="10792" y="21600"/>
                  </a:cubicBezTo>
                  <a:cubicBezTo>
                    <a:pt x="4820" y="21600"/>
                    <a:pt x="0" y="16887"/>
                    <a:pt x="0" y="10800"/>
                  </a:cubicBezTo>
                  <a:cubicBezTo>
                    <a:pt x="0" y="4899"/>
                    <a:pt x="4820" y="0"/>
                    <a:pt x="10792" y="0"/>
                  </a:cubicBezTo>
                  <a:cubicBezTo>
                    <a:pt x="16765" y="0"/>
                    <a:pt x="21600" y="489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57" name="Shape"/>
            <p:cNvSpPr/>
            <p:nvPr/>
          </p:nvSpPr>
          <p:spPr>
            <a:xfrm>
              <a:off x="2952675" y="320750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1" y="21600"/>
                    <a:pt x="10835" y="21600"/>
                  </a:cubicBezTo>
                  <a:cubicBezTo>
                    <a:pt x="4839" y="21600"/>
                    <a:pt x="0" y="16770"/>
                    <a:pt x="0" y="10912"/>
                  </a:cubicBezTo>
                  <a:cubicBezTo>
                    <a:pt x="0" y="4830"/>
                    <a:pt x="4839" y="0"/>
                    <a:pt x="10835" y="0"/>
                  </a:cubicBezTo>
                  <a:cubicBezTo>
                    <a:pt x="16761"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8" name="Shape"/>
            <p:cNvSpPr/>
            <p:nvPr/>
          </p:nvSpPr>
          <p:spPr>
            <a:xfrm>
              <a:off x="2940781" y="317778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28" y="2602"/>
                    <a:pt x="15275" y="0"/>
                    <a:pt x="10800" y="0"/>
                  </a:cubicBezTo>
                  <a:cubicBezTo>
                    <a:pt x="6325" y="0"/>
                    <a:pt x="2488" y="2602"/>
                    <a:pt x="849" y="6618"/>
                  </a:cubicBezTo>
                  <a:cubicBezTo>
                    <a:pt x="0" y="6618"/>
                    <a:pt x="0" y="6618"/>
                    <a:pt x="0" y="6618"/>
                  </a:cubicBezTo>
                  <a:cubicBezTo>
                    <a:pt x="0" y="10819"/>
                    <a:pt x="0" y="10819"/>
                    <a:pt x="0" y="10819"/>
                  </a:cubicBezTo>
                  <a:cubicBezTo>
                    <a:pt x="0" y="16730"/>
                    <a:pt x="4839" y="21600"/>
                    <a:pt x="10800" y="21600"/>
                  </a:cubicBezTo>
                  <a:cubicBezTo>
                    <a:pt x="16761" y="21600"/>
                    <a:pt x="21600" y="16730"/>
                    <a:pt x="21600" y="10819"/>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9" name="Shape"/>
            <p:cNvSpPr/>
            <p:nvPr/>
          </p:nvSpPr>
          <p:spPr>
            <a:xfrm>
              <a:off x="2940781" y="3097518"/>
              <a:ext cx="956793" cy="391724"/>
            </a:xfrm>
            <a:custGeom>
              <a:avLst/>
              <a:gdLst/>
              <a:ahLst/>
              <a:cxnLst>
                <a:cxn ang="0">
                  <a:pos x="wd2" y="hd2"/>
                </a:cxn>
                <a:cxn ang="5400000">
                  <a:pos x="wd2" y="hd2"/>
                </a:cxn>
                <a:cxn ang="10800000">
                  <a:pos x="wd2" y="hd2"/>
                </a:cxn>
                <a:cxn ang="16200000">
                  <a:pos x="wd2" y="hd2"/>
                </a:cxn>
              </a:cxnLst>
              <a:rect l="0" t="0" r="r" b="b"/>
              <a:pathLst>
                <a:path w="21600" h="21600" extrusionOk="0">
                  <a:moveTo>
                    <a:pt x="21600" y="10892"/>
                  </a:moveTo>
                  <a:cubicBezTo>
                    <a:pt x="21600" y="16763"/>
                    <a:pt x="16761" y="21600"/>
                    <a:pt x="10800" y="21600"/>
                  </a:cubicBezTo>
                  <a:cubicBezTo>
                    <a:pt x="4839" y="21600"/>
                    <a:pt x="0" y="16763"/>
                    <a:pt x="0" y="10892"/>
                  </a:cubicBezTo>
                  <a:cubicBezTo>
                    <a:pt x="0" y="4837"/>
                    <a:pt x="4839" y="0"/>
                    <a:pt x="10800" y="0"/>
                  </a:cubicBezTo>
                  <a:cubicBezTo>
                    <a:pt x="16761" y="0"/>
                    <a:pt x="21600" y="4837"/>
                    <a:pt x="21600" y="10892"/>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0" name="Shape"/>
            <p:cNvSpPr/>
            <p:nvPr/>
          </p:nvSpPr>
          <p:spPr>
            <a:xfrm>
              <a:off x="3006198" y="3115354"/>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733"/>
                  </a:moveTo>
                  <a:cubicBezTo>
                    <a:pt x="21600" y="16770"/>
                    <a:pt x="16765" y="21600"/>
                    <a:pt x="10756" y="21600"/>
                  </a:cubicBezTo>
                  <a:cubicBezTo>
                    <a:pt x="4853" y="21600"/>
                    <a:pt x="0" y="16770"/>
                    <a:pt x="0" y="10733"/>
                  </a:cubicBezTo>
                  <a:cubicBezTo>
                    <a:pt x="0" y="4830"/>
                    <a:pt x="4853" y="0"/>
                    <a:pt x="10756" y="0"/>
                  </a:cubicBezTo>
                  <a:cubicBezTo>
                    <a:pt x="16765" y="0"/>
                    <a:pt x="21600" y="4830"/>
                    <a:pt x="21600" y="10733"/>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1" name="Shape"/>
            <p:cNvSpPr/>
            <p:nvPr/>
          </p:nvSpPr>
          <p:spPr>
            <a:xfrm>
              <a:off x="2902126" y="3052928"/>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432"/>
                  </a:moveTo>
                  <a:cubicBezTo>
                    <a:pt x="19112" y="2602"/>
                    <a:pt x="15275" y="0"/>
                    <a:pt x="10800" y="0"/>
                  </a:cubicBezTo>
                  <a:cubicBezTo>
                    <a:pt x="6325" y="0"/>
                    <a:pt x="2488" y="2602"/>
                    <a:pt x="849" y="6432"/>
                  </a:cubicBezTo>
                  <a:cubicBezTo>
                    <a:pt x="0" y="6432"/>
                    <a:pt x="0" y="6432"/>
                    <a:pt x="0" y="6432"/>
                  </a:cubicBezTo>
                  <a:cubicBezTo>
                    <a:pt x="0" y="10781"/>
                    <a:pt x="0" y="10781"/>
                    <a:pt x="0" y="10781"/>
                  </a:cubicBezTo>
                  <a:cubicBezTo>
                    <a:pt x="0" y="16730"/>
                    <a:pt x="4824" y="21600"/>
                    <a:pt x="10800" y="21600"/>
                  </a:cubicBezTo>
                  <a:cubicBezTo>
                    <a:pt x="16761" y="21600"/>
                    <a:pt x="21600" y="16730"/>
                    <a:pt x="21600" y="10781"/>
                  </a:cubicBezTo>
                  <a:cubicBezTo>
                    <a:pt x="21600" y="6432"/>
                    <a:pt x="21600" y="6432"/>
                    <a:pt x="21600" y="6432"/>
                  </a:cubicBezTo>
                  <a:lnTo>
                    <a:pt x="20751" y="643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2" name="Shape"/>
            <p:cNvSpPr/>
            <p:nvPr/>
          </p:nvSpPr>
          <p:spPr>
            <a:xfrm>
              <a:off x="2902126" y="297266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67"/>
                    <a:pt x="16761" y="21600"/>
                    <a:pt x="10800" y="21600"/>
                  </a:cubicBezTo>
                  <a:cubicBezTo>
                    <a:pt x="4824" y="21600"/>
                    <a:pt x="0" y="16767"/>
                    <a:pt x="0" y="10819"/>
                  </a:cubicBezTo>
                  <a:cubicBezTo>
                    <a:pt x="0" y="4907"/>
                    <a:pt x="4824" y="0"/>
                    <a:pt x="10800" y="0"/>
                  </a:cubicBezTo>
                  <a:cubicBezTo>
                    <a:pt x="16761" y="0"/>
                    <a:pt x="21600" y="4907"/>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3" name="Shape"/>
            <p:cNvSpPr/>
            <p:nvPr/>
          </p:nvSpPr>
          <p:spPr>
            <a:xfrm>
              <a:off x="2964569" y="2984557"/>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5" y="21600"/>
                    <a:pt x="10844" y="21600"/>
                  </a:cubicBezTo>
                  <a:cubicBezTo>
                    <a:pt x="4853" y="21600"/>
                    <a:pt x="0" y="16770"/>
                    <a:pt x="0" y="10912"/>
                  </a:cubicBezTo>
                  <a:cubicBezTo>
                    <a:pt x="0" y="4830"/>
                    <a:pt x="4853" y="0"/>
                    <a:pt x="10844" y="0"/>
                  </a:cubicBezTo>
                  <a:cubicBezTo>
                    <a:pt x="16765"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4" name="Shape"/>
            <p:cNvSpPr/>
            <p:nvPr/>
          </p:nvSpPr>
          <p:spPr>
            <a:xfrm>
              <a:off x="2964569" y="2957803"/>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4" y="6432"/>
                  </a:moveTo>
                  <a:cubicBezTo>
                    <a:pt x="19047" y="2640"/>
                    <a:pt x="15226" y="0"/>
                    <a:pt x="10830" y="0"/>
                  </a:cubicBezTo>
                  <a:cubicBezTo>
                    <a:pt x="6374" y="0"/>
                    <a:pt x="2553" y="2640"/>
                    <a:pt x="921" y="6432"/>
                  </a:cubicBezTo>
                  <a:cubicBezTo>
                    <a:pt x="0" y="6432"/>
                    <a:pt x="0" y="6432"/>
                    <a:pt x="0" y="6432"/>
                  </a:cubicBezTo>
                  <a:cubicBezTo>
                    <a:pt x="0" y="10781"/>
                    <a:pt x="0" y="10781"/>
                    <a:pt x="0" y="10781"/>
                  </a:cubicBezTo>
                  <a:cubicBezTo>
                    <a:pt x="0" y="16730"/>
                    <a:pt x="4894" y="21600"/>
                    <a:pt x="10830" y="21600"/>
                  </a:cubicBezTo>
                  <a:cubicBezTo>
                    <a:pt x="16782" y="21600"/>
                    <a:pt x="21600" y="16730"/>
                    <a:pt x="21600" y="10781"/>
                  </a:cubicBezTo>
                  <a:cubicBezTo>
                    <a:pt x="21600" y="6432"/>
                    <a:pt x="21600" y="6432"/>
                    <a:pt x="21600" y="6432"/>
                  </a:cubicBezTo>
                  <a:lnTo>
                    <a:pt x="20754" y="643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5" name="Shape"/>
            <p:cNvSpPr/>
            <p:nvPr/>
          </p:nvSpPr>
          <p:spPr>
            <a:xfrm>
              <a:off x="2964569" y="2877541"/>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878"/>
                    <a:pt x="16782" y="21600"/>
                    <a:pt x="10830" y="21600"/>
                  </a:cubicBezTo>
                  <a:cubicBezTo>
                    <a:pt x="4894" y="21600"/>
                    <a:pt x="0" y="16878"/>
                    <a:pt x="0" y="10781"/>
                  </a:cubicBezTo>
                  <a:cubicBezTo>
                    <a:pt x="0" y="4870"/>
                    <a:pt x="4894" y="0"/>
                    <a:pt x="10830" y="0"/>
                  </a:cubicBezTo>
                  <a:cubicBezTo>
                    <a:pt x="16782"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6" name="Shape"/>
            <p:cNvSpPr/>
            <p:nvPr/>
          </p:nvSpPr>
          <p:spPr>
            <a:xfrm>
              <a:off x="3032959" y="288943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7" name="Shape"/>
            <p:cNvSpPr/>
            <p:nvPr/>
          </p:nvSpPr>
          <p:spPr>
            <a:xfrm>
              <a:off x="2988357" y="2853759"/>
              <a:ext cx="959767" cy="391724"/>
            </a:xfrm>
            <a:custGeom>
              <a:avLst/>
              <a:gdLst/>
              <a:ahLst/>
              <a:cxnLst>
                <a:cxn ang="0">
                  <a:pos x="wd2" y="hd2"/>
                </a:cxn>
                <a:cxn ang="5400000">
                  <a:pos x="wd2" y="hd2"/>
                </a:cxn>
                <a:cxn ang="10800000">
                  <a:pos x="wd2" y="hd2"/>
                </a:cxn>
                <a:cxn ang="16200000">
                  <a:pos x="wd2" y="hd2"/>
                </a:cxn>
              </a:cxnLst>
              <a:rect l="0" t="0" r="r" b="b"/>
              <a:pathLst>
                <a:path w="21600" h="21600" extrusionOk="0">
                  <a:moveTo>
                    <a:pt x="20754" y="6535"/>
                  </a:moveTo>
                  <a:cubicBezTo>
                    <a:pt x="19061" y="2769"/>
                    <a:pt x="15236" y="0"/>
                    <a:pt x="10838" y="0"/>
                  </a:cubicBezTo>
                  <a:cubicBezTo>
                    <a:pt x="6379" y="0"/>
                    <a:pt x="2555" y="2769"/>
                    <a:pt x="922" y="6535"/>
                  </a:cubicBezTo>
                  <a:cubicBezTo>
                    <a:pt x="0" y="6535"/>
                    <a:pt x="0" y="6535"/>
                    <a:pt x="0" y="6535"/>
                  </a:cubicBezTo>
                  <a:cubicBezTo>
                    <a:pt x="0" y="10892"/>
                    <a:pt x="0" y="10892"/>
                    <a:pt x="0" y="10892"/>
                  </a:cubicBezTo>
                  <a:cubicBezTo>
                    <a:pt x="0" y="16763"/>
                    <a:pt x="4882" y="21600"/>
                    <a:pt x="10838" y="21600"/>
                  </a:cubicBezTo>
                  <a:cubicBezTo>
                    <a:pt x="16793" y="21600"/>
                    <a:pt x="21600" y="16763"/>
                    <a:pt x="21600" y="10892"/>
                  </a:cubicBezTo>
                  <a:cubicBezTo>
                    <a:pt x="21600" y="6535"/>
                    <a:pt x="21600" y="6535"/>
                    <a:pt x="21600" y="6535"/>
                  </a:cubicBezTo>
                  <a:lnTo>
                    <a:pt x="20754" y="6535"/>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8" name="Shape"/>
            <p:cNvSpPr/>
            <p:nvPr/>
          </p:nvSpPr>
          <p:spPr>
            <a:xfrm>
              <a:off x="2988357" y="2776470"/>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93" y="21600"/>
                    <a:pt x="10838" y="21600"/>
                  </a:cubicBezTo>
                  <a:cubicBezTo>
                    <a:pt x="4882" y="21600"/>
                    <a:pt x="0" y="16730"/>
                    <a:pt x="0" y="10781"/>
                  </a:cubicBezTo>
                  <a:cubicBezTo>
                    <a:pt x="0" y="4870"/>
                    <a:pt x="4882" y="0"/>
                    <a:pt x="10838" y="0"/>
                  </a:cubicBezTo>
                  <a:cubicBezTo>
                    <a:pt x="16793"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9" name="Shape"/>
            <p:cNvSpPr/>
            <p:nvPr/>
          </p:nvSpPr>
          <p:spPr>
            <a:xfrm>
              <a:off x="3053774" y="2788361"/>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805"/>
                    <a:pt x="16744" y="21600"/>
                    <a:pt x="10835" y="21600"/>
                  </a:cubicBezTo>
                  <a:cubicBezTo>
                    <a:pt x="4839" y="21600"/>
                    <a:pt x="0" y="16805"/>
                    <a:pt x="0" y="10890"/>
                  </a:cubicBezTo>
                  <a:cubicBezTo>
                    <a:pt x="0" y="4840"/>
                    <a:pt x="4839" y="0"/>
                    <a:pt x="10835" y="0"/>
                  </a:cubicBezTo>
                  <a:cubicBezTo>
                    <a:pt x="16744" y="0"/>
                    <a:pt x="21600" y="4840"/>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0" name="Shape"/>
            <p:cNvSpPr/>
            <p:nvPr/>
          </p:nvSpPr>
          <p:spPr>
            <a:xfrm>
              <a:off x="2940781" y="2761607"/>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51" y="6443"/>
                  </a:moveTo>
                  <a:cubicBezTo>
                    <a:pt x="19128" y="2607"/>
                    <a:pt x="15275" y="0"/>
                    <a:pt x="10800" y="0"/>
                  </a:cubicBezTo>
                  <a:cubicBezTo>
                    <a:pt x="6325" y="0"/>
                    <a:pt x="2488" y="2607"/>
                    <a:pt x="849" y="6443"/>
                  </a:cubicBezTo>
                  <a:cubicBezTo>
                    <a:pt x="0" y="6443"/>
                    <a:pt x="0" y="6443"/>
                    <a:pt x="0" y="6443"/>
                  </a:cubicBezTo>
                  <a:cubicBezTo>
                    <a:pt x="0" y="10800"/>
                    <a:pt x="0" y="10800"/>
                    <a:pt x="0" y="10800"/>
                  </a:cubicBezTo>
                  <a:cubicBezTo>
                    <a:pt x="0" y="16759"/>
                    <a:pt x="4839" y="21600"/>
                    <a:pt x="10800" y="21600"/>
                  </a:cubicBezTo>
                  <a:cubicBezTo>
                    <a:pt x="16761" y="21600"/>
                    <a:pt x="21600" y="16759"/>
                    <a:pt x="21600" y="10800"/>
                  </a:cubicBezTo>
                  <a:cubicBezTo>
                    <a:pt x="21600" y="6443"/>
                    <a:pt x="21600" y="6443"/>
                    <a:pt x="21600" y="6443"/>
                  </a:cubicBezTo>
                  <a:lnTo>
                    <a:pt x="20751"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1" name="Shape"/>
            <p:cNvSpPr/>
            <p:nvPr/>
          </p:nvSpPr>
          <p:spPr>
            <a:xfrm>
              <a:off x="2940781" y="2681345"/>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08"/>
                    <a:pt x="16761" y="21600"/>
                    <a:pt x="10800" y="21600"/>
                  </a:cubicBezTo>
                  <a:cubicBezTo>
                    <a:pt x="4839" y="21600"/>
                    <a:pt x="0" y="16908"/>
                    <a:pt x="0" y="10800"/>
                  </a:cubicBezTo>
                  <a:cubicBezTo>
                    <a:pt x="0" y="4841"/>
                    <a:pt x="4839" y="0"/>
                    <a:pt x="10800" y="0"/>
                  </a:cubicBezTo>
                  <a:cubicBezTo>
                    <a:pt x="16761" y="0"/>
                    <a:pt x="21600" y="4841"/>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72" name="Shape"/>
            <p:cNvSpPr/>
            <p:nvPr/>
          </p:nvSpPr>
          <p:spPr>
            <a:xfrm>
              <a:off x="3006198" y="2693235"/>
              <a:ext cx="828932" cy="323353"/>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5" y="21600"/>
                    <a:pt x="10756" y="21600"/>
                  </a:cubicBezTo>
                  <a:cubicBezTo>
                    <a:pt x="4853" y="21600"/>
                    <a:pt x="0" y="16770"/>
                    <a:pt x="0" y="10912"/>
                  </a:cubicBezTo>
                  <a:cubicBezTo>
                    <a:pt x="0" y="4830"/>
                    <a:pt x="4853" y="0"/>
                    <a:pt x="10756" y="0"/>
                  </a:cubicBezTo>
                  <a:cubicBezTo>
                    <a:pt x="16765"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3" name="Shape"/>
            <p:cNvSpPr/>
            <p:nvPr/>
          </p:nvSpPr>
          <p:spPr>
            <a:xfrm>
              <a:off x="3535479" y="4203350"/>
              <a:ext cx="956793" cy="959501"/>
            </a:xfrm>
            <a:custGeom>
              <a:avLst/>
              <a:gdLst/>
              <a:ahLst/>
              <a:cxnLst>
                <a:cxn ang="0">
                  <a:pos x="wd2" y="hd2"/>
                </a:cxn>
                <a:cxn ang="5400000">
                  <a:pos x="wd2" y="hd2"/>
                </a:cxn>
                <a:cxn ang="10800000">
                  <a:pos x="wd2" y="hd2"/>
                </a:cxn>
                <a:cxn ang="16200000">
                  <a:pos x="wd2" y="hd2"/>
                </a:cxn>
              </a:cxnLst>
              <a:rect l="0" t="0" r="r" b="b"/>
              <a:pathLst>
                <a:path w="21600" h="21600" extrusionOk="0">
                  <a:moveTo>
                    <a:pt x="21600" y="10762"/>
                  </a:moveTo>
                  <a:cubicBezTo>
                    <a:pt x="21600" y="16718"/>
                    <a:pt x="16776" y="21600"/>
                    <a:pt x="10800" y="21600"/>
                  </a:cubicBezTo>
                  <a:cubicBezTo>
                    <a:pt x="4839" y="21600"/>
                    <a:pt x="0" y="16718"/>
                    <a:pt x="0" y="10762"/>
                  </a:cubicBezTo>
                  <a:cubicBezTo>
                    <a:pt x="0" y="4822"/>
                    <a:pt x="4839" y="0"/>
                    <a:pt x="10800" y="0"/>
                  </a:cubicBezTo>
                  <a:cubicBezTo>
                    <a:pt x="16776" y="0"/>
                    <a:pt x="21600" y="4822"/>
                    <a:pt x="21600" y="1076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4" name="Shape"/>
            <p:cNvSpPr/>
            <p:nvPr/>
          </p:nvSpPr>
          <p:spPr>
            <a:xfrm>
              <a:off x="3535479" y="4176596"/>
              <a:ext cx="956793" cy="956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1"/>
                    <a:pt x="16776" y="21600"/>
                    <a:pt x="10800" y="21600"/>
                  </a:cubicBezTo>
                  <a:cubicBezTo>
                    <a:pt x="4839" y="21600"/>
                    <a:pt x="0" y="16761"/>
                    <a:pt x="0" y="10800"/>
                  </a:cubicBezTo>
                  <a:cubicBezTo>
                    <a:pt x="0" y="4824"/>
                    <a:pt x="4839" y="0"/>
                    <a:pt x="10800" y="0"/>
                  </a:cubicBezTo>
                  <a:cubicBezTo>
                    <a:pt x="16776" y="0"/>
                    <a:pt x="21600" y="4824"/>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75" name="Shape"/>
            <p:cNvSpPr/>
            <p:nvPr/>
          </p:nvSpPr>
          <p:spPr>
            <a:xfrm>
              <a:off x="3597923" y="4239022"/>
              <a:ext cx="831905" cy="831675"/>
            </a:xfrm>
            <a:custGeom>
              <a:avLst/>
              <a:gdLst/>
              <a:ahLst/>
              <a:cxnLst>
                <a:cxn ang="0">
                  <a:pos x="wd2" y="hd2"/>
                </a:cxn>
                <a:cxn ang="5400000">
                  <a:pos x="wd2" y="hd2"/>
                </a:cxn>
                <a:cxn ang="10800000">
                  <a:pos x="wd2" y="hd2"/>
                </a:cxn>
                <a:cxn ang="16200000">
                  <a:pos x="wd2" y="hd2"/>
                </a:cxn>
              </a:cxnLst>
              <a:rect l="0" t="0" r="r" b="b"/>
              <a:pathLst>
                <a:path w="21600" h="21600" extrusionOk="0">
                  <a:moveTo>
                    <a:pt x="21600" y="10791"/>
                  </a:moveTo>
                  <a:cubicBezTo>
                    <a:pt x="21600" y="16763"/>
                    <a:pt x="16763" y="21600"/>
                    <a:pt x="10791" y="21600"/>
                  </a:cubicBezTo>
                  <a:cubicBezTo>
                    <a:pt x="4819" y="21600"/>
                    <a:pt x="0" y="16763"/>
                    <a:pt x="0" y="10791"/>
                  </a:cubicBezTo>
                  <a:cubicBezTo>
                    <a:pt x="0" y="4819"/>
                    <a:pt x="4819" y="0"/>
                    <a:pt x="10791" y="0"/>
                  </a:cubicBezTo>
                  <a:cubicBezTo>
                    <a:pt x="16763" y="0"/>
                    <a:pt x="21600" y="4819"/>
                    <a:pt x="21600" y="10791"/>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6" name="$"/>
            <p:cNvSpPr/>
            <p:nvPr/>
          </p:nvSpPr>
          <p:spPr>
            <a:xfrm>
              <a:off x="3782279" y="4146870"/>
              <a:ext cx="669036" cy="953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200" b="1">
                  <a:solidFill>
                    <a:srgbClr val="FFC907"/>
                  </a:solidFill>
                  <a:latin typeface="Lato Bold"/>
                  <a:ea typeface="Lato Bold"/>
                  <a:cs typeface="Lato Bold"/>
                  <a:sym typeface="Lato Bold"/>
                </a:defRPr>
              </a:lvl1pPr>
            </a:lstStyle>
            <a:p>
              <a:r>
                <a:t>$</a:t>
              </a:r>
            </a:p>
          </p:txBody>
        </p:sp>
      </p:grpSp>
      <p:pic>
        <p:nvPicPr>
          <p:cNvPr id="178" name="Untitled10.tiff" descr="Untitled10.tiff"/>
          <p:cNvPicPr>
            <a:picLocks noChangeAspect="1"/>
          </p:cNvPicPr>
          <p:nvPr/>
        </p:nvPicPr>
        <p:blipFill>
          <a:blip r:embed="rId3">
            <a:extLst/>
          </a:blip>
          <a:stretch>
            <a:fillRect/>
          </a:stretch>
        </p:blipFill>
        <p:spPr>
          <a:xfrm>
            <a:off x="9852180" y="7667820"/>
            <a:ext cx="9131301" cy="838201"/>
          </a:xfrm>
          <a:prstGeom prst="rect">
            <a:avLst/>
          </a:prstGeom>
          <a:ln w="12700">
            <a:miter lim="400000"/>
          </a:ln>
          <a:effectLst>
            <a:outerShdw blurRad="101600" dist="25400" dir="5400000" rotWithShape="0">
              <a:srgbClr val="000000">
                <a:alpha val="75000"/>
              </a:srgbClr>
            </a:outerShdw>
          </a:effectLst>
        </p:spPr>
      </p:pic>
      <p:pic>
        <p:nvPicPr>
          <p:cNvPr id="179" name="Untitled4.tiff" descr="Untitled4.tiff"/>
          <p:cNvPicPr>
            <a:picLocks noChangeAspect="1"/>
          </p:cNvPicPr>
          <p:nvPr/>
        </p:nvPicPr>
        <p:blipFill>
          <a:blip r:embed="rId4">
            <a:extLst/>
          </a:blip>
          <a:stretch>
            <a:fillRect/>
          </a:stretch>
        </p:blipFill>
        <p:spPr>
          <a:xfrm rot="21480000">
            <a:off x="9795902" y="5402477"/>
            <a:ext cx="9156701" cy="1041401"/>
          </a:xfrm>
          <a:prstGeom prst="rect">
            <a:avLst/>
          </a:prstGeom>
          <a:ln w="12700">
            <a:miter lim="400000"/>
          </a:ln>
          <a:effectLst>
            <a:outerShdw blurRad="101600" dist="25400" dir="5400000" rotWithShape="0">
              <a:srgbClr val="000000">
                <a:alpha val="75000"/>
              </a:srgbClr>
            </a:outerShdw>
          </a:effectLst>
        </p:spPr>
      </p:pic>
      <p:pic>
        <p:nvPicPr>
          <p:cNvPr id="180" name="Untitled11.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540000">
            <a:off x="11805601" y="9342810"/>
            <a:ext cx="9835224" cy="3954844"/>
          </a:xfrm>
          <a:prstGeom prst="rect">
            <a:avLst/>
          </a:prstGeom>
          <a:ln w="12700">
            <a:miter lim="400000"/>
          </a:ln>
          <a:effectLst>
            <a:outerShdw blurRad="101600" dist="25400" dir="5400000" rotWithShape="0">
              <a:srgbClr val="000000">
                <a:alpha val="75000"/>
              </a:srgbClr>
            </a:outerShdw>
          </a:effectLst>
        </p:spPr>
      </p:pic>
      <p:pic>
        <p:nvPicPr>
          <p:cNvPr id="181" name="Untitled12.tiff" descr="Untitled12.tiff"/>
          <p:cNvPicPr>
            <a:picLocks noChangeAspect="1"/>
          </p:cNvPicPr>
          <p:nvPr/>
        </p:nvPicPr>
        <p:blipFill>
          <a:blip r:embed="rId6">
            <a:extLst/>
          </a:blip>
          <a:stretch>
            <a:fillRect/>
          </a:stretch>
        </p:blipFill>
        <p:spPr>
          <a:xfrm rot="180000">
            <a:off x="19884638" y="5911240"/>
            <a:ext cx="3581401" cy="1917701"/>
          </a:xfrm>
          <a:prstGeom prst="rect">
            <a:avLst/>
          </a:prstGeom>
          <a:ln w="12700">
            <a:miter lim="400000"/>
          </a:ln>
          <a:effectLst>
            <a:outerShdw blurRad="101600" dist="25400" dir="5400000" rotWithShape="0">
              <a:srgbClr val="000000">
                <a:alpha val="75000"/>
              </a:srgbClr>
            </a:outerShdw>
          </a:effectLst>
        </p:spPr>
      </p:pic>
      <p:pic>
        <p:nvPicPr>
          <p:cNvPr id="182" name="Untitled16.tif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480000">
            <a:off x="852174" y="2513706"/>
            <a:ext cx="7802311" cy="4356101"/>
          </a:xfrm>
          <a:prstGeom prst="rect">
            <a:avLst/>
          </a:prstGeom>
          <a:ln w="12700">
            <a:miter lim="400000"/>
          </a:ln>
          <a:effectLst>
            <a:outerShdw blurRad="101600" dist="25400" dir="5400000" rotWithShape="0">
              <a:srgbClr val="000000">
                <a:alpha val="75000"/>
              </a:srgbClr>
            </a:outerShdw>
          </a:effectLst>
        </p:spPr>
      </p:pic>
      <p:pic>
        <p:nvPicPr>
          <p:cNvPr id="183" name="Untitled15.tiff" descr="Untitled15.tiff"/>
          <p:cNvPicPr>
            <a:picLocks noChangeAspect="1"/>
          </p:cNvPicPr>
          <p:nvPr/>
        </p:nvPicPr>
        <p:blipFill>
          <a:blip r:embed="rId8">
            <a:extLst/>
          </a:blip>
          <a:stretch>
            <a:fillRect/>
          </a:stretch>
        </p:blipFill>
        <p:spPr>
          <a:xfrm rot="21540000">
            <a:off x="19853955" y="2558514"/>
            <a:ext cx="3200400" cy="1981201"/>
          </a:xfrm>
          <a:prstGeom prst="rect">
            <a:avLst/>
          </a:prstGeom>
          <a:ln w="12700">
            <a:miter lim="400000"/>
          </a:ln>
          <a:effectLst>
            <a:outerShdw blurRad="101600" dist="25400" dir="5400000" rotWithShape="0">
              <a:srgbClr val="000000">
                <a:alpha val="75000"/>
              </a:srgbClr>
            </a:outerShdw>
          </a:effectLst>
        </p:spPr>
      </p:pic>
      <p:pic>
        <p:nvPicPr>
          <p:cNvPr id="185" name="Untitled13.tiff" descr="Untitled13.tiff"/>
          <p:cNvPicPr>
            <a:picLocks noChangeAspect="1"/>
          </p:cNvPicPr>
          <p:nvPr/>
        </p:nvPicPr>
        <p:blipFill>
          <a:blip r:embed="rId9">
            <a:extLst/>
          </a:blip>
          <a:stretch>
            <a:fillRect/>
          </a:stretch>
        </p:blipFill>
        <p:spPr>
          <a:xfrm>
            <a:off x="9812247" y="2433442"/>
            <a:ext cx="6731001" cy="1778001"/>
          </a:xfrm>
          <a:prstGeom prst="rect">
            <a:avLst/>
          </a:prstGeom>
          <a:ln w="12700">
            <a:miter lim="400000"/>
          </a:ln>
          <a:effectLst>
            <a:outerShdw blurRad="101600" dist="25400" dir="5400000" rotWithShape="0">
              <a:srgbClr val="000000">
                <a:alpha val="75000"/>
              </a:srgbClr>
            </a:outerShdw>
          </a:effectLst>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1481" y="7514380"/>
            <a:ext cx="9044049" cy="1380618"/>
          </a:xfrm>
          <a:prstGeom prst="rect">
            <a:avLst/>
          </a:prstGeom>
          <a:effectLst>
            <a:outerShdw blurRad="101600" dist="25400" dir="5400000" algn="ctr" rotWithShape="0">
              <a:schemeClr val="accent6">
                <a:alpha val="75000"/>
              </a:schemeClr>
            </a:outerShdw>
          </a:effectLst>
        </p:spPr>
      </p:pic>
    </p:spTree>
  </p:cSld>
  <p:clrMapOvr>
    <a:masterClrMapping/>
  </p:clrMapOvr>
  <p:transition spd="med" advTm="191"/>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30</a:t>
            </a:fld>
            <a:endParaRPr/>
          </a:p>
        </p:txBody>
      </p:sp>
      <p:sp>
        <p:nvSpPr>
          <p:cNvPr id="1566" name="Group"/>
          <p:cNvSpPr/>
          <p:nvPr/>
        </p:nvSpPr>
        <p:spPr>
          <a:xfrm>
            <a:off x="4157774" y="483016"/>
            <a:ext cx="1606213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Optimizations: Prefix Hoisting</a:t>
            </a:r>
          </a:p>
        </p:txBody>
      </p:sp>
      <p:grpSp>
        <p:nvGrpSpPr>
          <p:cNvPr id="1586" name="Group"/>
          <p:cNvGrpSpPr/>
          <p:nvPr/>
        </p:nvGrpSpPr>
        <p:grpSpPr>
          <a:xfrm>
            <a:off x="1654190" y="4011942"/>
            <a:ext cx="9384935" cy="7152454"/>
            <a:chOff x="4714288" y="705071"/>
            <a:chExt cx="9384933" cy="7152453"/>
          </a:xfrm>
        </p:grpSpPr>
        <p:sp>
          <p:nvSpPr>
            <p:cNvPr id="1567" name="med:"/>
            <p:cNvSpPr/>
            <p:nvPr/>
          </p:nvSpPr>
          <p:spPr>
            <a:xfrm>
              <a:off x="6917540" y="6300668"/>
              <a:ext cx="14593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med:</a:t>
              </a:r>
            </a:p>
          </p:txBody>
        </p:sp>
        <p:sp>
          <p:nvSpPr>
            <p:cNvPr id="1568" name="{"/>
            <p:cNvSpPr/>
            <p:nvPr/>
          </p:nvSpPr>
          <p:spPr>
            <a:xfrm flipH="1">
              <a:off x="12722599" y="2097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rPr lang="en-US" dirty="0" smtClean="0"/>
                <a:t>}</a:t>
              </a:r>
              <a:endParaRPr dirty="0"/>
            </a:p>
          </p:txBody>
        </p:sp>
        <p:sp>
          <p:nvSpPr>
            <p:cNvPr id="1569" name="prefix:"/>
            <p:cNvSpPr/>
            <p:nvPr/>
          </p:nvSpPr>
          <p:spPr>
            <a:xfrm>
              <a:off x="6934060" y="2512842"/>
              <a:ext cx="17641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prefix:</a:t>
              </a:r>
            </a:p>
          </p:txBody>
        </p:sp>
        <p:sp>
          <p:nvSpPr>
            <p:cNvPr id="1570" name="Symbolic Record"/>
            <p:cNvSpPr/>
            <p:nvPr/>
          </p:nvSpPr>
          <p:spPr>
            <a:xfrm>
              <a:off x="6935487" y="705071"/>
              <a:ext cx="4713788" cy="83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rPr lang="en-US" dirty="0" smtClean="0"/>
                <a:t>Routing </a:t>
              </a:r>
              <a:r>
                <a:rPr dirty="0" smtClean="0"/>
                <a:t>Record</a:t>
              </a:r>
              <a:endParaRPr dirty="0"/>
            </a:p>
          </p:txBody>
        </p:sp>
        <p:sp>
          <p:nvSpPr>
            <p:cNvPr id="1571" name="prefixLen:"/>
            <p:cNvSpPr/>
            <p:nvPr/>
          </p:nvSpPr>
          <p:spPr>
            <a:xfrm>
              <a:off x="6934060" y="3250484"/>
              <a:ext cx="278126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prefixLen:</a:t>
              </a:r>
            </a:p>
          </p:txBody>
        </p:sp>
        <p:sp>
          <p:nvSpPr>
            <p:cNvPr id="1572" name="adminDist:"/>
            <p:cNvSpPr/>
            <p:nvPr/>
          </p:nvSpPr>
          <p:spPr>
            <a:xfrm>
              <a:off x="6933613" y="4027949"/>
              <a:ext cx="29836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adminDist:</a:t>
              </a:r>
            </a:p>
          </p:txBody>
        </p:sp>
        <p:sp>
          <p:nvSpPr>
            <p:cNvPr id="1573" name="localPref:"/>
            <p:cNvSpPr/>
            <p:nvPr/>
          </p:nvSpPr>
          <p:spPr>
            <a:xfrm>
              <a:off x="6917540" y="4802121"/>
              <a:ext cx="264523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localPref:</a:t>
              </a:r>
            </a:p>
          </p:txBody>
        </p:sp>
        <p:sp>
          <p:nvSpPr>
            <p:cNvPr id="1574" name="[0,232)"/>
            <p:cNvSpPr/>
            <p:nvPr/>
          </p:nvSpPr>
          <p:spPr>
            <a:xfrm>
              <a:off x="10452903" y="4767315"/>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75" name="[0,28)"/>
            <p:cNvSpPr/>
            <p:nvPr/>
          </p:nvSpPr>
          <p:spPr>
            <a:xfrm>
              <a:off x="10283536" y="4002549"/>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8</a:t>
              </a:r>
              <a:r>
                <a:t>)</a:t>
              </a:r>
            </a:p>
          </p:txBody>
        </p:sp>
        <p:sp>
          <p:nvSpPr>
            <p:cNvPr id="1576" name="[0,25)"/>
            <p:cNvSpPr/>
            <p:nvPr/>
          </p:nvSpPr>
          <p:spPr>
            <a:xfrm>
              <a:off x="10283536" y="3250484"/>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5</a:t>
              </a:r>
              <a:r>
                <a:t>)</a:t>
              </a:r>
            </a:p>
          </p:txBody>
        </p:sp>
        <p:sp>
          <p:nvSpPr>
            <p:cNvPr id="1577" name="[0,232)"/>
            <p:cNvSpPr/>
            <p:nvPr/>
          </p:nvSpPr>
          <p:spPr>
            <a:xfrm>
              <a:off x="10454267" y="251284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78" name="metric:"/>
            <p:cNvSpPr/>
            <p:nvPr/>
          </p:nvSpPr>
          <p:spPr>
            <a:xfrm>
              <a:off x="6917540" y="5575148"/>
              <a:ext cx="193294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metric:</a:t>
              </a:r>
            </a:p>
          </p:txBody>
        </p:sp>
        <p:sp>
          <p:nvSpPr>
            <p:cNvPr id="1579" name="[0,232)"/>
            <p:cNvSpPr/>
            <p:nvPr/>
          </p:nvSpPr>
          <p:spPr>
            <a:xfrm>
              <a:off x="10452903" y="5514941"/>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80" name="[0,232)"/>
            <p:cNvSpPr/>
            <p:nvPr/>
          </p:nvSpPr>
          <p:spPr>
            <a:xfrm>
              <a:off x="10452903" y="626586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81" name="ospfType"/>
            <p:cNvSpPr/>
            <p:nvPr/>
          </p:nvSpPr>
          <p:spPr>
            <a:xfrm>
              <a:off x="6917881" y="7029483"/>
              <a:ext cx="257826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ospfType</a:t>
              </a:r>
            </a:p>
          </p:txBody>
        </p:sp>
        <p:sp>
          <p:nvSpPr>
            <p:cNvPr id="1582" name="[0,22)"/>
            <p:cNvSpPr/>
            <p:nvPr/>
          </p:nvSpPr>
          <p:spPr>
            <a:xfrm>
              <a:off x="10453244" y="6994676"/>
              <a:ext cx="154995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2</a:t>
              </a:r>
              <a:r>
                <a:t>)</a:t>
              </a:r>
            </a:p>
          </p:txBody>
        </p:sp>
        <p:sp>
          <p:nvSpPr>
            <p:cNvPr id="1583" name="{"/>
            <p:cNvSpPr/>
            <p:nvPr/>
          </p:nvSpPr>
          <p:spPr>
            <a:xfrm>
              <a:off x="4714288" y="2097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t>{</a:t>
              </a:r>
            </a:p>
          </p:txBody>
        </p:sp>
        <p:sp>
          <p:nvSpPr>
            <p:cNvPr id="1584" name="valid:"/>
            <p:cNvSpPr/>
            <p:nvPr/>
          </p:nvSpPr>
          <p:spPr>
            <a:xfrm>
              <a:off x="6936462" y="1777336"/>
              <a:ext cx="152723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valid:</a:t>
              </a:r>
            </a:p>
          </p:txBody>
        </p:sp>
        <p:sp>
          <p:nvSpPr>
            <p:cNvPr id="1585" name="1 bit"/>
            <p:cNvSpPr/>
            <p:nvPr/>
          </p:nvSpPr>
          <p:spPr>
            <a:xfrm>
              <a:off x="10456669" y="1777336"/>
              <a:ext cx="12563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1 bit</a:t>
              </a:r>
            </a:p>
          </p:txBody>
        </p:sp>
      </p:grpSp>
      <p:sp>
        <p:nvSpPr>
          <p:cNvPr id="1587" name="Line"/>
          <p:cNvSpPr/>
          <p:nvPr/>
        </p:nvSpPr>
        <p:spPr>
          <a:xfrm>
            <a:off x="3501142" y="6298233"/>
            <a:ext cx="5691029" cy="1"/>
          </a:xfrm>
          <a:prstGeom prst="line">
            <a:avLst/>
          </a:prstGeom>
          <a:ln w="139700">
            <a:solidFill>
              <a:schemeClr val="accent5"/>
            </a:solidFill>
            <a:miter/>
          </a:ln>
        </p:spPr>
        <p:txBody>
          <a:bodyPr lIns="45719" rIns="45719"/>
          <a:lstStyle/>
          <a:p>
            <a:endParaRPr/>
          </a:p>
        </p:txBody>
      </p:sp>
      <p:sp>
        <p:nvSpPr>
          <p:cNvPr id="1588" name="FBM(r.prefix, 192.4.0.2, r.prefixLen) ⋀…"/>
          <p:cNvSpPr/>
          <p:nvPr/>
        </p:nvSpPr>
        <p:spPr>
          <a:xfrm>
            <a:off x="12331801" y="4146735"/>
            <a:ext cx="8315736"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a:t>FBM(</a:t>
            </a:r>
            <a:r>
              <a:rPr b="1" dirty="0"/>
              <a:t>r.prefix</a:t>
            </a:r>
            <a:r>
              <a:rPr dirty="0"/>
              <a:t>, </a:t>
            </a:r>
            <a:r>
              <a:rPr dirty="0" smtClean="0"/>
              <a:t>192.4.0.</a:t>
            </a:r>
            <a:r>
              <a:rPr lang="en-US" dirty="0" smtClean="0"/>
              <a:t>0</a:t>
            </a:r>
            <a:r>
              <a:rPr dirty="0" smtClean="0"/>
              <a:t>, </a:t>
            </a:r>
            <a:r>
              <a:rPr lang="en-US" dirty="0" smtClean="0"/>
              <a:t>16</a:t>
            </a:r>
            <a:r>
              <a:rPr dirty="0" smtClean="0"/>
              <a:t>) </a:t>
            </a:r>
            <a:r>
              <a:rPr dirty="0"/>
              <a:t>⋀</a:t>
            </a:r>
          </a:p>
          <a:p>
            <a:pPr>
              <a:defRPr sz="4800"/>
            </a:pPr>
            <a:r>
              <a:rPr dirty="0"/>
              <a:t>16 ≤ r.prefixLen ≤ 32 </a:t>
            </a:r>
          </a:p>
        </p:txBody>
      </p:sp>
      <p:sp>
        <p:nvSpPr>
          <p:cNvPr id="1589" name="FBM(dstIp, 192.4.0.2, r.prefixLen) ⋀…"/>
          <p:cNvSpPr/>
          <p:nvPr/>
        </p:nvSpPr>
        <p:spPr>
          <a:xfrm>
            <a:off x="12373674" y="6848254"/>
            <a:ext cx="7700183"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a:t>FBM(</a:t>
            </a:r>
            <a:r>
              <a:rPr b="1" dirty="0"/>
              <a:t>dstIp</a:t>
            </a:r>
            <a:r>
              <a:rPr dirty="0"/>
              <a:t>, </a:t>
            </a:r>
            <a:r>
              <a:rPr dirty="0" smtClean="0"/>
              <a:t>192.4.0.</a:t>
            </a:r>
            <a:r>
              <a:rPr lang="en-US" dirty="0" smtClean="0"/>
              <a:t>0</a:t>
            </a:r>
            <a:r>
              <a:rPr dirty="0" smtClean="0"/>
              <a:t>, </a:t>
            </a:r>
            <a:r>
              <a:rPr lang="en-US" dirty="0" smtClean="0"/>
              <a:t>16</a:t>
            </a:r>
            <a:r>
              <a:rPr dirty="0" smtClean="0"/>
              <a:t>) </a:t>
            </a:r>
            <a:r>
              <a:rPr dirty="0"/>
              <a:t>⋀</a:t>
            </a:r>
          </a:p>
          <a:p>
            <a:pPr>
              <a:defRPr sz="4800"/>
            </a:pPr>
            <a:r>
              <a:rPr dirty="0"/>
              <a:t>16 ≤ r.prefixLen ≤ 32 </a:t>
            </a:r>
          </a:p>
        </p:txBody>
      </p:sp>
      <p:sp>
        <p:nvSpPr>
          <p:cNvPr id="1590" name="≡"/>
          <p:cNvSpPr/>
          <p:nvPr/>
        </p:nvSpPr>
        <p:spPr>
          <a:xfrm>
            <a:off x="15826025" y="5441634"/>
            <a:ext cx="812080"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600"/>
            </a:lvl1pPr>
          </a:lstStyle>
          <a:p>
            <a:r>
              <a:rPr lang="en-US" dirty="0"/>
              <a:t>=</a:t>
            </a:r>
            <a:endParaRPr dirty="0"/>
          </a:p>
        </p:txBody>
      </p:sp>
      <p:sp>
        <p:nvSpPr>
          <p:cNvPr id="30" name="FBM(dstIp, 192.4.0.2, r.prefixLen) ⋀…"/>
          <p:cNvSpPr/>
          <p:nvPr/>
        </p:nvSpPr>
        <p:spPr>
          <a:xfrm>
            <a:off x="12373674" y="9549773"/>
            <a:ext cx="11055268"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a:t>
            </a:r>
            <a:r>
              <a:rPr lang="hr-HR" dirty="0"/>
              <a:t>192.4.0.0</a:t>
            </a:r>
            <a:r>
              <a:rPr lang="en-US" dirty="0" smtClean="0"/>
              <a:t> ≤ </a:t>
            </a:r>
            <a:r>
              <a:rPr lang="en-US" b="1" dirty="0" smtClean="0"/>
              <a:t>dstIp </a:t>
            </a:r>
            <a:r>
              <a:rPr lang="en-US" dirty="0"/>
              <a:t>≤ </a:t>
            </a:r>
            <a:r>
              <a:rPr dirty="0" smtClean="0"/>
              <a:t>192.4.0.</a:t>
            </a:r>
            <a:r>
              <a:rPr lang="en-US" dirty="0" smtClean="0"/>
              <a:t>0 + 2</a:t>
            </a:r>
            <a:r>
              <a:rPr lang="en-US" baseline="30000" dirty="0" smtClean="0"/>
              <a:t>32-16</a:t>
            </a:r>
            <a:r>
              <a:rPr dirty="0" smtClean="0"/>
              <a:t>) </a:t>
            </a:r>
            <a:r>
              <a:rPr dirty="0"/>
              <a:t>⋀</a:t>
            </a:r>
          </a:p>
          <a:p>
            <a:pPr>
              <a:defRPr sz="4800"/>
            </a:pPr>
            <a:r>
              <a:rPr dirty="0"/>
              <a:t>16 ≤ r.prefixLen ≤ 32 </a:t>
            </a:r>
          </a:p>
        </p:txBody>
      </p:sp>
      <p:sp>
        <p:nvSpPr>
          <p:cNvPr id="31" name="≡"/>
          <p:cNvSpPr/>
          <p:nvPr/>
        </p:nvSpPr>
        <p:spPr>
          <a:xfrm>
            <a:off x="15826025" y="8143153"/>
            <a:ext cx="812080"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600"/>
            </a:lvl1pPr>
          </a:lstStyle>
          <a:p>
            <a:r>
              <a:rPr lang="en-US" dirty="0" smtClean="0"/>
              <a:t>=</a:t>
            </a:r>
            <a:endParaRPr dirty="0"/>
          </a:p>
        </p:txBody>
      </p:sp>
      <p:sp>
        <p:nvSpPr>
          <p:cNvPr id="34" name="Symbolic Record"/>
          <p:cNvSpPr/>
          <p:nvPr/>
        </p:nvSpPr>
        <p:spPr>
          <a:xfrm>
            <a:off x="12373674" y="11752667"/>
            <a:ext cx="7353934" cy="83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rPr lang="en-US" dirty="0" smtClean="0">
                <a:solidFill>
                  <a:schemeClr val="accent4">
                    <a:lumMod val="60000"/>
                    <a:lumOff val="40000"/>
                  </a:schemeClr>
                </a:solidFill>
              </a:rPr>
              <a:t>Integer Difference Logic!</a:t>
            </a:r>
            <a:endParaRPr dirty="0">
              <a:solidFill>
                <a:schemeClr val="accent4">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 grpId="0" animBg="1"/>
      <p:bldP spid="1589" grpId="0" animBg="1"/>
      <p:bldP spid="1590" grpId="0" animBg="1"/>
      <p:bldP spid="30" grpId="0" animBg="1"/>
      <p:bldP spid="31" grpId="0" animBg="1"/>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31</a:t>
            </a:fld>
            <a:endParaRPr/>
          </a:p>
        </p:txBody>
      </p:sp>
      <p:sp>
        <p:nvSpPr>
          <p:cNvPr id="1593" name="Group"/>
          <p:cNvSpPr/>
          <p:nvPr/>
        </p:nvSpPr>
        <p:spPr>
          <a:xfrm>
            <a:off x="6269099" y="483016"/>
            <a:ext cx="1183948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Optimizations: Slicing</a:t>
            </a:r>
          </a:p>
        </p:txBody>
      </p:sp>
      <p:grpSp>
        <p:nvGrpSpPr>
          <p:cNvPr id="1611" name="Group"/>
          <p:cNvGrpSpPr/>
          <p:nvPr/>
        </p:nvGrpSpPr>
        <p:grpSpPr>
          <a:xfrm>
            <a:off x="1800126" y="4328137"/>
            <a:ext cx="9384932" cy="6422773"/>
            <a:chOff x="4714288" y="1434751"/>
            <a:chExt cx="9384931" cy="6422771"/>
          </a:xfrm>
        </p:grpSpPr>
        <p:sp>
          <p:nvSpPr>
            <p:cNvPr id="1594" name="med:"/>
            <p:cNvSpPr/>
            <p:nvPr/>
          </p:nvSpPr>
          <p:spPr>
            <a:xfrm>
              <a:off x="6917540" y="6300668"/>
              <a:ext cx="14593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med:</a:t>
              </a:r>
            </a:p>
          </p:txBody>
        </p:sp>
        <p:sp>
          <p:nvSpPr>
            <p:cNvPr id="1595" name="{"/>
            <p:cNvSpPr/>
            <p:nvPr/>
          </p:nvSpPr>
          <p:spPr>
            <a:xfrm flipH="1">
              <a:off x="12722599" y="2351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rPr lang="en-US" dirty="0" smtClean="0"/>
                <a:t>}</a:t>
              </a:r>
              <a:endParaRPr dirty="0"/>
            </a:p>
          </p:txBody>
        </p:sp>
        <p:sp>
          <p:nvSpPr>
            <p:cNvPr id="1596" name="Symbolic Record"/>
            <p:cNvSpPr/>
            <p:nvPr/>
          </p:nvSpPr>
          <p:spPr>
            <a:xfrm>
              <a:off x="6862519" y="1434751"/>
              <a:ext cx="508393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t>Symbolic Record</a:t>
              </a:r>
            </a:p>
          </p:txBody>
        </p:sp>
        <p:sp>
          <p:nvSpPr>
            <p:cNvPr id="1597" name="prefixLen:"/>
            <p:cNvSpPr/>
            <p:nvPr/>
          </p:nvSpPr>
          <p:spPr>
            <a:xfrm>
              <a:off x="6934060" y="3250484"/>
              <a:ext cx="278126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prefixLen:</a:t>
              </a:r>
            </a:p>
          </p:txBody>
        </p:sp>
        <p:sp>
          <p:nvSpPr>
            <p:cNvPr id="1598" name="adminDist:"/>
            <p:cNvSpPr/>
            <p:nvPr/>
          </p:nvSpPr>
          <p:spPr>
            <a:xfrm>
              <a:off x="6933613" y="4027949"/>
              <a:ext cx="29836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adminDist:</a:t>
              </a:r>
            </a:p>
          </p:txBody>
        </p:sp>
        <p:sp>
          <p:nvSpPr>
            <p:cNvPr id="1599" name="localPref:"/>
            <p:cNvSpPr/>
            <p:nvPr/>
          </p:nvSpPr>
          <p:spPr>
            <a:xfrm>
              <a:off x="6917540" y="4802121"/>
              <a:ext cx="264523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localPref:</a:t>
              </a:r>
            </a:p>
          </p:txBody>
        </p:sp>
        <p:sp>
          <p:nvSpPr>
            <p:cNvPr id="1600" name="[0,232)"/>
            <p:cNvSpPr/>
            <p:nvPr/>
          </p:nvSpPr>
          <p:spPr>
            <a:xfrm>
              <a:off x="10452903" y="4767315"/>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601" name="[0,28)"/>
            <p:cNvSpPr/>
            <p:nvPr/>
          </p:nvSpPr>
          <p:spPr>
            <a:xfrm>
              <a:off x="10283536" y="4002549"/>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8</a:t>
              </a:r>
              <a:r>
                <a:t>)</a:t>
              </a:r>
            </a:p>
          </p:txBody>
        </p:sp>
        <p:sp>
          <p:nvSpPr>
            <p:cNvPr id="1602" name="[0,25)"/>
            <p:cNvSpPr/>
            <p:nvPr/>
          </p:nvSpPr>
          <p:spPr>
            <a:xfrm>
              <a:off x="10283536" y="3250484"/>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5</a:t>
              </a:r>
              <a:r>
                <a:t>)</a:t>
              </a:r>
            </a:p>
          </p:txBody>
        </p:sp>
        <p:sp>
          <p:nvSpPr>
            <p:cNvPr id="1603" name="metric:"/>
            <p:cNvSpPr/>
            <p:nvPr/>
          </p:nvSpPr>
          <p:spPr>
            <a:xfrm>
              <a:off x="6917540" y="5575148"/>
              <a:ext cx="193294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metric:</a:t>
              </a:r>
            </a:p>
          </p:txBody>
        </p:sp>
        <p:sp>
          <p:nvSpPr>
            <p:cNvPr id="1604" name="[0,232)"/>
            <p:cNvSpPr/>
            <p:nvPr/>
          </p:nvSpPr>
          <p:spPr>
            <a:xfrm>
              <a:off x="10452903" y="5514941"/>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605" name="[0,232)"/>
            <p:cNvSpPr/>
            <p:nvPr/>
          </p:nvSpPr>
          <p:spPr>
            <a:xfrm>
              <a:off x="10452903" y="626586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606" name="ospfType"/>
            <p:cNvSpPr/>
            <p:nvPr/>
          </p:nvSpPr>
          <p:spPr>
            <a:xfrm>
              <a:off x="6917881" y="7029483"/>
              <a:ext cx="257826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ospfType</a:t>
              </a:r>
            </a:p>
          </p:txBody>
        </p:sp>
        <p:sp>
          <p:nvSpPr>
            <p:cNvPr id="1607" name="[0,22)"/>
            <p:cNvSpPr/>
            <p:nvPr/>
          </p:nvSpPr>
          <p:spPr>
            <a:xfrm>
              <a:off x="10453244" y="6994676"/>
              <a:ext cx="154995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2</a:t>
              </a:r>
              <a:r>
                <a:t>)</a:t>
              </a:r>
            </a:p>
          </p:txBody>
        </p:sp>
        <p:sp>
          <p:nvSpPr>
            <p:cNvPr id="1608" name="{"/>
            <p:cNvSpPr/>
            <p:nvPr/>
          </p:nvSpPr>
          <p:spPr>
            <a:xfrm>
              <a:off x="4714288" y="2351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t>{</a:t>
              </a:r>
            </a:p>
          </p:txBody>
        </p:sp>
        <p:sp>
          <p:nvSpPr>
            <p:cNvPr id="1609" name="valid:"/>
            <p:cNvSpPr/>
            <p:nvPr/>
          </p:nvSpPr>
          <p:spPr>
            <a:xfrm>
              <a:off x="6936462" y="2425036"/>
              <a:ext cx="152723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valid:</a:t>
              </a:r>
            </a:p>
          </p:txBody>
        </p:sp>
        <p:sp>
          <p:nvSpPr>
            <p:cNvPr id="1610" name="1 bit"/>
            <p:cNvSpPr/>
            <p:nvPr/>
          </p:nvSpPr>
          <p:spPr>
            <a:xfrm>
              <a:off x="10456669" y="2425036"/>
              <a:ext cx="12563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1 bit</a:t>
              </a:r>
            </a:p>
          </p:txBody>
        </p:sp>
      </p:grpSp>
      <p:sp>
        <p:nvSpPr>
          <p:cNvPr id="1612" name="Line"/>
          <p:cNvSpPr/>
          <p:nvPr/>
        </p:nvSpPr>
        <p:spPr>
          <a:xfrm>
            <a:off x="3647078" y="8185166"/>
            <a:ext cx="5691029" cy="1"/>
          </a:xfrm>
          <a:prstGeom prst="line">
            <a:avLst/>
          </a:prstGeom>
          <a:ln w="139700">
            <a:solidFill>
              <a:schemeClr val="accent5"/>
            </a:solidFill>
            <a:miter/>
          </a:ln>
        </p:spPr>
        <p:txBody>
          <a:bodyPr lIns="45719" rIns="45719"/>
          <a:lstStyle/>
          <a:p>
            <a:endParaRPr/>
          </a:p>
        </p:txBody>
      </p:sp>
      <p:sp>
        <p:nvSpPr>
          <p:cNvPr id="1613" name="Line"/>
          <p:cNvSpPr/>
          <p:nvPr/>
        </p:nvSpPr>
        <p:spPr>
          <a:xfrm>
            <a:off x="3647078" y="10436938"/>
            <a:ext cx="5691029" cy="1"/>
          </a:xfrm>
          <a:prstGeom prst="line">
            <a:avLst/>
          </a:prstGeom>
          <a:ln w="139700">
            <a:solidFill>
              <a:schemeClr val="accent5"/>
            </a:solidFill>
            <a:miter/>
          </a:ln>
        </p:spPr>
        <p:txBody>
          <a:bodyPr lIns="45719" rIns="45719"/>
          <a:lstStyle/>
          <a:p>
            <a:endParaRPr/>
          </a:p>
        </p:txBody>
      </p:sp>
      <p:sp>
        <p:nvSpPr>
          <p:cNvPr id="1614" name="Line"/>
          <p:cNvSpPr/>
          <p:nvPr/>
        </p:nvSpPr>
        <p:spPr>
          <a:xfrm>
            <a:off x="3647078" y="7432724"/>
            <a:ext cx="5691029" cy="1"/>
          </a:xfrm>
          <a:prstGeom prst="line">
            <a:avLst/>
          </a:prstGeom>
          <a:ln w="139700">
            <a:solidFill>
              <a:schemeClr val="accent5"/>
            </a:solidFill>
            <a:miter/>
          </a:ln>
        </p:spPr>
        <p:txBody>
          <a:bodyPr lIns="45719" rIns="45719"/>
          <a:lstStyle/>
          <a:p>
            <a:endParaRPr/>
          </a:p>
        </p:txBody>
      </p:sp>
      <p:sp>
        <p:nvSpPr>
          <p:cNvPr id="1615" name="Line"/>
          <p:cNvSpPr/>
          <p:nvPr/>
        </p:nvSpPr>
        <p:spPr>
          <a:xfrm>
            <a:off x="3647078" y="9723636"/>
            <a:ext cx="5691029" cy="1"/>
          </a:xfrm>
          <a:prstGeom prst="line">
            <a:avLst/>
          </a:prstGeom>
          <a:ln w="139700">
            <a:solidFill>
              <a:schemeClr val="accent5"/>
            </a:solidFill>
            <a:miter/>
          </a:ln>
        </p:spPr>
        <p:txBody>
          <a:bodyPr lIns="45719" rIns="45719"/>
          <a:lstStyle/>
          <a:p>
            <a:endParaRPr/>
          </a:p>
        </p:txBody>
      </p:sp>
      <p:grpSp>
        <p:nvGrpSpPr>
          <p:cNvPr id="1618" name="Group"/>
          <p:cNvGrpSpPr/>
          <p:nvPr/>
        </p:nvGrpSpPr>
        <p:grpSpPr>
          <a:xfrm>
            <a:off x="12937354" y="5206378"/>
            <a:ext cx="542715" cy="542749"/>
            <a:chOff x="0" y="0"/>
            <a:chExt cx="542713" cy="542747"/>
          </a:xfrm>
        </p:grpSpPr>
        <p:sp>
          <p:nvSpPr>
            <p:cNvPr id="161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1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19" name="Statically analyze the configs to…"/>
          <p:cNvSpPr/>
          <p:nvPr/>
        </p:nvSpPr>
        <p:spPr>
          <a:xfrm>
            <a:off x="13992691" y="5063732"/>
            <a:ext cx="8521612"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rPr dirty="0"/>
              <a:t>Statically analyze the configs to</a:t>
            </a:r>
          </a:p>
          <a:p>
            <a:pPr>
              <a:defRPr sz="4400"/>
            </a:pPr>
            <a:r>
              <a:rPr dirty="0"/>
              <a:t>determine when certain attributes</a:t>
            </a:r>
          </a:p>
          <a:p>
            <a:pPr>
              <a:defRPr sz="4400"/>
            </a:pPr>
            <a:r>
              <a:rPr dirty="0"/>
              <a:t>are irrelevant</a:t>
            </a:r>
          </a:p>
        </p:txBody>
      </p:sp>
      <p:grpSp>
        <p:nvGrpSpPr>
          <p:cNvPr id="1622" name="Group"/>
          <p:cNvGrpSpPr/>
          <p:nvPr/>
        </p:nvGrpSpPr>
        <p:grpSpPr>
          <a:xfrm>
            <a:off x="12948808" y="8325127"/>
            <a:ext cx="542714" cy="542749"/>
            <a:chOff x="0" y="0"/>
            <a:chExt cx="542713" cy="542747"/>
          </a:xfrm>
        </p:grpSpPr>
        <p:sp>
          <p:nvSpPr>
            <p:cNvPr id="1620"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21"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23" name="Example: if the local preference…"/>
          <p:cNvSpPr/>
          <p:nvPr/>
        </p:nvSpPr>
        <p:spPr>
          <a:xfrm>
            <a:off x="14004143" y="8182481"/>
            <a:ext cx="8522430"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t>Example: if the local preference</a:t>
            </a:r>
          </a:p>
          <a:p>
            <a:pPr>
              <a:defRPr sz="4400"/>
            </a:pPr>
            <a:r>
              <a:t>is never explicitly set, then it can</a:t>
            </a:r>
          </a:p>
          <a:p>
            <a:pPr>
              <a:defRPr sz="4400"/>
            </a:pPr>
            <a:r>
              <a:t>not influence the decision process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32</a:t>
            </a:fld>
            <a:endParaRPr/>
          </a:p>
        </p:txBody>
      </p:sp>
      <p:sp>
        <p:nvSpPr>
          <p:cNvPr id="1626" name="Group"/>
          <p:cNvSpPr/>
          <p:nvPr/>
        </p:nvSpPr>
        <p:spPr>
          <a:xfrm>
            <a:off x="6269099" y="483016"/>
            <a:ext cx="1183948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Optimizations: Slicing</a:t>
            </a:r>
          </a:p>
        </p:txBody>
      </p:sp>
      <p:grpSp>
        <p:nvGrpSpPr>
          <p:cNvPr id="1629" name="Group"/>
          <p:cNvGrpSpPr/>
          <p:nvPr/>
        </p:nvGrpSpPr>
        <p:grpSpPr>
          <a:xfrm>
            <a:off x="14509312" y="5062025"/>
            <a:ext cx="542715" cy="542749"/>
            <a:chOff x="0" y="0"/>
            <a:chExt cx="542713" cy="542747"/>
          </a:xfrm>
        </p:grpSpPr>
        <p:sp>
          <p:nvSpPr>
            <p:cNvPr id="162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2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30" name="Maintain a single copy of export…"/>
          <p:cNvSpPr/>
          <p:nvPr/>
        </p:nvSpPr>
        <p:spPr>
          <a:xfrm>
            <a:off x="15564649" y="4919379"/>
            <a:ext cx="8211107"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t>Maintain a single copy of export</a:t>
            </a:r>
          </a:p>
          <a:p>
            <a:pPr>
              <a:defRPr sz="4400"/>
            </a:pPr>
            <a:r>
              <a:t>variables when the export policy</a:t>
            </a:r>
          </a:p>
          <a:p>
            <a:pPr>
              <a:defRPr sz="4400"/>
            </a:pPr>
            <a:r>
              <a:t>is uniform to all peers</a:t>
            </a:r>
          </a:p>
        </p:txBody>
      </p:sp>
      <p:grpSp>
        <p:nvGrpSpPr>
          <p:cNvPr id="1633" name="Group"/>
          <p:cNvGrpSpPr/>
          <p:nvPr/>
        </p:nvGrpSpPr>
        <p:grpSpPr>
          <a:xfrm>
            <a:off x="14520766" y="8180774"/>
            <a:ext cx="542715" cy="542749"/>
            <a:chOff x="0" y="0"/>
            <a:chExt cx="542713" cy="542747"/>
          </a:xfrm>
        </p:grpSpPr>
        <p:sp>
          <p:nvSpPr>
            <p:cNvPr id="163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3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34" name="Merge the import and export…"/>
          <p:cNvSpPr/>
          <p:nvPr/>
        </p:nvSpPr>
        <p:spPr>
          <a:xfrm>
            <a:off x="15576101" y="8038127"/>
            <a:ext cx="8086687"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t>Merge the import and export</a:t>
            </a:r>
          </a:p>
          <a:p>
            <a:pPr>
              <a:defRPr sz="4400"/>
            </a:pPr>
            <a:r>
              <a:t>records when the default import</a:t>
            </a:r>
          </a:p>
          <a:p>
            <a:pPr>
              <a:defRPr sz="4400"/>
            </a:pPr>
            <a:r>
              <a:t>policy is used</a:t>
            </a:r>
          </a:p>
        </p:txBody>
      </p:sp>
      <p:grpSp>
        <p:nvGrpSpPr>
          <p:cNvPr id="1651" name="Group"/>
          <p:cNvGrpSpPr/>
          <p:nvPr/>
        </p:nvGrpSpPr>
        <p:grpSpPr>
          <a:xfrm>
            <a:off x="604172" y="5066845"/>
            <a:ext cx="5328698" cy="4934558"/>
            <a:chOff x="3757543" y="0"/>
            <a:chExt cx="5328697" cy="4934557"/>
          </a:xfrm>
        </p:grpSpPr>
        <p:sp>
          <p:nvSpPr>
            <p:cNvPr id="1635" name="Line"/>
            <p:cNvSpPr/>
            <p:nvPr/>
          </p:nvSpPr>
          <p:spPr>
            <a:xfrm>
              <a:off x="4596921" y="4326101"/>
              <a:ext cx="2897170" cy="54689"/>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36" name="Line"/>
            <p:cNvSpPr/>
            <p:nvPr/>
          </p:nvSpPr>
          <p:spPr>
            <a:xfrm rot="5400000" flipH="1" flipV="1">
              <a:off x="3387418" y="2716504"/>
              <a:ext cx="2465937" cy="46933"/>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37"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38"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639"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40"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4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64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643" name="Circle"/>
            <p:cNvSpPr/>
            <p:nvPr/>
          </p:nvSpPr>
          <p:spPr>
            <a:xfrm>
              <a:off x="4456060"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4" name="Circle"/>
            <p:cNvSpPr/>
            <p:nvPr/>
          </p:nvSpPr>
          <p:spPr>
            <a:xfrm>
              <a:off x="4442987"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5" name="Circle"/>
            <p:cNvSpPr/>
            <p:nvPr/>
          </p:nvSpPr>
          <p:spPr>
            <a:xfrm>
              <a:off x="5438408" y="416837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6" name="Circle"/>
            <p:cNvSpPr/>
            <p:nvPr/>
          </p:nvSpPr>
          <p:spPr>
            <a:xfrm>
              <a:off x="6348717" y="4177860"/>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7" name="e2"/>
            <p:cNvSpPr/>
            <p:nvPr/>
          </p:nvSpPr>
          <p:spPr>
            <a:xfrm>
              <a:off x="4885234"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e2  </a:t>
              </a:r>
            </a:p>
          </p:txBody>
        </p:sp>
        <p:sp>
          <p:nvSpPr>
            <p:cNvPr id="1648" name="e3"/>
            <p:cNvSpPr/>
            <p:nvPr/>
          </p:nvSpPr>
          <p:spPr>
            <a:xfrm>
              <a:off x="6257342" y="3516313"/>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e3  </a:t>
              </a:r>
            </a:p>
          </p:txBody>
        </p:sp>
        <p:sp>
          <p:nvSpPr>
            <p:cNvPr id="1649" name="out2"/>
            <p:cNvSpPr/>
            <p:nvPr/>
          </p:nvSpPr>
          <p:spPr>
            <a:xfrm>
              <a:off x="4823082" y="2735137"/>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out2  </a:t>
              </a:r>
            </a:p>
          </p:txBody>
        </p:sp>
        <p:sp>
          <p:nvSpPr>
            <p:cNvPr id="1650" name="out3"/>
            <p:cNvSpPr/>
            <p:nvPr/>
          </p:nvSpPr>
          <p:spPr>
            <a:xfrm>
              <a:off x="5230478" y="3557884"/>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out3  </a:t>
              </a:r>
            </a:p>
          </p:txBody>
        </p:sp>
      </p:grpSp>
      <p:grpSp>
        <p:nvGrpSpPr>
          <p:cNvPr id="1664" name="Group"/>
          <p:cNvGrpSpPr/>
          <p:nvPr/>
        </p:nvGrpSpPr>
        <p:grpSpPr>
          <a:xfrm>
            <a:off x="8251073" y="5066845"/>
            <a:ext cx="5328699" cy="4934558"/>
            <a:chOff x="3757543" y="0"/>
            <a:chExt cx="5328697" cy="4934557"/>
          </a:xfrm>
        </p:grpSpPr>
        <p:sp>
          <p:nvSpPr>
            <p:cNvPr id="1652" name="Line"/>
            <p:cNvSpPr/>
            <p:nvPr/>
          </p:nvSpPr>
          <p:spPr>
            <a:xfrm>
              <a:off x="4596921" y="4326101"/>
              <a:ext cx="2897170" cy="54690"/>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53" name="Line"/>
            <p:cNvSpPr/>
            <p:nvPr/>
          </p:nvSpPr>
          <p:spPr>
            <a:xfrm rot="5400000" flipH="1" flipV="1">
              <a:off x="3387418" y="2716503"/>
              <a:ext cx="2465937" cy="46933"/>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54"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55"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656"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57"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58"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659"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660" name="Circle"/>
            <p:cNvSpPr/>
            <p:nvPr/>
          </p:nvSpPr>
          <p:spPr>
            <a:xfrm>
              <a:off x="4442987"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61" name="Circle"/>
            <p:cNvSpPr/>
            <p:nvPr/>
          </p:nvSpPr>
          <p:spPr>
            <a:xfrm>
              <a:off x="5438408" y="416837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62" name="e2"/>
            <p:cNvSpPr/>
            <p:nvPr/>
          </p:nvSpPr>
          <p:spPr>
            <a:xfrm>
              <a:off x="4829817"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e2  </a:t>
              </a:r>
            </a:p>
          </p:txBody>
        </p:sp>
        <p:sp>
          <p:nvSpPr>
            <p:cNvPr id="1663" name="out3"/>
            <p:cNvSpPr/>
            <p:nvPr/>
          </p:nvSpPr>
          <p:spPr>
            <a:xfrm>
              <a:off x="5230478" y="3447048"/>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out3  </a:t>
              </a:r>
            </a:p>
          </p:txBody>
        </p:sp>
      </p:grpSp>
      <p:sp>
        <p:nvSpPr>
          <p:cNvPr id="1665" name="Shape"/>
          <p:cNvSpPr/>
          <p:nvPr/>
        </p:nvSpPr>
        <p:spPr>
          <a:xfrm flipH="1">
            <a:off x="5490279" y="6524242"/>
            <a:ext cx="2202834"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Tree>
  </p:cSld>
  <p:clrMapOvr>
    <a:masterClrMapping/>
  </p:clrMapOvr>
  <p:transition spd="med"/>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33</a:t>
            </a:fld>
            <a:endParaRPr/>
          </a:p>
        </p:txBody>
      </p:sp>
      <p:sp>
        <p:nvSpPr>
          <p:cNvPr id="1497" name="Group"/>
          <p:cNvSpPr/>
          <p:nvPr/>
        </p:nvSpPr>
        <p:spPr>
          <a:xfrm>
            <a:off x="9251671" y="5442943"/>
            <a:ext cx="5874363"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9600" smtClean="0"/>
              <a:t>Evaluation</a:t>
            </a:r>
            <a:endParaRPr sz="9600" dirty="0"/>
          </a:p>
        </p:txBody>
      </p:sp>
    </p:spTree>
    <p:extLst>
      <p:ext uri="{BB962C8B-B14F-4D97-AF65-F5344CB8AC3E}">
        <p14:creationId xmlns:p14="http://schemas.microsoft.com/office/powerpoint/2010/main" val="1757171718"/>
      </p:ext>
    </p:extLst>
  </p:cSld>
  <p:clrMapOvr>
    <a:masterClrMapping/>
  </p:clrMapOvr>
  <p:transition spd="med"/>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34</a:t>
            </a:fld>
            <a:endParaRPr/>
          </a:p>
        </p:txBody>
      </p:sp>
      <p:sp>
        <p:nvSpPr>
          <p:cNvPr id="1668" name="Group"/>
          <p:cNvSpPr/>
          <p:nvPr/>
        </p:nvSpPr>
        <p:spPr>
          <a:xfrm>
            <a:off x="9311122" y="483016"/>
            <a:ext cx="575544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dirty="0"/>
              <a:t>Evaluation</a:t>
            </a:r>
          </a:p>
        </p:txBody>
      </p:sp>
      <p:grpSp>
        <p:nvGrpSpPr>
          <p:cNvPr id="1674" name="Group"/>
          <p:cNvGrpSpPr/>
          <p:nvPr/>
        </p:nvGrpSpPr>
        <p:grpSpPr>
          <a:xfrm>
            <a:off x="3752313" y="3870546"/>
            <a:ext cx="542715" cy="542749"/>
            <a:chOff x="0" y="0"/>
            <a:chExt cx="542713" cy="542747"/>
          </a:xfrm>
        </p:grpSpPr>
        <p:sp>
          <p:nvSpPr>
            <p:cNvPr id="167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7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75" name="Can Minesweeper find real bugs?"/>
          <p:cNvSpPr/>
          <p:nvPr/>
        </p:nvSpPr>
        <p:spPr>
          <a:xfrm>
            <a:off x="4807651" y="3727900"/>
            <a:ext cx="8428842"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Can Minesweeper find real bugs?</a:t>
            </a:r>
          </a:p>
        </p:txBody>
      </p:sp>
      <p:grpSp>
        <p:nvGrpSpPr>
          <p:cNvPr id="1678" name="Group"/>
          <p:cNvGrpSpPr/>
          <p:nvPr/>
        </p:nvGrpSpPr>
        <p:grpSpPr>
          <a:xfrm>
            <a:off x="3745004" y="8441389"/>
            <a:ext cx="542715" cy="542749"/>
            <a:chOff x="0" y="0"/>
            <a:chExt cx="542713" cy="542747"/>
          </a:xfrm>
        </p:grpSpPr>
        <p:sp>
          <p:nvSpPr>
            <p:cNvPr id="167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7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79" name="How well does Minesweeper scale?"/>
          <p:cNvSpPr/>
          <p:nvPr/>
        </p:nvSpPr>
        <p:spPr>
          <a:xfrm>
            <a:off x="4800340" y="8298743"/>
            <a:ext cx="8955991"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How well does Minesweeper scale?</a:t>
            </a:r>
          </a:p>
        </p:txBody>
      </p:sp>
      <p:grpSp>
        <p:nvGrpSpPr>
          <p:cNvPr id="1687" name="Group"/>
          <p:cNvGrpSpPr/>
          <p:nvPr/>
        </p:nvGrpSpPr>
        <p:grpSpPr>
          <a:xfrm>
            <a:off x="5389991" y="5740292"/>
            <a:ext cx="340138" cy="614609"/>
            <a:chOff x="0" y="0"/>
            <a:chExt cx="340137" cy="614608"/>
          </a:xfrm>
        </p:grpSpPr>
        <p:sp>
          <p:nvSpPr>
            <p:cNvPr id="1685"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86"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688" name="1—23K lines of configuration"/>
          <p:cNvSpPr/>
          <p:nvPr/>
        </p:nvSpPr>
        <p:spPr>
          <a:xfrm>
            <a:off x="6148888" y="5665326"/>
            <a:ext cx="7248759"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1—23K lines of configuration</a:t>
            </a:r>
          </a:p>
        </p:txBody>
      </p:sp>
      <p:grpSp>
        <p:nvGrpSpPr>
          <p:cNvPr id="1691" name="Group"/>
          <p:cNvGrpSpPr/>
          <p:nvPr/>
        </p:nvGrpSpPr>
        <p:grpSpPr>
          <a:xfrm>
            <a:off x="5374285" y="10477491"/>
            <a:ext cx="340139" cy="614609"/>
            <a:chOff x="0" y="0"/>
            <a:chExt cx="340137" cy="614608"/>
          </a:xfrm>
        </p:grpSpPr>
        <p:sp>
          <p:nvSpPr>
            <p:cNvPr id="1689"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90"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692" name="Compare verification time across a wide variety of properties"/>
          <p:cNvSpPr/>
          <p:nvPr/>
        </p:nvSpPr>
        <p:spPr>
          <a:xfrm>
            <a:off x="6133183" y="10402525"/>
            <a:ext cx="1507359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Compare verification time across a wide variety of properties</a:t>
            </a:r>
          </a:p>
        </p:txBody>
      </p:sp>
      <p:grpSp>
        <p:nvGrpSpPr>
          <p:cNvPr id="1695" name="Group"/>
          <p:cNvGrpSpPr/>
          <p:nvPr/>
        </p:nvGrpSpPr>
        <p:grpSpPr>
          <a:xfrm>
            <a:off x="5368900" y="9550391"/>
            <a:ext cx="340139" cy="614609"/>
            <a:chOff x="0" y="0"/>
            <a:chExt cx="340137" cy="614608"/>
          </a:xfrm>
        </p:grpSpPr>
        <p:sp>
          <p:nvSpPr>
            <p:cNvPr id="169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9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696" name="Test on a collection of synthetic data center benchmarks"/>
          <p:cNvSpPr/>
          <p:nvPr/>
        </p:nvSpPr>
        <p:spPr>
          <a:xfrm>
            <a:off x="6127798" y="9475425"/>
            <a:ext cx="13988465"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Test on a collection of synthetic data center benchmarks</a:t>
            </a:r>
          </a:p>
        </p:txBody>
      </p:sp>
      <p:grpSp>
        <p:nvGrpSpPr>
          <p:cNvPr id="1699" name="Group"/>
          <p:cNvGrpSpPr/>
          <p:nvPr/>
        </p:nvGrpSpPr>
        <p:grpSpPr>
          <a:xfrm>
            <a:off x="5407000" y="4813192"/>
            <a:ext cx="340139" cy="614609"/>
            <a:chOff x="0" y="0"/>
            <a:chExt cx="340137" cy="614608"/>
          </a:xfrm>
        </p:grpSpPr>
        <p:sp>
          <p:nvSpPr>
            <p:cNvPr id="169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9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700" name="Run on a collection of 152 legacy networks"/>
          <p:cNvSpPr/>
          <p:nvPr/>
        </p:nvSpPr>
        <p:spPr>
          <a:xfrm>
            <a:off x="6165898" y="4738226"/>
            <a:ext cx="1072761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Run on a collection of 152 legacy networks</a:t>
            </a:r>
          </a:p>
        </p:txBody>
      </p:sp>
      <p:grpSp>
        <p:nvGrpSpPr>
          <p:cNvPr id="33" name="Group"/>
          <p:cNvGrpSpPr/>
          <p:nvPr/>
        </p:nvGrpSpPr>
        <p:grpSpPr>
          <a:xfrm>
            <a:off x="5416186" y="6749383"/>
            <a:ext cx="340138" cy="614609"/>
            <a:chOff x="0" y="0"/>
            <a:chExt cx="340137" cy="614608"/>
          </a:xfrm>
        </p:grpSpPr>
        <p:sp>
          <p:nvSpPr>
            <p:cNvPr id="34"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36" name="1—23K lines of configuration"/>
          <p:cNvSpPr/>
          <p:nvPr/>
        </p:nvSpPr>
        <p:spPr>
          <a:xfrm>
            <a:off x="6175083" y="6674417"/>
            <a:ext cx="15375361"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Use OSPF, eBGP, iBGP, Static Routes, ACLs, Redistribution</a:t>
            </a:r>
            <a:endParaRPr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35</a:t>
            </a:fld>
            <a:endParaRPr/>
          </a:p>
        </p:txBody>
      </p:sp>
      <p:sp>
        <p:nvSpPr>
          <p:cNvPr id="1707" name="Group"/>
          <p:cNvSpPr/>
          <p:nvPr/>
        </p:nvSpPr>
        <p:spPr>
          <a:xfrm>
            <a:off x="5711118" y="483016"/>
            <a:ext cx="12955450"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dirty="0"/>
              <a:t>Evaluation: Bug Finding</a:t>
            </a:r>
          </a:p>
        </p:txBody>
      </p:sp>
      <p:sp>
        <p:nvSpPr>
          <p:cNvPr id="1738" name="Loopback0"/>
          <p:cNvSpPr/>
          <p:nvPr/>
        </p:nvSpPr>
        <p:spPr>
          <a:xfrm>
            <a:off x="19061316" y="3057028"/>
            <a:ext cx="283838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Loopback0</a:t>
            </a:r>
          </a:p>
        </p:txBody>
      </p:sp>
      <p:grpSp>
        <p:nvGrpSpPr>
          <p:cNvPr id="2" name="Group 1"/>
          <p:cNvGrpSpPr/>
          <p:nvPr/>
        </p:nvGrpSpPr>
        <p:grpSpPr>
          <a:xfrm>
            <a:off x="16945508" y="3061282"/>
            <a:ext cx="4088629" cy="2432110"/>
            <a:chOff x="16558708" y="4045559"/>
            <a:chExt cx="5937049" cy="3268067"/>
          </a:xfrm>
        </p:grpSpPr>
        <p:sp>
          <p:nvSpPr>
            <p:cNvPr id="1732" name="Line"/>
            <p:cNvSpPr/>
            <p:nvPr/>
          </p:nvSpPr>
          <p:spPr>
            <a:xfrm flipV="1">
              <a:off x="17237400" y="4734171"/>
              <a:ext cx="1395129" cy="1855740"/>
            </a:xfrm>
            <a:prstGeom prst="line">
              <a:avLst/>
            </a:prstGeom>
            <a:ln w="165100">
              <a:solidFill>
                <a:schemeClr val="bg1">
                  <a:lumMod val="75000"/>
                </a:schemeClr>
              </a:solidFill>
              <a:miter/>
            </a:ln>
          </p:spPr>
          <p:txBody>
            <a:bodyPr lIns="45719" rIns="45719"/>
            <a:lstStyle/>
            <a:p>
              <a:endParaRPr/>
            </a:p>
          </p:txBody>
        </p:sp>
        <p:sp>
          <p:nvSpPr>
            <p:cNvPr id="1733" name="Line"/>
            <p:cNvSpPr/>
            <p:nvPr/>
          </p:nvSpPr>
          <p:spPr>
            <a:xfrm flipH="1" flipV="1">
              <a:off x="18708728" y="4786986"/>
              <a:ext cx="1351052" cy="1869896"/>
            </a:xfrm>
            <a:prstGeom prst="line">
              <a:avLst/>
            </a:prstGeom>
            <a:ln w="165100">
              <a:solidFill>
                <a:schemeClr val="bg1">
                  <a:lumMod val="75000"/>
                </a:schemeClr>
              </a:solidFill>
              <a:miter/>
            </a:ln>
          </p:spPr>
          <p:txBody>
            <a:bodyPr lIns="45719" rIns="45719"/>
            <a:lstStyle/>
            <a:p>
              <a:endParaRPr/>
            </a:p>
          </p:txBody>
        </p:sp>
        <p:sp>
          <p:nvSpPr>
            <p:cNvPr id="1734" name="Line"/>
            <p:cNvSpPr/>
            <p:nvPr/>
          </p:nvSpPr>
          <p:spPr>
            <a:xfrm flipH="1">
              <a:off x="17211840" y="6705089"/>
              <a:ext cx="2838781" cy="1"/>
            </a:xfrm>
            <a:prstGeom prst="line">
              <a:avLst/>
            </a:prstGeom>
            <a:ln w="165100">
              <a:solidFill>
                <a:schemeClr val="bg1">
                  <a:lumMod val="75000"/>
                </a:schemeClr>
              </a:solidFill>
              <a:miter/>
            </a:ln>
          </p:spPr>
          <p:txBody>
            <a:bodyPr lIns="45719" rIns="45719"/>
            <a:lstStyle/>
            <a:p>
              <a:endParaRPr/>
            </a:p>
          </p:txBody>
        </p:sp>
        <p:sp>
          <p:nvSpPr>
            <p:cNvPr id="1735" name="Circle"/>
            <p:cNvSpPr/>
            <p:nvPr/>
          </p:nvSpPr>
          <p:spPr>
            <a:xfrm>
              <a:off x="16558708" y="6046485"/>
              <a:ext cx="1267142" cy="126714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37" name="Circle"/>
            <p:cNvSpPr/>
            <p:nvPr/>
          </p:nvSpPr>
          <p:spPr>
            <a:xfrm>
              <a:off x="18042277" y="4045559"/>
              <a:ext cx="1267141" cy="126714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0" name="Line"/>
            <p:cNvSpPr/>
            <p:nvPr/>
          </p:nvSpPr>
          <p:spPr>
            <a:xfrm flipH="1">
              <a:off x="20081696" y="6789999"/>
              <a:ext cx="2371811" cy="1"/>
            </a:xfrm>
            <a:prstGeom prst="line">
              <a:avLst/>
            </a:prstGeom>
            <a:ln w="165100">
              <a:solidFill>
                <a:schemeClr val="bg1">
                  <a:lumMod val="75000"/>
                </a:schemeClr>
              </a:solidFill>
              <a:miter/>
            </a:ln>
          </p:spPr>
          <p:txBody>
            <a:bodyPr lIns="45719" rIns="45719"/>
            <a:lstStyle/>
            <a:p>
              <a:endParaRPr/>
            </a:p>
          </p:txBody>
        </p:sp>
        <p:sp>
          <p:nvSpPr>
            <p:cNvPr id="1741" name="Circle"/>
            <p:cNvSpPr/>
            <p:nvPr/>
          </p:nvSpPr>
          <p:spPr>
            <a:xfrm>
              <a:off x="19439007" y="6046485"/>
              <a:ext cx="1267141" cy="126714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52" name="Shape"/>
            <p:cNvSpPr/>
            <p:nvPr/>
          </p:nvSpPr>
          <p:spPr>
            <a:xfrm>
              <a:off x="19524414" y="5159673"/>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753" name="Line"/>
            <p:cNvSpPr/>
            <p:nvPr/>
          </p:nvSpPr>
          <p:spPr>
            <a:xfrm>
              <a:off x="20755167" y="6323036"/>
              <a:ext cx="1740590" cy="1"/>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755" name="Shape"/>
            <p:cNvSpPr/>
            <p:nvPr/>
          </p:nvSpPr>
          <p:spPr>
            <a:xfrm>
              <a:off x="18474595" y="6112139"/>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grpSp>
      <p:grpSp>
        <p:nvGrpSpPr>
          <p:cNvPr id="55" name="Group"/>
          <p:cNvGrpSpPr/>
          <p:nvPr/>
        </p:nvGrpSpPr>
        <p:grpSpPr>
          <a:xfrm>
            <a:off x="1410025" y="3334765"/>
            <a:ext cx="542715" cy="542749"/>
            <a:chOff x="0" y="0"/>
            <a:chExt cx="542713" cy="542747"/>
          </a:xfrm>
        </p:grpSpPr>
        <p:sp>
          <p:nvSpPr>
            <p:cNvPr id="5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5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58" name="Mangement interface reachability"/>
          <p:cNvSpPr/>
          <p:nvPr/>
        </p:nvSpPr>
        <p:spPr>
          <a:xfrm>
            <a:off x="2465363" y="3192119"/>
            <a:ext cx="9033881"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b="1" dirty="0"/>
              <a:t>Mangement interface reachability</a:t>
            </a:r>
          </a:p>
        </p:txBody>
      </p:sp>
      <p:grpSp>
        <p:nvGrpSpPr>
          <p:cNvPr id="59" name="Group"/>
          <p:cNvGrpSpPr/>
          <p:nvPr/>
        </p:nvGrpSpPr>
        <p:grpSpPr>
          <a:xfrm>
            <a:off x="1402716" y="6205939"/>
            <a:ext cx="542715" cy="542748"/>
            <a:chOff x="0" y="0"/>
            <a:chExt cx="542713" cy="542747"/>
          </a:xfrm>
        </p:grpSpPr>
        <p:sp>
          <p:nvSpPr>
            <p:cNvPr id="60"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61"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62" name="Local equivalence of routers"/>
          <p:cNvSpPr/>
          <p:nvPr/>
        </p:nvSpPr>
        <p:spPr>
          <a:xfrm>
            <a:off x="2458052" y="6063292"/>
            <a:ext cx="77482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b="1" dirty="0"/>
              <a:t>Local equivalence of routers</a:t>
            </a:r>
          </a:p>
        </p:txBody>
      </p:sp>
      <p:grpSp>
        <p:nvGrpSpPr>
          <p:cNvPr id="64" name="Group"/>
          <p:cNvGrpSpPr/>
          <p:nvPr/>
        </p:nvGrpSpPr>
        <p:grpSpPr>
          <a:xfrm>
            <a:off x="3047703" y="4112311"/>
            <a:ext cx="340138" cy="614609"/>
            <a:chOff x="0" y="0"/>
            <a:chExt cx="340137" cy="614608"/>
          </a:xfrm>
        </p:grpSpPr>
        <p:sp>
          <p:nvSpPr>
            <p:cNvPr id="65"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66"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67" name="Found 67 violations of the property"/>
          <p:cNvSpPr/>
          <p:nvPr/>
        </p:nvSpPr>
        <p:spPr>
          <a:xfrm>
            <a:off x="3806600" y="4037345"/>
            <a:ext cx="8708788"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Found 67 violations of the property</a:t>
            </a:r>
          </a:p>
        </p:txBody>
      </p:sp>
      <p:grpSp>
        <p:nvGrpSpPr>
          <p:cNvPr id="72" name="Group"/>
          <p:cNvGrpSpPr/>
          <p:nvPr/>
        </p:nvGrpSpPr>
        <p:grpSpPr>
          <a:xfrm>
            <a:off x="3026612" y="7060940"/>
            <a:ext cx="340139" cy="614609"/>
            <a:chOff x="0" y="0"/>
            <a:chExt cx="340137" cy="614608"/>
          </a:xfrm>
        </p:grpSpPr>
        <p:sp>
          <p:nvSpPr>
            <p:cNvPr id="7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7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75" name="Found 29 violations"/>
          <p:cNvSpPr/>
          <p:nvPr/>
        </p:nvSpPr>
        <p:spPr>
          <a:xfrm>
            <a:off x="3785510" y="6985974"/>
            <a:ext cx="495025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Found 29 violations</a:t>
            </a:r>
          </a:p>
        </p:txBody>
      </p:sp>
      <p:grpSp>
        <p:nvGrpSpPr>
          <p:cNvPr id="76" name="Group"/>
          <p:cNvGrpSpPr/>
          <p:nvPr/>
        </p:nvGrpSpPr>
        <p:grpSpPr>
          <a:xfrm>
            <a:off x="3047702" y="5017689"/>
            <a:ext cx="340138" cy="614609"/>
            <a:chOff x="0" y="0"/>
            <a:chExt cx="340137" cy="614608"/>
          </a:xfrm>
        </p:grpSpPr>
        <p:sp>
          <p:nvSpPr>
            <p:cNvPr id="7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7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79" name="Each required a specific environment"/>
          <p:cNvSpPr/>
          <p:nvPr/>
        </p:nvSpPr>
        <p:spPr>
          <a:xfrm>
            <a:off x="3806599" y="4942723"/>
            <a:ext cx="11016796"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Example: BGP peer sends /32 with length 2</a:t>
            </a:r>
            <a:endParaRPr dirty="0"/>
          </a:p>
        </p:txBody>
      </p:sp>
      <p:grpSp>
        <p:nvGrpSpPr>
          <p:cNvPr id="80" name="Group"/>
          <p:cNvGrpSpPr/>
          <p:nvPr/>
        </p:nvGrpSpPr>
        <p:grpSpPr>
          <a:xfrm>
            <a:off x="3017837" y="8041989"/>
            <a:ext cx="340139" cy="614609"/>
            <a:chOff x="0" y="0"/>
            <a:chExt cx="340137" cy="614608"/>
          </a:xfrm>
        </p:grpSpPr>
        <p:sp>
          <p:nvSpPr>
            <p:cNvPr id="81"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82"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83" name="Most caused by likely copy-paste errors"/>
          <p:cNvSpPr/>
          <p:nvPr/>
        </p:nvSpPr>
        <p:spPr>
          <a:xfrm>
            <a:off x="3776734" y="7967023"/>
            <a:ext cx="840710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Example: ACL has missing entry</a:t>
            </a:r>
            <a:endParaRPr dirty="0"/>
          </a:p>
        </p:txBody>
      </p:sp>
      <p:grpSp>
        <p:nvGrpSpPr>
          <p:cNvPr id="84" name="Group"/>
          <p:cNvGrpSpPr/>
          <p:nvPr/>
        </p:nvGrpSpPr>
        <p:grpSpPr>
          <a:xfrm>
            <a:off x="1434429" y="9277248"/>
            <a:ext cx="542715" cy="542749"/>
            <a:chOff x="0" y="0"/>
            <a:chExt cx="542713" cy="542747"/>
          </a:xfrm>
        </p:grpSpPr>
        <p:sp>
          <p:nvSpPr>
            <p:cNvPr id="85"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86"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87" name="Mangement interface reachability"/>
          <p:cNvSpPr/>
          <p:nvPr/>
        </p:nvSpPr>
        <p:spPr>
          <a:xfrm>
            <a:off x="2489767" y="9134602"/>
            <a:ext cx="11544184"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b="1" smtClean="0"/>
              <a:t>Blackholes occur </a:t>
            </a:r>
            <a:r>
              <a:rPr lang="en-US" b="1" dirty="0" smtClean="0"/>
              <a:t>only at the network edge</a:t>
            </a:r>
            <a:endParaRPr b="1" dirty="0"/>
          </a:p>
        </p:txBody>
      </p:sp>
      <p:grpSp>
        <p:nvGrpSpPr>
          <p:cNvPr id="88" name="Group"/>
          <p:cNvGrpSpPr/>
          <p:nvPr/>
        </p:nvGrpSpPr>
        <p:grpSpPr>
          <a:xfrm>
            <a:off x="1429794" y="11430010"/>
            <a:ext cx="542715" cy="542748"/>
            <a:chOff x="0" y="0"/>
            <a:chExt cx="542713" cy="542747"/>
          </a:xfrm>
        </p:grpSpPr>
        <p:sp>
          <p:nvSpPr>
            <p:cNvPr id="89"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90"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91" name="Local equivalence of routers"/>
          <p:cNvSpPr/>
          <p:nvPr/>
        </p:nvSpPr>
        <p:spPr>
          <a:xfrm>
            <a:off x="2485130" y="11287363"/>
            <a:ext cx="114848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b="1" dirty="0" smtClean="0"/>
              <a:t>Reachability is the same after any 1 failure</a:t>
            </a:r>
            <a:endParaRPr b="1" dirty="0"/>
          </a:p>
        </p:txBody>
      </p:sp>
      <p:grpSp>
        <p:nvGrpSpPr>
          <p:cNvPr id="92" name="Group"/>
          <p:cNvGrpSpPr/>
          <p:nvPr/>
        </p:nvGrpSpPr>
        <p:grpSpPr>
          <a:xfrm>
            <a:off x="2999918" y="10060142"/>
            <a:ext cx="340138" cy="614609"/>
            <a:chOff x="0" y="0"/>
            <a:chExt cx="340137" cy="614608"/>
          </a:xfrm>
        </p:grpSpPr>
        <p:sp>
          <p:nvSpPr>
            <p:cNvPr id="9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9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95" name="Found 67 violations of the property"/>
          <p:cNvSpPr/>
          <p:nvPr/>
        </p:nvSpPr>
        <p:spPr>
          <a:xfrm>
            <a:off x="3758815" y="9985176"/>
            <a:ext cx="8788622"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dirty="0"/>
              <a:t>Found </a:t>
            </a:r>
            <a:r>
              <a:rPr lang="en-US" dirty="0" smtClean="0"/>
              <a:t>24 </a:t>
            </a:r>
            <a:r>
              <a:rPr dirty="0" smtClean="0"/>
              <a:t>violations </a:t>
            </a:r>
            <a:r>
              <a:rPr dirty="0"/>
              <a:t>of the property</a:t>
            </a:r>
          </a:p>
        </p:txBody>
      </p:sp>
      <p:grpSp>
        <p:nvGrpSpPr>
          <p:cNvPr id="96" name="Group"/>
          <p:cNvGrpSpPr/>
          <p:nvPr/>
        </p:nvGrpSpPr>
        <p:grpSpPr>
          <a:xfrm>
            <a:off x="3005564" y="12290359"/>
            <a:ext cx="340139" cy="614609"/>
            <a:chOff x="0" y="0"/>
            <a:chExt cx="340137" cy="614608"/>
          </a:xfrm>
        </p:grpSpPr>
        <p:sp>
          <p:nvSpPr>
            <p:cNvPr id="9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9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99" name="Found 29 violations"/>
          <p:cNvSpPr/>
          <p:nvPr/>
        </p:nvSpPr>
        <p:spPr>
          <a:xfrm>
            <a:off x="3764462" y="12215393"/>
            <a:ext cx="8788622"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dirty="0"/>
              <a:t>Found </a:t>
            </a:r>
            <a:r>
              <a:rPr lang="en-US" dirty="0" smtClean="0"/>
              <a:t>no violations of the property</a:t>
            </a:r>
            <a:endParaRPr dirty="0"/>
          </a:p>
        </p:txBody>
      </p:sp>
      <p:grpSp>
        <p:nvGrpSpPr>
          <p:cNvPr id="4" name="Group 3"/>
          <p:cNvGrpSpPr/>
          <p:nvPr/>
        </p:nvGrpSpPr>
        <p:grpSpPr>
          <a:xfrm>
            <a:off x="16660671" y="6063668"/>
            <a:ext cx="3337723" cy="2560715"/>
            <a:chOff x="16342650" y="6237381"/>
            <a:chExt cx="4401035" cy="3683088"/>
          </a:xfrm>
        </p:grpSpPr>
        <p:sp>
          <p:nvSpPr>
            <p:cNvPr id="1739" name="Shape"/>
            <p:cNvSpPr/>
            <p:nvPr/>
          </p:nvSpPr>
          <p:spPr>
            <a:xfrm>
              <a:off x="20133116" y="7594602"/>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742" name="Line"/>
            <p:cNvSpPr/>
            <p:nvPr/>
          </p:nvSpPr>
          <p:spPr>
            <a:xfrm flipV="1">
              <a:off x="17149056" y="6983358"/>
              <a:ext cx="1" cy="1954579"/>
            </a:xfrm>
            <a:prstGeom prst="line">
              <a:avLst/>
            </a:prstGeom>
            <a:ln w="165100">
              <a:solidFill>
                <a:schemeClr val="bg1">
                  <a:lumMod val="75000"/>
                </a:schemeClr>
              </a:solidFill>
              <a:miter/>
            </a:ln>
          </p:spPr>
          <p:txBody>
            <a:bodyPr lIns="45719" rIns="45719"/>
            <a:lstStyle/>
            <a:p>
              <a:endParaRPr/>
            </a:p>
          </p:txBody>
        </p:sp>
        <p:sp>
          <p:nvSpPr>
            <p:cNvPr id="1743" name="Line"/>
            <p:cNvSpPr/>
            <p:nvPr/>
          </p:nvSpPr>
          <p:spPr>
            <a:xfrm flipV="1">
              <a:off x="20015360" y="6983358"/>
              <a:ext cx="1" cy="1954579"/>
            </a:xfrm>
            <a:prstGeom prst="line">
              <a:avLst/>
            </a:prstGeom>
            <a:ln w="165100">
              <a:solidFill>
                <a:schemeClr val="bg1">
                  <a:lumMod val="75000"/>
                </a:schemeClr>
              </a:solidFill>
              <a:miter/>
            </a:ln>
          </p:spPr>
          <p:txBody>
            <a:bodyPr lIns="45719" rIns="45719"/>
            <a:lstStyle/>
            <a:p>
              <a:endParaRPr/>
            </a:p>
          </p:txBody>
        </p:sp>
        <p:sp>
          <p:nvSpPr>
            <p:cNvPr id="1744" name="Line"/>
            <p:cNvSpPr/>
            <p:nvPr/>
          </p:nvSpPr>
          <p:spPr>
            <a:xfrm flipV="1">
              <a:off x="17310640" y="6856358"/>
              <a:ext cx="2690924" cy="2028060"/>
            </a:xfrm>
            <a:prstGeom prst="line">
              <a:avLst/>
            </a:prstGeom>
            <a:ln w="165100">
              <a:solidFill>
                <a:schemeClr val="bg1">
                  <a:lumMod val="75000"/>
                </a:schemeClr>
              </a:solidFill>
              <a:miter/>
            </a:ln>
          </p:spPr>
          <p:txBody>
            <a:bodyPr lIns="45719" rIns="45719"/>
            <a:lstStyle/>
            <a:p>
              <a:endParaRPr/>
            </a:p>
          </p:txBody>
        </p:sp>
        <p:sp>
          <p:nvSpPr>
            <p:cNvPr id="1745" name="Line"/>
            <p:cNvSpPr/>
            <p:nvPr/>
          </p:nvSpPr>
          <p:spPr>
            <a:xfrm flipH="1" flipV="1">
              <a:off x="17091255" y="6756754"/>
              <a:ext cx="2938102" cy="2162368"/>
            </a:xfrm>
            <a:prstGeom prst="line">
              <a:avLst/>
            </a:prstGeom>
            <a:ln w="165100">
              <a:solidFill>
                <a:schemeClr val="bg1">
                  <a:lumMod val="75000"/>
                </a:schemeClr>
              </a:solidFill>
              <a:miter/>
            </a:ln>
          </p:spPr>
          <p:txBody>
            <a:bodyPr lIns="45719" rIns="45719"/>
            <a:lstStyle/>
            <a:p>
              <a:endParaRPr/>
            </a:p>
          </p:txBody>
        </p:sp>
        <p:sp>
          <p:nvSpPr>
            <p:cNvPr id="1746" name="Circle"/>
            <p:cNvSpPr/>
            <p:nvPr/>
          </p:nvSpPr>
          <p:spPr>
            <a:xfrm>
              <a:off x="16514290" y="8327540"/>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7" name="Circle"/>
            <p:cNvSpPr/>
            <p:nvPr/>
          </p:nvSpPr>
          <p:spPr>
            <a:xfrm>
              <a:off x="16515487" y="6237381"/>
              <a:ext cx="1267141"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8" name="Circle"/>
            <p:cNvSpPr/>
            <p:nvPr/>
          </p:nvSpPr>
          <p:spPr>
            <a:xfrm>
              <a:off x="19394589" y="8327540"/>
              <a:ext cx="1267141"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9" name="Circle"/>
            <p:cNvSpPr/>
            <p:nvPr/>
          </p:nvSpPr>
          <p:spPr>
            <a:xfrm>
              <a:off x="19395785" y="6237381"/>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54" name="Line"/>
            <p:cNvSpPr/>
            <p:nvPr/>
          </p:nvSpPr>
          <p:spPr>
            <a:xfrm flipV="1">
              <a:off x="17505977" y="6958895"/>
              <a:ext cx="1622882" cy="1290231"/>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24" name="Rounded Rectangle 123"/>
            <p:cNvSpPr/>
            <p:nvPr/>
          </p:nvSpPr>
          <p:spPr>
            <a:xfrm>
              <a:off x="16342650" y="8030190"/>
              <a:ext cx="4401035" cy="1890279"/>
            </a:xfrm>
            <a:prstGeom prst="roundRect">
              <a:avLst>
                <a:gd name="adj" fmla="val 50000"/>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5" name="Group 4"/>
          <p:cNvGrpSpPr/>
          <p:nvPr/>
        </p:nvGrpSpPr>
        <p:grpSpPr>
          <a:xfrm>
            <a:off x="15462432" y="11209932"/>
            <a:ext cx="5571706" cy="2382169"/>
            <a:chOff x="15775252" y="10333262"/>
            <a:chExt cx="7760901" cy="3221944"/>
          </a:xfrm>
        </p:grpSpPr>
        <p:sp>
          <p:nvSpPr>
            <p:cNvPr id="112" name="Shape"/>
            <p:cNvSpPr/>
            <p:nvPr/>
          </p:nvSpPr>
          <p:spPr>
            <a:xfrm>
              <a:off x="22683806" y="12062887"/>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3" name="Line"/>
            <p:cNvSpPr/>
            <p:nvPr/>
          </p:nvSpPr>
          <p:spPr>
            <a:xfrm flipH="1" flipV="1">
              <a:off x="16314821" y="10924673"/>
              <a:ext cx="1300985" cy="1966379"/>
            </a:xfrm>
            <a:prstGeom prst="line">
              <a:avLst/>
            </a:prstGeom>
            <a:ln w="165100">
              <a:solidFill>
                <a:schemeClr val="bg1">
                  <a:lumMod val="75000"/>
                </a:schemeClr>
              </a:solidFill>
              <a:miter/>
            </a:ln>
          </p:spPr>
          <p:txBody>
            <a:bodyPr lIns="45719" rIns="45719"/>
            <a:lstStyle/>
            <a:p>
              <a:endParaRPr/>
            </a:p>
          </p:txBody>
        </p:sp>
        <p:sp>
          <p:nvSpPr>
            <p:cNvPr id="115" name="Line"/>
            <p:cNvSpPr/>
            <p:nvPr/>
          </p:nvSpPr>
          <p:spPr>
            <a:xfrm flipV="1">
              <a:off x="17777388" y="10948736"/>
              <a:ext cx="1088127" cy="1888797"/>
            </a:xfrm>
            <a:prstGeom prst="line">
              <a:avLst/>
            </a:prstGeom>
            <a:ln w="165100">
              <a:solidFill>
                <a:schemeClr val="bg1">
                  <a:lumMod val="75000"/>
                </a:schemeClr>
              </a:solidFill>
              <a:miter/>
            </a:ln>
          </p:spPr>
          <p:txBody>
            <a:bodyPr lIns="45719" rIns="45719"/>
            <a:lstStyle/>
            <a:p>
              <a:endParaRPr/>
            </a:p>
          </p:txBody>
        </p:sp>
        <p:sp>
          <p:nvSpPr>
            <p:cNvPr id="117" name="Circle"/>
            <p:cNvSpPr/>
            <p:nvPr/>
          </p:nvSpPr>
          <p:spPr>
            <a:xfrm>
              <a:off x="16981039" y="12280657"/>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23" name="Line"/>
            <p:cNvSpPr/>
            <p:nvPr/>
          </p:nvSpPr>
          <p:spPr>
            <a:xfrm flipV="1">
              <a:off x="18408562" y="11720524"/>
              <a:ext cx="432003" cy="989737"/>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26" name="Line"/>
            <p:cNvSpPr/>
            <p:nvPr/>
          </p:nvSpPr>
          <p:spPr>
            <a:xfrm flipH="1">
              <a:off x="16579516" y="10972798"/>
              <a:ext cx="2093494" cy="1"/>
            </a:xfrm>
            <a:prstGeom prst="line">
              <a:avLst/>
            </a:prstGeom>
            <a:ln w="165100">
              <a:solidFill>
                <a:schemeClr val="bg1">
                  <a:lumMod val="75000"/>
                </a:schemeClr>
              </a:solidFill>
              <a:miter/>
            </a:ln>
          </p:spPr>
          <p:txBody>
            <a:bodyPr lIns="45719" rIns="45719"/>
            <a:lstStyle/>
            <a:p>
              <a:endParaRPr/>
            </a:p>
          </p:txBody>
        </p:sp>
        <p:sp>
          <p:nvSpPr>
            <p:cNvPr id="127" name="Circle"/>
            <p:cNvSpPr/>
            <p:nvPr/>
          </p:nvSpPr>
          <p:spPr>
            <a:xfrm>
              <a:off x="15775252" y="10333262"/>
              <a:ext cx="1267141"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28" name="Circle"/>
            <p:cNvSpPr/>
            <p:nvPr/>
          </p:nvSpPr>
          <p:spPr>
            <a:xfrm>
              <a:off x="18147442" y="10333262"/>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36" name="Line"/>
            <p:cNvSpPr/>
            <p:nvPr/>
          </p:nvSpPr>
          <p:spPr>
            <a:xfrm flipH="1" flipV="1">
              <a:off x="20436390" y="10932080"/>
              <a:ext cx="1300985" cy="1966379"/>
            </a:xfrm>
            <a:prstGeom prst="line">
              <a:avLst/>
            </a:prstGeom>
            <a:ln w="165100">
              <a:solidFill>
                <a:schemeClr val="bg1">
                  <a:lumMod val="75000"/>
                </a:schemeClr>
              </a:solidFill>
              <a:miter/>
            </a:ln>
          </p:spPr>
          <p:txBody>
            <a:bodyPr lIns="45719" rIns="45719"/>
            <a:lstStyle/>
            <a:p>
              <a:endParaRPr/>
            </a:p>
          </p:txBody>
        </p:sp>
        <p:sp>
          <p:nvSpPr>
            <p:cNvPr id="137" name="Line"/>
            <p:cNvSpPr/>
            <p:nvPr/>
          </p:nvSpPr>
          <p:spPr>
            <a:xfrm flipV="1">
              <a:off x="21898957" y="10956143"/>
              <a:ext cx="1088127" cy="1888797"/>
            </a:xfrm>
            <a:prstGeom prst="line">
              <a:avLst/>
            </a:prstGeom>
            <a:ln w="165100">
              <a:solidFill>
                <a:schemeClr val="bg1">
                  <a:lumMod val="75000"/>
                </a:schemeClr>
              </a:solidFill>
              <a:miter/>
            </a:ln>
          </p:spPr>
          <p:txBody>
            <a:bodyPr lIns="45719" rIns="45719"/>
            <a:lstStyle/>
            <a:p>
              <a:endParaRPr/>
            </a:p>
          </p:txBody>
        </p:sp>
        <p:sp>
          <p:nvSpPr>
            <p:cNvPr id="138" name="Circle"/>
            <p:cNvSpPr/>
            <p:nvPr/>
          </p:nvSpPr>
          <p:spPr>
            <a:xfrm>
              <a:off x="21102608" y="12288064"/>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39" name="Line"/>
            <p:cNvSpPr/>
            <p:nvPr/>
          </p:nvSpPr>
          <p:spPr>
            <a:xfrm flipH="1" flipV="1">
              <a:off x="20549938" y="11670631"/>
              <a:ext cx="512342" cy="782342"/>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40" name="Line"/>
            <p:cNvSpPr/>
            <p:nvPr/>
          </p:nvSpPr>
          <p:spPr>
            <a:xfrm flipH="1">
              <a:off x="20701085" y="10980205"/>
              <a:ext cx="2093494" cy="1"/>
            </a:xfrm>
            <a:prstGeom prst="line">
              <a:avLst/>
            </a:prstGeom>
            <a:ln w="165100">
              <a:solidFill>
                <a:schemeClr val="bg1">
                  <a:lumMod val="75000"/>
                </a:schemeClr>
              </a:solidFill>
              <a:miter/>
            </a:ln>
          </p:spPr>
          <p:txBody>
            <a:bodyPr lIns="45719" rIns="45719"/>
            <a:lstStyle/>
            <a:p>
              <a:endParaRPr/>
            </a:p>
          </p:txBody>
        </p:sp>
        <p:sp>
          <p:nvSpPr>
            <p:cNvPr id="141" name="Circle"/>
            <p:cNvSpPr/>
            <p:nvPr/>
          </p:nvSpPr>
          <p:spPr>
            <a:xfrm>
              <a:off x="19896821" y="10340669"/>
              <a:ext cx="1267141"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42" name="Circle"/>
            <p:cNvSpPr/>
            <p:nvPr/>
          </p:nvSpPr>
          <p:spPr>
            <a:xfrm>
              <a:off x="22269011" y="10340669"/>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43" name="Line"/>
            <p:cNvSpPr/>
            <p:nvPr/>
          </p:nvSpPr>
          <p:spPr>
            <a:xfrm>
              <a:off x="21214679" y="10632193"/>
              <a:ext cx="1067805" cy="3724"/>
            </a:xfrm>
            <a:prstGeom prst="line">
              <a:avLst/>
            </a:prstGeom>
            <a:ln w="152400">
              <a:solidFill>
                <a:schemeClr val="accent6">
                  <a:satOff val="-16371"/>
                  <a:lumOff val="40501"/>
                </a:schemeClr>
              </a:solidFill>
              <a:miter/>
              <a:tailEnd type="triangle"/>
            </a:ln>
          </p:spPr>
          <p:txBody>
            <a:bodyPr lIns="45719" rIns="45719"/>
            <a:lstStyle/>
            <a:p>
              <a:endParaRPr/>
            </a:p>
          </p:txBody>
        </p:sp>
      </p:grpSp>
      <p:grpSp>
        <p:nvGrpSpPr>
          <p:cNvPr id="6" name="Group 5"/>
          <p:cNvGrpSpPr/>
          <p:nvPr/>
        </p:nvGrpSpPr>
        <p:grpSpPr>
          <a:xfrm>
            <a:off x="17057642" y="8826084"/>
            <a:ext cx="3652740" cy="1860628"/>
            <a:chOff x="16916400" y="8855243"/>
            <a:chExt cx="3652740" cy="1860628"/>
          </a:xfrm>
        </p:grpSpPr>
        <p:sp>
          <p:nvSpPr>
            <p:cNvPr id="145" name="Shape"/>
            <p:cNvSpPr/>
            <p:nvPr/>
          </p:nvSpPr>
          <p:spPr>
            <a:xfrm>
              <a:off x="20235390" y="9613478"/>
              <a:ext cx="333750" cy="318998"/>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55" name="Rounded Rectangle 154"/>
            <p:cNvSpPr/>
            <p:nvPr/>
          </p:nvSpPr>
          <p:spPr>
            <a:xfrm>
              <a:off x="16916400" y="8855243"/>
              <a:ext cx="2462328" cy="1860628"/>
            </a:xfrm>
            <a:prstGeom prst="roundRect">
              <a:avLst>
                <a:gd name="adj" fmla="val 50000"/>
              </a:avLst>
            </a:prstGeom>
            <a:solidFill>
              <a:schemeClr val="accent3">
                <a:lumMod val="20000"/>
                <a:lumOff val="80000"/>
              </a:schemeClr>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56" name="Circle"/>
            <p:cNvSpPr/>
            <p:nvPr/>
          </p:nvSpPr>
          <p:spPr>
            <a:xfrm>
              <a:off x="18302911" y="9317504"/>
              <a:ext cx="943442" cy="897554"/>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57" name="Line"/>
            <p:cNvSpPr/>
            <p:nvPr/>
          </p:nvSpPr>
          <p:spPr>
            <a:xfrm flipV="1">
              <a:off x="19345896" y="9766850"/>
              <a:ext cx="765645" cy="7661"/>
            </a:xfrm>
            <a:prstGeom prst="line">
              <a:avLst/>
            </a:prstGeom>
            <a:ln w="152400">
              <a:solidFill>
                <a:schemeClr val="accent6">
                  <a:satOff val="-16371"/>
                  <a:lumOff val="40501"/>
                </a:schemeClr>
              </a:solidFill>
              <a:miter/>
              <a:tailEnd type="triangle"/>
            </a:ln>
          </p:spPr>
          <p:txBody>
            <a:bodyPr lIns="45719" rIns="45719"/>
            <a:lstStyle/>
            <a:p>
              <a:endParaRPr/>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36</a:t>
            </a:fld>
            <a:endParaRPr/>
          </a:p>
        </p:txBody>
      </p:sp>
      <p:sp>
        <p:nvSpPr>
          <p:cNvPr id="1758" name="Group"/>
          <p:cNvSpPr/>
          <p:nvPr/>
        </p:nvSpPr>
        <p:spPr>
          <a:xfrm>
            <a:off x="6205525" y="483016"/>
            <a:ext cx="11966636"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sp>
        <p:nvSpPr>
          <p:cNvPr id="1762" name="Management interface reachability"/>
          <p:cNvSpPr/>
          <p:nvPr/>
        </p:nvSpPr>
        <p:spPr>
          <a:xfrm>
            <a:off x="14820699" y="4201544"/>
            <a:ext cx="9265405"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t>Management interface reachability</a:t>
            </a:r>
          </a:p>
        </p:txBody>
      </p:sp>
      <p:sp>
        <p:nvSpPr>
          <p:cNvPr id="1763" name="Local equivalence of routers…"/>
          <p:cNvSpPr/>
          <p:nvPr/>
        </p:nvSpPr>
        <p:spPr>
          <a:xfrm>
            <a:off x="14820699" y="9607118"/>
            <a:ext cx="7836481"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dirty="0"/>
              <a:t>Local equivalence of routers</a:t>
            </a:r>
          </a:p>
          <a:p>
            <a:pPr>
              <a:defRPr sz="4400" b="1"/>
            </a:pPr>
            <a:r>
              <a:rPr dirty="0"/>
              <a:t>(For all n </a:t>
            </a:r>
            <a:r>
              <a:rPr lang="en-US" dirty="0" smtClean="0"/>
              <a:t>comparisons</a:t>
            </a:r>
            <a:r>
              <a:rPr dirty="0" smtClean="0"/>
              <a:t>)</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78" y="2230857"/>
            <a:ext cx="13537597" cy="5703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96" y="7986136"/>
            <a:ext cx="13799914" cy="5701373"/>
          </a:xfrm>
          <a:prstGeom prst="rect">
            <a:avLst/>
          </a:prstGeom>
        </p:spPr>
      </p:pic>
      <p:sp>
        <p:nvSpPr>
          <p:cNvPr id="22" name="Local equivalence of routers…"/>
          <p:cNvSpPr/>
          <p:nvPr/>
        </p:nvSpPr>
        <p:spPr>
          <a:xfrm>
            <a:off x="17003091" y="11255808"/>
            <a:ext cx="249523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lang="en-US" dirty="0" smtClean="0">
                <a:solidFill>
                  <a:schemeClr val="accent4">
                    <a:lumMod val="60000"/>
                    <a:lumOff val="40000"/>
                  </a:schemeClr>
                </a:solidFill>
              </a:rPr>
              <a:t>&lt; 400 ms</a:t>
            </a:r>
            <a:endParaRPr dirty="0">
              <a:solidFill>
                <a:schemeClr val="accent4">
                  <a:lumMod val="60000"/>
                  <a:lumOff val="40000"/>
                </a:schemeClr>
              </a:solidFill>
            </a:endParaRPr>
          </a:p>
        </p:txBody>
      </p:sp>
      <p:sp>
        <p:nvSpPr>
          <p:cNvPr id="23" name="Local equivalence of routers…"/>
          <p:cNvSpPr/>
          <p:nvPr/>
        </p:nvSpPr>
        <p:spPr>
          <a:xfrm>
            <a:off x="17115262" y="5177134"/>
            <a:ext cx="2181044"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lang="en-US" dirty="0" smtClean="0">
                <a:solidFill>
                  <a:schemeClr val="accent4">
                    <a:lumMod val="60000"/>
                    <a:lumOff val="40000"/>
                  </a:schemeClr>
                </a:solidFill>
              </a:rPr>
              <a:t>&lt; 60 ms</a:t>
            </a:r>
            <a:endParaRPr dirty="0">
              <a:solidFill>
                <a:schemeClr val="accent4">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37</a:t>
            </a:fld>
            <a:endParaRPr/>
          </a:p>
        </p:txBody>
      </p:sp>
      <p:sp>
        <p:nvSpPr>
          <p:cNvPr id="1758" name="Group"/>
          <p:cNvSpPr/>
          <p:nvPr/>
        </p:nvSpPr>
        <p:spPr>
          <a:xfrm>
            <a:off x="6205525" y="483016"/>
            <a:ext cx="11966636"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sp>
        <p:nvSpPr>
          <p:cNvPr id="1759" name="Text"/>
          <p:cNvSpPr/>
          <p:nvPr/>
        </p:nvSpPr>
        <p:spPr>
          <a:xfrm>
            <a:off x="11184836" y="5082579"/>
            <a:ext cx="180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solidFill>
                  <a:srgbClr val="000000"/>
                </a:solidFill>
                <a:latin typeface="Times"/>
                <a:ea typeface="Times"/>
                <a:cs typeface="Times"/>
                <a:sym typeface="Times"/>
              </a:defRPr>
            </a:lvl1pPr>
          </a:lstStyle>
          <a:p>
            <a:r>
              <a:t> </a:t>
            </a:r>
          </a:p>
        </p:txBody>
      </p:sp>
      <p:sp>
        <p:nvSpPr>
          <p:cNvPr id="1762" name="Management interface reachability"/>
          <p:cNvSpPr/>
          <p:nvPr/>
        </p:nvSpPr>
        <p:spPr>
          <a:xfrm>
            <a:off x="14972087" y="3636028"/>
            <a:ext cx="6400148"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rPr lang="en-US" dirty="0" smtClean="0"/>
              <a:t>Black holes only occur </a:t>
            </a:r>
          </a:p>
          <a:p>
            <a:r>
              <a:rPr lang="en-US" dirty="0" smtClean="0"/>
              <a:t>at the network edge</a:t>
            </a:r>
            <a:endParaRPr dirty="0"/>
          </a:p>
        </p:txBody>
      </p:sp>
      <p:sp>
        <p:nvSpPr>
          <p:cNvPr id="1763" name="Local equivalence of routers…"/>
          <p:cNvSpPr/>
          <p:nvPr/>
        </p:nvSpPr>
        <p:spPr>
          <a:xfrm>
            <a:off x="15029147" y="9211898"/>
            <a:ext cx="8189099"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lang="en-US" dirty="0" smtClean="0"/>
              <a:t>Reachability is the same after </a:t>
            </a:r>
          </a:p>
          <a:p>
            <a:pPr>
              <a:defRPr sz="4400" b="1"/>
            </a:pPr>
            <a:r>
              <a:rPr lang="en-US" dirty="0"/>
              <a:t>a</a:t>
            </a:r>
            <a:r>
              <a:rPr lang="en-US" dirty="0" smtClean="0"/>
              <a:t>ny single link failure </a:t>
            </a:r>
            <a:endParaRPr dirty="0"/>
          </a:p>
        </p:txBody>
      </p:sp>
      <p:sp>
        <p:nvSpPr>
          <p:cNvPr id="2" name="Rectangle 1"/>
          <p:cNvSpPr/>
          <p:nvPr/>
        </p:nvSpPr>
        <p:spPr>
          <a:xfrm>
            <a:off x="5791200" y="6636379"/>
            <a:ext cx="2438400" cy="5684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 name="Rectangle 15"/>
          <p:cNvSpPr/>
          <p:nvPr/>
        </p:nvSpPr>
        <p:spPr>
          <a:xfrm>
            <a:off x="5869115" y="12411532"/>
            <a:ext cx="2438400" cy="5684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55" y="2345848"/>
            <a:ext cx="13205488" cy="547346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78" y="7947488"/>
            <a:ext cx="13024841" cy="5421921"/>
          </a:xfrm>
          <a:prstGeom prst="rect">
            <a:avLst/>
          </a:prstGeom>
        </p:spPr>
      </p:pic>
      <p:sp>
        <p:nvSpPr>
          <p:cNvPr id="19" name="Local equivalence of routers…"/>
          <p:cNvSpPr/>
          <p:nvPr/>
        </p:nvSpPr>
        <p:spPr>
          <a:xfrm>
            <a:off x="17003091" y="11255808"/>
            <a:ext cx="249523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lang="en-US" dirty="0" smtClean="0">
                <a:solidFill>
                  <a:schemeClr val="accent4">
                    <a:lumMod val="60000"/>
                    <a:lumOff val="40000"/>
                  </a:schemeClr>
                </a:solidFill>
              </a:rPr>
              <a:t>&lt; 350 ms</a:t>
            </a:r>
            <a:endParaRPr dirty="0">
              <a:solidFill>
                <a:schemeClr val="accent4">
                  <a:lumMod val="60000"/>
                  <a:lumOff val="40000"/>
                </a:schemeClr>
              </a:solidFill>
            </a:endParaRPr>
          </a:p>
        </p:txBody>
      </p:sp>
      <p:sp>
        <p:nvSpPr>
          <p:cNvPr id="20" name="Local equivalence of routers…"/>
          <p:cNvSpPr/>
          <p:nvPr/>
        </p:nvSpPr>
        <p:spPr>
          <a:xfrm>
            <a:off x="17115262" y="5177134"/>
            <a:ext cx="246477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lang="en-US" dirty="0" smtClean="0">
                <a:solidFill>
                  <a:schemeClr val="accent4">
                    <a:lumMod val="60000"/>
                    <a:lumOff val="40000"/>
                  </a:schemeClr>
                </a:solidFill>
              </a:rPr>
              <a:t>&lt; 1.5 sec</a:t>
            </a:r>
            <a:endParaRPr dirty="0">
              <a:solidFill>
                <a:schemeClr val="accent4">
                  <a:lumMod val="60000"/>
                  <a:lumOff val="40000"/>
                </a:schemeClr>
              </a:solidFill>
            </a:endParaRPr>
          </a:p>
        </p:txBody>
      </p:sp>
    </p:spTree>
    <p:extLst>
      <p:ext uri="{BB962C8B-B14F-4D97-AF65-F5344CB8AC3E}">
        <p14:creationId xmlns:p14="http://schemas.microsoft.com/office/powerpoint/2010/main" val="1309168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38</a:t>
            </a:fld>
            <a:endParaRPr/>
          </a:p>
        </p:txBody>
      </p:sp>
      <p:sp>
        <p:nvSpPr>
          <p:cNvPr id="1766" name="Group"/>
          <p:cNvSpPr/>
          <p:nvPr/>
        </p:nvSpPr>
        <p:spPr>
          <a:xfrm>
            <a:off x="6205525" y="483016"/>
            <a:ext cx="11966636"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pic>
        <p:nvPicPr>
          <p:cNvPr id="1767" name="verification-time.pdf" descr="verification-time.pdf"/>
          <p:cNvPicPr>
            <a:picLocks noChangeAspect="1"/>
          </p:cNvPicPr>
          <p:nvPr/>
        </p:nvPicPr>
        <p:blipFill>
          <a:blip r:embed="rId2">
            <a:extLst/>
          </a:blip>
          <a:stretch>
            <a:fillRect/>
          </a:stretch>
        </p:blipFill>
        <p:spPr>
          <a:xfrm>
            <a:off x="480531" y="3357199"/>
            <a:ext cx="23328759" cy="6839745"/>
          </a:xfrm>
          <a:prstGeom prst="rect">
            <a:avLst/>
          </a:prstGeom>
          <a:ln w="12700">
            <a:miter lim="400000"/>
          </a:ln>
        </p:spPr>
      </p:pic>
      <p:sp>
        <p:nvSpPr>
          <p:cNvPr id="5" name="Local equivalence of routers…"/>
          <p:cNvSpPr/>
          <p:nvPr/>
        </p:nvSpPr>
        <p:spPr>
          <a:xfrm>
            <a:off x="10581352" y="10864045"/>
            <a:ext cx="3214981"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lang="en-US" dirty="0" smtClean="0">
                <a:solidFill>
                  <a:schemeClr val="accent4">
                    <a:lumMod val="60000"/>
                    <a:lumOff val="40000"/>
                  </a:schemeClr>
                </a:solidFill>
              </a:rPr>
              <a:t>&lt; 5 minutes</a:t>
            </a:r>
            <a:endParaRPr dirty="0">
              <a:solidFill>
                <a:schemeClr val="accent4">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39</a:t>
            </a:fld>
            <a:endParaRPr/>
          </a:p>
        </p:txBody>
      </p:sp>
      <p:sp>
        <p:nvSpPr>
          <p:cNvPr id="1782" name="Group"/>
          <p:cNvSpPr/>
          <p:nvPr/>
        </p:nvSpPr>
        <p:spPr>
          <a:xfrm>
            <a:off x="8783699" y="483016"/>
            <a:ext cx="681028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Conclusions</a:t>
            </a:r>
          </a:p>
        </p:txBody>
      </p:sp>
      <p:grpSp>
        <p:nvGrpSpPr>
          <p:cNvPr id="1785" name="Group"/>
          <p:cNvGrpSpPr/>
          <p:nvPr/>
        </p:nvGrpSpPr>
        <p:grpSpPr>
          <a:xfrm>
            <a:off x="2263850" y="6378220"/>
            <a:ext cx="542715" cy="542749"/>
            <a:chOff x="0" y="0"/>
            <a:chExt cx="542713" cy="542747"/>
          </a:xfrm>
        </p:grpSpPr>
        <p:sp>
          <p:nvSpPr>
            <p:cNvPr id="178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8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86" name="Encodes the control plane as an SMT formula"/>
          <p:cNvSpPr/>
          <p:nvPr/>
        </p:nvSpPr>
        <p:spPr>
          <a:xfrm>
            <a:off x="3319187" y="6235574"/>
            <a:ext cx="12550870"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Represents the network as a combinational circuit</a:t>
            </a:r>
            <a:endParaRPr dirty="0"/>
          </a:p>
        </p:txBody>
      </p:sp>
      <p:sp>
        <p:nvSpPr>
          <p:cNvPr id="1795" name="Minesweeper is a general and scalable control plane verification tool"/>
          <p:cNvSpPr/>
          <p:nvPr/>
        </p:nvSpPr>
        <p:spPr>
          <a:xfrm>
            <a:off x="2205295" y="3823779"/>
            <a:ext cx="1874129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b="1" dirty="0"/>
              <a:t>Minesweeper</a:t>
            </a:r>
            <a:r>
              <a:rPr dirty="0"/>
              <a:t> is a general and scalable control plane verification tool</a:t>
            </a:r>
          </a:p>
        </p:txBody>
      </p:sp>
      <p:grpSp>
        <p:nvGrpSpPr>
          <p:cNvPr id="1798" name="Group"/>
          <p:cNvGrpSpPr/>
          <p:nvPr/>
        </p:nvGrpSpPr>
        <p:grpSpPr>
          <a:xfrm>
            <a:off x="2283857" y="9056763"/>
            <a:ext cx="542715" cy="542749"/>
            <a:chOff x="0" y="0"/>
            <a:chExt cx="542713" cy="542747"/>
          </a:xfrm>
        </p:grpSpPr>
        <p:sp>
          <p:nvSpPr>
            <p:cNvPr id="179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9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99" name="Can scale to many real networks"/>
          <p:cNvSpPr/>
          <p:nvPr/>
        </p:nvSpPr>
        <p:spPr>
          <a:xfrm>
            <a:off x="3339194" y="8914117"/>
            <a:ext cx="1239377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Our optimizations enable scaling </a:t>
            </a:r>
            <a:r>
              <a:rPr dirty="0" smtClean="0"/>
              <a:t>to real </a:t>
            </a:r>
            <a:r>
              <a:rPr dirty="0"/>
              <a:t>networks</a:t>
            </a:r>
          </a:p>
        </p:txBody>
      </p:sp>
      <p:grpSp>
        <p:nvGrpSpPr>
          <p:cNvPr id="1851" name="Group"/>
          <p:cNvGrpSpPr/>
          <p:nvPr/>
        </p:nvGrpSpPr>
        <p:grpSpPr>
          <a:xfrm>
            <a:off x="16385406" y="6420115"/>
            <a:ext cx="7985894" cy="2878722"/>
            <a:chOff x="0" y="0"/>
            <a:chExt cx="8687038" cy="3014216"/>
          </a:xfrm>
        </p:grpSpPr>
        <p:grpSp>
          <p:nvGrpSpPr>
            <p:cNvPr id="1845" name="Group"/>
            <p:cNvGrpSpPr/>
            <p:nvPr/>
          </p:nvGrpSpPr>
          <p:grpSpPr>
            <a:xfrm>
              <a:off x="0" y="165040"/>
              <a:ext cx="8444951" cy="2794287"/>
              <a:chOff x="-504447" y="0"/>
              <a:chExt cx="8444950" cy="2794286"/>
            </a:xfrm>
          </p:grpSpPr>
          <p:sp>
            <p:nvSpPr>
              <p:cNvPr id="1800" name="Shape"/>
              <p:cNvSpPr/>
              <p:nvPr/>
            </p:nvSpPr>
            <p:spPr>
              <a:xfrm>
                <a:off x="1505108" y="0"/>
                <a:ext cx="4750284" cy="279428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cap="flat">
                <a:noFill/>
                <a:miter lim="400000"/>
              </a:ln>
              <a:effectLst/>
            </p:spPr>
            <p:txBody>
              <a:bodyPr wrap="square" lIns="45719" tIns="45719" rIns="45719" bIns="45719" numCol="1" anchor="t">
                <a:noAutofit/>
              </a:bodyPr>
              <a:lstStyle/>
              <a:p>
                <a:endParaRPr/>
              </a:p>
            </p:txBody>
          </p:sp>
          <p:sp>
            <p:nvSpPr>
              <p:cNvPr id="1801" name="Line"/>
              <p:cNvSpPr/>
              <p:nvPr/>
            </p:nvSpPr>
            <p:spPr>
              <a:xfrm flipH="1">
                <a:off x="2120936" y="1183235"/>
                <a:ext cx="1069442" cy="53559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2" name="Line"/>
              <p:cNvSpPr/>
              <p:nvPr/>
            </p:nvSpPr>
            <p:spPr>
              <a:xfrm flipH="1" flipV="1">
                <a:off x="1816313" y="555818"/>
                <a:ext cx="299003" cy="1163260"/>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3" name="Line"/>
              <p:cNvSpPr/>
              <p:nvPr/>
            </p:nvSpPr>
            <p:spPr>
              <a:xfrm flipH="1" flipV="1">
                <a:off x="2114377" y="1721056"/>
                <a:ext cx="1791768" cy="49623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4" name="Line"/>
              <p:cNvSpPr/>
              <p:nvPr/>
            </p:nvSpPr>
            <p:spPr>
              <a:xfrm flipH="1" flipV="1">
                <a:off x="1869519" y="547886"/>
                <a:ext cx="1246220" cy="619767"/>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5" name="Line"/>
              <p:cNvSpPr/>
              <p:nvPr/>
            </p:nvSpPr>
            <p:spPr>
              <a:xfrm flipV="1">
                <a:off x="3886344" y="1865135"/>
                <a:ext cx="1092437" cy="34214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6" name="Line"/>
              <p:cNvSpPr/>
              <p:nvPr/>
            </p:nvSpPr>
            <p:spPr>
              <a:xfrm>
                <a:off x="3919783" y="1263817"/>
                <a:ext cx="1014900" cy="60964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7" name="Line"/>
              <p:cNvSpPr/>
              <p:nvPr/>
            </p:nvSpPr>
            <p:spPr>
              <a:xfrm flipV="1">
                <a:off x="4992929" y="1560208"/>
                <a:ext cx="400430" cy="304144"/>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8" name="Line"/>
              <p:cNvSpPr/>
              <p:nvPr/>
            </p:nvSpPr>
            <p:spPr>
              <a:xfrm>
                <a:off x="4391772" y="946817"/>
                <a:ext cx="1162725" cy="12419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9" name="Line"/>
              <p:cNvSpPr/>
              <p:nvPr/>
            </p:nvSpPr>
            <p:spPr>
              <a:xfrm>
                <a:off x="5536445" y="1024163"/>
                <a:ext cx="2325370"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1810" name="Line"/>
              <p:cNvSpPr/>
              <p:nvPr/>
            </p:nvSpPr>
            <p:spPr>
              <a:xfrm>
                <a:off x="4977315" y="1909509"/>
                <a:ext cx="296318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1811" name="Line"/>
              <p:cNvSpPr/>
              <p:nvPr/>
            </p:nvSpPr>
            <p:spPr>
              <a:xfrm>
                <a:off x="-397562" y="1744664"/>
                <a:ext cx="2473575"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1812" name="Line"/>
              <p:cNvSpPr/>
              <p:nvPr/>
            </p:nvSpPr>
            <p:spPr>
              <a:xfrm>
                <a:off x="-504448" y="546670"/>
                <a:ext cx="232489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grpSp>
            <p:nvGrpSpPr>
              <p:cNvPr id="1815" name="Group"/>
              <p:cNvGrpSpPr/>
              <p:nvPr/>
            </p:nvGrpSpPr>
            <p:grpSpPr>
              <a:xfrm>
                <a:off x="1650277" y="375133"/>
                <a:ext cx="315043" cy="315112"/>
                <a:chOff x="0" y="0"/>
                <a:chExt cx="315041" cy="315111"/>
              </a:xfrm>
            </p:grpSpPr>
            <p:sp>
              <p:nvSpPr>
                <p:cNvPr id="181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1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18" name="Group"/>
              <p:cNvGrpSpPr/>
              <p:nvPr/>
            </p:nvGrpSpPr>
            <p:grpSpPr>
              <a:xfrm>
                <a:off x="1949385" y="1567236"/>
                <a:ext cx="315042" cy="315112"/>
                <a:chOff x="0" y="0"/>
                <a:chExt cx="315041" cy="315111"/>
              </a:xfrm>
            </p:grpSpPr>
            <p:sp>
              <p:nvSpPr>
                <p:cNvPr id="1816"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17"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819" name="Line"/>
              <p:cNvSpPr/>
              <p:nvPr/>
            </p:nvSpPr>
            <p:spPr>
              <a:xfrm flipV="1">
                <a:off x="5424544" y="1089169"/>
                <a:ext cx="142916" cy="47727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0" name="Line"/>
              <p:cNvSpPr/>
              <p:nvPr/>
            </p:nvSpPr>
            <p:spPr>
              <a:xfrm flipH="1" flipV="1">
                <a:off x="4418385" y="946292"/>
                <a:ext cx="563753" cy="9436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1" name="Line"/>
              <p:cNvSpPr/>
              <p:nvPr/>
            </p:nvSpPr>
            <p:spPr>
              <a:xfrm flipH="1" flipV="1">
                <a:off x="3191221" y="1184232"/>
                <a:ext cx="677291" cy="911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2" name="Line"/>
              <p:cNvSpPr/>
              <p:nvPr/>
            </p:nvSpPr>
            <p:spPr>
              <a:xfrm>
                <a:off x="3880939" y="1274492"/>
                <a:ext cx="6272" cy="912169"/>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3" name="Line"/>
              <p:cNvSpPr/>
              <p:nvPr/>
            </p:nvSpPr>
            <p:spPr>
              <a:xfrm flipH="1">
                <a:off x="3857758" y="958089"/>
                <a:ext cx="564094" cy="31117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grpSp>
            <p:nvGrpSpPr>
              <p:cNvPr id="1826" name="Group"/>
              <p:cNvGrpSpPr/>
              <p:nvPr/>
            </p:nvGrpSpPr>
            <p:grpSpPr>
              <a:xfrm>
                <a:off x="4820250" y="1714390"/>
                <a:ext cx="315043" cy="315112"/>
                <a:chOff x="0" y="0"/>
                <a:chExt cx="315041" cy="315111"/>
              </a:xfrm>
            </p:grpSpPr>
            <p:sp>
              <p:nvSpPr>
                <p:cNvPr id="182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2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29" name="Group"/>
              <p:cNvGrpSpPr/>
              <p:nvPr/>
            </p:nvGrpSpPr>
            <p:grpSpPr>
              <a:xfrm>
                <a:off x="5427619" y="891746"/>
                <a:ext cx="315043" cy="315112"/>
                <a:chOff x="0" y="0"/>
                <a:chExt cx="315041" cy="315111"/>
              </a:xfrm>
            </p:grpSpPr>
            <p:sp>
              <p:nvSpPr>
                <p:cNvPr id="182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2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32" name="Group"/>
              <p:cNvGrpSpPr/>
              <p:nvPr/>
            </p:nvGrpSpPr>
            <p:grpSpPr>
              <a:xfrm>
                <a:off x="5263876" y="1389531"/>
                <a:ext cx="315043" cy="315112"/>
                <a:chOff x="0" y="0"/>
                <a:chExt cx="315041" cy="315111"/>
              </a:xfrm>
            </p:grpSpPr>
            <p:sp>
              <p:nvSpPr>
                <p:cNvPr id="1830"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1"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35" name="Group"/>
              <p:cNvGrpSpPr/>
              <p:nvPr/>
            </p:nvGrpSpPr>
            <p:grpSpPr>
              <a:xfrm>
                <a:off x="3013987" y="1024093"/>
                <a:ext cx="315043" cy="315112"/>
                <a:chOff x="0" y="0"/>
                <a:chExt cx="315041" cy="315111"/>
              </a:xfrm>
            </p:grpSpPr>
            <p:sp>
              <p:nvSpPr>
                <p:cNvPr id="183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38" name="Group"/>
              <p:cNvGrpSpPr/>
              <p:nvPr/>
            </p:nvGrpSpPr>
            <p:grpSpPr>
              <a:xfrm>
                <a:off x="4273517" y="791514"/>
                <a:ext cx="315043" cy="315112"/>
                <a:chOff x="0" y="0"/>
                <a:chExt cx="315041" cy="315111"/>
              </a:xfrm>
            </p:grpSpPr>
            <p:sp>
              <p:nvSpPr>
                <p:cNvPr id="1836"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7"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41" name="Group"/>
              <p:cNvGrpSpPr/>
              <p:nvPr/>
            </p:nvGrpSpPr>
            <p:grpSpPr>
              <a:xfrm>
                <a:off x="3730457" y="1113897"/>
                <a:ext cx="315043" cy="315112"/>
                <a:chOff x="0" y="0"/>
                <a:chExt cx="315041" cy="315111"/>
              </a:xfrm>
            </p:grpSpPr>
            <p:sp>
              <p:nvSpPr>
                <p:cNvPr id="1839"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0"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44" name="Group"/>
              <p:cNvGrpSpPr/>
              <p:nvPr/>
            </p:nvGrpSpPr>
            <p:grpSpPr>
              <a:xfrm>
                <a:off x="3722728" y="2059957"/>
                <a:ext cx="315043" cy="315112"/>
                <a:chOff x="0" y="0"/>
                <a:chExt cx="315041" cy="315111"/>
              </a:xfrm>
            </p:grpSpPr>
            <p:sp>
              <p:nvSpPr>
                <p:cNvPr id="1842"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3"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sp>
          <p:nvSpPr>
            <p:cNvPr id="1846" name="Rectangle"/>
            <p:cNvSpPr/>
            <p:nvPr/>
          </p:nvSpPr>
          <p:spPr>
            <a:xfrm>
              <a:off x="1100914" y="0"/>
              <a:ext cx="6236737" cy="3014217"/>
            </a:xfrm>
            <a:prstGeom prst="rect">
              <a:avLst/>
            </a:prstGeom>
            <a:noFill/>
            <a:ln w="76200" cap="flat">
              <a:solidFill>
                <a:schemeClr val="accent6"/>
              </a:solidFill>
              <a:prstDash val="solid"/>
              <a:miter lim="800000"/>
            </a:ln>
            <a:effectLst/>
          </p:spPr>
          <p:txBody>
            <a:bodyPr wrap="square" lIns="45719" tIns="45719" rIns="45719" bIns="45719" numCol="1" anchor="ctr">
              <a:noAutofit/>
            </a:bodyPr>
            <a:lstStyle/>
            <a:p>
              <a:endParaRPr/>
            </a:p>
          </p:txBody>
        </p:sp>
        <p:sp>
          <p:nvSpPr>
            <p:cNvPr id="1847" name="in1"/>
            <p:cNvSpPr/>
            <p:nvPr/>
          </p:nvSpPr>
          <p:spPr>
            <a:xfrm>
              <a:off x="10111" y="64436"/>
              <a:ext cx="911582"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a:t>
              </a:r>
            </a:p>
          </p:txBody>
        </p:sp>
        <p:sp>
          <p:nvSpPr>
            <p:cNvPr id="1848" name="in2"/>
            <p:cNvSpPr/>
            <p:nvPr/>
          </p:nvSpPr>
          <p:spPr>
            <a:xfrm>
              <a:off x="10111" y="1294640"/>
              <a:ext cx="84901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in2</a:t>
              </a:r>
            </a:p>
          </p:txBody>
        </p:sp>
        <p:sp>
          <p:nvSpPr>
            <p:cNvPr id="1849" name="out1"/>
            <p:cNvSpPr/>
            <p:nvPr/>
          </p:nvSpPr>
          <p:spPr>
            <a:xfrm>
              <a:off x="7597433" y="550646"/>
              <a:ext cx="108669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out1</a:t>
              </a:r>
            </a:p>
          </p:txBody>
        </p:sp>
        <p:sp>
          <p:nvSpPr>
            <p:cNvPr id="1850" name="out2"/>
            <p:cNvSpPr/>
            <p:nvPr/>
          </p:nvSpPr>
          <p:spPr>
            <a:xfrm>
              <a:off x="7597433" y="1461136"/>
              <a:ext cx="108960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out2</a:t>
              </a:r>
            </a:p>
          </p:txBody>
        </p:sp>
      </p:grpSp>
      <p:sp>
        <p:nvSpPr>
          <p:cNvPr id="73" name="http://www.cs.princeton.edu/~rbeckett/Propane/Installation.html"/>
          <p:cNvSpPr/>
          <p:nvPr/>
        </p:nvSpPr>
        <p:spPr>
          <a:xfrm>
            <a:off x="2283857" y="11951806"/>
            <a:ext cx="9324669" cy="779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r>
              <a:rPr lang="en-US" sz="4400" dirty="0">
                <a:solidFill>
                  <a:srgbClr val="005493"/>
                </a:solidFill>
                <a:latin typeface="Gill Sans SemiBold"/>
                <a:ea typeface="Gill Sans SemiBold"/>
                <a:cs typeface="Gill Sans SemiBold"/>
                <a:sym typeface="Gill Sans SemiBold"/>
              </a:rPr>
              <a:t>https://batfish.github.io/minesweeper/</a:t>
            </a:r>
            <a:endParaRPr sz="44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188" name="Group"/>
          <p:cNvSpPr/>
          <p:nvPr/>
        </p:nvSpPr>
        <p:spPr>
          <a:xfrm>
            <a:off x="2438084" y="483016"/>
            <a:ext cx="1950149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dirty="0" smtClean="0"/>
              <a:t>Why</a:t>
            </a:r>
            <a:r>
              <a:rPr lang="en-US" dirty="0" smtClean="0"/>
              <a:t> control-plane</a:t>
            </a:r>
            <a:r>
              <a:rPr dirty="0" smtClean="0"/>
              <a:t> </a:t>
            </a:r>
            <a:r>
              <a:rPr dirty="0"/>
              <a:t>configuration is hard</a:t>
            </a:r>
          </a:p>
        </p:txBody>
      </p:sp>
      <p:sp>
        <p:nvSpPr>
          <p:cNvPr id="189" name="-BGP, OSPF, RIP…"/>
          <p:cNvSpPr/>
          <p:nvPr/>
        </p:nvSpPr>
        <p:spPr>
          <a:xfrm>
            <a:off x="1978533" y="5322986"/>
            <a:ext cx="4713789" cy="19389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rPr dirty="0"/>
              <a:t>-BGP, OSPF, </a:t>
            </a:r>
            <a:r>
              <a:rPr dirty="0" smtClean="0"/>
              <a:t>RIP</a:t>
            </a:r>
            <a:endParaRPr dirty="0"/>
          </a:p>
          <a:p>
            <a:pPr>
              <a:defRPr sz="4000"/>
            </a:pPr>
            <a:r>
              <a:rPr dirty="0"/>
              <a:t>-Route redistribution</a:t>
            </a:r>
          </a:p>
          <a:p>
            <a:pPr>
              <a:defRPr sz="4000"/>
            </a:pPr>
            <a:r>
              <a:rPr dirty="0" smtClean="0"/>
              <a:t>-</a:t>
            </a:r>
            <a:r>
              <a:rPr dirty="0"/>
              <a:t>Metric conversions</a:t>
            </a:r>
          </a:p>
        </p:txBody>
      </p:sp>
      <p:sp>
        <p:nvSpPr>
          <p:cNvPr id="190" name="-Protocol parameters…"/>
          <p:cNvSpPr/>
          <p:nvPr/>
        </p:nvSpPr>
        <p:spPr>
          <a:xfrm>
            <a:off x="8801759" y="5355641"/>
            <a:ext cx="4885310" cy="19389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rPr dirty="0"/>
              <a:t>-Protocol parameters</a:t>
            </a:r>
          </a:p>
          <a:p>
            <a:pPr>
              <a:defRPr sz="4000"/>
            </a:pPr>
            <a:r>
              <a:rPr dirty="0"/>
              <a:t>-Interface metrics</a:t>
            </a:r>
          </a:p>
          <a:p>
            <a:pPr>
              <a:defRPr sz="4000"/>
            </a:pPr>
            <a:r>
              <a:rPr dirty="0" smtClean="0"/>
              <a:t>-</a:t>
            </a:r>
            <a:r>
              <a:rPr lang="en-US" dirty="0" smtClean="0"/>
              <a:t>Interface filters</a:t>
            </a:r>
            <a:endParaRPr dirty="0"/>
          </a:p>
        </p:txBody>
      </p:sp>
      <p:sp>
        <p:nvSpPr>
          <p:cNvPr id="191" name="Oval"/>
          <p:cNvSpPr/>
          <p:nvPr/>
        </p:nvSpPr>
        <p:spPr>
          <a:xfrm>
            <a:off x="16591717" y="4102468"/>
            <a:ext cx="6698197" cy="2326197"/>
          </a:xfrm>
          <a:prstGeom prst="ellipse">
            <a:avLst/>
          </a:prstGeom>
          <a:solidFill>
            <a:srgbClr val="D9D9D9">
              <a:alpha val="40000"/>
            </a:srgbClr>
          </a:solidFill>
          <a:ln w="12700">
            <a:miter lim="400000"/>
          </a:ln>
        </p:spPr>
        <p:txBody>
          <a:bodyPr lIns="45719" rIns="45719"/>
          <a:lstStyle/>
          <a:p>
            <a:endParaRPr/>
          </a:p>
        </p:txBody>
      </p:sp>
      <p:sp>
        <p:nvSpPr>
          <p:cNvPr id="192" name="Complex"/>
          <p:cNvSpPr/>
          <p:nvPr/>
        </p:nvSpPr>
        <p:spPr>
          <a:xfrm>
            <a:off x="19188616" y="4255998"/>
            <a:ext cx="1942882" cy="1942882"/>
          </a:xfrm>
          <a:prstGeom prst="ellipse">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1822450">
              <a:lnSpc>
                <a:spcPct val="90000"/>
              </a:lnSpc>
              <a:spcBef>
                <a:spcPts val="1500"/>
              </a:spcBef>
              <a:defRPr sz="2800">
                <a:solidFill>
                  <a:srgbClr val="FFFFFF"/>
                </a:solidFill>
              </a:defRPr>
            </a:lvl1pPr>
          </a:lstStyle>
          <a:p>
            <a:r>
              <a:rPr sz="2200" dirty="0"/>
              <a:t>Complex</a:t>
            </a:r>
          </a:p>
        </p:txBody>
      </p:sp>
      <p:sp>
        <p:nvSpPr>
          <p:cNvPr id="193" name="Rectangle"/>
          <p:cNvSpPr/>
          <p:nvPr/>
        </p:nvSpPr>
        <p:spPr>
          <a:xfrm>
            <a:off x="8688965" y="9552427"/>
            <a:ext cx="4285305" cy="299754"/>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94" name="Rectangle"/>
          <p:cNvSpPr/>
          <p:nvPr/>
        </p:nvSpPr>
        <p:spPr>
          <a:xfrm>
            <a:off x="2019884" y="9528419"/>
            <a:ext cx="4285305" cy="299754"/>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5" name="Rectangle"/>
          <p:cNvSpPr/>
          <p:nvPr/>
        </p:nvSpPr>
        <p:spPr>
          <a:xfrm>
            <a:off x="1973115" y="4920975"/>
            <a:ext cx="4285305" cy="299754"/>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96" name="Rectangle"/>
          <p:cNvSpPr/>
          <p:nvPr/>
        </p:nvSpPr>
        <p:spPr>
          <a:xfrm>
            <a:off x="8807644" y="4956895"/>
            <a:ext cx="4285305" cy="299754"/>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7" name="Low-level"/>
          <p:cNvSpPr/>
          <p:nvPr/>
        </p:nvSpPr>
        <p:spPr>
          <a:xfrm>
            <a:off x="9463660" y="4032436"/>
            <a:ext cx="2973273"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t>Low-level</a:t>
            </a:r>
          </a:p>
        </p:txBody>
      </p:sp>
      <p:sp>
        <p:nvSpPr>
          <p:cNvPr id="198" name="Complexity"/>
          <p:cNvSpPr/>
          <p:nvPr/>
        </p:nvSpPr>
        <p:spPr>
          <a:xfrm>
            <a:off x="2375081" y="3899273"/>
            <a:ext cx="3481373"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t>Complexity</a:t>
            </a:r>
          </a:p>
        </p:txBody>
      </p:sp>
      <p:sp>
        <p:nvSpPr>
          <p:cNvPr id="199" name="Distributed"/>
          <p:cNvSpPr/>
          <p:nvPr/>
        </p:nvSpPr>
        <p:spPr>
          <a:xfrm>
            <a:off x="2456081" y="8584992"/>
            <a:ext cx="3412911"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rPr dirty="0"/>
              <a:t>Distributed</a:t>
            </a:r>
          </a:p>
        </p:txBody>
      </p:sp>
      <p:sp>
        <p:nvSpPr>
          <p:cNvPr id="200" name="Failures"/>
          <p:cNvSpPr/>
          <p:nvPr/>
        </p:nvSpPr>
        <p:spPr>
          <a:xfrm>
            <a:off x="9564949" y="8584992"/>
            <a:ext cx="2533337"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t>Failures</a:t>
            </a:r>
          </a:p>
        </p:txBody>
      </p:sp>
      <p:sp>
        <p:nvSpPr>
          <p:cNvPr id="201" name="-Device configurations…"/>
          <p:cNvSpPr/>
          <p:nvPr/>
        </p:nvSpPr>
        <p:spPr>
          <a:xfrm>
            <a:off x="1937873" y="9852180"/>
            <a:ext cx="5271205" cy="131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t>-Device configurations</a:t>
            </a:r>
          </a:p>
          <a:p>
            <a:pPr>
              <a:defRPr sz="4000"/>
            </a:pPr>
            <a:r>
              <a:t>-100,000s of lines</a:t>
            </a:r>
          </a:p>
        </p:txBody>
      </p:sp>
      <p:sp>
        <p:nvSpPr>
          <p:cNvPr id="202" name="-Link failures common…"/>
          <p:cNvSpPr/>
          <p:nvPr/>
        </p:nvSpPr>
        <p:spPr>
          <a:xfrm>
            <a:off x="8674399" y="9900170"/>
            <a:ext cx="5581760" cy="131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t>-Link failures common</a:t>
            </a:r>
          </a:p>
          <a:p>
            <a:pPr>
              <a:defRPr sz="4000"/>
            </a:pPr>
            <a:r>
              <a:t>-Router failures possible</a:t>
            </a:r>
          </a:p>
        </p:txBody>
      </p:sp>
      <p:sp>
        <p:nvSpPr>
          <p:cNvPr id="203" name="Failures"/>
          <p:cNvSpPr/>
          <p:nvPr/>
        </p:nvSpPr>
        <p:spPr>
          <a:xfrm>
            <a:off x="18811698" y="7454672"/>
            <a:ext cx="1942882" cy="1942882"/>
          </a:xfrm>
          <a:prstGeom prst="ellipse">
            <a:avLst/>
          </a:prstGeom>
          <a:solidFill>
            <a:schemeClr val="accent5"/>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1822450">
              <a:lnSpc>
                <a:spcPct val="90000"/>
              </a:lnSpc>
              <a:spcBef>
                <a:spcPts val="1500"/>
              </a:spcBef>
              <a:defRPr sz="2800">
                <a:solidFill>
                  <a:srgbClr val="FFFFFF"/>
                </a:solidFill>
              </a:defRPr>
            </a:lvl1pPr>
          </a:lstStyle>
          <a:p>
            <a:r>
              <a:rPr sz="2200"/>
              <a:t>Failures</a:t>
            </a:r>
          </a:p>
        </p:txBody>
      </p:sp>
      <p:sp>
        <p:nvSpPr>
          <p:cNvPr id="204" name="Distributed"/>
          <p:cNvSpPr/>
          <p:nvPr/>
        </p:nvSpPr>
        <p:spPr>
          <a:xfrm>
            <a:off x="20254368" y="5976253"/>
            <a:ext cx="1942882" cy="1942882"/>
          </a:xfrm>
          <a:prstGeom prst="ellipse">
            <a:avLst/>
          </a:prstGeom>
          <a:solidFill>
            <a:schemeClr val="accent4"/>
          </a:solidFill>
          <a:ln w="12700">
            <a:miter lim="400000"/>
          </a:ln>
          <a:extLst>
            <a:ext uri="{C572A759-6A51-4108-AA02-DFA0A04FC94B}">
              <ma14:wrappingTextBoxFlag xmlns:ma14="http://schemas.microsoft.com/office/mac/drawingml/2011/main" val="1"/>
            </a:ext>
          </a:extLst>
        </p:spPr>
        <p:txBody>
          <a:bodyPr lIns="0" rIns="0" anchor="ctr"/>
          <a:lstStyle>
            <a:lvl1pPr algn="ctr" defTabSz="1822450">
              <a:lnSpc>
                <a:spcPct val="90000"/>
              </a:lnSpc>
              <a:spcBef>
                <a:spcPts val="1500"/>
              </a:spcBef>
              <a:defRPr sz="2800">
                <a:solidFill>
                  <a:srgbClr val="FFFFFF"/>
                </a:solidFill>
              </a:defRPr>
            </a:lvl1pPr>
          </a:lstStyle>
          <a:p>
            <a:r>
              <a:rPr sz="2200"/>
              <a:t>Distributed</a:t>
            </a:r>
          </a:p>
        </p:txBody>
      </p:sp>
      <p:sp>
        <p:nvSpPr>
          <p:cNvPr id="205" name="Low-level"/>
          <p:cNvSpPr/>
          <p:nvPr/>
        </p:nvSpPr>
        <p:spPr>
          <a:xfrm>
            <a:off x="17634349" y="5588585"/>
            <a:ext cx="1942883" cy="1942882"/>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1822450">
              <a:lnSpc>
                <a:spcPct val="90000"/>
              </a:lnSpc>
              <a:spcBef>
                <a:spcPts val="1500"/>
              </a:spcBef>
              <a:defRPr sz="2800">
                <a:solidFill>
                  <a:srgbClr val="FFFFFF"/>
                </a:solidFill>
              </a:defRPr>
            </a:lvl1pPr>
          </a:lstStyle>
          <a:p>
            <a:r>
              <a:rPr sz="2200" dirty="0"/>
              <a:t>Low-level</a:t>
            </a:r>
          </a:p>
        </p:txBody>
      </p:sp>
      <p:sp>
        <p:nvSpPr>
          <p:cNvPr id="206" name="Shape"/>
          <p:cNvSpPr/>
          <p:nvPr/>
        </p:nvSpPr>
        <p:spPr>
          <a:xfrm>
            <a:off x="19302150" y="9798532"/>
            <a:ext cx="1298101" cy="8307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BFBFBF"/>
          </a:solidFill>
          <a:ln w="12700">
            <a:miter lim="400000"/>
          </a:ln>
        </p:spPr>
        <p:txBody>
          <a:bodyPr lIns="45719" rIns="45719"/>
          <a:lstStyle/>
          <a:p>
            <a:endParaRPr/>
          </a:p>
        </p:txBody>
      </p:sp>
      <p:sp>
        <p:nvSpPr>
          <p:cNvPr id="207" name="Shape"/>
          <p:cNvSpPr/>
          <p:nvPr/>
        </p:nvSpPr>
        <p:spPr>
          <a:xfrm>
            <a:off x="16305950" y="3790698"/>
            <a:ext cx="7269814" cy="5815715"/>
          </a:xfrm>
          <a:custGeom>
            <a:avLst/>
            <a:gdLst/>
            <a:ahLst/>
            <a:cxnLst>
              <a:cxn ang="0">
                <a:pos x="wd2" y="hd2"/>
              </a:cxn>
              <a:cxn ang="5400000">
                <a:pos x="wd2" y="hd2"/>
              </a:cxn>
              <a:cxn ang="10800000">
                <a:pos x="wd2" y="hd2"/>
              </a:cxn>
              <a:cxn ang="16200000">
                <a:pos x="wd2" y="hd2"/>
              </a:cxn>
            </a:cxnLst>
            <a:rect l="0" t="0" r="r" b="b"/>
            <a:pathLst>
              <a:path w="20867" h="21157" extrusionOk="0">
                <a:moveTo>
                  <a:pt x="103" y="6026"/>
                </a:moveTo>
                <a:lnTo>
                  <a:pt x="103" y="6026"/>
                </a:lnTo>
                <a:cubicBezTo>
                  <a:pt x="-699" y="3134"/>
                  <a:pt x="3276" y="459"/>
                  <a:pt x="8982" y="53"/>
                </a:cubicBezTo>
                <a:cubicBezTo>
                  <a:pt x="14688" y="-354"/>
                  <a:pt x="19964" y="1661"/>
                  <a:pt x="20766" y="4554"/>
                </a:cubicBezTo>
                <a:cubicBezTo>
                  <a:pt x="20901" y="5042"/>
                  <a:pt x="20901" y="5538"/>
                  <a:pt x="20766" y="6026"/>
                </a:cubicBezTo>
                <a:lnTo>
                  <a:pt x="13017" y="20019"/>
                </a:lnTo>
                <a:cubicBezTo>
                  <a:pt x="12817" y="20742"/>
                  <a:pt x="11498" y="21246"/>
                  <a:pt x="10071" y="21144"/>
                </a:cubicBezTo>
                <a:cubicBezTo>
                  <a:pt x="8919" y="21062"/>
                  <a:pt x="8013" y="20603"/>
                  <a:pt x="7851" y="20019"/>
                </a:cubicBezTo>
                <a:close/>
                <a:moveTo>
                  <a:pt x="836" y="5290"/>
                </a:moveTo>
                <a:cubicBezTo>
                  <a:pt x="836" y="7627"/>
                  <a:pt x="5133" y="9521"/>
                  <a:pt x="10434" y="9521"/>
                </a:cubicBezTo>
                <a:cubicBezTo>
                  <a:pt x="15735" y="9521"/>
                  <a:pt x="20033" y="7627"/>
                  <a:pt x="20033" y="5290"/>
                </a:cubicBezTo>
                <a:cubicBezTo>
                  <a:pt x="20033" y="2953"/>
                  <a:pt x="15735" y="1059"/>
                  <a:pt x="10434" y="1059"/>
                </a:cubicBezTo>
                <a:cubicBezTo>
                  <a:pt x="5133" y="1059"/>
                  <a:pt x="836" y="2953"/>
                  <a:pt x="836" y="5290"/>
                </a:cubicBezTo>
                <a:close/>
              </a:path>
            </a:pathLst>
          </a:custGeom>
          <a:solidFill>
            <a:srgbClr val="FFFFFF">
              <a:alpha val="40000"/>
            </a:srgbClr>
          </a:solidFill>
          <a:ln w="6350">
            <a:solidFill>
              <a:schemeClr val="accent1"/>
            </a:solidFill>
            <a:miter/>
          </a:ln>
        </p:spPr>
        <p:txBody>
          <a:bodyPr lIns="45719" rIns="45719"/>
          <a:lstStyle/>
          <a:p>
            <a:endParaRPr/>
          </a:p>
        </p:txBody>
      </p:sp>
      <p:sp>
        <p:nvSpPr>
          <p:cNvPr id="208" name="Bugs"/>
          <p:cNvSpPr/>
          <p:nvPr/>
        </p:nvSpPr>
        <p:spPr>
          <a:xfrm>
            <a:off x="18853485" y="10653346"/>
            <a:ext cx="2195430" cy="1459781"/>
          </a:xfrm>
          <a:prstGeom prst="rect">
            <a:avLst/>
          </a:prstGeom>
          <a:ln w="12700">
            <a:miter lim="400000"/>
          </a:ln>
          <a:extLst>
            <a:ext uri="{C572A759-6A51-4108-AA02-DFA0A04FC94B}">
              <ma14:wrappingTextBoxFlag xmlns:ma14="http://schemas.microsoft.com/office/mac/drawingml/2011/main" val="1"/>
            </a:ext>
          </a:extLst>
        </p:spPr>
        <p:txBody>
          <a:bodyPr wrap="none" lIns="121899" tIns="121899" rIns="121899" bIns="121899">
            <a:spAutoFit/>
          </a:bodyPr>
          <a:lstStyle>
            <a:lvl1pPr algn="ctr" defTabSz="457200">
              <a:lnSpc>
                <a:spcPct val="120000"/>
              </a:lnSpc>
              <a:spcBef>
                <a:spcPts val="2700"/>
              </a:spcBef>
              <a:defRPr sz="7200" b="1">
                <a:latin typeface="Lato Bold"/>
                <a:ea typeface="Lato Bold"/>
                <a:cs typeface="Lato Bold"/>
                <a:sym typeface="Lato Bold"/>
              </a:defRPr>
            </a:lvl1pPr>
          </a:lstStyle>
          <a:p>
            <a:r>
              <a:rPr dirty="0" smtClean="0"/>
              <a:t>Bugs</a:t>
            </a:r>
            <a:endParaRPr dirty="0"/>
          </a:p>
        </p:txBody>
      </p:sp>
    </p:spTree>
  </p:cSld>
  <p:clrMapOvr>
    <a:masterClrMapping/>
  </p:clrMapOvr>
  <p:transition spd="med" advTm="85"/>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400" name="Group"/>
          <p:cNvSpPr/>
          <p:nvPr/>
        </p:nvSpPr>
        <p:spPr>
          <a:xfrm>
            <a:off x="7716822" y="483016"/>
            <a:ext cx="8944114"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Many data planes</a:t>
            </a:r>
            <a:endParaRPr dirty="0"/>
          </a:p>
        </p:txBody>
      </p:sp>
      <p:sp>
        <p:nvSpPr>
          <p:cNvPr id="401" name="Shape"/>
          <p:cNvSpPr/>
          <p:nvPr/>
        </p:nvSpPr>
        <p:spPr>
          <a:xfrm>
            <a:off x="6484463" y="4370962"/>
            <a:ext cx="13040633" cy="767096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a:miter lim="400000"/>
          </a:ln>
        </p:spPr>
        <p:txBody>
          <a:bodyPr lIns="45719" rIns="45719"/>
          <a:lstStyle/>
          <a:p>
            <a:endParaRPr/>
          </a:p>
        </p:txBody>
      </p:sp>
      <p:sp>
        <p:nvSpPr>
          <p:cNvPr id="402" name="Line"/>
          <p:cNvSpPr/>
          <p:nvPr/>
        </p:nvSpPr>
        <p:spPr>
          <a:xfrm flipH="1">
            <a:off x="8175053" y="7619219"/>
            <a:ext cx="2935868" cy="1470320"/>
          </a:xfrm>
          <a:prstGeom prst="line">
            <a:avLst/>
          </a:prstGeom>
          <a:ln w="127000">
            <a:solidFill>
              <a:schemeClr val="accent1"/>
            </a:solidFill>
            <a:miter lim="400000"/>
          </a:ln>
        </p:spPr>
        <p:txBody>
          <a:bodyPr lIns="45719" rIns="45719"/>
          <a:lstStyle/>
          <a:p>
            <a:endParaRPr/>
          </a:p>
        </p:txBody>
      </p:sp>
      <p:sp>
        <p:nvSpPr>
          <p:cNvPr id="403" name="Line"/>
          <p:cNvSpPr/>
          <p:nvPr/>
        </p:nvSpPr>
        <p:spPr>
          <a:xfrm flipH="1" flipV="1">
            <a:off x="7338792" y="5896813"/>
            <a:ext cx="820832" cy="3193417"/>
          </a:xfrm>
          <a:prstGeom prst="line">
            <a:avLst/>
          </a:prstGeom>
          <a:ln w="127000">
            <a:solidFill>
              <a:schemeClr val="accent1"/>
            </a:solidFill>
            <a:miter lim="400000"/>
          </a:ln>
        </p:spPr>
        <p:txBody>
          <a:bodyPr lIns="45719" rIns="45719"/>
          <a:lstStyle/>
          <a:p>
            <a:endParaRPr/>
          </a:p>
        </p:txBody>
      </p:sp>
      <p:sp>
        <p:nvSpPr>
          <p:cNvPr id="404" name="Line"/>
          <p:cNvSpPr/>
          <p:nvPr/>
        </p:nvSpPr>
        <p:spPr>
          <a:xfrm flipH="1" flipV="1">
            <a:off x="8157049" y="9095662"/>
            <a:ext cx="4918818" cy="1362281"/>
          </a:xfrm>
          <a:prstGeom prst="line">
            <a:avLst/>
          </a:prstGeom>
          <a:ln w="127000">
            <a:solidFill>
              <a:schemeClr val="accent1"/>
            </a:solidFill>
            <a:miter lim="400000"/>
          </a:ln>
        </p:spPr>
        <p:txBody>
          <a:bodyPr lIns="45719" rIns="45719"/>
          <a:lstStyle/>
          <a:p>
            <a:endParaRPr/>
          </a:p>
        </p:txBody>
      </p:sp>
      <p:sp>
        <p:nvSpPr>
          <p:cNvPr id="405" name="Line"/>
          <p:cNvSpPr/>
          <p:nvPr/>
        </p:nvSpPr>
        <p:spPr>
          <a:xfrm flipH="1" flipV="1">
            <a:off x="7484856" y="5875037"/>
            <a:ext cx="3421162" cy="1701404"/>
          </a:xfrm>
          <a:prstGeom prst="line">
            <a:avLst/>
          </a:prstGeom>
          <a:ln w="127000">
            <a:solidFill>
              <a:schemeClr val="accent1"/>
            </a:solidFill>
            <a:miter lim="400000"/>
          </a:ln>
        </p:spPr>
        <p:txBody>
          <a:bodyPr lIns="45719" rIns="45719"/>
          <a:lstStyle/>
          <a:p>
            <a:endParaRPr/>
          </a:p>
        </p:txBody>
      </p:sp>
      <p:sp>
        <p:nvSpPr>
          <p:cNvPr id="406" name="Line"/>
          <p:cNvSpPr/>
          <p:nvPr/>
        </p:nvSpPr>
        <p:spPr>
          <a:xfrm flipV="1">
            <a:off x="13021511" y="9491193"/>
            <a:ext cx="2998991" cy="939261"/>
          </a:xfrm>
          <a:prstGeom prst="line">
            <a:avLst/>
          </a:prstGeom>
          <a:ln w="127000">
            <a:solidFill>
              <a:schemeClr val="accent1"/>
            </a:solidFill>
            <a:miter lim="400000"/>
          </a:ln>
        </p:spPr>
        <p:txBody>
          <a:bodyPr lIns="45719" rIns="45719"/>
          <a:lstStyle/>
          <a:p>
            <a:endParaRPr/>
          </a:p>
        </p:txBody>
      </p:sp>
      <p:sp>
        <p:nvSpPr>
          <p:cNvPr id="407" name="Line"/>
          <p:cNvSpPr/>
          <p:nvPr/>
        </p:nvSpPr>
        <p:spPr>
          <a:xfrm>
            <a:off x="13113308" y="7840435"/>
            <a:ext cx="2786135" cy="1673606"/>
          </a:xfrm>
          <a:prstGeom prst="line">
            <a:avLst/>
          </a:prstGeom>
          <a:ln w="127000">
            <a:solidFill>
              <a:schemeClr val="accent1"/>
            </a:solidFill>
            <a:miter lim="400000"/>
          </a:ln>
        </p:spPr>
        <p:txBody>
          <a:bodyPr lIns="45719" rIns="45719"/>
          <a:lstStyle/>
          <a:p>
            <a:endParaRPr/>
          </a:p>
        </p:txBody>
      </p:sp>
      <p:sp>
        <p:nvSpPr>
          <p:cNvPr id="408" name="Line"/>
          <p:cNvSpPr/>
          <p:nvPr/>
        </p:nvSpPr>
        <p:spPr>
          <a:xfrm flipV="1">
            <a:off x="16059343" y="8654096"/>
            <a:ext cx="1099273" cy="834947"/>
          </a:xfrm>
          <a:prstGeom prst="line">
            <a:avLst/>
          </a:prstGeom>
          <a:ln w="127000">
            <a:solidFill>
              <a:schemeClr val="accent1"/>
            </a:solidFill>
            <a:miter lim="400000"/>
          </a:ln>
        </p:spPr>
        <p:txBody>
          <a:bodyPr lIns="45719" rIns="45719"/>
          <a:lstStyle/>
          <a:p>
            <a:endParaRPr/>
          </a:p>
        </p:txBody>
      </p:sp>
      <p:sp>
        <p:nvSpPr>
          <p:cNvPr id="409" name="Line"/>
          <p:cNvSpPr/>
          <p:nvPr/>
        </p:nvSpPr>
        <p:spPr>
          <a:xfrm>
            <a:off x="14409028" y="6970197"/>
            <a:ext cx="3191948" cy="340942"/>
          </a:xfrm>
          <a:prstGeom prst="line">
            <a:avLst/>
          </a:prstGeom>
          <a:ln w="127000">
            <a:solidFill>
              <a:schemeClr val="accent1"/>
            </a:solidFill>
            <a:miter lim="400000"/>
          </a:ln>
        </p:spPr>
        <p:txBody>
          <a:bodyPr lIns="45719" rIns="45719"/>
          <a:lstStyle/>
          <a:p>
            <a:endParaRPr/>
          </a:p>
        </p:txBody>
      </p:sp>
      <p:sp>
        <p:nvSpPr>
          <p:cNvPr id="410" name="Line"/>
          <p:cNvSpPr/>
          <p:nvPr/>
        </p:nvSpPr>
        <p:spPr>
          <a:xfrm flipV="1">
            <a:off x="17668023" y="6949228"/>
            <a:ext cx="3863517" cy="341353"/>
          </a:xfrm>
          <a:prstGeom prst="line">
            <a:avLst/>
          </a:prstGeom>
          <a:ln w="127000">
            <a:solidFill>
              <a:schemeClr val="accent1"/>
            </a:solidFill>
            <a:prstDash val="sysDot"/>
            <a:miter lim="400000"/>
          </a:ln>
        </p:spPr>
        <p:txBody>
          <a:bodyPr lIns="45719" rIns="45719"/>
          <a:lstStyle/>
          <a:p>
            <a:endParaRPr/>
          </a:p>
        </p:txBody>
      </p:sp>
      <p:sp>
        <p:nvSpPr>
          <p:cNvPr id="411" name="Line"/>
          <p:cNvSpPr/>
          <p:nvPr/>
        </p:nvSpPr>
        <p:spPr>
          <a:xfrm>
            <a:off x="16016479" y="9613011"/>
            <a:ext cx="5198361" cy="1527308"/>
          </a:xfrm>
          <a:prstGeom prst="line">
            <a:avLst/>
          </a:prstGeom>
          <a:ln w="127000">
            <a:solidFill>
              <a:schemeClr val="accent1"/>
            </a:solidFill>
            <a:prstDash val="sysDot"/>
            <a:miter lim="400000"/>
          </a:ln>
        </p:spPr>
        <p:txBody>
          <a:bodyPr lIns="45719" rIns="45719"/>
          <a:lstStyle/>
          <a:p>
            <a:endParaRPr/>
          </a:p>
        </p:txBody>
      </p:sp>
      <p:sp>
        <p:nvSpPr>
          <p:cNvPr id="412" name="Line"/>
          <p:cNvSpPr/>
          <p:nvPr/>
        </p:nvSpPr>
        <p:spPr>
          <a:xfrm>
            <a:off x="2352590" y="7490021"/>
            <a:ext cx="5699138" cy="1670453"/>
          </a:xfrm>
          <a:prstGeom prst="line">
            <a:avLst/>
          </a:prstGeom>
          <a:ln w="127000">
            <a:solidFill>
              <a:schemeClr val="accent1"/>
            </a:solidFill>
            <a:prstDash val="sysDot"/>
            <a:miter lim="400000"/>
          </a:ln>
        </p:spPr>
        <p:txBody>
          <a:bodyPr lIns="45719" rIns="45719"/>
          <a:lstStyle/>
          <a:p>
            <a:endParaRPr/>
          </a:p>
        </p:txBody>
      </p:sp>
      <p:grpSp>
        <p:nvGrpSpPr>
          <p:cNvPr id="415" name="Group"/>
          <p:cNvGrpSpPr/>
          <p:nvPr/>
        </p:nvGrpSpPr>
        <p:grpSpPr>
          <a:xfrm>
            <a:off x="7704106" y="8673391"/>
            <a:ext cx="864864" cy="865054"/>
            <a:chOff x="0" y="0"/>
            <a:chExt cx="864862" cy="865053"/>
          </a:xfrm>
        </p:grpSpPr>
        <p:sp>
          <p:nvSpPr>
            <p:cNvPr id="413"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4"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16" name="Shape"/>
          <p:cNvSpPr/>
          <p:nvPr/>
        </p:nvSpPr>
        <p:spPr>
          <a:xfrm flipH="1">
            <a:off x="20878147" y="6359690"/>
            <a:ext cx="2399990"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endParaRPr/>
          </a:p>
        </p:txBody>
      </p:sp>
      <p:sp>
        <p:nvSpPr>
          <p:cNvPr id="417" name="Line"/>
          <p:cNvSpPr/>
          <p:nvPr/>
        </p:nvSpPr>
        <p:spPr>
          <a:xfrm>
            <a:off x="17678422" y="7309529"/>
            <a:ext cx="3758888" cy="3758888"/>
          </a:xfrm>
          <a:prstGeom prst="line">
            <a:avLst/>
          </a:prstGeom>
          <a:ln w="127000">
            <a:solidFill>
              <a:schemeClr val="accent1"/>
            </a:solidFill>
            <a:prstDash val="sysDot"/>
            <a:miter lim="400000"/>
          </a:ln>
        </p:spPr>
        <p:txBody>
          <a:bodyPr lIns="45719" rIns="45719"/>
          <a:lstStyle/>
          <a:p>
            <a:endParaRPr/>
          </a:p>
        </p:txBody>
      </p:sp>
      <p:sp>
        <p:nvSpPr>
          <p:cNvPr id="418" name="Shape"/>
          <p:cNvSpPr/>
          <p:nvPr/>
        </p:nvSpPr>
        <p:spPr>
          <a:xfrm flipH="1">
            <a:off x="20473044" y="9945499"/>
            <a:ext cx="2399991"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endParaRPr/>
          </a:p>
        </p:txBody>
      </p:sp>
      <p:sp>
        <p:nvSpPr>
          <p:cNvPr id="419" name="Line"/>
          <p:cNvSpPr/>
          <p:nvPr/>
        </p:nvSpPr>
        <p:spPr>
          <a:xfrm flipV="1">
            <a:off x="17244228" y="7360986"/>
            <a:ext cx="392337" cy="1310221"/>
          </a:xfrm>
          <a:prstGeom prst="line">
            <a:avLst/>
          </a:prstGeom>
          <a:ln w="127000">
            <a:solidFill>
              <a:schemeClr val="accent1"/>
            </a:solidFill>
            <a:miter lim="400000"/>
          </a:ln>
        </p:spPr>
        <p:txBody>
          <a:bodyPr lIns="45719" rIns="45719"/>
          <a:lstStyle/>
          <a:p>
            <a:endParaRPr/>
          </a:p>
        </p:txBody>
      </p:sp>
      <p:sp>
        <p:nvSpPr>
          <p:cNvPr id="420" name="Line"/>
          <p:cNvSpPr/>
          <p:nvPr/>
        </p:nvSpPr>
        <p:spPr>
          <a:xfrm flipH="1" flipV="1">
            <a:off x="14482088" y="6968755"/>
            <a:ext cx="1547632" cy="2590541"/>
          </a:xfrm>
          <a:prstGeom prst="line">
            <a:avLst/>
          </a:prstGeom>
          <a:ln w="127000">
            <a:solidFill>
              <a:schemeClr val="accent1"/>
            </a:solidFill>
            <a:miter lim="400000"/>
          </a:ln>
        </p:spPr>
        <p:txBody>
          <a:bodyPr lIns="45719" rIns="45719"/>
          <a:lstStyle/>
          <a:p>
            <a:endParaRPr/>
          </a:p>
        </p:txBody>
      </p:sp>
      <p:sp>
        <p:nvSpPr>
          <p:cNvPr id="421" name="Line"/>
          <p:cNvSpPr/>
          <p:nvPr/>
        </p:nvSpPr>
        <p:spPr>
          <a:xfrm flipH="1" flipV="1">
            <a:off x="11113237" y="7621955"/>
            <a:ext cx="1859320" cy="250233"/>
          </a:xfrm>
          <a:prstGeom prst="line">
            <a:avLst/>
          </a:prstGeom>
          <a:ln w="127000">
            <a:solidFill>
              <a:schemeClr val="accent1"/>
            </a:solidFill>
            <a:miter lim="400000"/>
          </a:ln>
        </p:spPr>
        <p:txBody>
          <a:bodyPr lIns="45719" rIns="45719"/>
          <a:lstStyle/>
          <a:p>
            <a:endParaRPr/>
          </a:p>
        </p:txBody>
      </p:sp>
      <p:sp>
        <p:nvSpPr>
          <p:cNvPr id="422" name="Line"/>
          <p:cNvSpPr/>
          <p:nvPr/>
        </p:nvSpPr>
        <p:spPr>
          <a:xfrm>
            <a:off x="13006672" y="7869740"/>
            <a:ext cx="17217" cy="2504115"/>
          </a:xfrm>
          <a:prstGeom prst="line">
            <a:avLst/>
          </a:prstGeom>
          <a:ln w="127000">
            <a:solidFill>
              <a:schemeClr val="accent1"/>
            </a:solidFill>
            <a:miter lim="400000"/>
          </a:ln>
        </p:spPr>
        <p:txBody>
          <a:bodyPr lIns="45719" rIns="45719"/>
          <a:lstStyle/>
          <a:p>
            <a:endParaRPr/>
          </a:p>
        </p:txBody>
      </p:sp>
      <p:sp>
        <p:nvSpPr>
          <p:cNvPr id="423" name="Line"/>
          <p:cNvSpPr/>
          <p:nvPr/>
        </p:nvSpPr>
        <p:spPr>
          <a:xfrm flipH="1">
            <a:off x="12943034" y="7001142"/>
            <a:ext cx="1548568" cy="854239"/>
          </a:xfrm>
          <a:prstGeom prst="line">
            <a:avLst/>
          </a:prstGeom>
          <a:ln w="127000">
            <a:solidFill>
              <a:schemeClr val="accent1"/>
            </a:solidFill>
            <a:miter lim="400000"/>
          </a:ln>
        </p:spPr>
        <p:txBody>
          <a:bodyPr lIns="45719" rIns="45719"/>
          <a:lstStyle/>
          <a:p>
            <a:endParaRPr/>
          </a:p>
        </p:txBody>
      </p:sp>
      <p:grpSp>
        <p:nvGrpSpPr>
          <p:cNvPr id="426" name="Group"/>
          <p:cNvGrpSpPr/>
          <p:nvPr/>
        </p:nvGrpSpPr>
        <p:grpSpPr>
          <a:xfrm>
            <a:off x="15585301" y="9077363"/>
            <a:ext cx="864864" cy="865054"/>
            <a:chOff x="0" y="0"/>
            <a:chExt cx="864862" cy="865053"/>
          </a:xfrm>
        </p:grpSpPr>
        <p:sp>
          <p:nvSpPr>
            <p:cNvPr id="424"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5"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29" name="Group"/>
          <p:cNvGrpSpPr/>
          <p:nvPr/>
        </p:nvGrpSpPr>
        <p:grpSpPr>
          <a:xfrm>
            <a:off x="17252669" y="6819013"/>
            <a:ext cx="864864" cy="865054"/>
            <a:chOff x="0" y="0"/>
            <a:chExt cx="864862" cy="865053"/>
          </a:xfrm>
        </p:grpSpPr>
        <p:sp>
          <p:nvSpPr>
            <p:cNvPr id="427"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8"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32" name="Group"/>
          <p:cNvGrpSpPr/>
          <p:nvPr/>
        </p:nvGrpSpPr>
        <p:grpSpPr>
          <a:xfrm>
            <a:off x="16803157" y="8185550"/>
            <a:ext cx="864864" cy="865054"/>
            <a:chOff x="0" y="0"/>
            <a:chExt cx="864862" cy="865053"/>
          </a:xfrm>
        </p:grpSpPr>
        <p:sp>
          <p:nvSpPr>
            <p:cNvPr id="430"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1"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35" name="Group"/>
          <p:cNvGrpSpPr/>
          <p:nvPr/>
        </p:nvGrpSpPr>
        <p:grpSpPr>
          <a:xfrm>
            <a:off x="10626687" y="7182336"/>
            <a:ext cx="864863" cy="865055"/>
            <a:chOff x="0" y="0"/>
            <a:chExt cx="864862" cy="865053"/>
          </a:xfrm>
        </p:grpSpPr>
        <p:sp>
          <p:nvSpPr>
            <p:cNvPr id="433"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4"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38" name="Group"/>
          <p:cNvGrpSpPr/>
          <p:nvPr/>
        </p:nvGrpSpPr>
        <p:grpSpPr>
          <a:xfrm>
            <a:off x="14084391" y="6543854"/>
            <a:ext cx="864864" cy="865054"/>
            <a:chOff x="0" y="0"/>
            <a:chExt cx="864862" cy="865053"/>
          </a:xfrm>
        </p:grpSpPr>
        <p:sp>
          <p:nvSpPr>
            <p:cNvPr id="436"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7"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41" name="Group"/>
          <p:cNvGrpSpPr/>
          <p:nvPr/>
        </p:nvGrpSpPr>
        <p:grpSpPr>
          <a:xfrm>
            <a:off x="12593564" y="7428871"/>
            <a:ext cx="864864" cy="865054"/>
            <a:chOff x="0" y="0"/>
            <a:chExt cx="864862" cy="865053"/>
          </a:xfrm>
        </p:grpSpPr>
        <p:sp>
          <p:nvSpPr>
            <p:cNvPr id="439"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0"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44" name="Group"/>
          <p:cNvGrpSpPr/>
          <p:nvPr/>
        </p:nvGrpSpPr>
        <p:grpSpPr>
          <a:xfrm>
            <a:off x="12572347" y="10026026"/>
            <a:ext cx="864864" cy="865054"/>
            <a:chOff x="0" y="0"/>
            <a:chExt cx="864862" cy="865053"/>
          </a:xfrm>
        </p:grpSpPr>
        <p:sp>
          <p:nvSpPr>
            <p:cNvPr id="442"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3"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45" name="???"/>
          <p:cNvSpPr/>
          <p:nvPr/>
        </p:nvSpPr>
        <p:spPr>
          <a:xfrm>
            <a:off x="2985448" y="5165615"/>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6" name="???"/>
          <p:cNvSpPr/>
          <p:nvPr/>
        </p:nvSpPr>
        <p:spPr>
          <a:xfrm>
            <a:off x="3264787" y="8536899"/>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rPr dirty="0"/>
              <a:t>???</a:t>
            </a:r>
          </a:p>
        </p:txBody>
      </p:sp>
      <p:sp>
        <p:nvSpPr>
          <p:cNvPr id="447" name="???"/>
          <p:cNvSpPr/>
          <p:nvPr/>
        </p:nvSpPr>
        <p:spPr>
          <a:xfrm>
            <a:off x="18530727" y="10952035"/>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8" name="???"/>
          <p:cNvSpPr/>
          <p:nvPr/>
        </p:nvSpPr>
        <p:spPr>
          <a:xfrm>
            <a:off x="20473044" y="8975219"/>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9" name="???"/>
          <p:cNvSpPr/>
          <p:nvPr/>
        </p:nvSpPr>
        <p:spPr>
          <a:xfrm>
            <a:off x="19748645" y="5952948"/>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rPr dirty="0"/>
              <a:t>???</a:t>
            </a:r>
          </a:p>
        </p:txBody>
      </p:sp>
      <p:sp>
        <p:nvSpPr>
          <p:cNvPr id="450" name="Line"/>
          <p:cNvSpPr/>
          <p:nvPr/>
        </p:nvSpPr>
        <p:spPr>
          <a:xfrm flipV="1">
            <a:off x="2404935" y="5871698"/>
            <a:ext cx="4945215" cy="702311"/>
          </a:xfrm>
          <a:prstGeom prst="line">
            <a:avLst/>
          </a:prstGeom>
          <a:ln w="127000">
            <a:solidFill>
              <a:schemeClr val="accent1"/>
            </a:solidFill>
            <a:prstDash val="sysDot"/>
            <a:miter lim="400000"/>
          </a:ln>
        </p:spPr>
        <p:txBody>
          <a:bodyPr lIns="45719" rIns="45719"/>
          <a:lstStyle/>
          <a:p>
            <a:endParaRPr/>
          </a:p>
        </p:txBody>
      </p:sp>
      <p:grpSp>
        <p:nvGrpSpPr>
          <p:cNvPr id="453" name="Group"/>
          <p:cNvGrpSpPr/>
          <p:nvPr/>
        </p:nvGrpSpPr>
        <p:grpSpPr>
          <a:xfrm>
            <a:off x="6882986" y="5400790"/>
            <a:ext cx="864863" cy="865054"/>
            <a:chOff x="0" y="0"/>
            <a:chExt cx="864862" cy="865053"/>
          </a:xfrm>
        </p:grpSpPr>
        <p:sp>
          <p:nvSpPr>
            <p:cNvPr id="451"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2"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54" name="Shape"/>
          <p:cNvSpPr/>
          <p:nvPr/>
        </p:nvSpPr>
        <p:spPr>
          <a:xfrm flipH="1">
            <a:off x="1300683" y="6097461"/>
            <a:ext cx="2399990"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endParaRPr/>
          </a:p>
        </p:txBody>
      </p:sp>
      <p:sp>
        <p:nvSpPr>
          <p:cNvPr id="455" name="Shape"/>
          <p:cNvSpPr/>
          <p:nvPr/>
        </p:nvSpPr>
        <p:spPr>
          <a:xfrm>
            <a:off x="8876730" y="6374768"/>
            <a:ext cx="637414"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456" name="Shape"/>
          <p:cNvSpPr/>
          <p:nvPr/>
        </p:nvSpPr>
        <p:spPr>
          <a:xfrm>
            <a:off x="10506083" y="9447696"/>
            <a:ext cx="637415"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457" name="Fixed eBGP…"/>
          <p:cNvSpPr/>
          <p:nvPr/>
        </p:nvSpPr>
        <p:spPr>
          <a:xfrm>
            <a:off x="233514" y="2736177"/>
            <a:ext cx="7733846"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In the presence of certain </a:t>
            </a:r>
          </a:p>
          <a:p>
            <a:pPr>
              <a:defRPr sz="4800" b="1"/>
            </a:pPr>
            <a:r>
              <a:rPr lang="en-US" dirty="0" smtClean="0"/>
              <a:t>eBGP routes from peers</a:t>
            </a:r>
          </a:p>
        </p:txBody>
      </p:sp>
      <p:sp>
        <p:nvSpPr>
          <p:cNvPr id="458" name="Fixed set…"/>
          <p:cNvSpPr/>
          <p:nvPr/>
        </p:nvSpPr>
        <p:spPr>
          <a:xfrm>
            <a:off x="6871956" y="11799466"/>
            <a:ext cx="4858059"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After particular </a:t>
            </a:r>
          </a:p>
          <a:p>
            <a:pPr>
              <a:defRPr sz="4800" b="1"/>
            </a:pPr>
            <a:r>
              <a:rPr lang="en-US" dirty="0" smtClean="0"/>
              <a:t>links have failed</a:t>
            </a:r>
            <a:endParaRPr lang="en-US" dirty="0"/>
          </a:p>
        </p:txBody>
      </p:sp>
      <p:sp>
        <p:nvSpPr>
          <p:cNvPr id="64" name="Fixed set…"/>
          <p:cNvSpPr/>
          <p:nvPr/>
        </p:nvSpPr>
        <p:spPr>
          <a:xfrm>
            <a:off x="9099587" y="2648811"/>
            <a:ext cx="5473612"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When forwarding </a:t>
            </a:r>
          </a:p>
          <a:p>
            <a:pPr>
              <a:defRPr sz="4800" b="1"/>
            </a:pPr>
            <a:r>
              <a:rPr lang="en-US" dirty="0" smtClean="0"/>
              <a:t>a specific packet</a:t>
            </a:r>
            <a:endParaRPr dirty="0"/>
          </a:p>
        </p:txBody>
      </p:sp>
      <p:sp>
        <p:nvSpPr>
          <p:cNvPr id="66" name="Freeform 65"/>
          <p:cNvSpPr/>
          <p:nvPr/>
        </p:nvSpPr>
        <p:spPr>
          <a:xfrm>
            <a:off x="7752380" y="6337339"/>
            <a:ext cx="7552267" cy="2540000"/>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 fmla="*/ 9585 w 7765052"/>
              <a:gd name="connsiteY0" fmla="*/ 0 h 2810933"/>
              <a:gd name="connsiteX1" fmla="*/ 754652 w 7765052"/>
              <a:gd name="connsiteY1" fmla="*/ 2167467 h 2810933"/>
              <a:gd name="connsiteX2" fmla="*/ 3565585 w 7765052"/>
              <a:gd name="connsiteY2" fmla="*/ 474133 h 2810933"/>
              <a:gd name="connsiteX3" fmla="*/ 7765052 w 7765052"/>
              <a:gd name="connsiteY3" fmla="*/ 2810933 h 2810933"/>
              <a:gd name="connsiteX0" fmla="*/ 8040 w 7831240"/>
              <a:gd name="connsiteY0" fmla="*/ 0 h 2743200"/>
              <a:gd name="connsiteX1" fmla="*/ 820840 w 7831240"/>
              <a:gd name="connsiteY1" fmla="*/ 2099734 h 2743200"/>
              <a:gd name="connsiteX2" fmla="*/ 3631773 w 7831240"/>
              <a:gd name="connsiteY2" fmla="*/ 406400 h 2743200"/>
              <a:gd name="connsiteX3" fmla="*/ 7831240 w 7831240"/>
              <a:gd name="connsiteY3" fmla="*/ 2743200 h 2743200"/>
              <a:gd name="connsiteX0" fmla="*/ 0 w 7823200"/>
              <a:gd name="connsiteY0" fmla="*/ 0 h 2743200"/>
              <a:gd name="connsiteX1" fmla="*/ 812800 w 7823200"/>
              <a:gd name="connsiteY1" fmla="*/ 2099734 h 2743200"/>
              <a:gd name="connsiteX2" fmla="*/ 3623733 w 7823200"/>
              <a:gd name="connsiteY2" fmla="*/ 406400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387886 w 7823200"/>
              <a:gd name="connsiteY3" fmla="*/ 1248794 h 2743200"/>
              <a:gd name="connsiteX4" fmla="*/ 7823200 w 7823200"/>
              <a:gd name="connsiteY4"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591086 w 7823200"/>
              <a:gd name="connsiteY3" fmla="*/ 1113327 h 2743200"/>
              <a:gd name="connsiteX4" fmla="*/ 7823200 w 7823200"/>
              <a:gd name="connsiteY4" fmla="*/ 2743200 h 2743200"/>
              <a:gd name="connsiteX0" fmla="*/ 0 w 7552267"/>
              <a:gd name="connsiteY0" fmla="*/ 0 h 2540000"/>
              <a:gd name="connsiteX1" fmla="*/ 812800 w 7552267"/>
              <a:gd name="connsiteY1" fmla="*/ 2099734 h 2540000"/>
              <a:gd name="connsiteX2" fmla="*/ 3623733 w 7552267"/>
              <a:gd name="connsiteY2" fmla="*/ 643467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658819 w 7552267"/>
              <a:gd name="connsiteY3" fmla="*/ 1045594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6031352 w 7552267"/>
              <a:gd name="connsiteY4" fmla="*/ 1350394 h 2540000"/>
              <a:gd name="connsiteX5" fmla="*/ 7552267 w 7552267"/>
              <a:gd name="connsiteY5" fmla="*/ 254000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2267" h="2540000">
                <a:moveTo>
                  <a:pt x="0" y="0"/>
                </a:moveTo>
                <a:cubicBezTo>
                  <a:pt x="347133" y="1145822"/>
                  <a:pt x="327378" y="1958623"/>
                  <a:pt x="812800" y="2099734"/>
                </a:cubicBezTo>
                <a:cubicBezTo>
                  <a:pt x="1298222" y="2240845"/>
                  <a:pt x="2319353" y="1050579"/>
                  <a:pt x="2912534" y="846667"/>
                </a:cubicBezTo>
                <a:cubicBezTo>
                  <a:pt x="3505715" y="642755"/>
                  <a:pt x="3976262" y="803595"/>
                  <a:pt x="4371887" y="876261"/>
                </a:cubicBezTo>
                <a:cubicBezTo>
                  <a:pt x="4767512" y="948927"/>
                  <a:pt x="5501289" y="1033593"/>
                  <a:pt x="6031352" y="1350394"/>
                </a:cubicBezTo>
                <a:cubicBezTo>
                  <a:pt x="6731263" y="1700349"/>
                  <a:pt x="7146381" y="2290932"/>
                  <a:pt x="7552267" y="2540000"/>
                </a:cubicBezTo>
              </a:path>
            </a:pathLst>
          </a:custGeom>
          <a:noFill/>
          <a:ln w="127000" cap="flat">
            <a:solidFill>
              <a:srgbClr val="BD392F"/>
            </a:solidFill>
            <a:prstDash val="solid"/>
            <a:miter lim="8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5" name="Fixed eBGP…"/>
          <p:cNvSpPr/>
          <p:nvPr/>
        </p:nvSpPr>
        <p:spPr>
          <a:xfrm>
            <a:off x="16811990" y="3251892"/>
            <a:ext cx="7390804"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Routes are exchanged in</a:t>
            </a:r>
          </a:p>
          <a:p>
            <a:pPr>
              <a:defRPr sz="4800" b="1"/>
            </a:pPr>
            <a:r>
              <a:rPr lang="en-US" dirty="0" smtClean="0"/>
              <a:t>a specific order</a:t>
            </a:r>
          </a:p>
        </p:txBody>
      </p:sp>
      <p:cxnSp>
        <p:nvCxnSpPr>
          <p:cNvPr id="4" name="Straight Arrow Connector 3"/>
          <p:cNvCxnSpPr/>
          <p:nvPr/>
        </p:nvCxnSpPr>
        <p:spPr>
          <a:xfrm flipH="1" flipV="1">
            <a:off x="15087600" y="7264400"/>
            <a:ext cx="2021845" cy="317281"/>
          </a:xfrm>
          <a:prstGeom prst="straightConnector1">
            <a:avLst/>
          </a:prstGeom>
          <a:noFill/>
          <a:ln w="1016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9" name="Straight Arrow Connector 68"/>
          <p:cNvCxnSpPr/>
          <p:nvPr/>
        </p:nvCxnSpPr>
        <p:spPr>
          <a:xfrm>
            <a:off x="15201375" y="7531168"/>
            <a:ext cx="788636" cy="1300960"/>
          </a:xfrm>
          <a:prstGeom prst="straightConnector1">
            <a:avLst/>
          </a:prstGeom>
          <a:noFill/>
          <a:ln w="1016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1" name="Fixed set…"/>
          <p:cNvSpPr/>
          <p:nvPr/>
        </p:nvSpPr>
        <p:spPr>
          <a:xfrm>
            <a:off x="16488558" y="7500337"/>
            <a:ext cx="4353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solidFill>
                  <a:srgbClr val="C00000"/>
                </a:solidFill>
              </a:rPr>
              <a:t>1</a:t>
            </a:r>
          </a:p>
        </p:txBody>
      </p:sp>
      <p:sp>
        <p:nvSpPr>
          <p:cNvPr id="72" name="Fixed set…"/>
          <p:cNvSpPr/>
          <p:nvPr/>
        </p:nvSpPr>
        <p:spPr>
          <a:xfrm>
            <a:off x="15705464" y="7678810"/>
            <a:ext cx="4353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solidFill>
                  <a:srgbClr val="C00000"/>
                </a:solidFill>
              </a:rPr>
              <a:t>2</a:t>
            </a:r>
          </a:p>
        </p:txBody>
      </p:sp>
    </p:spTree>
    <p:custDataLst>
      <p:tags r:id="rId1"/>
    </p:custDataLst>
    <p:extLst>
      <p:ext uri="{BB962C8B-B14F-4D97-AF65-F5344CB8AC3E}">
        <p14:creationId xmlns:p14="http://schemas.microsoft.com/office/powerpoint/2010/main" val="2122513302"/>
      </p:ext>
    </p:extLst>
  </p:cSld>
  <p:clrMapOvr>
    <a:masterClrMapping/>
  </p:clrMapOvr>
  <p:transition spd="med" advTm="116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animBg="1"/>
      <p:bldP spid="446" grpId="0" animBg="1"/>
      <p:bldP spid="447" grpId="0" animBg="1"/>
      <p:bldP spid="448" grpId="0" animBg="1"/>
      <p:bldP spid="449" grpId="0" animBg="1"/>
      <p:bldP spid="455" grpId="0" animBg="1"/>
      <p:bldP spid="456" grpId="0" animBg="1"/>
      <p:bldP spid="457" grpId="0" animBg="1"/>
      <p:bldP spid="458" grpId="0" animBg="1"/>
      <p:bldP spid="64" grpId="0" animBg="1"/>
      <p:bldP spid="66" grpId="0" animBg="1"/>
      <p:bldP spid="65"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400" name="Group"/>
          <p:cNvSpPr/>
          <p:nvPr/>
        </p:nvSpPr>
        <p:spPr>
          <a:xfrm>
            <a:off x="3899258" y="483016"/>
            <a:ext cx="1657921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Progress in Network Verification</a:t>
            </a:r>
            <a:endParaRPr dirty="0"/>
          </a:p>
        </p:txBody>
      </p:sp>
      <p:sp>
        <p:nvSpPr>
          <p:cNvPr id="32" name="Line"/>
          <p:cNvSpPr/>
          <p:nvPr/>
        </p:nvSpPr>
        <p:spPr>
          <a:xfrm flipV="1">
            <a:off x="3359645" y="10660244"/>
            <a:ext cx="11802751" cy="155"/>
          </a:xfrm>
          <a:prstGeom prst="line">
            <a:avLst/>
          </a:prstGeom>
          <a:ln w="152400">
            <a:solidFill>
              <a:schemeClr val="bg2"/>
            </a:solidFill>
            <a:miter/>
            <a:tailEnd type="triangle"/>
          </a:ln>
        </p:spPr>
        <p:txBody>
          <a:bodyPr lIns="45719" rIns="45719"/>
          <a:lstStyle/>
          <a:p>
            <a:endParaRPr/>
          </a:p>
        </p:txBody>
      </p:sp>
      <p:sp>
        <p:nvSpPr>
          <p:cNvPr id="33" name="Line"/>
          <p:cNvSpPr/>
          <p:nvPr/>
        </p:nvSpPr>
        <p:spPr>
          <a:xfrm flipV="1">
            <a:off x="3409866" y="3416065"/>
            <a:ext cx="4018" cy="7313607"/>
          </a:xfrm>
          <a:prstGeom prst="line">
            <a:avLst/>
          </a:prstGeom>
          <a:ln w="152400">
            <a:solidFill>
              <a:schemeClr val="bg2"/>
            </a:solidFill>
            <a:miter/>
            <a:tailEnd type="triangle"/>
          </a:ln>
        </p:spPr>
        <p:txBody>
          <a:bodyPr lIns="45719" rIns="45719"/>
          <a:lstStyle/>
          <a:p>
            <a:endParaRPr/>
          </a:p>
        </p:txBody>
      </p:sp>
      <p:sp>
        <p:nvSpPr>
          <p:cNvPr id="34" name="Control Plane"/>
          <p:cNvSpPr/>
          <p:nvPr/>
        </p:nvSpPr>
        <p:spPr>
          <a:xfrm rot="16200000">
            <a:off x="-632566" y="6851242"/>
            <a:ext cx="66806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4400" dirty="0" smtClean="0"/>
              <a:t>Network Design Coverage</a:t>
            </a:r>
            <a:endParaRPr sz="4400" dirty="0"/>
          </a:p>
        </p:txBody>
      </p:sp>
      <p:sp>
        <p:nvSpPr>
          <p:cNvPr id="35" name="Control Plane"/>
          <p:cNvSpPr/>
          <p:nvPr/>
        </p:nvSpPr>
        <p:spPr>
          <a:xfrm>
            <a:off x="6283156" y="11947753"/>
            <a:ext cx="549124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4400" dirty="0" smtClean="0"/>
              <a:t>Data Plane Coverage</a:t>
            </a:r>
            <a:endParaRPr sz="4400" dirty="0"/>
          </a:p>
        </p:txBody>
      </p:sp>
      <p:sp>
        <p:nvSpPr>
          <p:cNvPr id="36" name="Rectangle 35"/>
          <p:cNvSpPr/>
          <p:nvPr/>
        </p:nvSpPr>
        <p:spPr>
          <a:xfrm>
            <a:off x="3492717" y="3874576"/>
            <a:ext cx="3635371" cy="6731835"/>
          </a:xfrm>
          <a:prstGeom prst="rect">
            <a:avLst/>
          </a:prstGeom>
          <a:solidFill>
            <a:schemeClr val="accent4">
              <a:alpha val="10000"/>
            </a:schemeClr>
          </a:solidFill>
          <a:ln w="12700" cap="flat">
            <a:no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7" name="Control Plane"/>
          <p:cNvSpPr/>
          <p:nvPr/>
        </p:nvSpPr>
        <p:spPr>
          <a:xfrm>
            <a:off x="3580460" y="2677034"/>
            <a:ext cx="3518131"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solidFill>
                  <a:schemeClr val="accent6">
                    <a:lumOff val="-3799"/>
                  </a:schemeClr>
                </a:solidFill>
              </a:defRPr>
            </a:lvl1pPr>
          </a:lstStyle>
          <a:p>
            <a:pPr algn="ctr"/>
            <a:r>
              <a:rPr lang="en-US" sz="3600" b="1" dirty="0" smtClean="0">
                <a:solidFill>
                  <a:schemeClr val="accent5"/>
                </a:solidFill>
              </a:rPr>
              <a:t>Data Plane Analysis</a:t>
            </a:r>
            <a:endParaRPr sz="3600" b="1" dirty="0">
              <a:solidFill>
                <a:schemeClr val="accent5"/>
              </a:solidFill>
            </a:endParaRPr>
          </a:p>
        </p:txBody>
      </p:sp>
      <p:sp>
        <p:nvSpPr>
          <p:cNvPr id="38" name="Control Plane"/>
          <p:cNvSpPr/>
          <p:nvPr/>
        </p:nvSpPr>
        <p:spPr>
          <a:xfrm>
            <a:off x="11462169" y="2720783"/>
            <a:ext cx="3158099"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solidFill>
                  <a:schemeClr val="accent6">
                    <a:lumOff val="-3799"/>
                  </a:schemeClr>
                </a:solidFill>
              </a:defRPr>
            </a:lvl1pPr>
          </a:lstStyle>
          <a:p>
            <a:pPr algn="ctr"/>
            <a:r>
              <a:rPr lang="en-US" sz="3600" b="1" dirty="0" smtClean="0">
                <a:solidFill>
                  <a:schemeClr val="accent5"/>
                </a:solidFill>
              </a:rPr>
              <a:t>Control Plane Analysis</a:t>
            </a:r>
            <a:endParaRPr sz="3600" b="1" dirty="0">
              <a:solidFill>
                <a:schemeClr val="accent5"/>
              </a:solidFill>
            </a:endParaRPr>
          </a:p>
        </p:txBody>
      </p:sp>
      <p:sp>
        <p:nvSpPr>
          <p:cNvPr id="40" name="Control Plane"/>
          <p:cNvSpPr/>
          <p:nvPr/>
        </p:nvSpPr>
        <p:spPr>
          <a:xfrm>
            <a:off x="5002525" y="3861526"/>
            <a:ext cx="2120130"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HSA [1]</a:t>
            </a:r>
          </a:p>
          <a:p>
            <a:pPr algn="ctr"/>
            <a:r>
              <a:rPr lang="en-US" sz="3200" dirty="0" smtClean="0"/>
              <a:t>Veriflow [2]</a:t>
            </a:r>
          </a:p>
        </p:txBody>
      </p:sp>
      <p:sp>
        <p:nvSpPr>
          <p:cNvPr id="43" name="Circle"/>
          <p:cNvSpPr/>
          <p:nvPr/>
        </p:nvSpPr>
        <p:spPr>
          <a:xfrm>
            <a:off x="5929871" y="4861123"/>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a:endParaRPr/>
          </a:p>
        </p:txBody>
      </p:sp>
      <p:sp>
        <p:nvSpPr>
          <p:cNvPr id="45" name="Circle"/>
          <p:cNvSpPr/>
          <p:nvPr/>
        </p:nvSpPr>
        <p:spPr>
          <a:xfrm>
            <a:off x="4024556" y="4861123"/>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a:endParaRPr/>
          </a:p>
        </p:txBody>
      </p:sp>
      <p:sp>
        <p:nvSpPr>
          <p:cNvPr id="46" name="Control Plane"/>
          <p:cNvSpPr/>
          <p:nvPr/>
        </p:nvSpPr>
        <p:spPr>
          <a:xfrm>
            <a:off x="3434983" y="5464190"/>
            <a:ext cx="2072040"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Ping</a:t>
            </a:r>
          </a:p>
          <a:p>
            <a:pPr algn="ctr"/>
            <a:r>
              <a:rPr lang="en-US" sz="3200" dirty="0" smtClean="0"/>
              <a:t>Traceroute</a:t>
            </a:r>
          </a:p>
        </p:txBody>
      </p:sp>
      <p:sp>
        <p:nvSpPr>
          <p:cNvPr id="47" name="Rectangle 46"/>
          <p:cNvSpPr/>
          <p:nvPr/>
        </p:nvSpPr>
        <p:spPr>
          <a:xfrm>
            <a:off x="7128088" y="3882800"/>
            <a:ext cx="2094271" cy="6731835"/>
          </a:xfrm>
          <a:prstGeom prst="rect">
            <a:avLst/>
          </a:prstGeom>
          <a:solidFill>
            <a:schemeClr val="accent2">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8" name="Circle"/>
          <p:cNvSpPr/>
          <p:nvPr/>
        </p:nvSpPr>
        <p:spPr>
          <a:xfrm>
            <a:off x="8008906" y="4855295"/>
            <a:ext cx="452178" cy="444635"/>
          </a:xfrm>
          <a:prstGeom prst="ellipse">
            <a:avLst/>
          </a:prstGeom>
          <a:solidFill>
            <a:srgbClr val="9BBC5B"/>
          </a:solidFill>
          <a:ln w="12700" cap="flat">
            <a:noFill/>
            <a:prstDash val="solid"/>
            <a:miter lim="800000"/>
          </a:ln>
          <a:effectLst/>
        </p:spPr>
        <p:txBody>
          <a:bodyPr wrap="square" lIns="45719" tIns="45719" rIns="45719" bIns="45719" numCol="1" anchor="ctr">
            <a:noAutofit/>
          </a:bodyPr>
          <a:lstStyle/>
          <a:p>
            <a:endParaRPr/>
          </a:p>
        </p:txBody>
      </p:sp>
      <p:sp>
        <p:nvSpPr>
          <p:cNvPr id="49" name="Control Plane"/>
          <p:cNvSpPr/>
          <p:nvPr/>
        </p:nvSpPr>
        <p:spPr>
          <a:xfrm>
            <a:off x="7271276" y="4083441"/>
            <a:ext cx="1914946"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Batfish [3]</a:t>
            </a:r>
          </a:p>
        </p:txBody>
      </p:sp>
      <p:sp>
        <p:nvSpPr>
          <p:cNvPr id="50" name="Rectangle 49"/>
          <p:cNvSpPr/>
          <p:nvPr/>
        </p:nvSpPr>
        <p:spPr>
          <a:xfrm>
            <a:off x="9222360" y="3889623"/>
            <a:ext cx="5469876" cy="6731835"/>
          </a:xfrm>
          <a:prstGeom prst="rect">
            <a:avLst/>
          </a:prstGeom>
          <a:solidFill>
            <a:schemeClr val="accent1">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1" name="Circle"/>
          <p:cNvSpPr/>
          <p:nvPr/>
        </p:nvSpPr>
        <p:spPr>
          <a:xfrm>
            <a:off x="10467717" y="7939602"/>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52" name="Control Plane"/>
          <p:cNvSpPr/>
          <p:nvPr/>
        </p:nvSpPr>
        <p:spPr>
          <a:xfrm>
            <a:off x="9887159" y="7308600"/>
            <a:ext cx="1528623"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ARC [5]</a:t>
            </a:r>
            <a:endParaRPr sz="3200" dirty="0"/>
          </a:p>
        </p:txBody>
      </p:sp>
      <p:sp>
        <p:nvSpPr>
          <p:cNvPr id="53" name="Circle"/>
          <p:cNvSpPr/>
          <p:nvPr/>
        </p:nvSpPr>
        <p:spPr>
          <a:xfrm>
            <a:off x="10423806" y="6812962"/>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54" name="Control Plane"/>
          <p:cNvSpPr/>
          <p:nvPr/>
        </p:nvSpPr>
        <p:spPr>
          <a:xfrm>
            <a:off x="9892235" y="6154208"/>
            <a:ext cx="1506181"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ERA [4]</a:t>
            </a:r>
            <a:endParaRPr sz="3200" dirty="0"/>
          </a:p>
        </p:txBody>
      </p:sp>
      <p:sp>
        <p:nvSpPr>
          <p:cNvPr id="55" name="Control Plane"/>
          <p:cNvSpPr/>
          <p:nvPr/>
        </p:nvSpPr>
        <p:spPr>
          <a:xfrm>
            <a:off x="12297870" y="8706873"/>
            <a:ext cx="2165014"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Bagpipe [6]</a:t>
            </a:r>
            <a:endParaRPr sz="3200" dirty="0"/>
          </a:p>
        </p:txBody>
      </p:sp>
      <p:sp>
        <p:nvSpPr>
          <p:cNvPr id="56" name="Circle"/>
          <p:cNvSpPr/>
          <p:nvPr/>
        </p:nvSpPr>
        <p:spPr>
          <a:xfrm>
            <a:off x="13152681" y="9363352"/>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59" name="Control Plane"/>
          <p:cNvSpPr/>
          <p:nvPr/>
        </p:nvSpPr>
        <p:spPr>
          <a:xfrm>
            <a:off x="3634917" y="10710091"/>
            <a:ext cx="1345879"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3200" dirty="0" smtClean="0"/>
              <a:t>Single </a:t>
            </a:r>
          </a:p>
          <a:p>
            <a:r>
              <a:rPr lang="en-US" sz="3200" dirty="0" smtClean="0"/>
              <a:t>Packet</a:t>
            </a:r>
            <a:endParaRPr sz="3200" dirty="0"/>
          </a:p>
        </p:txBody>
      </p:sp>
      <p:sp>
        <p:nvSpPr>
          <p:cNvPr id="60" name="Control Plane"/>
          <p:cNvSpPr/>
          <p:nvPr/>
        </p:nvSpPr>
        <p:spPr>
          <a:xfrm>
            <a:off x="5080684" y="10744525"/>
            <a:ext cx="2233943"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Single</a:t>
            </a:r>
          </a:p>
          <a:p>
            <a:pPr algn="ctr"/>
            <a:r>
              <a:rPr lang="en-US" sz="3200" dirty="0" smtClean="0"/>
              <a:t>Data Plane </a:t>
            </a:r>
          </a:p>
        </p:txBody>
      </p:sp>
      <p:sp>
        <p:nvSpPr>
          <p:cNvPr id="61" name="Control Plane"/>
          <p:cNvSpPr/>
          <p:nvPr/>
        </p:nvSpPr>
        <p:spPr>
          <a:xfrm>
            <a:off x="7216377" y="10710091"/>
            <a:ext cx="2278827"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Controllable</a:t>
            </a:r>
          </a:p>
          <a:p>
            <a:pPr algn="ctr"/>
            <a:r>
              <a:rPr lang="en-US" sz="3200" dirty="0" smtClean="0"/>
              <a:t>Data Plane </a:t>
            </a:r>
          </a:p>
        </p:txBody>
      </p:sp>
      <p:sp>
        <p:nvSpPr>
          <p:cNvPr id="62" name="Control Plane"/>
          <p:cNvSpPr/>
          <p:nvPr/>
        </p:nvSpPr>
        <p:spPr>
          <a:xfrm>
            <a:off x="9539327" y="10710091"/>
            <a:ext cx="2439128"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Multiple</a:t>
            </a:r>
          </a:p>
          <a:p>
            <a:pPr algn="ctr"/>
            <a:r>
              <a:rPr lang="en-US" sz="3200" dirty="0" smtClean="0"/>
              <a:t>Data Planes </a:t>
            </a:r>
          </a:p>
        </p:txBody>
      </p:sp>
      <p:sp>
        <p:nvSpPr>
          <p:cNvPr id="63" name="Control Plane"/>
          <p:cNvSpPr/>
          <p:nvPr/>
        </p:nvSpPr>
        <p:spPr>
          <a:xfrm>
            <a:off x="12153038" y="10714232"/>
            <a:ext cx="2439128"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All</a:t>
            </a:r>
          </a:p>
          <a:p>
            <a:pPr algn="ctr"/>
            <a:r>
              <a:rPr lang="en-US" sz="3200" dirty="0" smtClean="0"/>
              <a:t>Data Planes </a:t>
            </a:r>
          </a:p>
        </p:txBody>
      </p:sp>
      <p:sp>
        <p:nvSpPr>
          <p:cNvPr id="64" name="Line"/>
          <p:cNvSpPr/>
          <p:nvPr/>
        </p:nvSpPr>
        <p:spPr>
          <a:xfrm flipH="1" flipV="1">
            <a:off x="4207909" y="9921450"/>
            <a:ext cx="3416" cy="734297"/>
          </a:xfrm>
          <a:prstGeom prst="line">
            <a:avLst/>
          </a:prstGeom>
          <a:ln w="95250">
            <a:solidFill>
              <a:schemeClr val="bg2"/>
            </a:solidFill>
            <a:miter/>
            <a:tailEnd type="none"/>
          </a:ln>
        </p:spPr>
        <p:txBody>
          <a:bodyPr lIns="45719" rIns="45719"/>
          <a:lstStyle/>
          <a:p>
            <a:endParaRPr/>
          </a:p>
        </p:txBody>
      </p:sp>
      <p:sp>
        <p:nvSpPr>
          <p:cNvPr id="65" name="Line"/>
          <p:cNvSpPr/>
          <p:nvPr/>
        </p:nvSpPr>
        <p:spPr>
          <a:xfrm flipH="1" flipV="1">
            <a:off x="6158044" y="9921450"/>
            <a:ext cx="3416" cy="734297"/>
          </a:xfrm>
          <a:prstGeom prst="line">
            <a:avLst/>
          </a:prstGeom>
          <a:ln w="95250">
            <a:solidFill>
              <a:schemeClr val="bg2"/>
            </a:solidFill>
            <a:miter/>
            <a:tailEnd type="none"/>
          </a:ln>
        </p:spPr>
        <p:txBody>
          <a:bodyPr lIns="45719" rIns="45719"/>
          <a:lstStyle/>
          <a:p>
            <a:endParaRPr/>
          </a:p>
        </p:txBody>
      </p:sp>
      <p:sp>
        <p:nvSpPr>
          <p:cNvPr id="69" name="Line"/>
          <p:cNvSpPr/>
          <p:nvPr/>
        </p:nvSpPr>
        <p:spPr>
          <a:xfrm flipH="1" flipV="1">
            <a:off x="8228748" y="9930030"/>
            <a:ext cx="3416" cy="734297"/>
          </a:xfrm>
          <a:prstGeom prst="line">
            <a:avLst/>
          </a:prstGeom>
          <a:ln w="95250">
            <a:solidFill>
              <a:schemeClr val="bg2"/>
            </a:solidFill>
            <a:miter/>
            <a:tailEnd type="none"/>
          </a:ln>
        </p:spPr>
        <p:txBody>
          <a:bodyPr lIns="45719" rIns="45719"/>
          <a:lstStyle/>
          <a:p>
            <a:endParaRPr/>
          </a:p>
        </p:txBody>
      </p:sp>
      <p:sp>
        <p:nvSpPr>
          <p:cNvPr id="81" name="Line"/>
          <p:cNvSpPr/>
          <p:nvPr/>
        </p:nvSpPr>
        <p:spPr>
          <a:xfrm flipH="1" flipV="1">
            <a:off x="10693806" y="9962803"/>
            <a:ext cx="3416" cy="734297"/>
          </a:xfrm>
          <a:prstGeom prst="line">
            <a:avLst/>
          </a:prstGeom>
          <a:ln w="95250">
            <a:solidFill>
              <a:schemeClr val="bg2"/>
            </a:solidFill>
            <a:miter/>
            <a:tailEnd type="none"/>
          </a:ln>
        </p:spPr>
        <p:txBody>
          <a:bodyPr lIns="45719" rIns="45719"/>
          <a:lstStyle/>
          <a:p>
            <a:endParaRPr/>
          </a:p>
        </p:txBody>
      </p:sp>
      <p:sp>
        <p:nvSpPr>
          <p:cNvPr id="82" name="Line"/>
          <p:cNvSpPr/>
          <p:nvPr/>
        </p:nvSpPr>
        <p:spPr>
          <a:xfrm flipH="1" flipV="1">
            <a:off x="13369185" y="9921449"/>
            <a:ext cx="3416" cy="734297"/>
          </a:xfrm>
          <a:prstGeom prst="line">
            <a:avLst/>
          </a:prstGeom>
          <a:ln w="95250">
            <a:solidFill>
              <a:schemeClr val="bg2"/>
            </a:solidFill>
            <a:miter/>
            <a:tailEnd type="none"/>
          </a:ln>
        </p:spPr>
        <p:txBody>
          <a:bodyPr lIns="45719" rIns="45719"/>
          <a:lstStyle/>
          <a:p>
            <a:endParaRPr/>
          </a:p>
        </p:txBody>
      </p:sp>
      <p:sp>
        <p:nvSpPr>
          <p:cNvPr id="41" name="Control Plane"/>
          <p:cNvSpPr/>
          <p:nvPr/>
        </p:nvSpPr>
        <p:spPr>
          <a:xfrm>
            <a:off x="16097618" y="5420164"/>
            <a:ext cx="5241176" cy="740652"/>
          </a:xfrm>
          <a:prstGeom prst="rect">
            <a:avLst/>
          </a:prstGeom>
          <a:ln w="63500">
            <a:noFill/>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nSpc>
                <a:spcPct val="150000"/>
              </a:lnSpc>
            </a:pPr>
            <a:r>
              <a:rPr lang="en-US" sz="3200" dirty="0" smtClean="0">
                <a:solidFill>
                  <a:schemeClr val="accent5"/>
                </a:solidFill>
              </a:rPr>
              <a:t> [1] Kazemian et al, NSDI</a:t>
            </a:r>
            <a:r>
              <a:rPr lang="mr-IN" sz="3200" dirty="0" smtClean="0">
                <a:solidFill>
                  <a:schemeClr val="accent5"/>
                </a:solidFill>
              </a:rPr>
              <a:t>’</a:t>
            </a:r>
            <a:r>
              <a:rPr lang="en-US" sz="3200" dirty="0" smtClean="0">
                <a:solidFill>
                  <a:schemeClr val="accent5"/>
                </a:solidFill>
              </a:rPr>
              <a:t>12</a:t>
            </a:r>
          </a:p>
        </p:txBody>
      </p:sp>
      <p:sp>
        <p:nvSpPr>
          <p:cNvPr id="2" name="Rectangle 1"/>
          <p:cNvSpPr/>
          <p:nvPr/>
        </p:nvSpPr>
        <p:spPr>
          <a:xfrm>
            <a:off x="16049023" y="8661683"/>
            <a:ext cx="5243743" cy="740652"/>
          </a:xfrm>
          <a:prstGeom prst="rect">
            <a:avLst/>
          </a:prstGeom>
        </p:spPr>
        <p:txBody>
          <a:bodyPr wrap="none">
            <a:spAutoFit/>
          </a:bodyPr>
          <a:lstStyle/>
          <a:p>
            <a:pPr>
              <a:lnSpc>
                <a:spcPct val="150000"/>
              </a:lnSpc>
            </a:pPr>
            <a:r>
              <a:rPr lang="en-US" sz="3200" dirty="0"/>
              <a:t> [6] Weitz et al, OOPSLA’16</a:t>
            </a:r>
          </a:p>
        </p:txBody>
      </p:sp>
      <p:sp>
        <p:nvSpPr>
          <p:cNvPr id="4" name="Rectangle 3"/>
          <p:cNvSpPr/>
          <p:nvPr/>
        </p:nvSpPr>
        <p:spPr>
          <a:xfrm>
            <a:off x="16044782" y="8035691"/>
            <a:ext cx="7904728" cy="740652"/>
          </a:xfrm>
          <a:prstGeom prst="rect">
            <a:avLst/>
          </a:prstGeom>
        </p:spPr>
        <p:txBody>
          <a:bodyPr wrap="none">
            <a:spAutoFit/>
          </a:bodyPr>
          <a:lstStyle/>
          <a:p>
            <a:pPr>
              <a:lnSpc>
                <a:spcPct val="150000"/>
              </a:lnSpc>
            </a:pPr>
            <a:r>
              <a:rPr lang="en-US" sz="3200" dirty="0"/>
              <a:t> [5] Gember-Jacobson et al, SIGCOMM’16</a:t>
            </a:r>
          </a:p>
        </p:txBody>
      </p:sp>
      <p:sp>
        <p:nvSpPr>
          <p:cNvPr id="5" name="Rectangle 4"/>
          <p:cNvSpPr/>
          <p:nvPr/>
        </p:nvSpPr>
        <p:spPr>
          <a:xfrm>
            <a:off x="16044782" y="7340034"/>
            <a:ext cx="4649030" cy="740652"/>
          </a:xfrm>
          <a:prstGeom prst="rect">
            <a:avLst/>
          </a:prstGeom>
        </p:spPr>
        <p:txBody>
          <a:bodyPr wrap="none">
            <a:spAutoFit/>
          </a:bodyPr>
          <a:lstStyle/>
          <a:p>
            <a:pPr>
              <a:lnSpc>
                <a:spcPct val="150000"/>
              </a:lnSpc>
            </a:pPr>
            <a:r>
              <a:rPr lang="en-US" sz="3200" dirty="0"/>
              <a:t> [4] Fayaz et al, OSDI’16</a:t>
            </a:r>
          </a:p>
        </p:txBody>
      </p:sp>
      <p:sp>
        <p:nvSpPr>
          <p:cNvPr id="6" name="Rectangle 5"/>
          <p:cNvSpPr/>
          <p:nvPr/>
        </p:nvSpPr>
        <p:spPr>
          <a:xfrm>
            <a:off x="16044782" y="6698065"/>
            <a:ext cx="4535216" cy="740652"/>
          </a:xfrm>
          <a:prstGeom prst="rect">
            <a:avLst/>
          </a:prstGeom>
        </p:spPr>
        <p:txBody>
          <a:bodyPr wrap="none">
            <a:spAutoFit/>
          </a:bodyPr>
          <a:lstStyle/>
          <a:p>
            <a:pPr>
              <a:lnSpc>
                <a:spcPct val="150000"/>
              </a:lnSpc>
            </a:pPr>
            <a:r>
              <a:rPr lang="en-US" sz="3200" dirty="0"/>
              <a:t> [3] Fogel et al, NSDI’15</a:t>
            </a:r>
          </a:p>
        </p:txBody>
      </p:sp>
      <p:sp>
        <p:nvSpPr>
          <p:cNvPr id="7" name="Rectangle 6"/>
          <p:cNvSpPr/>
          <p:nvPr/>
        </p:nvSpPr>
        <p:spPr>
          <a:xfrm>
            <a:off x="16047911" y="6049190"/>
            <a:ext cx="5128327" cy="740652"/>
          </a:xfrm>
          <a:prstGeom prst="rect">
            <a:avLst/>
          </a:prstGeom>
        </p:spPr>
        <p:txBody>
          <a:bodyPr wrap="none">
            <a:spAutoFit/>
          </a:bodyPr>
          <a:lstStyle/>
          <a:p>
            <a:pPr>
              <a:lnSpc>
                <a:spcPct val="150000"/>
              </a:lnSpc>
            </a:pPr>
            <a:r>
              <a:rPr lang="en-US" sz="3200" dirty="0"/>
              <a:t> [2] Khurshid et al, NSDI’13</a:t>
            </a:r>
          </a:p>
        </p:txBody>
      </p:sp>
    </p:spTree>
    <p:extLst>
      <p:ext uri="{BB962C8B-B14F-4D97-AF65-F5344CB8AC3E}">
        <p14:creationId xmlns:p14="http://schemas.microsoft.com/office/powerpoint/2010/main" val="1566946527"/>
      </p:ext>
    </p:extLst>
  </p:cSld>
  <p:clrMapOvr>
    <a:masterClrMapping/>
  </p:clrMapOvr>
  <p:transition spd="med" advTm="12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5" grpId="0" animBg="1"/>
      <p:bldP spid="46" grpId="0" animBg="1"/>
      <p:bldP spid="48" grpId="0" animBg="1"/>
      <p:bldP spid="49" grpId="0" animBg="1"/>
      <p:bldP spid="51" grpId="0" animBg="1"/>
      <p:bldP spid="52" grpId="0" animBg="1"/>
      <p:bldP spid="53" grpId="0" animBg="1"/>
      <p:bldP spid="54" grpId="0" animBg="1"/>
      <p:bldP spid="55" grpId="0" animBg="1"/>
      <p:bldP spid="56" grpId="0" animBg="1"/>
      <p:bldP spid="59" grpId="0" animBg="1"/>
      <p:bldP spid="60" grpId="0" animBg="1"/>
      <p:bldP spid="61" grpId="0" animBg="1"/>
      <p:bldP spid="62" grpId="0" animBg="1"/>
      <p:bldP spid="63" grpId="0" animBg="1"/>
      <p:bldP spid="64" grpId="0" animBg="1"/>
      <p:bldP spid="65" grpId="0" animBg="1"/>
      <p:bldP spid="69" grpId="0" animBg="1"/>
      <p:bldP spid="81" grpId="0" animBg="1"/>
      <p:bldP spid="82" grpId="0" animBg="1"/>
      <p:bldP spid="41" grpId="0"/>
      <p:bldP spid="2"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grpSp>
        <p:nvGrpSpPr>
          <p:cNvPr id="2" name="Group 1"/>
          <p:cNvGrpSpPr/>
          <p:nvPr/>
        </p:nvGrpSpPr>
        <p:grpSpPr>
          <a:xfrm>
            <a:off x="3176856" y="4479866"/>
            <a:ext cx="18540144" cy="5117722"/>
            <a:chOff x="3456256" y="4302066"/>
            <a:chExt cx="18540144" cy="5117722"/>
          </a:xfrm>
        </p:grpSpPr>
        <p:sp>
          <p:nvSpPr>
            <p:cNvPr id="4" name="Shape"/>
            <p:cNvSpPr/>
            <p:nvPr/>
          </p:nvSpPr>
          <p:spPr>
            <a:xfrm>
              <a:off x="3900368" y="4519933"/>
              <a:ext cx="17768478" cy="4116067"/>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 name="Can subnet S3 reach S2"/>
            <p:cNvSpPr/>
            <p:nvPr/>
          </p:nvSpPr>
          <p:spPr>
            <a:xfrm>
              <a:off x="4738356" y="4838071"/>
              <a:ext cx="16165844" cy="4339658"/>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Is </a:t>
              </a:r>
              <a:r>
                <a:rPr lang="en-US" dirty="0"/>
                <a:t>it possible to build a </a:t>
              </a:r>
              <a:r>
                <a:rPr lang="en-US" dirty="0" smtClean="0"/>
                <a:t>verification tool </a:t>
              </a:r>
              <a:r>
                <a:rPr lang="en-US" dirty="0"/>
                <a:t>that achieves both high network design coverage and </a:t>
              </a:r>
              <a:r>
                <a:rPr lang="en-US" dirty="0" smtClean="0"/>
                <a:t>data </a:t>
              </a:r>
              <a:r>
                <a:rPr lang="en-US" dirty="0"/>
                <a:t>plane coverage while remaining scalable enough to enable </a:t>
              </a:r>
              <a:r>
                <a:rPr lang="en-US" dirty="0" smtClean="0"/>
                <a:t>verification </a:t>
              </a:r>
              <a:r>
                <a:rPr lang="en-US" dirty="0"/>
                <a:t>of many real networks? </a:t>
              </a:r>
            </a:p>
            <a:p>
              <a:endParaRPr dirty="0"/>
            </a:p>
          </p:txBody>
        </p:sp>
        <p:sp>
          <p:nvSpPr>
            <p:cNvPr id="6" name="‘‘"/>
            <p:cNvSpPr/>
            <p:nvPr/>
          </p:nvSpPr>
          <p:spPr>
            <a:xfrm>
              <a:off x="3456256" y="4302066"/>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7" name="’’"/>
            <p:cNvSpPr/>
            <p:nvPr/>
          </p:nvSpPr>
          <p:spPr>
            <a:xfrm>
              <a:off x="20206398" y="6892866"/>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Tree>
    <p:extLst>
      <p:ext uri="{BB962C8B-B14F-4D97-AF65-F5344CB8AC3E}">
        <p14:creationId xmlns:p14="http://schemas.microsoft.com/office/powerpoint/2010/main" val="359719153"/>
      </p:ext>
    </p:extLst>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400" name="Group"/>
          <p:cNvSpPr/>
          <p:nvPr/>
        </p:nvSpPr>
        <p:spPr>
          <a:xfrm>
            <a:off x="3899258" y="483016"/>
            <a:ext cx="1657921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Progress in Network Verification</a:t>
            </a:r>
            <a:endParaRPr dirty="0"/>
          </a:p>
        </p:txBody>
      </p:sp>
      <p:sp>
        <p:nvSpPr>
          <p:cNvPr id="32" name="Line"/>
          <p:cNvSpPr/>
          <p:nvPr/>
        </p:nvSpPr>
        <p:spPr>
          <a:xfrm flipV="1">
            <a:off x="3359645" y="10660244"/>
            <a:ext cx="11802751" cy="155"/>
          </a:xfrm>
          <a:prstGeom prst="line">
            <a:avLst/>
          </a:prstGeom>
          <a:ln w="152400">
            <a:solidFill>
              <a:schemeClr val="bg2"/>
            </a:solidFill>
            <a:miter/>
            <a:tailEnd type="triangle"/>
          </a:ln>
        </p:spPr>
        <p:txBody>
          <a:bodyPr lIns="45719" rIns="45719"/>
          <a:lstStyle/>
          <a:p>
            <a:endParaRPr/>
          </a:p>
        </p:txBody>
      </p:sp>
      <p:sp>
        <p:nvSpPr>
          <p:cNvPr id="33" name="Line"/>
          <p:cNvSpPr/>
          <p:nvPr/>
        </p:nvSpPr>
        <p:spPr>
          <a:xfrm flipV="1">
            <a:off x="3409866" y="3416065"/>
            <a:ext cx="4018" cy="7313607"/>
          </a:xfrm>
          <a:prstGeom prst="line">
            <a:avLst/>
          </a:prstGeom>
          <a:ln w="152400">
            <a:solidFill>
              <a:schemeClr val="bg2"/>
            </a:solidFill>
            <a:miter/>
            <a:tailEnd type="triangle"/>
          </a:ln>
        </p:spPr>
        <p:txBody>
          <a:bodyPr lIns="45719" rIns="45719"/>
          <a:lstStyle/>
          <a:p>
            <a:endParaRPr/>
          </a:p>
        </p:txBody>
      </p:sp>
      <p:sp>
        <p:nvSpPr>
          <p:cNvPr id="34" name="Control Plane"/>
          <p:cNvSpPr/>
          <p:nvPr/>
        </p:nvSpPr>
        <p:spPr>
          <a:xfrm rot="16200000">
            <a:off x="-632566" y="6851242"/>
            <a:ext cx="66806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4400" dirty="0" smtClean="0"/>
              <a:t>Network Design Coverage</a:t>
            </a:r>
            <a:endParaRPr sz="4400" dirty="0"/>
          </a:p>
        </p:txBody>
      </p:sp>
      <p:sp>
        <p:nvSpPr>
          <p:cNvPr id="35" name="Control Plane"/>
          <p:cNvSpPr/>
          <p:nvPr/>
        </p:nvSpPr>
        <p:spPr>
          <a:xfrm>
            <a:off x="6283156" y="11947753"/>
            <a:ext cx="549124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4400" dirty="0" smtClean="0"/>
              <a:t>Data Plane Coverage</a:t>
            </a:r>
            <a:endParaRPr sz="4400" dirty="0"/>
          </a:p>
        </p:txBody>
      </p:sp>
      <p:sp>
        <p:nvSpPr>
          <p:cNvPr id="36" name="Rectangle 35"/>
          <p:cNvSpPr/>
          <p:nvPr/>
        </p:nvSpPr>
        <p:spPr>
          <a:xfrm>
            <a:off x="3492717" y="3874576"/>
            <a:ext cx="3635371" cy="6731835"/>
          </a:xfrm>
          <a:prstGeom prst="rect">
            <a:avLst/>
          </a:prstGeom>
          <a:solidFill>
            <a:schemeClr val="accent4">
              <a:alpha val="10000"/>
            </a:schemeClr>
          </a:solidFill>
          <a:ln w="12700" cap="flat">
            <a:no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7" name="Control Plane"/>
          <p:cNvSpPr/>
          <p:nvPr/>
        </p:nvSpPr>
        <p:spPr>
          <a:xfrm>
            <a:off x="3580460" y="2677034"/>
            <a:ext cx="3518131"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solidFill>
                  <a:schemeClr val="accent6">
                    <a:lumOff val="-3799"/>
                  </a:schemeClr>
                </a:solidFill>
              </a:defRPr>
            </a:lvl1pPr>
          </a:lstStyle>
          <a:p>
            <a:pPr algn="ctr"/>
            <a:r>
              <a:rPr lang="en-US" sz="3600" b="1" dirty="0" smtClean="0">
                <a:solidFill>
                  <a:schemeClr val="accent5"/>
                </a:solidFill>
              </a:rPr>
              <a:t>Data Plane Analysis</a:t>
            </a:r>
            <a:endParaRPr sz="3600" b="1" dirty="0">
              <a:solidFill>
                <a:schemeClr val="accent5"/>
              </a:solidFill>
            </a:endParaRPr>
          </a:p>
        </p:txBody>
      </p:sp>
      <p:sp>
        <p:nvSpPr>
          <p:cNvPr id="38" name="Control Plane"/>
          <p:cNvSpPr/>
          <p:nvPr/>
        </p:nvSpPr>
        <p:spPr>
          <a:xfrm>
            <a:off x="11462169" y="2720783"/>
            <a:ext cx="3158099"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solidFill>
                  <a:schemeClr val="accent6">
                    <a:lumOff val="-3799"/>
                  </a:schemeClr>
                </a:solidFill>
              </a:defRPr>
            </a:lvl1pPr>
          </a:lstStyle>
          <a:p>
            <a:pPr algn="ctr"/>
            <a:r>
              <a:rPr lang="en-US" sz="3600" b="1" dirty="0" smtClean="0">
                <a:solidFill>
                  <a:schemeClr val="accent5"/>
                </a:solidFill>
              </a:rPr>
              <a:t>Control Plane Analysis</a:t>
            </a:r>
            <a:endParaRPr sz="3600" b="1" dirty="0">
              <a:solidFill>
                <a:schemeClr val="accent5"/>
              </a:solidFill>
            </a:endParaRPr>
          </a:p>
        </p:txBody>
      </p:sp>
      <p:sp>
        <p:nvSpPr>
          <p:cNvPr id="40" name="Control Plane"/>
          <p:cNvSpPr/>
          <p:nvPr/>
        </p:nvSpPr>
        <p:spPr>
          <a:xfrm>
            <a:off x="5002525" y="3861526"/>
            <a:ext cx="2120130"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HSA [1]</a:t>
            </a:r>
          </a:p>
          <a:p>
            <a:pPr algn="ctr"/>
            <a:r>
              <a:rPr lang="en-US" sz="3200" dirty="0" smtClean="0"/>
              <a:t>Veriflow [2]</a:t>
            </a:r>
          </a:p>
        </p:txBody>
      </p:sp>
      <p:sp>
        <p:nvSpPr>
          <p:cNvPr id="43" name="Circle"/>
          <p:cNvSpPr/>
          <p:nvPr/>
        </p:nvSpPr>
        <p:spPr>
          <a:xfrm>
            <a:off x="5929871" y="4861123"/>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a:endParaRPr/>
          </a:p>
        </p:txBody>
      </p:sp>
      <p:sp>
        <p:nvSpPr>
          <p:cNvPr id="45" name="Circle"/>
          <p:cNvSpPr/>
          <p:nvPr/>
        </p:nvSpPr>
        <p:spPr>
          <a:xfrm>
            <a:off x="4024556" y="4861123"/>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a:endParaRPr/>
          </a:p>
        </p:txBody>
      </p:sp>
      <p:sp>
        <p:nvSpPr>
          <p:cNvPr id="46" name="Control Plane"/>
          <p:cNvSpPr/>
          <p:nvPr/>
        </p:nvSpPr>
        <p:spPr>
          <a:xfrm>
            <a:off x="3434983" y="5464190"/>
            <a:ext cx="2072040"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Ping</a:t>
            </a:r>
          </a:p>
          <a:p>
            <a:pPr algn="ctr"/>
            <a:r>
              <a:rPr lang="en-US" sz="3200" dirty="0" smtClean="0"/>
              <a:t>Traceroute</a:t>
            </a:r>
          </a:p>
        </p:txBody>
      </p:sp>
      <p:sp>
        <p:nvSpPr>
          <p:cNvPr id="47" name="Rectangle 46"/>
          <p:cNvSpPr/>
          <p:nvPr/>
        </p:nvSpPr>
        <p:spPr>
          <a:xfrm>
            <a:off x="7128088" y="3882800"/>
            <a:ext cx="2094271" cy="6731835"/>
          </a:xfrm>
          <a:prstGeom prst="rect">
            <a:avLst/>
          </a:prstGeom>
          <a:solidFill>
            <a:schemeClr val="accent2">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8" name="Circle"/>
          <p:cNvSpPr/>
          <p:nvPr/>
        </p:nvSpPr>
        <p:spPr>
          <a:xfrm>
            <a:off x="8008906" y="4855295"/>
            <a:ext cx="452178" cy="444635"/>
          </a:xfrm>
          <a:prstGeom prst="ellipse">
            <a:avLst/>
          </a:prstGeom>
          <a:solidFill>
            <a:srgbClr val="9BBC5B"/>
          </a:solidFill>
          <a:ln w="12700" cap="flat">
            <a:noFill/>
            <a:prstDash val="solid"/>
            <a:miter lim="800000"/>
          </a:ln>
          <a:effectLst/>
        </p:spPr>
        <p:txBody>
          <a:bodyPr wrap="square" lIns="45719" tIns="45719" rIns="45719" bIns="45719" numCol="1" anchor="ctr">
            <a:noAutofit/>
          </a:bodyPr>
          <a:lstStyle/>
          <a:p>
            <a:endParaRPr/>
          </a:p>
        </p:txBody>
      </p:sp>
      <p:sp>
        <p:nvSpPr>
          <p:cNvPr id="49" name="Control Plane"/>
          <p:cNvSpPr/>
          <p:nvPr/>
        </p:nvSpPr>
        <p:spPr>
          <a:xfrm>
            <a:off x="7271276" y="4083441"/>
            <a:ext cx="1914946"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Batfish [3]</a:t>
            </a:r>
          </a:p>
        </p:txBody>
      </p:sp>
      <p:sp>
        <p:nvSpPr>
          <p:cNvPr id="50" name="Rectangle 49"/>
          <p:cNvSpPr/>
          <p:nvPr/>
        </p:nvSpPr>
        <p:spPr>
          <a:xfrm>
            <a:off x="9222360" y="3889623"/>
            <a:ext cx="5469876" cy="6731835"/>
          </a:xfrm>
          <a:prstGeom prst="rect">
            <a:avLst/>
          </a:prstGeom>
          <a:solidFill>
            <a:schemeClr val="accent1">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1" name="Circle"/>
          <p:cNvSpPr/>
          <p:nvPr/>
        </p:nvSpPr>
        <p:spPr>
          <a:xfrm>
            <a:off x="10467717" y="7939602"/>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52" name="Control Plane"/>
          <p:cNvSpPr/>
          <p:nvPr/>
        </p:nvSpPr>
        <p:spPr>
          <a:xfrm>
            <a:off x="9887159" y="7308600"/>
            <a:ext cx="1528623"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ARC [5]</a:t>
            </a:r>
            <a:endParaRPr sz="3200" dirty="0"/>
          </a:p>
        </p:txBody>
      </p:sp>
      <p:sp>
        <p:nvSpPr>
          <p:cNvPr id="53" name="Circle"/>
          <p:cNvSpPr/>
          <p:nvPr/>
        </p:nvSpPr>
        <p:spPr>
          <a:xfrm>
            <a:off x="10423806" y="6812962"/>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54" name="Control Plane"/>
          <p:cNvSpPr/>
          <p:nvPr/>
        </p:nvSpPr>
        <p:spPr>
          <a:xfrm>
            <a:off x="9892235" y="6154208"/>
            <a:ext cx="1506181"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ERA [4]</a:t>
            </a:r>
            <a:endParaRPr sz="3200" dirty="0"/>
          </a:p>
        </p:txBody>
      </p:sp>
      <p:sp>
        <p:nvSpPr>
          <p:cNvPr id="55" name="Control Plane"/>
          <p:cNvSpPr/>
          <p:nvPr/>
        </p:nvSpPr>
        <p:spPr>
          <a:xfrm>
            <a:off x="12297870" y="8706873"/>
            <a:ext cx="2165014"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Bagpipe [6]</a:t>
            </a:r>
            <a:endParaRPr sz="3200" dirty="0"/>
          </a:p>
        </p:txBody>
      </p:sp>
      <p:sp>
        <p:nvSpPr>
          <p:cNvPr id="56" name="Circle"/>
          <p:cNvSpPr/>
          <p:nvPr/>
        </p:nvSpPr>
        <p:spPr>
          <a:xfrm>
            <a:off x="13152681" y="9363352"/>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57" name="Circle"/>
          <p:cNvSpPr/>
          <p:nvPr/>
        </p:nvSpPr>
        <p:spPr>
          <a:xfrm>
            <a:off x="13127194" y="4906855"/>
            <a:ext cx="452178" cy="444635"/>
          </a:xfrm>
          <a:prstGeom prst="ellipse">
            <a:avLst/>
          </a:prstGeom>
          <a:solidFill>
            <a:schemeClr val="accent1"/>
          </a:solidFill>
          <a:ln w="12700" cap="flat">
            <a:noFill/>
            <a:prstDash val="solid"/>
            <a:miter lim="800000"/>
          </a:ln>
          <a:effectLst/>
        </p:spPr>
        <p:txBody>
          <a:bodyPr wrap="square" lIns="45719" tIns="45719" rIns="45719" bIns="45719" numCol="1" anchor="ctr">
            <a:noAutofit/>
          </a:bodyPr>
          <a:lstStyle/>
          <a:p>
            <a:endParaRPr/>
          </a:p>
        </p:txBody>
      </p:sp>
      <p:sp>
        <p:nvSpPr>
          <p:cNvPr id="58" name="Control Plane"/>
          <p:cNvSpPr/>
          <p:nvPr/>
        </p:nvSpPr>
        <p:spPr>
          <a:xfrm>
            <a:off x="11988934" y="4311075"/>
            <a:ext cx="2642709"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Minesweeper </a:t>
            </a:r>
          </a:p>
        </p:txBody>
      </p:sp>
      <p:sp>
        <p:nvSpPr>
          <p:cNvPr id="59" name="Control Plane"/>
          <p:cNvSpPr/>
          <p:nvPr/>
        </p:nvSpPr>
        <p:spPr>
          <a:xfrm>
            <a:off x="3634917" y="10710091"/>
            <a:ext cx="1345879"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3200" dirty="0" smtClean="0"/>
              <a:t>Single </a:t>
            </a:r>
          </a:p>
          <a:p>
            <a:r>
              <a:rPr lang="en-US" sz="3200" dirty="0" smtClean="0"/>
              <a:t>Packet</a:t>
            </a:r>
            <a:endParaRPr sz="3200" dirty="0"/>
          </a:p>
        </p:txBody>
      </p:sp>
      <p:sp>
        <p:nvSpPr>
          <p:cNvPr id="60" name="Control Plane"/>
          <p:cNvSpPr/>
          <p:nvPr/>
        </p:nvSpPr>
        <p:spPr>
          <a:xfrm>
            <a:off x="5080684" y="10744525"/>
            <a:ext cx="2233943"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Single</a:t>
            </a:r>
          </a:p>
          <a:p>
            <a:pPr algn="ctr"/>
            <a:r>
              <a:rPr lang="en-US" sz="3200" dirty="0" smtClean="0"/>
              <a:t>Data Plane </a:t>
            </a:r>
          </a:p>
        </p:txBody>
      </p:sp>
      <p:sp>
        <p:nvSpPr>
          <p:cNvPr id="61" name="Control Plane"/>
          <p:cNvSpPr/>
          <p:nvPr/>
        </p:nvSpPr>
        <p:spPr>
          <a:xfrm>
            <a:off x="7216377" y="10710091"/>
            <a:ext cx="2278827"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Controllable</a:t>
            </a:r>
          </a:p>
          <a:p>
            <a:pPr algn="ctr"/>
            <a:r>
              <a:rPr lang="en-US" sz="3200" dirty="0" smtClean="0"/>
              <a:t>Data Plane </a:t>
            </a:r>
          </a:p>
        </p:txBody>
      </p:sp>
      <p:sp>
        <p:nvSpPr>
          <p:cNvPr id="62" name="Control Plane"/>
          <p:cNvSpPr/>
          <p:nvPr/>
        </p:nvSpPr>
        <p:spPr>
          <a:xfrm>
            <a:off x="9539327" y="10710091"/>
            <a:ext cx="2439128"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Multiple</a:t>
            </a:r>
          </a:p>
          <a:p>
            <a:pPr algn="ctr"/>
            <a:r>
              <a:rPr lang="en-US" sz="3200" dirty="0" smtClean="0"/>
              <a:t>Data Planes </a:t>
            </a:r>
          </a:p>
        </p:txBody>
      </p:sp>
      <p:sp>
        <p:nvSpPr>
          <p:cNvPr id="63" name="Control Plane"/>
          <p:cNvSpPr/>
          <p:nvPr/>
        </p:nvSpPr>
        <p:spPr>
          <a:xfrm>
            <a:off x="12153038" y="10714232"/>
            <a:ext cx="2439128"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200" dirty="0" smtClean="0"/>
              <a:t>All</a:t>
            </a:r>
          </a:p>
          <a:p>
            <a:pPr algn="ctr"/>
            <a:r>
              <a:rPr lang="en-US" sz="3200" dirty="0" smtClean="0"/>
              <a:t>Data Planes </a:t>
            </a:r>
          </a:p>
        </p:txBody>
      </p:sp>
      <p:sp>
        <p:nvSpPr>
          <p:cNvPr id="64" name="Line"/>
          <p:cNvSpPr/>
          <p:nvPr/>
        </p:nvSpPr>
        <p:spPr>
          <a:xfrm flipH="1" flipV="1">
            <a:off x="4207909" y="9921450"/>
            <a:ext cx="3416" cy="734297"/>
          </a:xfrm>
          <a:prstGeom prst="line">
            <a:avLst/>
          </a:prstGeom>
          <a:ln w="95250">
            <a:solidFill>
              <a:schemeClr val="bg2"/>
            </a:solidFill>
            <a:miter/>
            <a:tailEnd type="none"/>
          </a:ln>
        </p:spPr>
        <p:txBody>
          <a:bodyPr lIns="45719" rIns="45719"/>
          <a:lstStyle/>
          <a:p>
            <a:endParaRPr/>
          </a:p>
        </p:txBody>
      </p:sp>
      <p:sp>
        <p:nvSpPr>
          <p:cNvPr id="65" name="Line"/>
          <p:cNvSpPr/>
          <p:nvPr/>
        </p:nvSpPr>
        <p:spPr>
          <a:xfrm flipH="1" flipV="1">
            <a:off x="6158044" y="9921450"/>
            <a:ext cx="3416" cy="734297"/>
          </a:xfrm>
          <a:prstGeom prst="line">
            <a:avLst/>
          </a:prstGeom>
          <a:ln w="95250">
            <a:solidFill>
              <a:schemeClr val="bg2"/>
            </a:solidFill>
            <a:miter/>
            <a:tailEnd type="none"/>
          </a:ln>
        </p:spPr>
        <p:txBody>
          <a:bodyPr lIns="45719" rIns="45719"/>
          <a:lstStyle/>
          <a:p>
            <a:endParaRPr/>
          </a:p>
        </p:txBody>
      </p:sp>
      <p:sp>
        <p:nvSpPr>
          <p:cNvPr id="69" name="Line"/>
          <p:cNvSpPr/>
          <p:nvPr/>
        </p:nvSpPr>
        <p:spPr>
          <a:xfrm flipH="1" flipV="1">
            <a:off x="8228748" y="9930030"/>
            <a:ext cx="3416" cy="734297"/>
          </a:xfrm>
          <a:prstGeom prst="line">
            <a:avLst/>
          </a:prstGeom>
          <a:ln w="95250">
            <a:solidFill>
              <a:schemeClr val="bg2"/>
            </a:solidFill>
            <a:miter/>
            <a:tailEnd type="none"/>
          </a:ln>
        </p:spPr>
        <p:txBody>
          <a:bodyPr lIns="45719" rIns="45719"/>
          <a:lstStyle/>
          <a:p>
            <a:endParaRPr/>
          </a:p>
        </p:txBody>
      </p:sp>
      <p:sp>
        <p:nvSpPr>
          <p:cNvPr id="81" name="Line"/>
          <p:cNvSpPr/>
          <p:nvPr/>
        </p:nvSpPr>
        <p:spPr>
          <a:xfrm flipH="1" flipV="1">
            <a:off x="10693806" y="9962803"/>
            <a:ext cx="3416" cy="734297"/>
          </a:xfrm>
          <a:prstGeom prst="line">
            <a:avLst/>
          </a:prstGeom>
          <a:ln w="95250">
            <a:solidFill>
              <a:schemeClr val="bg2"/>
            </a:solidFill>
            <a:miter/>
            <a:tailEnd type="none"/>
          </a:ln>
        </p:spPr>
        <p:txBody>
          <a:bodyPr lIns="45719" rIns="45719"/>
          <a:lstStyle/>
          <a:p>
            <a:endParaRPr/>
          </a:p>
        </p:txBody>
      </p:sp>
      <p:sp>
        <p:nvSpPr>
          <p:cNvPr id="82" name="Line"/>
          <p:cNvSpPr/>
          <p:nvPr/>
        </p:nvSpPr>
        <p:spPr>
          <a:xfrm flipH="1" flipV="1">
            <a:off x="13369185" y="9921449"/>
            <a:ext cx="3416" cy="734297"/>
          </a:xfrm>
          <a:prstGeom prst="line">
            <a:avLst/>
          </a:prstGeom>
          <a:ln w="95250">
            <a:solidFill>
              <a:schemeClr val="bg2"/>
            </a:solidFill>
            <a:miter/>
            <a:tailEnd type="none"/>
          </a:ln>
        </p:spPr>
        <p:txBody>
          <a:bodyPr lIns="45719" rIns="45719"/>
          <a:lstStyle/>
          <a:p>
            <a:endParaRPr/>
          </a:p>
        </p:txBody>
      </p:sp>
      <p:sp>
        <p:nvSpPr>
          <p:cNvPr id="41" name="Control Plane"/>
          <p:cNvSpPr/>
          <p:nvPr/>
        </p:nvSpPr>
        <p:spPr>
          <a:xfrm>
            <a:off x="16097618" y="5420164"/>
            <a:ext cx="5241176" cy="740652"/>
          </a:xfrm>
          <a:prstGeom prst="rect">
            <a:avLst/>
          </a:prstGeom>
          <a:ln w="63500">
            <a:noFill/>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nSpc>
                <a:spcPct val="150000"/>
              </a:lnSpc>
            </a:pPr>
            <a:r>
              <a:rPr lang="en-US" sz="3200" dirty="0" smtClean="0">
                <a:solidFill>
                  <a:schemeClr val="accent5"/>
                </a:solidFill>
              </a:rPr>
              <a:t> [1] Kazemian et al, NSDI</a:t>
            </a:r>
            <a:r>
              <a:rPr lang="mr-IN" sz="3200" dirty="0" smtClean="0">
                <a:solidFill>
                  <a:schemeClr val="accent5"/>
                </a:solidFill>
              </a:rPr>
              <a:t>’</a:t>
            </a:r>
            <a:r>
              <a:rPr lang="en-US" sz="3200" dirty="0" smtClean="0">
                <a:solidFill>
                  <a:schemeClr val="accent5"/>
                </a:solidFill>
              </a:rPr>
              <a:t>12</a:t>
            </a:r>
          </a:p>
        </p:txBody>
      </p:sp>
      <p:sp>
        <p:nvSpPr>
          <p:cNvPr id="42" name="Line"/>
          <p:cNvSpPr/>
          <p:nvPr/>
        </p:nvSpPr>
        <p:spPr>
          <a:xfrm flipH="1">
            <a:off x="14990060" y="3733711"/>
            <a:ext cx="1859872" cy="1044484"/>
          </a:xfrm>
          <a:prstGeom prst="line">
            <a:avLst/>
          </a:prstGeom>
          <a:ln w="152400">
            <a:solidFill>
              <a:schemeClr val="accent4">
                <a:lumMod val="60000"/>
                <a:lumOff val="40000"/>
              </a:schemeClr>
            </a:solidFill>
            <a:miter/>
            <a:tailEnd type="triangle"/>
          </a:ln>
        </p:spPr>
        <p:txBody>
          <a:bodyPr lIns="45719" rIns="45719"/>
          <a:lstStyle/>
          <a:p>
            <a:endParaRPr/>
          </a:p>
        </p:txBody>
      </p:sp>
      <p:sp>
        <p:nvSpPr>
          <p:cNvPr id="44" name="Control Plane"/>
          <p:cNvSpPr/>
          <p:nvPr/>
        </p:nvSpPr>
        <p:spPr>
          <a:xfrm>
            <a:off x="16195059" y="2970349"/>
            <a:ext cx="3158099"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solidFill>
                  <a:schemeClr val="accent6">
                    <a:lumOff val="-3799"/>
                  </a:schemeClr>
                </a:solidFill>
              </a:defRPr>
            </a:lvl1pPr>
          </a:lstStyle>
          <a:p>
            <a:pPr algn="ctr"/>
            <a:r>
              <a:rPr lang="en-US" sz="3600" b="1" smtClean="0">
                <a:solidFill>
                  <a:schemeClr val="accent5"/>
                </a:solidFill>
              </a:rPr>
              <a:t>This Talk</a:t>
            </a:r>
            <a:endParaRPr sz="3600" b="1" dirty="0">
              <a:solidFill>
                <a:schemeClr val="accent5"/>
              </a:solidFill>
            </a:endParaRPr>
          </a:p>
        </p:txBody>
      </p:sp>
      <p:sp>
        <p:nvSpPr>
          <p:cNvPr id="2" name="Rectangle 1"/>
          <p:cNvSpPr/>
          <p:nvPr/>
        </p:nvSpPr>
        <p:spPr>
          <a:xfrm>
            <a:off x="16049023" y="8661683"/>
            <a:ext cx="5243743" cy="740652"/>
          </a:xfrm>
          <a:prstGeom prst="rect">
            <a:avLst/>
          </a:prstGeom>
        </p:spPr>
        <p:txBody>
          <a:bodyPr wrap="none">
            <a:spAutoFit/>
          </a:bodyPr>
          <a:lstStyle/>
          <a:p>
            <a:pPr>
              <a:lnSpc>
                <a:spcPct val="150000"/>
              </a:lnSpc>
            </a:pPr>
            <a:r>
              <a:rPr lang="en-US" sz="3200" dirty="0"/>
              <a:t> [6] Weitz et al, OOPSLA’16</a:t>
            </a:r>
          </a:p>
        </p:txBody>
      </p:sp>
      <p:sp>
        <p:nvSpPr>
          <p:cNvPr id="4" name="Rectangle 3"/>
          <p:cNvSpPr/>
          <p:nvPr/>
        </p:nvSpPr>
        <p:spPr>
          <a:xfrm>
            <a:off x="16044782" y="8035691"/>
            <a:ext cx="7904728" cy="740652"/>
          </a:xfrm>
          <a:prstGeom prst="rect">
            <a:avLst/>
          </a:prstGeom>
        </p:spPr>
        <p:txBody>
          <a:bodyPr wrap="none">
            <a:spAutoFit/>
          </a:bodyPr>
          <a:lstStyle/>
          <a:p>
            <a:pPr>
              <a:lnSpc>
                <a:spcPct val="150000"/>
              </a:lnSpc>
            </a:pPr>
            <a:r>
              <a:rPr lang="en-US" sz="3200" dirty="0"/>
              <a:t> [5] Gember-Jacobson et al, SIGCOMM’16</a:t>
            </a:r>
          </a:p>
        </p:txBody>
      </p:sp>
      <p:sp>
        <p:nvSpPr>
          <p:cNvPr id="5" name="Rectangle 4"/>
          <p:cNvSpPr/>
          <p:nvPr/>
        </p:nvSpPr>
        <p:spPr>
          <a:xfrm>
            <a:off x="16044782" y="7340034"/>
            <a:ext cx="4649030" cy="740652"/>
          </a:xfrm>
          <a:prstGeom prst="rect">
            <a:avLst/>
          </a:prstGeom>
        </p:spPr>
        <p:txBody>
          <a:bodyPr wrap="none">
            <a:spAutoFit/>
          </a:bodyPr>
          <a:lstStyle/>
          <a:p>
            <a:pPr>
              <a:lnSpc>
                <a:spcPct val="150000"/>
              </a:lnSpc>
            </a:pPr>
            <a:r>
              <a:rPr lang="en-US" sz="3200" dirty="0"/>
              <a:t> [4] Fayaz et al, OSDI’16</a:t>
            </a:r>
          </a:p>
        </p:txBody>
      </p:sp>
      <p:sp>
        <p:nvSpPr>
          <p:cNvPr id="6" name="Rectangle 5"/>
          <p:cNvSpPr/>
          <p:nvPr/>
        </p:nvSpPr>
        <p:spPr>
          <a:xfrm>
            <a:off x="16044782" y="6698065"/>
            <a:ext cx="4535216" cy="740652"/>
          </a:xfrm>
          <a:prstGeom prst="rect">
            <a:avLst/>
          </a:prstGeom>
        </p:spPr>
        <p:txBody>
          <a:bodyPr wrap="none">
            <a:spAutoFit/>
          </a:bodyPr>
          <a:lstStyle/>
          <a:p>
            <a:pPr>
              <a:lnSpc>
                <a:spcPct val="150000"/>
              </a:lnSpc>
            </a:pPr>
            <a:r>
              <a:rPr lang="en-US" sz="3200" dirty="0"/>
              <a:t> [3] Fogel et al, NSDI’15</a:t>
            </a:r>
          </a:p>
        </p:txBody>
      </p:sp>
      <p:sp>
        <p:nvSpPr>
          <p:cNvPr id="7" name="Rectangle 6"/>
          <p:cNvSpPr/>
          <p:nvPr/>
        </p:nvSpPr>
        <p:spPr>
          <a:xfrm>
            <a:off x="16047911" y="6049190"/>
            <a:ext cx="5128327" cy="740652"/>
          </a:xfrm>
          <a:prstGeom prst="rect">
            <a:avLst/>
          </a:prstGeom>
        </p:spPr>
        <p:txBody>
          <a:bodyPr wrap="none">
            <a:spAutoFit/>
          </a:bodyPr>
          <a:lstStyle/>
          <a:p>
            <a:pPr>
              <a:lnSpc>
                <a:spcPct val="150000"/>
              </a:lnSpc>
            </a:pPr>
            <a:r>
              <a:rPr lang="en-US" sz="3200" dirty="0"/>
              <a:t> [2] Khurshid et al, NSDI’13</a:t>
            </a:r>
          </a:p>
        </p:txBody>
      </p:sp>
    </p:spTree>
    <p:extLst>
      <p:ext uri="{BB962C8B-B14F-4D97-AF65-F5344CB8AC3E}">
        <p14:creationId xmlns:p14="http://schemas.microsoft.com/office/powerpoint/2010/main" val="1275280350"/>
      </p:ext>
    </p:extLst>
  </p:cSld>
  <p:clrMapOvr>
    <a:masterClrMapping/>
  </p:clrMapOvr>
  <p:transition spd="med" advTm="12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1782" name="Group"/>
          <p:cNvSpPr/>
          <p:nvPr/>
        </p:nvSpPr>
        <p:spPr>
          <a:xfrm>
            <a:off x="8576800" y="483016"/>
            <a:ext cx="7224091"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Our Approach</a:t>
            </a:r>
            <a:endParaRPr dirty="0"/>
          </a:p>
        </p:txBody>
      </p:sp>
      <p:grpSp>
        <p:nvGrpSpPr>
          <p:cNvPr id="1785" name="Group"/>
          <p:cNvGrpSpPr/>
          <p:nvPr/>
        </p:nvGrpSpPr>
        <p:grpSpPr>
          <a:xfrm>
            <a:off x="3760779" y="4245935"/>
            <a:ext cx="542715" cy="542749"/>
            <a:chOff x="0" y="0"/>
            <a:chExt cx="542713" cy="542747"/>
          </a:xfrm>
        </p:grpSpPr>
        <p:sp>
          <p:nvSpPr>
            <p:cNvPr id="178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8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86" name="Encodes the control plane as an SMT formula"/>
          <p:cNvSpPr/>
          <p:nvPr/>
        </p:nvSpPr>
        <p:spPr>
          <a:xfrm>
            <a:off x="4816116" y="4103289"/>
            <a:ext cx="1283299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Represent the network as a </a:t>
            </a:r>
            <a:r>
              <a:rPr lang="en-US" b="1" i="1" dirty="0" smtClean="0"/>
              <a:t>combinational circuit</a:t>
            </a:r>
            <a:endParaRPr b="1" i="1" dirty="0"/>
          </a:p>
        </p:txBody>
      </p:sp>
      <p:grpSp>
        <p:nvGrpSpPr>
          <p:cNvPr id="1798" name="Group"/>
          <p:cNvGrpSpPr/>
          <p:nvPr/>
        </p:nvGrpSpPr>
        <p:grpSpPr>
          <a:xfrm>
            <a:off x="3780786" y="8850973"/>
            <a:ext cx="542715" cy="542749"/>
            <a:chOff x="0" y="0"/>
            <a:chExt cx="542713" cy="542747"/>
          </a:xfrm>
        </p:grpSpPr>
        <p:sp>
          <p:nvSpPr>
            <p:cNvPr id="179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9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99" name="Can scale to many real networks"/>
          <p:cNvSpPr/>
          <p:nvPr/>
        </p:nvSpPr>
        <p:spPr>
          <a:xfrm>
            <a:off x="4836123" y="8708327"/>
            <a:ext cx="13023756"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Use </a:t>
            </a:r>
            <a:r>
              <a:rPr lang="en-US" b="1" i="1" dirty="0" smtClean="0"/>
              <a:t>static analysis</a:t>
            </a:r>
            <a:r>
              <a:rPr lang="en-US" dirty="0" smtClean="0"/>
              <a:t> to optimize the circuit encoding</a:t>
            </a:r>
            <a:endParaRPr dirty="0"/>
          </a:p>
        </p:txBody>
      </p:sp>
      <p:sp>
        <p:nvSpPr>
          <p:cNvPr id="66" name="Rectangle 65"/>
          <p:cNvSpPr/>
          <p:nvPr/>
        </p:nvSpPr>
        <p:spPr>
          <a:xfrm>
            <a:off x="5057244" y="5494695"/>
            <a:ext cx="637309" cy="221673"/>
          </a:xfrm>
          <a:prstGeom prst="rect">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7" name="Encodes the network as an SMT formula"/>
          <p:cNvSpPr/>
          <p:nvPr/>
        </p:nvSpPr>
        <p:spPr>
          <a:xfrm>
            <a:off x="6421384" y="5220811"/>
            <a:ext cx="16235416" cy="76944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400"/>
            </a:lvl1pPr>
          </a:lstStyle>
          <a:p>
            <a:r>
              <a:rPr lang="en-US" dirty="0" smtClean="0"/>
              <a:t>Relates</a:t>
            </a:r>
            <a:r>
              <a:rPr lang="en-US" i="1" dirty="0" smtClean="0"/>
              <a:t> </a:t>
            </a:r>
            <a:r>
              <a:rPr lang="en-US" dirty="0" smtClean="0"/>
              <a:t>the inputs and outputs of devices with</a:t>
            </a:r>
            <a:r>
              <a:rPr lang="en-US" i="1" dirty="0" smtClean="0"/>
              <a:t> </a:t>
            </a:r>
            <a:r>
              <a:rPr lang="en-US" i="1" dirty="0" smtClean="0">
                <a:solidFill>
                  <a:schemeClr val="accent4">
                    <a:lumMod val="75000"/>
                  </a:schemeClr>
                </a:solidFill>
              </a:rPr>
              <a:t>SMT constraints</a:t>
            </a:r>
            <a:endParaRPr lang="en-US" i="1" dirty="0">
              <a:solidFill>
                <a:schemeClr val="accent4">
                  <a:lumMod val="75000"/>
                </a:schemeClr>
              </a:solidFill>
            </a:endParaRPr>
          </a:p>
        </p:txBody>
      </p:sp>
      <p:sp>
        <p:nvSpPr>
          <p:cNvPr id="70" name="Rectangle 69"/>
          <p:cNvSpPr/>
          <p:nvPr/>
        </p:nvSpPr>
        <p:spPr>
          <a:xfrm>
            <a:off x="5057244" y="10215024"/>
            <a:ext cx="637309" cy="221673"/>
          </a:xfrm>
          <a:prstGeom prst="rect">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71" name="Encodes the network as an SMT formula"/>
          <p:cNvSpPr/>
          <p:nvPr/>
        </p:nvSpPr>
        <p:spPr>
          <a:xfrm>
            <a:off x="6421384" y="9941140"/>
            <a:ext cx="13381335" cy="76944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400"/>
            </a:lvl1pPr>
          </a:lstStyle>
          <a:p>
            <a:r>
              <a:rPr lang="en-US" i="1" dirty="0" smtClean="0">
                <a:solidFill>
                  <a:schemeClr val="accent4">
                    <a:lumMod val="75000"/>
                  </a:schemeClr>
                </a:solidFill>
              </a:rPr>
              <a:t>Remove protocol details </a:t>
            </a:r>
            <a:r>
              <a:rPr lang="en-US" dirty="0" smtClean="0"/>
              <a:t>when possible</a:t>
            </a:r>
            <a:endParaRPr lang="en-US" dirty="0"/>
          </a:p>
        </p:txBody>
      </p:sp>
      <p:sp>
        <p:nvSpPr>
          <p:cNvPr id="75" name="Rectangle 74"/>
          <p:cNvSpPr/>
          <p:nvPr/>
        </p:nvSpPr>
        <p:spPr>
          <a:xfrm>
            <a:off x="5057244" y="6615388"/>
            <a:ext cx="637309" cy="221673"/>
          </a:xfrm>
          <a:prstGeom prst="rect">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76" name="Encodes the network as an SMT formula"/>
          <p:cNvSpPr/>
          <p:nvPr/>
        </p:nvSpPr>
        <p:spPr>
          <a:xfrm>
            <a:off x="6421384" y="6341504"/>
            <a:ext cx="16057616" cy="76944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400"/>
            </a:lvl1pPr>
          </a:lstStyle>
          <a:p>
            <a:r>
              <a:rPr lang="en-US" dirty="0" smtClean="0"/>
              <a:t>Any solution to these constraints represents a </a:t>
            </a:r>
            <a:r>
              <a:rPr lang="en-US" i="1" dirty="0" smtClean="0">
                <a:solidFill>
                  <a:schemeClr val="accent4">
                    <a:lumMod val="75000"/>
                  </a:schemeClr>
                </a:solidFill>
              </a:rPr>
              <a:t>stable</a:t>
            </a:r>
            <a:r>
              <a:rPr lang="en-US" dirty="0" smtClean="0">
                <a:solidFill>
                  <a:schemeClr val="accent4">
                    <a:lumMod val="75000"/>
                  </a:schemeClr>
                </a:solidFill>
              </a:rPr>
              <a:t> </a:t>
            </a:r>
            <a:r>
              <a:rPr lang="en-US" dirty="0" smtClean="0"/>
              <a:t>data plane</a:t>
            </a:r>
            <a:endParaRPr lang="en-US" dirty="0"/>
          </a:p>
        </p:txBody>
      </p:sp>
      <p:sp>
        <p:nvSpPr>
          <p:cNvPr id="28" name="Rectangle 27"/>
          <p:cNvSpPr/>
          <p:nvPr/>
        </p:nvSpPr>
        <p:spPr>
          <a:xfrm>
            <a:off x="5057244" y="11411809"/>
            <a:ext cx="637309" cy="221673"/>
          </a:xfrm>
          <a:prstGeom prst="rect">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29" name="Encodes the network as an SMT formula"/>
          <p:cNvSpPr/>
          <p:nvPr/>
        </p:nvSpPr>
        <p:spPr>
          <a:xfrm>
            <a:off x="6421384" y="11137925"/>
            <a:ext cx="13381335" cy="76944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400"/>
            </a:lvl1pPr>
          </a:lstStyle>
          <a:p>
            <a:r>
              <a:rPr lang="en-US" dirty="0" smtClean="0"/>
              <a:t>Leads to an average </a:t>
            </a:r>
            <a:r>
              <a:rPr lang="en-US" i="1" dirty="0" smtClean="0">
                <a:solidFill>
                  <a:schemeClr val="accent4">
                    <a:lumMod val="75000"/>
                  </a:schemeClr>
                </a:solidFill>
              </a:rPr>
              <a:t>460x</a:t>
            </a:r>
            <a:r>
              <a:rPr lang="en-US" dirty="0" smtClean="0">
                <a:solidFill>
                  <a:schemeClr val="accent4">
                    <a:lumMod val="75000"/>
                  </a:schemeClr>
                </a:solidFill>
              </a:rPr>
              <a:t> </a:t>
            </a:r>
            <a:r>
              <a:rPr lang="en-US" dirty="0" smtClean="0"/>
              <a:t>speedup</a:t>
            </a:r>
            <a:endParaRPr lang="en-US" dirty="0"/>
          </a:p>
        </p:txBody>
      </p:sp>
    </p:spTree>
    <p:extLst>
      <p:ext uri="{BB962C8B-B14F-4D97-AF65-F5344CB8AC3E}">
        <p14:creationId xmlns:p14="http://schemas.microsoft.com/office/powerpoint/2010/main" val="1991150372"/>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1|0.1"/>
</p:tagLst>
</file>

<file path=ppt/theme/theme1.xml><?xml version="1.0" encoding="utf-8"?>
<a:theme xmlns:a="http://schemas.openxmlformats.org/drawingml/2006/main" name="Default Theme">
  <a:themeElements>
    <a:clrScheme name="Default Theme">
      <a:dk1>
        <a:srgbClr val="445469"/>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26911</TotalTime>
  <Words>1821</Words>
  <Application>Microsoft Macintosh PowerPoint</Application>
  <PresentationFormat>Custom</PresentationFormat>
  <Paragraphs>595</Paragraphs>
  <Slides>39</Slides>
  <Notes>25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Gill Sans</vt:lpstr>
      <vt:lpstr>Gill Sans SemiBold</vt:lpstr>
      <vt:lpstr>Helvetica</vt:lpstr>
      <vt:lpstr>Lato Bold</vt:lpstr>
      <vt:lpstr>Times</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 Afanasyev</cp:lastModifiedBy>
  <cp:revision>1134</cp:revision>
  <dcterms:modified xsi:type="dcterms:W3CDTF">2017-08-23T18:48:46Z</dcterms:modified>
</cp:coreProperties>
</file>