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72" r:id="rId4"/>
    <p:sldId id="271" r:id="rId5"/>
    <p:sldId id="258" r:id="rId6"/>
    <p:sldId id="259" r:id="rId7"/>
    <p:sldId id="260" r:id="rId8"/>
    <p:sldId id="267" r:id="rId9"/>
    <p:sldId id="270" r:id="rId10"/>
    <p:sldId id="262"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9" autoAdjust="0"/>
    <p:restoredTop sz="94660"/>
  </p:normalViewPr>
  <p:slideViewPr>
    <p:cSldViewPr snapToGrid="0">
      <p:cViewPr varScale="1">
        <p:scale>
          <a:sx n="99" d="100"/>
          <a:sy n="99" d="100"/>
        </p:scale>
        <p:origin x="544" y="17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25/05/18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25/05/18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25/05/18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25/05/18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25/05/18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25/05/18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25/05/18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25/05/18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reditcards.com/credit-card-news/help/5-parts-components-fico-credit-score-6000.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EDA CASE STUDY </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err="1"/>
              <a:t>Avinash</a:t>
            </a:r>
            <a:r>
              <a:rPr lang="en-IN" sz="1800" dirty="0"/>
              <a:t> </a:t>
            </a:r>
            <a:r>
              <a:rPr lang="en-IN" sz="1800" dirty="0" err="1"/>
              <a:t>Bhole</a:t>
            </a:r>
            <a:endParaRPr lang="en-IN" sz="1800" dirty="0"/>
          </a:p>
          <a:p>
            <a:pPr marL="457200" indent="-457200" algn="l">
              <a:buFont typeface="+mj-lt"/>
              <a:buAutoNum type="arabicPeriod"/>
            </a:pPr>
            <a:r>
              <a:rPr lang="en-IN" sz="1800" dirty="0" err="1"/>
              <a:t>Baranitharan</a:t>
            </a:r>
            <a:r>
              <a:rPr lang="en-IN" sz="1800" dirty="0"/>
              <a:t> S</a:t>
            </a:r>
          </a:p>
          <a:p>
            <a:pPr marL="457200" indent="-457200" algn="l">
              <a:buFont typeface="+mj-lt"/>
              <a:buAutoNum type="arabicPeriod"/>
            </a:pPr>
            <a:r>
              <a:rPr lang="en-IN" sz="1800" dirty="0"/>
              <a:t>Prashanth Ram </a:t>
            </a:r>
            <a:r>
              <a:rPr lang="en-IN" sz="1800" dirty="0" err="1"/>
              <a:t>Kurumbudel</a:t>
            </a:r>
            <a:endParaRPr lang="en-IN" sz="1800" dirty="0"/>
          </a:p>
          <a:p>
            <a:pPr marL="457200" indent="-457200" algn="l">
              <a:buFont typeface="+mj-lt"/>
              <a:buAutoNum type="arabicPeriod"/>
            </a:pPr>
            <a:r>
              <a:rPr lang="en-IN" sz="1800" dirty="0"/>
              <a:t>Sharmila K</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 – Univariate and Segmented Univariate Analysis </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73985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 – Bivariate Analysis</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373355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342900" indent="-342900">
              <a:buAutoNum type="arabicPeriod"/>
            </a:pPr>
            <a:r>
              <a:rPr lang="en-CA" sz="2300" dirty="0">
                <a:latin typeface="+mn-lt"/>
              </a:rPr>
              <a:t>Given data contains the information about past loan applicants and whether they ‘defaulted’ or not.</a:t>
            </a:r>
            <a:endParaRPr lang="en-US" sz="2300" dirty="0">
              <a:latin typeface="+mn-lt"/>
            </a:endParaRPr>
          </a:p>
          <a:p>
            <a:pPr marL="342900" indent="-342900">
              <a:buAutoNum type="arabicPeriod"/>
            </a:pPr>
            <a:r>
              <a:rPr lang="en-US" sz="2300" dirty="0">
                <a:latin typeface="+mn-lt"/>
              </a:rPr>
              <a:t>Identify </a:t>
            </a:r>
            <a:r>
              <a:rPr lang="en-CA" sz="2300" dirty="0">
                <a:latin typeface="+mn-lt"/>
              </a:rPr>
              <a:t>patterns which indicate if a person is likely to default, which may be used for taking actions such as denying the loan, reducing the amount of loan, lending (to risky applicants) at a higher interest rate, etc.</a:t>
            </a:r>
          </a:p>
          <a:p>
            <a:pPr marL="342900" indent="-342900">
              <a:buAutoNum type="arabicPeriod"/>
            </a:pPr>
            <a:r>
              <a:rPr lang="en-CA" sz="2300" dirty="0">
                <a:latin typeface="+mn-lt"/>
              </a:rPr>
              <a:t>Should not land in a ‘loss of business’ at the same time to avoid ‘financial loss’.</a:t>
            </a:r>
          </a:p>
          <a:p>
            <a:pPr marL="342900" indent="-342900">
              <a:buAutoNum type="arabicPeriod"/>
            </a:pPr>
            <a:r>
              <a:rPr lang="en-CA" sz="2300" dirty="0">
                <a:latin typeface="+mn-lt"/>
              </a:rPr>
              <a:t>EDA to be used</a:t>
            </a:r>
          </a:p>
          <a:p>
            <a:pPr marL="342900" indent="-342900">
              <a:buAutoNum type="arabicPeriod"/>
            </a:pPr>
            <a:r>
              <a:rPr lang="en-CA" sz="2300" dirty="0">
                <a:latin typeface="+mn-lt"/>
              </a:rPr>
              <a:t>Understand how </a:t>
            </a:r>
            <a:r>
              <a:rPr lang="en-CA" sz="2300" b="1" dirty="0">
                <a:latin typeface="+mn-lt"/>
              </a:rPr>
              <a:t>consumer attributes</a:t>
            </a:r>
            <a:r>
              <a:rPr lang="en-CA" sz="2300" dirty="0">
                <a:latin typeface="+mn-lt"/>
              </a:rPr>
              <a:t> and </a:t>
            </a:r>
            <a:r>
              <a:rPr lang="en-CA" sz="2300" b="1" dirty="0">
                <a:latin typeface="+mn-lt"/>
              </a:rPr>
              <a:t>loan attributes </a:t>
            </a:r>
            <a:r>
              <a:rPr lang="en-CA" sz="2300" dirty="0">
                <a:latin typeface="+mn-lt"/>
              </a:rPr>
              <a:t>influence the tendency of default.</a:t>
            </a:r>
          </a:p>
          <a:p>
            <a:pPr marL="0" indent="0">
              <a:buNone/>
            </a:pPr>
            <a:r>
              <a:rPr lang="en-CA" sz="2300" dirty="0">
                <a:latin typeface="+mn-lt"/>
              </a:rPr>
              <a:t>6. When a person applies for a loan,</a:t>
            </a:r>
            <a:r>
              <a:rPr lang="en-CA" sz="2300" b="1" dirty="0">
                <a:latin typeface="+mn-lt"/>
              </a:rPr>
              <a:t> </a:t>
            </a:r>
            <a:r>
              <a:rPr lang="en-CA" sz="2300" dirty="0">
                <a:latin typeface="+mn-lt"/>
              </a:rPr>
              <a:t>there are</a:t>
            </a:r>
            <a:r>
              <a:rPr lang="en-CA" sz="2300" b="1" dirty="0">
                <a:latin typeface="+mn-lt"/>
              </a:rPr>
              <a:t> two types of decisions</a:t>
            </a:r>
            <a:r>
              <a:rPr lang="en-CA" sz="2300" dirty="0">
                <a:latin typeface="+mn-lt"/>
              </a:rPr>
              <a:t> that could be taken by the company:</a:t>
            </a:r>
          </a:p>
          <a:p>
            <a:r>
              <a:rPr lang="en-CA" sz="2300" b="1" dirty="0">
                <a:latin typeface="+mn-lt"/>
              </a:rPr>
              <a:t>Loan accepted:</a:t>
            </a:r>
            <a:r>
              <a:rPr lang="en-CA" sz="2300" dirty="0">
                <a:latin typeface="+mn-lt"/>
              </a:rPr>
              <a:t> If the company approves the loan, there are 3 possible scenarios described below:</a:t>
            </a:r>
          </a:p>
          <a:p>
            <a:pPr lvl="1"/>
            <a:r>
              <a:rPr lang="en-CA" sz="2300" b="1" dirty="0">
                <a:latin typeface="+mn-lt"/>
              </a:rPr>
              <a:t>Fully paid</a:t>
            </a:r>
            <a:r>
              <a:rPr lang="en-CA" sz="2300" dirty="0">
                <a:latin typeface="+mn-lt"/>
              </a:rPr>
              <a:t>: Applicant has fully paid the loan (the principal and the interest rate)</a:t>
            </a:r>
          </a:p>
          <a:p>
            <a:pPr lvl="1"/>
            <a:r>
              <a:rPr lang="en-CA" sz="2300" b="1" dirty="0">
                <a:latin typeface="+mn-lt"/>
              </a:rPr>
              <a:t>Current</a:t>
            </a:r>
            <a:r>
              <a:rPr lang="en-CA" sz="2300" dirty="0">
                <a:latin typeface="+mn-lt"/>
              </a:rPr>
              <a:t>: Applicant is in the process of paying the instalments, i.e. the tenure of the loan is not yet completed. These candidates are not labelled as 'defaulted'.</a:t>
            </a:r>
          </a:p>
          <a:p>
            <a:pPr lvl="1"/>
            <a:r>
              <a:rPr lang="en-CA" sz="2300" b="1" dirty="0">
                <a:latin typeface="+mn-lt"/>
              </a:rPr>
              <a:t>Charged-off</a:t>
            </a:r>
            <a:r>
              <a:rPr lang="en-CA" sz="2300" dirty="0">
                <a:latin typeface="+mn-lt"/>
              </a:rPr>
              <a:t>: Applicant has not paid the instalments in due time for a long period of time, i.e. he/she has </a:t>
            </a:r>
            <a:r>
              <a:rPr lang="en-CA" sz="2300" b="1" dirty="0">
                <a:latin typeface="+mn-lt"/>
              </a:rPr>
              <a:t>defaulted </a:t>
            </a:r>
            <a:r>
              <a:rPr lang="en-CA" sz="2300" dirty="0">
                <a:latin typeface="+mn-lt"/>
              </a:rPr>
              <a:t>on the loan </a:t>
            </a:r>
          </a:p>
          <a:p>
            <a:r>
              <a:rPr lang="en-CA" sz="2300" b="1" dirty="0">
                <a:latin typeface="+mn-lt"/>
              </a:rPr>
              <a:t>Loan rejected</a:t>
            </a:r>
            <a:r>
              <a:rPr lang="en-CA" sz="2300" dirty="0">
                <a:latin typeface="+mn-lt"/>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marL="342900" indent="-342900">
              <a:buAutoNum type="arabicPeriod"/>
            </a:pPr>
            <a:endParaRPr lang="en-CA" sz="1800" dirty="0">
              <a:latin typeface="+mn-lt"/>
            </a:endParaRPr>
          </a:p>
          <a:p>
            <a:pPr marL="342900" indent="-342900">
              <a:buAutoNum type="arabicPeriod"/>
            </a:pPr>
            <a:endParaRPr lang="en-IN" sz="1800" dirty="0">
              <a:latin typeface="+mn-lt"/>
            </a:endParaRPr>
          </a:p>
          <a:p>
            <a:pPr marL="342900" indent="-342900">
              <a:buAutoNum type="arabicPeriod"/>
            </a:pPr>
            <a:endParaRPr lang="en-IN" sz="1400" dirty="0"/>
          </a:p>
        </p:txBody>
      </p:sp>
      <p:sp>
        <p:nvSpPr>
          <p:cNvPr id="5" name="Title 1"/>
          <p:cNvSpPr>
            <a:spLocks noGrp="1"/>
          </p:cNvSpPr>
          <p:nvPr>
            <p:ph type="title"/>
          </p:nvPr>
        </p:nvSpPr>
        <p:spPr>
          <a:xfrm>
            <a:off x="1136469" y="640080"/>
            <a:ext cx="9313817" cy="856138"/>
          </a:xfrm>
        </p:spPr>
        <p:txBody>
          <a:bodyPr/>
          <a:lstStyle/>
          <a:p>
            <a:r>
              <a:rPr lang="en-IN" sz="2800" b="1" dirty="0"/>
              <a:t> </a:t>
            </a:r>
            <a:r>
              <a:rPr lang="en-IN" sz="2800" dirty="0"/>
              <a:t>Problem Statement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0CA6-F03E-8E4E-9507-6C9D1ACD3368}"/>
              </a:ext>
            </a:extLst>
          </p:cNvPr>
          <p:cNvSpPr>
            <a:spLocks noGrp="1"/>
          </p:cNvSpPr>
          <p:nvPr>
            <p:ph type="title"/>
          </p:nvPr>
        </p:nvSpPr>
        <p:spPr/>
        <p:txBody>
          <a:bodyPr>
            <a:normAutofit/>
          </a:bodyPr>
          <a:lstStyle/>
          <a:p>
            <a:r>
              <a:rPr lang="en-US" sz="2800" dirty="0"/>
              <a:t>Problem Statement</a:t>
            </a:r>
          </a:p>
        </p:txBody>
      </p:sp>
      <p:sp>
        <p:nvSpPr>
          <p:cNvPr id="3" name="Content Placeholder 2">
            <a:extLst>
              <a:ext uri="{FF2B5EF4-FFF2-40B4-BE49-F238E27FC236}">
                <a16:creationId xmlns:a16="http://schemas.microsoft.com/office/drawing/2014/main" id="{4F465EC4-740C-6C40-8129-E1352176EB02}"/>
              </a:ext>
            </a:extLst>
          </p:cNvPr>
          <p:cNvSpPr>
            <a:spLocks noGrp="1"/>
          </p:cNvSpPr>
          <p:nvPr>
            <p:ph idx="1"/>
          </p:nvPr>
        </p:nvSpPr>
        <p:spPr/>
        <p:txBody>
          <a:bodyPr/>
          <a:lstStyle/>
          <a:p>
            <a:r>
              <a:rPr lang="en-US" sz="1800" dirty="0">
                <a:latin typeface="+mn-lt"/>
              </a:rPr>
              <a:t>Pictorial representation of leading to a decision</a:t>
            </a:r>
          </a:p>
          <a:p>
            <a:endParaRPr lang="en-US" dirty="0"/>
          </a:p>
        </p:txBody>
      </p:sp>
      <p:pic>
        <p:nvPicPr>
          <p:cNvPr id="4" name="Picture 3">
            <a:extLst>
              <a:ext uri="{FF2B5EF4-FFF2-40B4-BE49-F238E27FC236}">
                <a16:creationId xmlns:a16="http://schemas.microsoft.com/office/drawing/2014/main" id="{753FD49C-C4E3-CB4B-A6AF-CBF35653A473}"/>
              </a:ext>
            </a:extLst>
          </p:cNvPr>
          <p:cNvPicPr>
            <a:picLocks noChangeAspect="1"/>
          </p:cNvPicPr>
          <p:nvPr/>
        </p:nvPicPr>
        <p:blipFill>
          <a:blip r:embed="rId2"/>
          <a:stretch>
            <a:fillRect/>
          </a:stretch>
        </p:blipFill>
        <p:spPr>
          <a:xfrm>
            <a:off x="776201" y="2428903"/>
            <a:ext cx="7240188" cy="3770284"/>
          </a:xfrm>
          <a:prstGeom prst="rect">
            <a:avLst/>
          </a:prstGeom>
        </p:spPr>
      </p:pic>
    </p:spTree>
    <p:extLst>
      <p:ext uri="{BB962C8B-B14F-4D97-AF65-F5344CB8AC3E}">
        <p14:creationId xmlns:p14="http://schemas.microsoft.com/office/powerpoint/2010/main" val="259264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AutoNum type="arabicPeriod"/>
            </a:pPr>
            <a:r>
              <a:rPr lang="en-IN" sz="1800" dirty="0">
                <a:latin typeface="+mn-lt"/>
              </a:rPr>
              <a:t>Understand the data and document the metadata</a:t>
            </a:r>
          </a:p>
          <a:p>
            <a:pPr marL="342900" indent="-342900">
              <a:buAutoNum type="arabicPeriod"/>
            </a:pPr>
            <a:r>
              <a:rPr lang="en-IN" sz="1800" dirty="0">
                <a:latin typeface="+mn-lt"/>
              </a:rPr>
              <a:t>Filter dataset to have only charged off records and the top 10 relevant fields in the dataset for analysis. </a:t>
            </a:r>
          </a:p>
          <a:p>
            <a:pPr marL="800100" lvl="1" indent="-342900">
              <a:buAutoNum type="arabicPeriod"/>
            </a:pPr>
            <a:r>
              <a:rPr lang="en-IN" sz="1800" dirty="0">
                <a:latin typeface="+mn-lt"/>
              </a:rPr>
              <a:t>Perform Univariate /Bivariate analyse to identify most relevant columns</a:t>
            </a:r>
          </a:p>
          <a:p>
            <a:pPr marL="800100" lvl="1" indent="-342900">
              <a:buAutoNum type="arabicPeriod"/>
            </a:pPr>
            <a:r>
              <a:rPr lang="en-IN" sz="1800" dirty="0">
                <a:latin typeface="+mn-lt"/>
              </a:rPr>
              <a:t>Gather Domain Knowledge to identify top 5 or 10 relevant columns</a:t>
            </a:r>
          </a:p>
          <a:p>
            <a:pPr marL="342900" indent="-342900">
              <a:buAutoNum type="arabicPeriod"/>
            </a:pPr>
            <a:r>
              <a:rPr lang="en-IN" sz="1800" dirty="0">
                <a:latin typeface="+mn-lt"/>
              </a:rPr>
              <a:t>Document the assumptions</a:t>
            </a:r>
          </a:p>
          <a:p>
            <a:pPr marL="342900" indent="-342900">
              <a:buAutoNum type="arabicPeriod"/>
            </a:pPr>
            <a:r>
              <a:rPr lang="en-IN" sz="1800" dirty="0">
                <a:latin typeface="+mn-lt"/>
              </a:rPr>
              <a:t>Identify derived metrics and create them.</a:t>
            </a:r>
          </a:p>
          <a:p>
            <a:pPr marL="342900" indent="-342900">
              <a:buAutoNum type="arabicPeriod"/>
            </a:pPr>
            <a:r>
              <a:rPr lang="en-IN" sz="1800" dirty="0">
                <a:latin typeface="+mn-lt"/>
              </a:rPr>
              <a:t>Do Data Cleaning &amp; Manipulation as required</a:t>
            </a:r>
          </a:p>
          <a:p>
            <a:pPr marL="342900" indent="-342900">
              <a:buFont typeface="Arial" panose="020B0604020202020204" pitchFamily="34" charset="0"/>
              <a:buAutoNum type="arabicPeriod"/>
            </a:pPr>
            <a:r>
              <a:rPr lang="en-IN" sz="1800" dirty="0">
                <a:latin typeface="+mn-lt"/>
              </a:rPr>
              <a:t>Identify the questions to be answered by the analysis.</a:t>
            </a:r>
          </a:p>
          <a:p>
            <a:pPr marL="342900" indent="-342900">
              <a:buAutoNum type="arabicPeriod"/>
            </a:pPr>
            <a:r>
              <a:rPr lang="en-IN" sz="1800" dirty="0">
                <a:latin typeface="+mn-lt"/>
              </a:rPr>
              <a:t>Perform univariate analysis and segmented univariate analysis and understand each of the relevant variable and plot graphs, to answer the above identified questions.</a:t>
            </a:r>
          </a:p>
          <a:p>
            <a:pPr marL="342900" indent="-342900">
              <a:buAutoNum type="arabicPeriod"/>
            </a:pPr>
            <a:r>
              <a:rPr lang="en-IN" sz="1800" dirty="0">
                <a:latin typeface="+mn-lt"/>
              </a:rPr>
              <a:t>Perform Bivariate analysis and plot correlation matrix or heatmap.</a:t>
            </a:r>
          </a:p>
          <a:p>
            <a:pPr marL="342900" indent="-342900">
              <a:buAutoNum type="arabicPeriod"/>
            </a:pPr>
            <a:r>
              <a:rPr lang="en-IN" sz="1800" dirty="0">
                <a:latin typeface="+mn-lt"/>
              </a:rPr>
              <a:t>Conclude the analysis by documenting the observations.</a:t>
            </a:r>
          </a:p>
          <a:p>
            <a:pPr marL="342900" indent="-342900">
              <a:buAutoNum type="arabicPeriod"/>
            </a:pPr>
            <a:endParaRPr lang="en-IN" sz="1400" dirty="0"/>
          </a:p>
          <a:p>
            <a:pPr marL="342900" indent="-342900">
              <a:buAutoNum type="arabicPeriod"/>
            </a:pPr>
            <a:endParaRPr lang="en-IN" sz="1400" dirty="0"/>
          </a:p>
        </p:txBody>
      </p:sp>
      <p:sp>
        <p:nvSpPr>
          <p:cNvPr id="5" name="Title 1"/>
          <p:cNvSpPr>
            <a:spLocks noGrp="1"/>
          </p:cNvSpPr>
          <p:nvPr>
            <p:ph type="title"/>
          </p:nvPr>
        </p:nvSpPr>
        <p:spPr>
          <a:xfrm>
            <a:off x="1136469" y="640080"/>
            <a:ext cx="9313817" cy="856138"/>
          </a:xfrm>
        </p:spPr>
        <p:txBody>
          <a:bodyPr>
            <a:normAutofit fontScale="90000"/>
          </a:bodyPr>
          <a:lstStyle/>
          <a:p>
            <a:r>
              <a:rPr lang="en-IN" b="1" dirty="0"/>
              <a:t> </a:t>
            </a:r>
            <a:r>
              <a:rPr lang="en-IN" sz="3100" dirty="0"/>
              <a:t>Flow of Analysis:</a:t>
            </a:r>
            <a:br>
              <a:rPr lang="en-IN" sz="2800" dirty="0"/>
            </a:br>
            <a:endParaRPr lang="en-IN" sz="2800" dirty="0"/>
          </a:p>
        </p:txBody>
      </p:sp>
    </p:spTree>
    <p:extLst>
      <p:ext uri="{BB962C8B-B14F-4D97-AF65-F5344CB8AC3E}">
        <p14:creationId xmlns:p14="http://schemas.microsoft.com/office/powerpoint/2010/main" val="132129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Use flow chart</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&lt;Problem solving methodology&gt;</a:t>
            </a:r>
          </a:p>
        </p:txBody>
      </p:sp>
    </p:spTree>
    <p:extLst>
      <p:ext uri="{BB962C8B-B14F-4D97-AF65-F5344CB8AC3E}">
        <p14:creationId xmlns:p14="http://schemas.microsoft.com/office/powerpoint/2010/main" val="211859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fontScale="77500" lnSpcReduction="20000"/>
          </a:bodyPr>
          <a:lstStyle/>
          <a:p>
            <a:pPr marL="914400" lvl="2" indent="0">
              <a:buNone/>
            </a:pPr>
            <a:r>
              <a:rPr lang="en-IN" dirty="0"/>
              <a:t>Top 5 factors are:</a:t>
            </a:r>
          </a:p>
          <a:p>
            <a:pPr marL="1257300" lvl="2" indent="-342900">
              <a:buAutoNum type="arabicPeriod"/>
            </a:pPr>
            <a:r>
              <a:rPr lang="en-IN" dirty="0"/>
              <a:t>Payment History</a:t>
            </a:r>
          </a:p>
          <a:p>
            <a:pPr marL="1257300" lvl="2" indent="-342900">
              <a:buAutoNum type="arabicPeriod"/>
            </a:pPr>
            <a:r>
              <a:rPr lang="en-IN" dirty="0"/>
              <a:t>Credit Utilization</a:t>
            </a:r>
          </a:p>
          <a:p>
            <a:pPr marL="1257300" lvl="2" indent="-342900">
              <a:buAutoNum type="arabicPeriod"/>
            </a:pPr>
            <a:r>
              <a:rPr lang="en-IN" dirty="0"/>
              <a:t>Length of Credit History</a:t>
            </a:r>
          </a:p>
          <a:p>
            <a:pPr marL="1257300" lvl="2" indent="-342900">
              <a:buAutoNum type="arabicPeriod"/>
            </a:pPr>
            <a:r>
              <a:rPr lang="en-IN" dirty="0"/>
              <a:t>New Credit</a:t>
            </a:r>
          </a:p>
          <a:p>
            <a:pPr marL="1257300" lvl="2" indent="-342900">
              <a:buAutoNum type="arabicPeriod"/>
            </a:pPr>
            <a:r>
              <a:rPr lang="en-IN" dirty="0"/>
              <a:t>Credit Mix</a:t>
            </a:r>
          </a:p>
          <a:p>
            <a:pPr marL="914400" lvl="2" indent="0">
              <a:buNone/>
            </a:pPr>
            <a:endParaRPr lang="en-IN" dirty="0"/>
          </a:p>
          <a:p>
            <a:pPr marL="914400" lvl="2" indent="0">
              <a:buNone/>
            </a:pPr>
            <a:r>
              <a:rPr lang="en-IN" dirty="0"/>
              <a:t>Derived Metrics:</a:t>
            </a:r>
          </a:p>
          <a:p>
            <a:pPr marL="914400" lvl="2" indent="0">
              <a:buNone/>
            </a:pPr>
            <a:r>
              <a:rPr lang="en-IN" dirty="0"/>
              <a:t>1. Credit Utilization should be binned to buckets like 10</a:t>
            </a:r>
          </a:p>
          <a:p>
            <a:pPr marL="914400" lvl="2" indent="0">
              <a:buNone/>
            </a:pPr>
            <a:r>
              <a:rPr lang="en-IN" dirty="0"/>
              <a:t>2.</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Reference: </a:t>
            </a:r>
            <a:r>
              <a:rPr lang="en-IN" sz="1400" dirty="0">
                <a:hlinkClick r:id="rId2"/>
              </a:rPr>
              <a:t>https://www.creditcards.com/credit-card-news/help/5-parts-components-fico-credit-score-6000.php</a:t>
            </a: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r>
              <a:rPr lang="en-IN" sz="1400" dirty="0"/>
              <a:t>Assumptions:</a:t>
            </a:r>
          </a:p>
        </p:txBody>
      </p:sp>
    </p:spTree>
    <p:extLst>
      <p:ext uri="{BB962C8B-B14F-4D97-AF65-F5344CB8AC3E}">
        <p14:creationId xmlns:p14="http://schemas.microsoft.com/office/powerpoint/2010/main" val="130298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r>
              <a:rPr lang="en-IN" sz="1400" dirty="0"/>
              <a:t>Univariate &amp; Segmented Univariate Analysis -</a:t>
            </a:r>
          </a:p>
        </p:txBody>
      </p:sp>
    </p:spTree>
    <p:extLst>
      <p:ext uri="{BB962C8B-B14F-4D97-AF65-F5344CB8AC3E}">
        <p14:creationId xmlns:p14="http://schemas.microsoft.com/office/powerpoint/2010/main" val="5675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r>
              <a:rPr lang="en-IN" sz="1400" dirty="0"/>
              <a:t>Bivariate Analysis -</a:t>
            </a:r>
          </a:p>
        </p:txBody>
      </p:sp>
    </p:spTree>
    <p:extLst>
      <p:ext uri="{BB962C8B-B14F-4D97-AF65-F5344CB8AC3E}">
        <p14:creationId xmlns:p14="http://schemas.microsoft.com/office/powerpoint/2010/main" val="1834130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2312</TotalTime>
  <Words>269</Words>
  <Application>Microsoft Macintosh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EDA CASE STUDY   SUBMISSION </vt:lpstr>
      <vt:lpstr> Problem Statement</vt:lpstr>
      <vt:lpstr>Problem Statement</vt:lpstr>
      <vt:lpstr> Flow of Analysis: </vt:lpstr>
      <vt:lpstr> &lt;Problem solving methodology&gt;</vt:lpstr>
      <vt:lpstr> &lt;Analysis&gt;</vt:lpstr>
      <vt:lpstr> &lt;Analysis&gt;</vt:lpstr>
      <vt:lpstr> &lt;Analysis&gt;</vt:lpstr>
      <vt:lpstr> &lt;Analysis&gt;</vt:lpstr>
      <vt:lpstr> &lt;Results&gt;</vt:lpstr>
      <vt:lpstr> &lt;Results&gt;</vt:lpstr>
      <vt:lpstr> &lt;Conclusions&gt;</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Prashanth Ram Kurumbudel</cp:lastModifiedBy>
  <cp:revision>44</cp:revision>
  <dcterms:created xsi:type="dcterms:W3CDTF">2016-06-09T08:16:28Z</dcterms:created>
  <dcterms:modified xsi:type="dcterms:W3CDTF">2018-05-26T05:10:34Z</dcterms:modified>
</cp:coreProperties>
</file>