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59" r:id="rId5"/>
    <p:sldId id="326" r:id="rId6"/>
    <p:sldId id="285" r:id="rId7"/>
    <p:sldId id="318" r:id="rId8"/>
    <p:sldId id="327" r:id="rId9"/>
    <p:sldId id="319" r:id="rId10"/>
    <p:sldId id="320" r:id="rId11"/>
    <p:sldId id="328" r:id="rId12"/>
    <p:sldId id="321" r:id="rId13"/>
    <p:sldId id="330" r:id="rId14"/>
    <p:sldId id="322" r:id="rId15"/>
    <p:sldId id="346" r:id="rId16"/>
    <p:sldId id="356" r:id="rId17"/>
    <p:sldId id="312" r:id="rId18"/>
    <p:sldId id="307" r:id="rId19"/>
    <p:sldId id="324" r:id="rId20"/>
    <p:sldId id="325" r:id="rId21"/>
    <p:sldId id="331" r:id="rId22"/>
    <p:sldId id="332" r:id="rId23"/>
    <p:sldId id="333" r:id="rId24"/>
    <p:sldId id="334" r:id="rId25"/>
    <p:sldId id="366" r:id="rId26"/>
    <p:sldId id="271" r:id="rId27"/>
  </p:sldIdLst>
  <p:sldSz cx="12192000" cy="6858000"/>
  <p:notesSz cx="7103745" cy="10234295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9CDB0"/>
    <a:srgbClr val="FBFAF8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1200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演讲人与职务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16255" y="459105"/>
            <a:ext cx="5544000" cy="5939790"/>
          </a:xfrm>
          <a:prstGeom prst="rect">
            <a:avLst/>
          </a:prstGeom>
          <a:solidFill>
            <a:srgbClr val="F9C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32000" y="459105"/>
            <a:ext cx="5544000" cy="593979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686000" y="1629000"/>
            <a:ext cx="8820000" cy="3600000"/>
          </a:xfrm>
          <a:prstGeom prst="rect">
            <a:avLst/>
          </a:prstGeom>
          <a:solidFill>
            <a:srgbClr val="FBF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2540" y="12065"/>
            <a:ext cx="12197080" cy="6844030"/>
            <a:chOff x="813" y="723"/>
            <a:chExt cx="17574" cy="9354"/>
          </a:xfrm>
        </p:grpSpPr>
        <p:sp>
          <p:nvSpPr>
            <p:cNvPr id="7" name="矩形 6"/>
            <p:cNvSpPr/>
            <p:nvPr userDrawn="1"/>
          </p:nvSpPr>
          <p:spPr>
            <a:xfrm>
              <a:off x="813" y="723"/>
              <a:ext cx="8731" cy="9354"/>
            </a:xfrm>
            <a:prstGeom prst="rect">
              <a:avLst/>
            </a:prstGeom>
            <a:solidFill>
              <a:srgbClr val="F9C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9657" y="723"/>
              <a:ext cx="8731" cy="935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16000" y="459000"/>
            <a:ext cx="11160000" cy="5940000"/>
          </a:xfrm>
          <a:prstGeom prst="rect">
            <a:avLst/>
          </a:prstGeom>
          <a:solidFill>
            <a:srgbClr val="FBF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4.png"/><Relationship Id="rId7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6.png"/><Relationship Id="rId11" Type="http://schemas.openxmlformats.org/officeDocument/2006/relationships/tags" Target="../tags/tag8.xml"/><Relationship Id="rId10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26870" y="3188970"/>
            <a:ext cx="8937625" cy="514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RCORE PRE</a:t>
            </a:r>
            <a:endParaRPr lang="en-US" sz="55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47255" y="3900170"/>
            <a:ext cx="211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房奕嘉</a:t>
            </a:r>
            <a:r>
              <a:rPr lang="en-US" altLang="zh-CN" b="1"/>
              <a:t>   </a:t>
            </a:r>
            <a:r>
              <a:rPr lang="zh-CN" altLang="en-US" b="1"/>
              <a:t>叶杨轶</a:t>
            </a:r>
            <a:r>
              <a:rPr lang="en-US" altLang="zh-CN" b="1"/>
              <a:t>  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CH5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090" y="1259840"/>
            <a:ext cx="7449185" cy="459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7965" y="1575435"/>
            <a:ext cx="9481185" cy="2487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①迁移之前系统调用</a:t>
            </a: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之前一样，除了将spawn改为用open_file实现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②fstat</a:t>
            </a: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反转block_id和block_offset计算过程得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到inode_id，遍历所有文件得到nlink</a:t>
            </a: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③sys_linkat</a:t>
            </a: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old_name查inode_id，和new_name新建DirEntry并写入根节点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④unlink</a:t>
            </a: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如果硬链接数量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＞1，则将对应名称处写入空DirEntry。如果硬链接数量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1，则回收inode，再写入空DirEntry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CH6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CH6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4981"/>
          <a:stretch>
            <a:fillRect/>
          </a:stretch>
        </p:blipFill>
        <p:spPr>
          <a:xfrm>
            <a:off x="2963545" y="1015365"/>
            <a:ext cx="6109970" cy="2096135"/>
          </a:xfrm>
          <a:prstGeom prst="rect">
            <a:avLst/>
          </a:prstGeom>
        </p:spPr>
      </p:pic>
      <p:pic>
        <p:nvPicPr>
          <p:cNvPr id="5" name="图片 4" descr="429b87f426fdfa2e685d562a5c11dc4"/>
          <p:cNvPicPr>
            <a:picLocks noChangeAspect="1"/>
          </p:cNvPicPr>
          <p:nvPr/>
        </p:nvPicPr>
        <p:blipFill>
          <a:blip r:embed="rId2"/>
          <a:srcRect t="18571"/>
          <a:stretch>
            <a:fillRect/>
          </a:stretch>
        </p:blipFill>
        <p:spPr>
          <a:xfrm>
            <a:off x="2963545" y="3111500"/>
            <a:ext cx="6109970" cy="302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7965" y="1575435"/>
            <a:ext cx="9195435" cy="2242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模仿文档中的算法实现。</a:t>
            </a: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①mutex</a:t>
            </a: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在ProcessControlBlockInner中维护mutex_allocation(可算出available向量)和mutex_need，在调用lock时先更新need再运行算法检测，在新建进程、线程、mutex和调用lock、unlock时更新维护的数据。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②semaphore</a:t>
            </a: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与mutex实现基本相同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CH8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CH8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6630" y="1162050"/>
            <a:ext cx="7698740" cy="4802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7565" y="567055"/>
            <a:ext cx="5770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测例截图汇总（全部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通过）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8935" y="1572895"/>
            <a:ext cx="2964180" cy="1551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84800" y="1572260"/>
            <a:ext cx="2714625" cy="1551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29980" y="1550670"/>
            <a:ext cx="2553335" cy="1573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44981"/>
          <a:stretch>
            <a:fillRect/>
          </a:stretch>
        </p:blipFill>
        <p:spPr>
          <a:xfrm flipV="1">
            <a:off x="1685925" y="3546475"/>
            <a:ext cx="2916555" cy="1000760"/>
          </a:xfrm>
          <a:prstGeom prst="rect">
            <a:avLst/>
          </a:prstGeom>
        </p:spPr>
      </p:pic>
      <p:pic>
        <p:nvPicPr>
          <p:cNvPr id="8" name="图片 7" descr="429b87f426fdfa2e685d562a5c11dc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18571"/>
          <a:stretch>
            <a:fillRect/>
          </a:stretch>
        </p:blipFill>
        <p:spPr>
          <a:xfrm flipV="1">
            <a:off x="1685925" y="4547235"/>
            <a:ext cx="2917190" cy="1443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05120" y="4095750"/>
            <a:ext cx="2682240" cy="167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Рамка 48"/>
          <p:cNvSpPr/>
          <p:nvPr/>
        </p:nvSpPr>
        <p:spPr>
          <a:xfrm>
            <a:off x="4758531" y="1614170"/>
            <a:ext cx="2674938" cy="3175000"/>
          </a:xfrm>
          <a:prstGeom prst="frame">
            <a:avLst>
              <a:gd name="adj1" fmla="val 2844"/>
            </a:avLst>
          </a:prstGeom>
          <a:solidFill>
            <a:srgbClr val="FEC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4173" y="2016125"/>
            <a:ext cx="1016635" cy="1071245"/>
          </a:xfrm>
          <a:prstGeom prst="rect">
            <a:avLst/>
          </a:prstGeom>
          <a:noFill/>
          <a:ln w="9525">
            <a:noFill/>
          </a:ln>
        </p:spPr>
        <p:txBody>
          <a:bodyPr wrap="none" lIns="86687" tIns="43343" rIns="86687" bIns="43343" anchor="t">
            <a:spAutoFit/>
          </a:bodyPr>
          <a:p>
            <a:r>
              <a:rPr lang="en-US" altLang="zh-CN" sz="6400" dirty="0">
                <a:solidFill>
                  <a:srgbClr val="F9CDB0"/>
                </a:solidFill>
                <a:latin typeface="Impact" panose="020B0806030902050204" pitchFamily="34" charset="0"/>
                <a:ea typeface="微软雅黑" panose="020B0503020204020204" charset="-122"/>
                <a:cs typeface="Impact" panose="020B0806030902050204" pitchFamily="34" charset="0"/>
              </a:rPr>
              <a:t>02</a:t>
            </a:r>
            <a:endParaRPr lang="en-US" altLang="zh-CN" sz="6400" dirty="0">
              <a:solidFill>
                <a:srgbClr val="F9CDB0"/>
              </a:solidFill>
              <a:latin typeface="Impact" panose="020B0806030902050204" pitchFamily="34" charset="0"/>
              <a:ea typeface="微软雅黑" panose="020B0503020204020204" charset="-122"/>
              <a:cs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5035" y="2651125"/>
            <a:ext cx="1525905" cy="301625"/>
          </a:xfrm>
          <a:prstGeom prst="rect">
            <a:avLst/>
          </a:prstGeom>
          <a:effectLst/>
        </p:spPr>
        <p:txBody>
          <a:bodyPr vert="horz" wrap="square" lIns="86687" tIns="43343" rIns="86687" bIns="43343">
            <a:spAutoFit/>
          </a:bodyPr>
          <a:p>
            <a:pPr algn="ctr" fontAlgn="base"/>
            <a:r>
              <a:rPr lang="en-US" altLang="zh-CN" sz="1400" strike="noStrike" noProof="1" dirty="0">
                <a:solidFill>
                  <a:srgbClr val="F9CDB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TWO</a:t>
            </a:r>
            <a:endParaRPr lang="en-US" altLang="zh-CN" sz="1400" strike="noStrike" noProof="1" dirty="0">
              <a:solidFill>
                <a:srgbClr val="F9CDB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3456305" y="3556000"/>
            <a:ext cx="5123180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265" b="1" dirty="0">
                <a:solidFill>
                  <a:srgbClr val="4D4D4D"/>
                </a:solidFill>
                <a:latin typeface="+mj-ea"/>
                <a:ea typeface="+mj-ea"/>
                <a:cs typeface="+mj-ea"/>
                <a:sym typeface="+mn-ea"/>
              </a:rPr>
              <a:t>心路</a:t>
            </a:r>
            <a:r>
              <a:rPr lang="zh-CN" altLang="en-US" sz="4265" b="1" dirty="0">
                <a:solidFill>
                  <a:srgbClr val="4D4D4D"/>
                </a:solidFill>
                <a:latin typeface="+mj-ea"/>
                <a:ea typeface="+mj-ea"/>
                <a:cs typeface="+mj-ea"/>
                <a:sym typeface="+mn-ea"/>
              </a:rPr>
              <a:t>历程</a:t>
            </a:r>
            <a:endParaRPr lang="zh-CN" altLang="en-US" sz="4265" b="1" dirty="0">
              <a:solidFill>
                <a:srgbClr val="4D4D4D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Рамка 48"/>
          <p:cNvSpPr/>
          <p:nvPr/>
        </p:nvSpPr>
        <p:spPr>
          <a:xfrm>
            <a:off x="4758531" y="1614170"/>
            <a:ext cx="2674938" cy="3175000"/>
          </a:xfrm>
          <a:prstGeom prst="frame">
            <a:avLst>
              <a:gd name="adj1" fmla="val 2844"/>
            </a:avLst>
          </a:prstGeom>
          <a:solidFill>
            <a:srgbClr val="FEC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4173" y="2016125"/>
            <a:ext cx="1039495" cy="1071245"/>
          </a:xfrm>
          <a:prstGeom prst="rect">
            <a:avLst/>
          </a:prstGeom>
          <a:noFill/>
          <a:ln w="9525">
            <a:noFill/>
          </a:ln>
        </p:spPr>
        <p:txBody>
          <a:bodyPr wrap="none" lIns="86687" tIns="43343" rIns="86687" bIns="43343" anchor="t">
            <a:spAutoFit/>
          </a:bodyPr>
          <a:p>
            <a:r>
              <a:rPr lang="en-US" altLang="zh-CN" sz="6400" dirty="0">
                <a:solidFill>
                  <a:srgbClr val="F9CDB0"/>
                </a:solidFill>
                <a:latin typeface="Impact" panose="020B0806030902050204" pitchFamily="34" charset="0"/>
                <a:ea typeface="微软雅黑" panose="020B0503020204020204" charset="-122"/>
                <a:cs typeface="Impact" panose="020B0806030902050204" pitchFamily="34" charset="0"/>
              </a:rPr>
              <a:t>03</a:t>
            </a:r>
            <a:endParaRPr lang="en-US" altLang="zh-CN" sz="6400" dirty="0">
              <a:solidFill>
                <a:srgbClr val="F9CDB0"/>
              </a:solidFill>
              <a:latin typeface="Impact" panose="020B0806030902050204" pitchFamily="34" charset="0"/>
              <a:ea typeface="微软雅黑" panose="020B0503020204020204" charset="-122"/>
              <a:cs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4735" y="2651125"/>
            <a:ext cx="1525905" cy="301625"/>
          </a:xfrm>
          <a:prstGeom prst="rect">
            <a:avLst/>
          </a:prstGeom>
          <a:effectLst/>
        </p:spPr>
        <p:txBody>
          <a:bodyPr vert="horz" wrap="square" lIns="86687" tIns="43343" rIns="86687" bIns="43343">
            <a:spAutoFit/>
          </a:bodyPr>
          <a:p>
            <a:pPr algn="ctr" fontAlgn="base"/>
            <a:r>
              <a:rPr lang="en-US" altLang="zh-CN" sz="1400" strike="noStrike" noProof="1" dirty="0">
                <a:solidFill>
                  <a:srgbClr val="F9CDB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THREE</a:t>
            </a:r>
            <a:endParaRPr lang="en-US" altLang="zh-CN" sz="1400" strike="noStrike" noProof="1" dirty="0">
              <a:solidFill>
                <a:srgbClr val="F9CDB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2383790" y="3296920"/>
            <a:ext cx="7423785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426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问答题</a:t>
            </a:r>
            <a:endParaRPr lang="zh-CN" sz="426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815" y="1186815"/>
            <a:ext cx="9195435" cy="5008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ts val="0"/>
              </a:spcBef>
              <a:buNone/>
            </a:pP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缺页有两个常见的原因，其一是 Lazy 策略，也就是直到内存页面被访问才实际进行页表操作。 比如，一个程序被执行时，进程的代码段理论上需要从磁盘加载到内存。但是 os 并不会马上这样做， 而是会保存 .text 段在磁盘的位置信息，在这些代码第一次被执行时才完成从磁盘的加载操作。</a:t>
            </a: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③这样做有哪些好处？</a:t>
            </a: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a.提高内存利用率。代码只有第一次被执行时才完成从磁盘的加载操作，这意味着只有会被使用的代码才会占用物理内存空间，提高了内存的利用效率。</a:t>
            </a:r>
            <a:endParaRPr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b.减少启动时间。程序启动时不必加载全部的代码和数据，减少了启动时的磁盘读取时间。</a:t>
            </a:r>
            <a:endParaRPr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</a:t>
            </a: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.优化I/O操作：只有在需要时才从磁盘加载数据，减少了I/O操作。这对于I/O密集型的系统来说尤其重要.</a:t>
            </a:r>
            <a:endParaRPr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endParaRPr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CH4-2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Lazy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策略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815" y="1186815"/>
            <a:ext cx="9195435" cy="5008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1.</a:t>
            </a: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stride 算法深入</a:t>
            </a: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stride 算法原理非常简单，但是有一个比较大的问题。例如两个 pass = 10 的进程，使用 8bit 无符号整形储存 stride， p1.stride = 255, p2.stride = 250，在 p2 执行一个时间片后，理论上下一次应该 p1 执行。</a:t>
            </a: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①</a:t>
            </a: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实际情况是轮到 p1 执行吗？为什么？</a:t>
            </a: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 ​</a:t>
            </a:r>
            <a:r>
              <a:rPr 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    </a:t>
            </a: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不是。因为在p2执行完一个时间片之后，它的stride理论上=260，这溢出了8bit无符号整形的储存范围，变成了4，而4&lt;250，所以p</a:t>
            </a:r>
            <a:r>
              <a:rPr 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优先级比p1高，接下来还是p2执行。</a:t>
            </a:r>
            <a:endParaRPr dirty="0">
              <a:latin typeface="+mn-ea"/>
              <a:cs typeface="+mn-ea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我们之前要求进程优先级 &gt;= 2 其实就是为了解决这个问题。可以证明，在不考虑溢出的情况下, 在进程优先级全部 &gt;= 2 的情况下，如果严格按照算法执行，那么 STRIDE_MAX – STRIDE_MIN &lt;= BigStride / 2。</a:t>
            </a: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②</a:t>
            </a: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为什么？尝试简单说明（不要求严格证明）。</a:t>
            </a: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 </a:t>
            </a:r>
            <a:r>
              <a:rPr 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    </a:t>
            </a:r>
            <a:r>
              <a:rPr 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因为，假设STRIDE_MAX =BigStride/x,  STRIDE_MIN=BigStride/y, 其中x和y是</a:t>
            </a:r>
            <a:r>
              <a:rPr 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＞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2的整数且x&lt;=y，代表两个stride对应的优先级。</a:t>
            </a:r>
            <a:endParaRPr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那么STRIDE_MAX – STRIDE_MIN=BigStride/(1/x-1/y)＜BigStride/2。得证。</a:t>
            </a:r>
            <a:endParaRPr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CH5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矩形 256"/>
          <p:cNvSpPr/>
          <p:nvPr/>
        </p:nvSpPr>
        <p:spPr>
          <a:xfrm>
            <a:off x="506095" y="454978"/>
            <a:ext cx="11179810" cy="5948045"/>
          </a:xfrm>
          <a:prstGeom prst="rect">
            <a:avLst/>
          </a:prstGeom>
          <a:noFill/>
          <a:ln w="15240"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 idx="4294967295"/>
          </p:nvPr>
        </p:nvSpPr>
        <p:spPr>
          <a:xfrm>
            <a:off x="1403350" y="1212215"/>
            <a:ext cx="4125595" cy="899160"/>
          </a:xfrm>
        </p:spPr>
        <p:txBody>
          <a:bodyPr>
            <a:normAutofit/>
          </a:bodyPr>
          <a:p>
            <a:pPr algn="l"/>
            <a:r>
              <a:rPr lang="zh-CN" altLang="en-US" sz="4000" b="1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200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solidFill>
                  <a:srgbClr val="4D4D4D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zh-CN" altLang="en-US" sz="2000">
              <a:solidFill>
                <a:srgbClr val="4D4D4D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2297180" y="2966720"/>
            <a:ext cx="391985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rgbClr val="4D4D4D"/>
                </a:solidFill>
                <a:latin typeface="+mj-ea"/>
                <a:ea typeface="+mj-ea"/>
                <a:cs typeface="+mj-ea"/>
                <a:sym typeface="+mn-ea"/>
              </a:rPr>
              <a:t>代码</a:t>
            </a:r>
            <a:r>
              <a:rPr lang="zh-CN" altLang="en-US" sz="2800" b="1" dirty="0">
                <a:solidFill>
                  <a:srgbClr val="4D4D4D"/>
                </a:solidFill>
                <a:latin typeface="+mj-ea"/>
                <a:ea typeface="+mj-ea"/>
                <a:cs typeface="+mj-ea"/>
                <a:sym typeface="+mn-ea"/>
              </a:rPr>
              <a:t>实现</a:t>
            </a:r>
            <a:endParaRPr lang="zh-CN" altLang="en-US" sz="2800" b="1" dirty="0">
              <a:solidFill>
                <a:srgbClr val="4D4D4D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0" name="TextBox 76"/>
          <p:cNvSpPr txBox="1"/>
          <p:nvPr/>
        </p:nvSpPr>
        <p:spPr>
          <a:xfrm>
            <a:off x="6342765" y="3033395"/>
            <a:ext cx="355854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rgbClr val="4D4D4D"/>
                </a:solidFill>
                <a:latin typeface="+mj-ea"/>
                <a:ea typeface="+mj-ea"/>
                <a:cs typeface="+mj-ea"/>
                <a:sym typeface="+mn-ea"/>
              </a:rPr>
              <a:t>心路</a:t>
            </a:r>
            <a:r>
              <a:rPr lang="zh-CN" altLang="en-US" sz="2800" b="1" dirty="0">
                <a:solidFill>
                  <a:srgbClr val="4D4D4D"/>
                </a:solidFill>
                <a:latin typeface="+mj-ea"/>
                <a:ea typeface="+mj-ea"/>
                <a:cs typeface="+mj-ea"/>
                <a:sym typeface="+mn-ea"/>
              </a:rPr>
              <a:t>历程</a:t>
            </a:r>
            <a:endParaRPr lang="zh-CN" altLang="en-US" sz="2800" b="1" dirty="0">
              <a:solidFill>
                <a:srgbClr val="4D4D4D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67180" y="3033395"/>
            <a:ext cx="5691505" cy="731520"/>
            <a:chOff x="2116" y="4777"/>
            <a:chExt cx="8963" cy="1152"/>
          </a:xfrm>
        </p:grpSpPr>
        <p:sp>
          <p:nvSpPr>
            <p:cNvPr id="6" name="Rectangle 58"/>
            <p:cNvSpPr>
              <a:spLocks noChangeAspect="1"/>
            </p:cNvSpPr>
            <p:nvPr/>
          </p:nvSpPr>
          <p:spPr>
            <a:xfrm>
              <a:off x="2116" y="4777"/>
              <a:ext cx="1150" cy="1152"/>
            </a:xfrm>
            <a:prstGeom prst="rect">
              <a:avLst/>
            </a:prstGeom>
            <a:solidFill>
              <a:srgbClr val="F9C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Impact" panose="020B0806030902050204" pitchFamily="34" charset="0"/>
                  <a:sym typeface="微软雅黑" panose="020B0503020204020204" charset="-122"/>
                </a:rPr>
                <a:t>01</a:t>
              </a:r>
              <a:endParaRPr lang="en-US" sz="36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  <a:cs typeface="Impact" panose="020B0806030902050204" pitchFamily="34" charset="0"/>
                <a:sym typeface="微软雅黑" panose="020B0503020204020204" charset="-122"/>
              </a:endParaRPr>
            </a:p>
          </p:txBody>
        </p:sp>
        <p:sp>
          <p:nvSpPr>
            <p:cNvPr id="13" name="Rectangle 58"/>
            <p:cNvSpPr>
              <a:spLocks noChangeAspect="1"/>
            </p:cNvSpPr>
            <p:nvPr/>
          </p:nvSpPr>
          <p:spPr>
            <a:xfrm>
              <a:off x="9929" y="4777"/>
              <a:ext cx="1150" cy="115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Impact" panose="020B0806030902050204" pitchFamily="34" charset="0"/>
                  <a:sym typeface="微软雅黑" panose="020B0503020204020204" charset="-122"/>
                </a:rPr>
                <a:t>02</a:t>
              </a:r>
              <a:endParaRPr lang="en-US" sz="36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  <a:cs typeface="Impact" panose="020B0806030902050204" pitchFamily="34" charset="0"/>
                <a:sym typeface="微软雅黑" panose="020B0503020204020204" charset="-122"/>
              </a:endParaRPr>
            </a:p>
          </p:txBody>
        </p:sp>
      </p:grpSp>
      <p:sp>
        <p:nvSpPr>
          <p:cNvPr id="27" name="Rectangle 58"/>
          <p:cNvSpPr>
            <a:spLocks noChangeAspect="1"/>
          </p:cNvSpPr>
          <p:nvPr/>
        </p:nvSpPr>
        <p:spPr>
          <a:xfrm>
            <a:off x="1567180" y="4514850"/>
            <a:ext cx="730250" cy="73152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  <a:cs typeface="Impact" panose="020B0806030902050204" pitchFamily="34" charset="0"/>
                <a:sym typeface="微软雅黑" panose="020B0503020204020204" charset="-122"/>
              </a:rPr>
              <a:t>03</a:t>
            </a:r>
            <a:endParaRPr lang="en-US" sz="3600" dirty="0" smtClean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  <a:cs typeface="Impact" panose="020B0806030902050204" pitchFamily="34" charset="0"/>
              <a:sym typeface="微软雅黑" panose="020B0503020204020204" charset="-122"/>
            </a:endParaRPr>
          </a:p>
        </p:txBody>
      </p:sp>
      <p:sp>
        <p:nvSpPr>
          <p:cNvPr id="2" name="TextBox 76"/>
          <p:cNvSpPr txBox="1"/>
          <p:nvPr>
            <p:custDataLst>
              <p:tags r:id="rId1"/>
            </p:custDataLst>
          </p:nvPr>
        </p:nvSpPr>
        <p:spPr>
          <a:xfrm>
            <a:off x="2297180" y="4514850"/>
            <a:ext cx="391985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rgbClr val="4D4D4D"/>
                </a:solidFill>
                <a:latin typeface="+mj-ea"/>
                <a:ea typeface="+mj-ea"/>
                <a:cs typeface="+mj-ea"/>
                <a:sym typeface="+mn-ea"/>
              </a:rPr>
              <a:t>问答</a:t>
            </a:r>
            <a:r>
              <a:rPr lang="zh-CN" altLang="en-US" sz="2800" b="1" dirty="0">
                <a:solidFill>
                  <a:srgbClr val="4D4D4D"/>
                </a:solidFill>
                <a:latin typeface="+mj-ea"/>
                <a:ea typeface="+mj-ea"/>
                <a:cs typeface="+mj-ea"/>
                <a:sym typeface="+mn-ea"/>
              </a:rPr>
              <a:t>题</a:t>
            </a:r>
            <a:endParaRPr lang="zh-CN" altLang="en-US" sz="2800" b="1" dirty="0">
              <a:solidFill>
                <a:srgbClr val="4D4D4D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815" y="1186815"/>
            <a:ext cx="9195435" cy="5008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ts val="0"/>
              </a:spcBef>
              <a:buNone/>
            </a:pP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考虑溢出的情况下，可以为 Stride 设计特别的比较器，让 BinaryHeap&lt;Stride&gt; 的 pop 方法能返回真正最小的 Stride。补全下列代码中的 `partial_cmp` 函数，假设两个 Stride 永远不会相等。</a:t>
            </a: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CH5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68750" y="1871345"/>
            <a:ext cx="4140200" cy="441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815" y="1186815"/>
            <a:ext cx="9195435" cy="5008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1.</a:t>
            </a:r>
            <a:r>
              <a:rPr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在我们的easy-fs中，root inode起着什么作用？如果root inode中的内容损坏了，会发生什么？</a:t>
            </a: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root inode代表着根目录，是整个文件系统（文件树）的起点，是所有的相对和绝对路径的参照点。</a:t>
            </a:r>
            <a:endParaRPr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如果root inode中的内容损坏，系统将无法正确挂载文件系统，无法访问任何文件和目录。</a:t>
            </a:r>
            <a:endParaRPr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CH6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CH8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92885" y="1049655"/>
            <a:ext cx="8520430" cy="5036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CH8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6630" y="1128395"/>
            <a:ext cx="10148570" cy="5729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Mutex1的实现：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先释放锁（设置 mutex_inner.locked = false）。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再检查等待队列 wait_queue是否有任务需要唤醒。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Mutex2的实现：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先检查等待队列 wait_queue。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如果队列中有任务，先唤醒该任务。只有在队列为空时才释放锁（设置 mutex_inner.locked = false）。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主要区别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①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锁释放时机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：Mutex1 在检查等待队列前就释放锁，而Mutex2 只在队列为空时才释放锁。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②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等待任务的处理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：Mutex1 优先释放锁，无论等待队列是否为空。Mutex2 只有优先唤醒等待的任务，只在等待队列为空时才释放锁。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潜在问题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竞争条件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：Mutex1 可能导致竞争条件。它先解锁，再处理等待队列。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在解锁和唤醒等待任务的时间窗口内，其他线程可能会获取锁并改变状态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，从而导致唤醒任务看到不一致的状态、双重解锁等问题。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公平性问题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：Mutex1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允许新任务抢占锁，可能导致先进入等待队列的任务等待更长时间，公平性较差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。而Mutex2 则较为公平，因为它优先处理等待队列中的任务，这意味着等待较长时间的任务更有可能被先处理。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分工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6630" y="1128395"/>
            <a:ext cx="10148570" cy="5729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ch3，ch4，ch5，ch6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实现：房奕嘉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ch8（一起讨论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，在房奕嘉的电脑上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提交）：房奕嘉 叶杨轶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问答、报告、PPT：叶杨轶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808605" y="3938270"/>
            <a:ext cx="6622415" cy="514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55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谢谢大家</a:t>
            </a:r>
            <a:endParaRPr lang="zh-CN" sz="55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0628" y="2759710"/>
            <a:ext cx="7230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0" b="1" dirty="0" smtClean="0">
                <a:solidFill>
                  <a:srgbClr val="F9CD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THANKS</a:t>
            </a:r>
            <a:endParaRPr lang="en-US" altLang="zh-CN" sz="12000" b="1" dirty="0" smtClean="0">
              <a:solidFill>
                <a:srgbClr val="F9CDB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0" y="4702175"/>
            <a:ext cx="6663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房奕嘉：主要代码实现</a:t>
            </a:r>
            <a:r>
              <a:rPr lang="en-US" altLang="zh-CN" b="1">
                <a:sym typeface="+mn-ea"/>
              </a:rPr>
              <a:t>     </a:t>
            </a:r>
            <a:r>
              <a:rPr lang="zh-CN" altLang="en-US" b="1">
                <a:sym typeface="+mn-ea"/>
              </a:rPr>
              <a:t>叶杨轶：问答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报告撰写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辅助代码实现</a:t>
            </a:r>
            <a:r>
              <a:rPr lang="en-US" altLang="zh-CN" b="1">
                <a:sym typeface="+mn-ea"/>
              </a:rPr>
              <a:t> 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Рамка 48"/>
          <p:cNvSpPr/>
          <p:nvPr/>
        </p:nvSpPr>
        <p:spPr>
          <a:xfrm>
            <a:off x="4758531" y="1614170"/>
            <a:ext cx="2674938" cy="3175000"/>
          </a:xfrm>
          <a:prstGeom prst="frame">
            <a:avLst>
              <a:gd name="adj1" fmla="val 2844"/>
            </a:avLst>
          </a:prstGeom>
          <a:solidFill>
            <a:srgbClr val="FEC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4173" y="2016125"/>
            <a:ext cx="918210" cy="1071245"/>
          </a:xfrm>
          <a:prstGeom prst="rect">
            <a:avLst/>
          </a:prstGeom>
          <a:noFill/>
          <a:ln w="9525">
            <a:noFill/>
          </a:ln>
        </p:spPr>
        <p:txBody>
          <a:bodyPr wrap="none" lIns="86687" tIns="43343" rIns="86687" bIns="43343" anchor="t">
            <a:spAutoFit/>
          </a:bodyPr>
          <a:p>
            <a:r>
              <a:rPr lang="en-US" altLang="zh-CN" sz="6400" dirty="0">
                <a:solidFill>
                  <a:srgbClr val="F9CDB0"/>
                </a:solidFill>
                <a:latin typeface="Impact" panose="020B0806030902050204" pitchFamily="34" charset="0"/>
                <a:ea typeface="微软雅黑" panose="020B0503020204020204" charset="-122"/>
                <a:cs typeface="Impact" panose="020B0806030902050204" pitchFamily="34" charset="0"/>
              </a:rPr>
              <a:t>01</a:t>
            </a:r>
            <a:endParaRPr lang="en-US" altLang="zh-CN" sz="6400" dirty="0">
              <a:solidFill>
                <a:srgbClr val="F9CDB0"/>
              </a:solidFill>
              <a:latin typeface="Impact" panose="020B0806030902050204" pitchFamily="34" charset="0"/>
              <a:ea typeface="微软雅黑" panose="020B0503020204020204" charset="-122"/>
              <a:cs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5035" y="2651125"/>
            <a:ext cx="1525905" cy="301625"/>
          </a:xfrm>
          <a:prstGeom prst="rect">
            <a:avLst/>
          </a:prstGeom>
          <a:effectLst/>
        </p:spPr>
        <p:txBody>
          <a:bodyPr vert="horz" wrap="square" lIns="86687" tIns="43343" rIns="86687" bIns="43343">
            <a:spAutoFit/>
          </a:bodyPr>
          <a:p>
            <a:pPr algn="ctr" fontAlgn="base"/>
            <a:r>
              <a:rPr lang="en-US" altLang="zh-CN" sz="1400" strike="noStrike" noProof="1" dirty="0">
                <a:solidFill>
                  <a:srgbClr val="F9CDB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ONE</a:t>
            </a:r>
            <a:endParaRPr lang="en-US" altLang="zh-CN" sz="1400" strike="noStrike" noProof="1" dirty="0">
              <a:solidFill>
                <a:srgbClr val="F9CDB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3456305" y="3556000"/>
            <a:ext cx="5123180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265" b="1" dirty="0">
                <a:solidFill>
                  <a:srgbClr val="4D4D4D"/>
                </a:solidFill>
                <a:latin typeface="+mj-ea"/>
                <a:ea typeface="+mj-ea"/>
                <a:cs typeface="+mj-ea"/>
                <a:sym typeface="+mn-ea"/>
              </a:rPr>
              <a:t>代码实现</a:t>
            </a:r>
            <a:endParaRPr lang="zh-CN" altLang="en-US" sz="4265" b="1" dirty="0">
              <a:solidFill>
                <a:srgbClr val="4D4D4D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7965" y="1103630"/>
            <a:ext cx="919543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实现sys_task_info：</a:t>
            </a: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用于获取当前任务信息（运行时长，当前状态和系统调用次数）。</a:t>
            </a: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具体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的实现方法：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在TaskManager里，加入get_task_info方法，在TaskControlBlock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之中维护程序开始时间和syscall次数的数组。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①运行时长：在调度时，通过get_time来更新开始时间。用info存储运行的时长，这个时长由调用时的时间，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减去开始时间得到。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②当前状态：一定是running。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③系统调用次数：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在syscall数组存放调用次数，通过在mod.rs里的syscall里调用update_syscall_times（在task_manager里实现）。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get_task_info和update_syscall_times的实现都是先获得TaskManagerInner，再获取current_task，最后通过参数，更新对应信息。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3236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CH3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7565" y="520065"/>
            <a:ext cx="3236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CH3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0" y="1289685"/>
            <a:ext cx="8444865" cy="4351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7965" y="1103630"/>
            <a:ext cx="91954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ts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①重写 sys_get_time 和 sys_task_info</a:t>
            </a:r>
            <a:endParaRPr lang="zh-CN" altLang="en-US" b="1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​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不用修改TaskManager中的方法，只需要将传入的虚拟地址转化为物理地址，再调用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即可。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②mmap 和 munmap 匿名映射</a:t>
            </a:r>
            <a:endParaRPr lang="zh-CN" altLang="en-US" b="1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​	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mmap：先判断参数是否合法，再获得当前任务的memory_set。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接下来，确认参数范围内的虚拟页号对应的页是否已经被分配过，如果都未分配，根据port参数，得到地址区间的权限，再调用封装好的insert_framed_area，将页表插入memory_set；如果分配过，则返回-1。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​	munmap：类似mmap，但是memory_set没有实现unmap，需要自己实现。对memory_set里的每个map_area，将其与unmap的范围重合的部分调用MapArea的unmap_one即可。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CH4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CH4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175" y="1180465"/>
            <a:ext cx="7867650" cy="4497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7965" y="1407160"/>
            <a:ext cx="91954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ts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①迁移get_time，get_task_info，mmap和munmap：</a:t>
            </a:r>
            <a:endParaRPr lang="zh-CN" altLang="en-US" b="1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get_time：与之前相同。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get_task_info，mmap和munmap：用current_task得当前进程。其余步骤与之前相同，都实现为TaskControlBlock的方法。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CH5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97965" y="3464560"/>
            <a:ext cx="9195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ts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②实现系统调用spawn</a:t>
            </a:r>
            <a:endParaRPr lang="zh-CN" altLang="en-US" b="1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将fork和exec连在一起，与fork的不同在于，子进程的TaskControlBlock的参数，改为path获取的elf_data中的参数（不复制父进程的地址空间）。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7965" y="1575435"/>
            <a:ext cx="91954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ts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③实现stride调度算法。</a:t>
            </a:r>
            <a:endParaRPr lang="zh-CN" altLang="en-US" b="1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457200">
              <a:spcBef>
                <a:spcPts val="0"/>
              </a:spcBef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在TaskControlBlockInner添加priority和stride两个变量，sys_set_priority将当前进程的优先级修改为对应的参数即可。调度算法修改TaskManager的fetch函数，遍历等待队列，获得stride最小的进程，根据stride += BIG_STRIDE / priority，再从队列中弹出这个进程。BIG_STRIDE取720720。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520065"/>
            <a:ext cx="5770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CH5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jb3VudCI6MTMsImhkaWQiOiIwOWNjNTMxZDg5YjRjMGRiNjMwNGFlNjlmNmRiYWZhOCIsInVzZXJDb3VudCI6MTN9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3477</Words>
  <Application>WPS 演示</Application>
  <PresentationFormat>宽屏</PresentationFormat>
  <Paragraphs>184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Impact</vt:lpstr>
      <vt:lpstr>华文楷体</vt:lpstr>
      <vt:lpstr>仿宋</vt:lpstr>
      <vt:lpstr>黑体</vt:lpstr>
      <vt:lpstr>Arial Unicode MS</vt:lpstr>
      <vt:lpstr>Arial Black</vt:lpstr>
      <vt:lpstr>等线</vt:lpstr>
      <vt:lpstr>Calibri</vt:lpstr>
      <vt:lpstr>Office 主题​​</vt:lpstr>
      <vt:lpstr>PowerPoint 演示文稿</vt:lpstr>
      <vt:lpstr>目录/CONTENTS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其他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叶杨轶</cp:lastModifiedBy>
  <cp:revision>37</cp:revision>
  <dcterms:created xsi:type="dcterms:W3CDTF">2020-04-06T10:36:00Z</dcterms:created>
  <dcterms:modified xsi:type="dcterms:W3CDTF">2024-01-15T06:39:33Z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KSOTemplateUUID">
    <vt:lpwstr>v1.0_mb_9JTVmBV+lTXG73SLhG+HdQ==</vt:lpwstr>
  </property>
  <property fmtid="{D5CDD505-2E9C-101B-9397-08002B2CF9AE}" pid="4" name="ICV">
    <vt:lpwstr>895BF5DAD0AF4D2A87041E1B3A47229E_12</vt:lpwstr>
  </property>
</Properties>
</file>