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6" r:id="rId7"/>
    <p:sldId id="270" r:id="rId8"/>
    <p:sldId id="267" r:id="rId9"/>
    <p:sldId id="268" r:id="rId10"/>
    <p:sldId id="269" r:id="rId11"/>
    <p:sldId id="271" r:id="rId12"/>
    <p:sldId id="264" r:id="rId13"/>
    <p:sldId id="272" r:id="rId14"/>
    <p:sldId id="273" r:id="rId15"/>
    <p:sldId id="274" r:id="rId16"/>
    <p:sldId id="275" r:id="rId17"/>
    <p:sldId id="276" r:id="rId18"/>
    <p:sldId id="277" r:id="rId19"/>
    <p:sldId id="265" r:id="rId20"/>
    <p:sldId id="260" r:id="rId21"/>
    <p:sldId id="27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64" d="100"/>
          <a:sy n="64" d="100"/>
        </p:scale>
        <p:origin x="78" y="2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6/18/2015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6/18/2015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6/18/2015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6/18/2015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6/18/2015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6/18/2015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6/18/2015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6/18/2015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6/18/2015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6/18/2015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6/18/2015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6/18/2015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123.57.204.246:8004/"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123.57.204.246:8004/index.php/vote_model_test/test" TargetMode="External"/><Relationship Id="rId2" Type="http://schemas.openxmlformats.org/officeDocument/2006/relationships/hyperlink" Target="http://123.57.204.246:8004/index.php/user_model_test/tes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第四阶段报告</a:t>
            </a:r>
            <a:endParaRPr lang="zh-CN" altLang="en-US" dirty="0"/>
          </a:p>
        </p:txBody>
      </p:sp>
      <p:sp>
        <p:nvSpPr>
          <p:cNvPr id="3" name="副标题 2"/>
          <p:cNvSpPr>
            <a:spLocks noGrp="1"/>
          </p:cNvSpPr>
          <p:nvPr>
            <p:ph type="subTitle" idx="1"/>
          </p:nvPr>
        </p:nvSpPr>
        <p:spPr/>
        <p:txBody>
          <a:bodyPr/>
          <a:lstStyle/>
          <a:p>
            <a:r>
              <a:rPr lang="zh-CN" altLang="en-US" dirty="0"/>
              <a:t>陈可心 刘雨轩 欧阳逸群 彭广举 田堃 王钰翔 元棪 </a:t>
            </a:r>
            <a:r>
              <a:rPr lang="zh-CN" altLang="en-US" dirty="0" smtClean="0"/>
              <a:t>周昊宇</a:t>
            </a:r>
            <a:endParaRPr lang="en-US" altLang="zh-CN" dirty="0" smtClean="0"/>
          </a:p>
          <a:p>
            <a:r>
              <a:rPr lang="en-US" altLang="zh-CN" dirty="0"/>
              <a:t>2015</a:t>
            </a:r>
            <a:r>
              <a:rPr lang="zh-CN" altLang="en-US" dirty="0"/>
              <a:t>年</a:t>
            </a:r>
            <a:r>
              <a:rPr lang="en-US" altLang="zh-CN" dirty="0"/>
              <a:t>6</a:t>
            </a:r>
            <a:r>
              <a:rPr lang="zh-CN" altLang="en-US" dirty="0"/>
              <a:t>月</a:t>
            </a:r>
            <a:r>
              <a:rPr lang="en-US" altLang="zh-CN" dirty="0"/>
              <a:t>18</a:t>
            </a:r>
            <a:r>
              <a:rPr lang="zh-CN" altLang="en-US" dirty="0" smtClean="0"/>
              <a:t>日</a:t>
            </a:r>
            <a:endParaRPr lang="en-US" altLang="zh-CN" dirty="0"/>
          </a:p>
          <a:p>
            <a:endParaRPr lang="zh-CN" altLang="en-US" dirty="0"/>
          </a:p>
        </p:txBody>
      </p:sp>
    </p:spTree>
    <p:extLst>
      <p:ext uri="{BB962C8B-B14F-4D97-AF65-F5344CB8AC3E}">
        <p14:creationId xmlns:p14="http://schemas.microsoft.com/office/powerpoint/2010/main" val="2455067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Vote_model_test</a:t>
            </a:r>
            <a:endParaRPr lang="zh-CN" altLang="en-US" dirty="0"/>
          </a:p>
        </p:txBody>
      </p:sp>
      <p:graphicFrame>
        <p:nvGraphicFramePr>
          <p:cNvPr id="4" name="内容占位符 3"/>
          <p:cNvGraphicFramePr>
            <a:graphicFrameLocks noGrp="1"/>
          </p:cNvGraphicFramePr>
          <p:nvPr>
            <p:ph idx="1"/>
            <p:extLst/>
          </p:nvPr>
        </p:nvGraphicFramePr>
        <p:xfrm>
          <a:off x="2691685" y="1313642"/>
          <a:ext cx="7366715" cy="5344735"/>
        </p:xfrm>
        <a:graphic>
          <a:graphicData uri="http://schemas.openxmlformats.org/drawingml/2006/table">
            <a:tbl>
              <a:tblPr>
                <a:tableStyleId>{5C22544A-7EE6-4342-B048-85BDC9FD1C3A}</a:tableStyleId>
              </a:tblPr>
              <a:tblGrid>
                <a:gridCol w="501908"/>
                <a:gridCol w="1878109"/>
                <a:gridCol w="2250491"/>
                <a:gridCol w="874291"/>
                <a:gridCol w="987625"/>
                <a:gridCol w="874291"/>
              </a:tblGrid>
              <a:tr h="668092">
                <a:tc>
                  <a:txBody>
                    <a:bodyPr/>
                    <a:lstStyle/>
                    <a:p>
                      <a:pPr algn="r" fontAlgn="b"/>
                      <a:r>
                        <a:rPr lang="en-US" altLang="zh-CN" sz="1000" u="none" strike="noStrike">
                          <a:effectLst/>
                        </a:rPr>
                        <a:t>6</a:t>
                      </a:r>
                      <a:endParaRPr lang="en-US" altLang="zh-CN" sz="1000" b="0" i="0" u="none" strike="noStrike">
                        <a:solidFill>
                          <a:srgbClr val="000000"/>
                        </a:solidFill>
                        <a:effectLst/>
                        <a:latin typeface="宋体" panose="02010600030101010101" pitchFamily="2" charset="-122"/>
                        <a:ea typeface="宋体" panose="02010600030101010101" pitchFamily="2" charset="-122"/>
                      </a:endParaRPr>
                    </a:p>
                  </a:txBody>
                  <a:tcPr marL="8746" marR="8746" marT="8746" marB="0" anchor="b"/>
                </a:tc>
                <a:tc>
                  <a:txBody>
                    <a:bodyPr/>
                    <a:lstStyle/>
                    <a:p>
                      <a:pPr algn="l" fontAlgn="b"/>
                      <a:r>
                        <a:rPr lang="en-US" sz="1000" u="none" strike="noStrike">
                          <a:effectLst/>
                        </a:rPr>
                        <a:t>get_voted</a:t>
                      </a:r>
                      <a:endParaRPr lang="en-US" sz="1000" b="0" i="0" u="none" strike="noStrike">
                        <a:solidFill>
                          <a:srgbClr val="000000"/>
                        </a:solidFill>
                        <a:effectLst/>
                        <a:latin typeface="宋体" panose="02010600030101010101" pitchFamily="2" charset="-122"/>
                        <a:ea typeface="宋体" panose="02010600030101010101" pitchFamily="2" charset="-122"/>
                      </a:endParaRPr>
                    </a:p>
                  </a:txBody>
                  <a:tcPr marL="8746" marR="8746" marT="8746" marB="0" anchor="b"/>
                </a:tc>
                <a:tc>
                  <a:txBody>
                    <a:bodyPr/>
                    <a:lstStyle/>
                    <a:p>
                      <a:pPr algn="l" fontAlgn="b"/>
                      <a:r>
                        <a:rPr lang="zh-CN" altLang="en-US" sz="1000" u="none" strike="noStrike">
                          <a:effectLst/>
                        </a:rPr>
                        <a:t>输入用户</a:t>
                      </a:r>
                      <a:r>
                        <a:rPr lang="en-US" altLang="zh-CN" sz="1000" u="none" strike="noStrike">
                          <a:effectLst/>
                        </a:rPr>
                        <a:t>ID,</a:t>
                      </a:r>
                      <a:r>
                        <a:rPr lang="zh-CN" altLang="en-US" sz="1000" u="none" strike="noStrike">
                          <a:effectLst/>
                        </a:rPr>
                        <a:t>查询用户投票过的投票，直接返回查询结果</a:t>
                      </a:r>
                      <a:endParaRPr lang="zh-CN" altLang="en-US" sz="1000" b="0" i="0" u="none" strike="noStrike">
                        <a:solidFill>
                          <a:srgbClr val="000000"/>
                        </a:solidFill>
                        <a:effectLst/>
                        <a:latin typeface="宋体" panose="02010600030101010101" pitchFamily="2" charset="-122"/>
                        <a:ea typeface="宋体" panose="02010600030101010101" pitchFamily="2" charset="-122"/>
                      </a:endParaRPr>
                    </a:p>
                  </a:txBody>
                  <a:tcPr marL="8746" marR="8746" marT="8746" marB="0" anchor="b"/>
                </a:tc>
                <a:tc>
                  <a:txBody>
                    <a:bodyPr/>
                    <a:lstStyle/>
                    <a:p>
                      <a:pPr algn="l" fontAlgn="b"/>
                      <a:r>
                        <a:rPr lang="zh-CN" altLang="en-US" sz="1000" u="none" strike="noStrike">
                          <a:effectLst/>
                        </a:rPr>
                        <a:t>是</a:t>
                      </a:r>
                      <a:endParaRPr lang="zh-CN" altLang="en-US" sz="1000" b="0" i="0" u="none" strike="noStrike">
                        <a:solidFill>
                          <a:srgbClr val="000000"/>
                        </a:solidFill>
                        <a:effectLst/>
                        <a:latin typeface="宋体" panose="02010600030101010101" pitchFamily="2" charset="-122"/>
                        <a:ea typeface="宋体" panose="02010600030101010101" pitchFamily="2" charset="-122"/>
                      </a:endParaRPr>
                    </a:p>
                  </a:txBody>
                  <a:tcPr marL="8746" marR="8746" marT="8746" marB="0" anchor="b"/>
                </a:tc>
                <a:tc>
                  <a:txBody>
                    <a:bodyPr/>
                    <a:lstStyle/>
                    <a:p>
                      <a:pPr algn="l" fontAlgn="b"/>
                      <a:endParaRPr lang="zh-CN" altLang="en-US" sz="1000" b="0" i="0" u="none" strike="noStrike">
                        <a:solidFill>
                          <a:srgbClr val="000000"/>
                        </a:solidFill>
                        <a:effectLst/>
                        <a:latin typeface="宋体" panose="02010600030101010101" pitchFamily="2" charset="-122"/>
                        <a:ea typeface="宋体" panose="02010600030101010101" pitchFamily="2" charset="-122"/>
                      </a:endParaRPr>
                    </a:p>
                  </a:txBody>
                  <a:tcPr marL="8746" marR="8746" marT="8746" marB="0" anchor="b"/>
                </a:tc>
                <a:tc>
                  <a:txBody>
                    <a:bodyPr/>
                    <a:lstStyle/>
                    <a:p>
                      <a:pPr algn="l" fontAlgn="b"/>
                      <a:r>
                        <a:rPr lang="en-US" altLang="zh-CN" sz="1000" u="none" strike="noStrike">
                          <a:effectLst/>
                        </a:rPr>
                        <a:t>/</a:t>
                      </a:r>
                      <a:endParaRPr lang="en-US" altLang="zh-CN" sz="1000" b="0" i="0" u="none" strike="noStrike">
                        <a:solidFill>
                          <a:srgbClr val="000000"/>
                        </a:solidFill>
                        <a:effectLst/>
                        <a:latin typeface="宋体" panose="02010600030101010101" pitchFamily="2" charset="-122"/>
                        <a:ea typeface="宋体" panose="02010600030101010101" pitchFamily="2" charset="-122"/>
                      </a:endParaRPr>
                    </a:p>
                  </a:txBody>
                  <a:tcPr marL="8746" marR="8746" marT="8746" marB="0" anchor="b"/>
                </a:tc>
              </a:tr>
              <a:tr h="668092">
                <a:tc>
                  <a:txBody>
                    <a:bodyPr/>
                    <a:lstStyle/>
                    <a:p>
                      <a:pPr algn="r" fontAlgn="b"/>
                      <a:r>
                        <a:rPr lang="en-US" altLang="zh-CN" sz="1000" u="none" strike="noStrike">
                          <a:effectLst/>
                        </a:rPr>
                        <a:t>7</a:t>
                      </a:r>
                      <a:endParaRPr lang="en-US" altLang="zh-CN" sz="1000" b="0" i="0" u="none" strike="noStrike">
                        <a:solidFill>
                          <a:srgbClr val="000000"/>
                        </a:solidFill>
                        <a:effectLst/>
                        <a:latin typeface="宋体" panose="02010600030101010101" pitchFamily="2" charset="-122"/>
                        <a:ea typeface="宋体" panose="02010600030101010101" pitchFamily="2" charset="-122"/>
                      </a:endParaRPr>
                    </a:p>
                  </a:txBody>
                  <a:tcPr marL="8746" marR="8746" marT="8746" marB="0" anchor="b"/>
                </a:tc>
                <a:tc>
                  <a:txBody>
                    <a:bodyPr/>
                    <a:lstStyle/>
                    <a:p>
                      <a:pPr algn="l" fontAlgn="b"/>
                      <a:r>
                        <a:rPr lang="en-US" sz="1000" u="none" strike="noStrike">
                          <a:effectLst/>
                        </a:rPr>
                        <a:t>get_published</a:t>
                      </a:r>
                      <a:endParaRPr lang="en-US" sz="1000" b="0" i="0" u="none" strike="noStrike">
                        <a:solidFill>
                          <a:srgbClr val="000000"/>
                        </a:solidFill>
                        <a:effectLst/>
                        <a:latin typeface="宋体" panose="02010600030101010101" pitchFamily="2" charset="-122"/>
                        <a:ea typeface="宋体" panose="02010600030101010101" pitchFamily="2" charset="-122"/>
                      </a:endParaRPr>
                    </a:p>
                  </a:txBody>
                  <a:tcPr marL="8746" marR="8746" marT="8746" marB="0" anchor="b"/>
                </a:tc>
                <a:tc>
                  <a:txBody>
                    <a:bodyPr/>
                    <a:lstStyle/>
                    <a:p>
                      <a:pPr algn="l" fontAlgn="b"/>
                      <a:r>
                        <a:rPr lang="zh-CN" altLang="en-US" sz="1000" u="none" strike="noStrike">
                          <a:effectLst/>
                        </a:rPr>
                        <a:t>输入用户</a:t>
                      </a:r>
                      <a:r>
                        <a:rPr lang="en-US" altLang="zh-CN" sz="1000" u="none" strike="noStrike">
                          <a:effectLst/>
                        </a:rPr>
                        <a:t>ID,</a:t>
                      </a:r>
                      <a:r>
                        <a:rPr lang="zh-CN" altLang="en-US" sz="1000" u="none" strike="noStrike">
                          <a:effectLst/>
                        </a:rPr>
                        <a:t>查询用户发起过的投票，直接返回查询结果</a:t>
                      </a:r>
                      <a:endParaRPr lang="zh-CN" altLang="en-US" sz="1000" b="0" i="0" u="none" strike="noStrike">
                        <a:solidFill>
                          <a:srgbClr val="000000"/>
                        </a:solidFill>
                        <a:effectLst/>
                        <a:latin typeface="宋体" panose="02010600030101010101" pitchFamily="2" charset="-122"/>
                        <a:ea typeface="宋体" panose="02010600030101010101" pitchFamily="2" charset="-122"/>
                      </a:endParaRPr>
                    </a:p>
                  </a:txBody>
                  <a:tcPr marL="8746" marR="8746" marT="8746" marB="0" anchor="b"/>
                </a:tc>
                <a:tc>
                  <a:txBody>
                    <a:bodyPr/>
                    <a:lstStyle/>
                    <a:p>
                      <a:pPr algn="l" fontAlgn="b"/>
                      <a:r>
                        <a:rPr lang="zh-CN" altLang="en-US" sz="1000" u="none" strike="noStrike">
                          <a:effectLst/>
                        </a:rPr>
                        <a:t>是</a:t>
                      </a:r>
                      <a:endParaRPr lang="zh-CN" altLang="en-US" sz="1000" b="0" i="0" u="none" strike="noStrike">
                        <a:solidFill>
                          <a:srgbClr val="000000"/>
                        </a:solidFill>
                        <a:effectLst/>
                        <a:latin typeface="宋体" panose="02010600030101010101" pitchFamily="2" charset="-122"/>
                        <a:ea typeface="宋体" panose="02010600030101010101" pitchFamily="2" charset="-122"/>
                      </a:endParaRPr>
                    </a:p>
                  </a:txBody>
                  <a:tcPr marL="8746" marR="8746" marT="8746" marB="0" anchor="b"/>
                </a:tc>
                <a:tc>
                  <a:txBody>
                    <a:bodyPr/>
                    <a:lstStyle/>
                    <a:p>
                      <a:pPr algn="l" fontAlgn="b"/>
                      <a:endParaRPr lang="zh-CN" altLang="en-US" sz="1000" b="0" i="0" u="none" strike="noStrike">
                        <a:solidFill>
                          <a:srgbClr val="000000"/>
                        </a:solidFill>
                        <a:effectLst/>
                        <a:latin typeface="宋体" panose="02010600030101010101" pitchFamily="2" charset="-122"/>
                        <a:ea typeface="宋体" panose="02010600030101010101" pitchFamily="2" charset="-122"/>
                      </a:endParaRPr>
                    </a:p>
                  </a:txBody>
                  <a:tcPr marL="8746" marR="8746" marT="8746" marB="0" anchor="b"/>
                </a:tc>
                <a:tc>
                  <a:txBody>
                    <a:bodyPr/>
                    <a:lstStyle/>
                    <a:p>
                      <a:pPr algn="l" fontAlgn="b"/>
                      <a:r>
                        <a:rPr lang="en-US" altLang="zh-CN" sz="1000" u="none" strike="noStrike">
                          <a:effectLst/>
                        </a:rPr>
                        <a:t>/</a:t>
                      </a:r>
                      <a:endParaRPr lang="en-US" altLang="zh-CN" sz="1000" b="0" i="0" u="none" strike="noStrike">
                        <a:solidFill>
                          <a:srgbClr val="000000"/>
                        </a:solidFill>
                        <a:effectLst/>
                        <a:latin typeface="宋体" panose="02010600030101010101" pitchFamily="2" charset="-122"/>
                        <a:ea typeface="宋体" panose="02010600030101010101" pitchFamily="2" charset="-122"/>
                      </a:endParaRPr>
                    </a:p>
                  </a:txBody>
                  <a:tcPr marL="8746" marR="8746" marT="8746" marB="0" anchor="b"/>
                </a:tc>
              </a:tr>
              <a:tr h="668092">
                <a:tc>
                  <a:txBody>
                    <a:bodyPr/>
                    <a:lstStyle/>
                    <a:p>
                      <a:pPr algn="r" fontAlgn="b"/>
                      <a:r>
                        <a:rPr lang="en-US" altLang="zh-CN" sz="1000" u="none" strike="noStrike">
                          <a:effectLst/>
                        </a:rPr>
                        <a:t>8</a:t>
                      </a:r>
                      <a:endParaRPr lang="en-US" altLang="zh-CN" sz="1000" b="0" i="0" u="none" strike="noStrike">
                        <a:solidFill>
                          <a:srgbClr val="000000"/>
                        </a:solidFill>
                        <a:effectLst/>
                        <a:latin typeface="宋体" panose="02010600030101010101" pitchFamily="2" charset="-122"/>
                        <a:ea typeface="宋体" panose="02010600030101010101" pitchFamily="2" charset="-122"/>
                      </a:endParaRPr>
                    </a:p>
                  </a:txBody>
                  <a:tcPr marL="8746" marR="8746" marT="8746" marB="0" anchor="b"/>
                </a:tc>
                <a:tc>
                  <a:txBody>
                    <a:bodyPr/>
                    <a:lstStyle/>
                    <a:p>
                      <a:pPr algn="l" fontAlgn="b"/>
                      <a:r>
                        <a:rPr lang="en-US" sz="1000" u="none" strike="noStrike">
                          <a:effectLst/>
                        </a:rPr>
                        <a:t>get_comments</a:t>
                      </a:r>
                      <a:endParaRPr lang="en-US" sz="1000" b="0" i="0" u="none" strike="noStrike">
                        <a:solidFill>
                          <a:srgbClr val="000000"/>
                        </a:solidFill>
                        <a:effectLst/>
                        <a:latin typeface="宋体" panose="02010600030101010101" pitchFamily="2" charset="-122"/>
                        <a:ea typeface="宋体" panose="02010600030101010101" pitchFamily="2" charset="-122"/>
                      </a:endParaRPr>
                    </a:p>
                  </a:txBody>
                  <a:tcPr marL="8746" marR="8746" marT="8746" marB="0" anchor="b"/>
                </a:tc>
                <a:tc>
                  <a:txBody>
                    <a:bodyPr/>
                    <a:lstStyle/>
                    <a:p>
                      <a:pPr algn="l" fontAlgn="b"/>
                      <a:r>
                        <a:rPr lang="zh-CN" altLang="en-US" sz="1000" u="none" strike="noStrike">
                          <a:effectLst/>
                        </a:rPr>
                        <a:t>输入投票</a:t>
                      </a:r>
                      <a:r>
                        <a:rPr lang="en-US" altLang="zh-CN" sz="1000" u="none" strike="noStrike">
                          <a:effectLst/>
                        </a:rPr>
                        <a:t>ID,</a:t>
                      </a:r>
                      <a:r>
                        <a:rPr lang="zh-CN" altLang="en-US" sz="1000" u="none" strike="noStrike">
                          <a:effectLst/>
                        </a:rPr>
                        <a:t>查询对该投票的所有评论，直接返回查询结果</a:t>
                      </a:r>
                      <a:endParaRPr lang="zh-CN" altLang="en-US" sz="1000" b="0" i="0" u="none" strike="noStrike">
                        <a:solidFill>
                          <a:srgbClr val="000000"/>
                        </a:solidFill>
                        <a:effectLst/>
                        <a:latin typeface="宋体" panose="02010600030101010101" pitchFamily="2" charset="-122"/>
                        <a:ea typeface="宋体" panose="02010600030101010101" pitchFamily="2" charset="-122"/>
                      </a:endParaRPr>
                    </a:p>
                  </a:txBody>
                  <a:tcPr marL="8746" marR="8746" marT="8746" marB="0" anchor="b"/>
                </a:tc>
                <a:tc>
                  <a:txBody>
                    <a:bodyPr/>
                    <a:lstStyle/>
                    <a:p>
                      <a:pPr algn="l" fontAlgn="b"/>
                      <a:r>
                        <a:rPr lang="zh-CN" altLang="en-US" sz="1000" u="none" strike="noStrike">
                          <a:effectLst/>
                        </a:rPr>
                        <a:t>是</a:t>
                      </a:r>
                      <a:endParaRPr lang="zh-CN" altLang="en-US" sz="1000" b="0" i="0" u="none" strike="noStrike">
                        <a:solidFill>
                          <a:srgbClr val="000000"/>
                        </a:solidFill>
                        <a:effectLst/>
                        <a:latin typeface="宋体" panose="02010600030101010101" pitchFamily="2" charset="-122"/>
                        <a:ea typeface="宋体" panose="02010600030101010101" pitchFamily="2" charset="-122"/>
                      </a:endParaRPr>
                    </a:p>
                  </a:txBody>
                  <a:tcPr marL="8746" marR="8746" marT="8746" marB="0" anchor="b"/>
                </a:tc>
                <a:tc>
                  <a:txBody>
                    <a:bodyPr/>
                    <a:lstStyle/>
                    <a:p>
                      <a:pPr algn="l" fontAlgn="b"/>
                      <a:endParaRPr lang="zh-CN" altLang="en-US" sz="1000" b="0" i="0" u="none" strike="noStrike">
                        <a:solidFill>
                          <a:srgbClr val="000000"/>
                        </a:solidFill>
                        <a:effectLst/>
                        <a:latin typeface="宋体" panose="02010600030101010101" pitchFamily="2" charset="-122"/>
                        <a:ea typeface="宋体" panose="02010600030101010101" pitchFamily="2" charset="-122"/>
                      </a:endParaRPr>
                    </a:p>
                  </a:txBody>
                  <a:tcPr marL="8746" marR="8746" marT="8746" marB="0" anchor="b"/>
                </a:tc>
                <a:tc>
                  <a:txBody>
                    <a:bodyPr/>
                    <a:lstStyle/>
                    <a:p>
                      <a:pPr algn="l" fontAlgn="b"/>
                      <a:r>
                        <a:rPr lang="en-US" altLang="zh-CN" sz="1000" u="none" strike="noStrike">
                          <a:effectLst/>
                        </a:rPr>
                        <a:t>/</a:t>
                      </a:r>
                      <a:endParaRPr lang="en-US" altLang="zh-CN" sz="1000" b="0" i="0" u="none" strike="noStrike">
                        <a:solidFill>
                          <a:srgbClr val="000000"/>
                        </a:solidFill>
                        <a:effectLst/>
                        <a:latin typeface="宋体" panose="02010600030101010101" pitchFamily="2" charset="-122"/>
                        <a:ea typeface="宋体" panose="02010600030101010101" pitchFamily="2" charset="-122"/>
                      </a:endParaRPr>
                    </a:p>
                  </a:txBody>
                  <a:tcPr marL="8746" marR="8746" marT="8746" marB="0" anchor="b"/>
                </a:tc>
              </a:tr>
              <a:tr h="668092">
                <a:tc>
                  <a:txBody>
                    <a:bodyPr/>
                    <a:lstStyle/>
                    <a:p>
                      <a:pPr algn="r" fontAlgn="b"/>
                      <a:r>
                        <a:rPr lang="en-US" altLang="zh-CN" sz="1000" u="none" strike="noStrike">
                          <a:effectLst/>
                        </a:rPr>
                        <a:t>9</a:t>
                      </a:r>
                      <a:endParaRPr lang="en-US" altLang="zh-CN" sz="1000" b="0" i="0" u="none" strike="noStrike">
                        <a:solidFill>
                          <a:srgbClr val="000000"/>
                        </a:solidFill>
                        <a:effectLst/>
                        <a:latin typeface="宋体" panose="02010600030101010101" pitchFamily="2" charset="-122"/>
                        <a:ea typeface="宋体" panose="02010600030101010101" pitchFamily="2" charset="-122"/>
                      </a:endParaRPr>
                    </a:p>
                  </a:txBody>
                  <a:tcPr marL="8746" marR="8746" marT="8746" marB="0" anchor="b"/>
                </a:tc>
                <a:tc>
                  <a:txBody>
                    <a:bodyPr/>
                    <a:lstStyle/>
                    <a:p>
                      <a:pPr algn="l" fontAlgn="b"/>
                      <a:r>
                        <a:rPr lang="en-US" sz="1000" u="none" strike="noStrike">
                          <a:effectLst/>
                        </a:rPr>
                        <a:t>get_participate_num</a:t>
                      </a:r>
                      <a:endParaRPr lang="en-US" sz="1000" b="0" i="0" u="none" strike="noStrike">
                        <a:solidFill>
                          <a:srgbClr val="000000"/>
                        </a:solidFill>
                        <a:effectLst/>
                        <a:latin typeface="宋体" panose="02010600030101010101" pitchFamily="2" charset="-122"/>
                        <a:ea typeface="宋体" panose="02010600030101010101" pitchFamily="2" charset="-122"/>
                      </a:endParaRPr>
                    </a:p>
                  </a:txBody>
                  <a:tcPr marL="8746" marR="8746" marT="8746" marB="0" anchor="b"/>
                </a:tc>
                <a:tc>
                  <a:txBody>
                    <a:bodyPr/>
                    <a:lstStyle/>
                    <a:p>
                      <a:pPr algn="l" fontAlgn="b"/>
                      <a:r>
                        <a:rPr lang="zh-CN" altLang="en-US" sz="1000" u="none" strike="noStrike">
                          <a:effectLst/>
                        </a:rPr>
                        <a:t>输入投票</a:t>
                      </a:r>
                      <a:r>
                        <a:rPr lang="en-US" altLang="zh-CN" sz="1000" u="none" strike="noStrike">
                          <a:effectLst/>
                        </a:rPr>
                        <a:t>ID,</a:t>
                      </a:r>
                      <a:r>
                        <a:rPr lang="zh-CN" altLang="en-US" sz="1000" u="none" strike="noStrike">
                          <a:effectLst/>
                        </a:rPr>
                        <a:t>查询该投票总的参与数量，直接返回查询结果</a:t>
                      </a:r>
                      <a:endParaRPr lang="zh-CN" altLang="en-US" sz="1000" b="0" i="0" u="none" strike="noStrike">
                        <a:solidFill>
                          <a:srgbClr val="000000"/>
                        </a:solidFill>
                        <a:effectLst/>
                        <a:latin typeface="宋体" panose="02010600030101010101" pitchFamily="2" charset="-122"/>
                        <a:ea typeface="宋体" panose="02010600030101010101" pitchFamily="2" charset="-122"/>
                      </a:endParaRPr>
                    </a:p>
                  </a:txBody>
                  <a:tcPr marL="8746" marR="8746" marT="8746" marB="0" anchor="b"/>
                </a:tc>
                <a:tc>
                  <a:txBody>
                    <a:bodyPr/>
                    <a:lstStyle/>
                    <a:p>
                      <a:pPr algn="l" fontAlgn="b"/>
                      <a:r>
                        <a:rPr lang="zh-CN" altLang="en-US" sz="1000" u="none" strike="noStrike">
                          <a:effectLst/>
                        </a:rPr>
                        <a:t>是</a:t>
                      </a:r>
                      <a:endParaRPr lang="zh-CN" altLang="en-US" sz="1000" b="0" i="0" u="none" strike="noStrike">
                        <a:solidFill>
                          <a:srgbClr val="000000"/>
                        </a:solidFill>
                        <a:effectLst/>
                        <a:latin typeface="宋体" panose="02010600030101010101" pitchFamily="2" charset="-122"/>
                        <a:ea typeface="宋体" panose="02010600030101010101" pitchFamily="2" charset="-122"/>
                      </a:endParaRPr>
                    </a:p>
                  </a:txBody>
                  <a:tcPr marL="8746" marR="8746" marT="8746" marB="0" anchor="b"/>
                </a:tc>
                <a:tc>
                  <a:txBody>
                    <a:bodyPr/>
                    <a:lstStyle/>
                    <a:p>
                      <a:pPr algn="l" fontAlgn="b"/>
                      <a:endParaRPr lang="zh-CN" altLang="en-US" sz="1000" b="0" i="0" u="none" strike="noStrike">
                        <a:solidFill>
                          <a:srgbClr val="000000"/>
                        </a:solidFill>
                        <a:effectLst/>
                        <a:latin typeface="宋体" panose="02010600030101010101" pitchFamily="2" charset="-122"/>
                        <a:ea typeface="宋体" panose="02010600030101010101" pitchFamily="2" charset="-122"/>
                      </a:endParaRPr>
                    </a:p>
                  </a:txBody>
                  <a:tcPr marL="8746" marR="8746" marT="8746" marB="0" anchor="b"/>
                </a:tc>
                <a:tc>
                  <a:txBody>
                    <a:bodyPr/>
                    <a:lstStyle/>
                    <a:p>
                      <a:pPr algn="l" fontAlgn="b"/>
                      <a:r>
                        <a:rPr lang="en-US" altLang="zh-CN" sz="1000" u="none" strike="noStrike">
                          <a:effectLst/>
                        </a:rPr>
                        <a:t>/</a:t>
                      </a:r>
                      <a:endParaRPr lang="en-US" altLang="zh-CN" sz="1000" b="0" i="0" u="none" strike="noStrike">
                        <a:solidFill>
                          <a:srgbClr val="000000"/>
                        </a:solidFill>
                        <a:effectLst/>
                        <a:latin typeface="宋体" panose="02010600030101010101" pitchFamily="2" charset="-122"/>
                        <a:ea typeface="宋体" panose="02010600030101010101" pitchFamily="2" charset="-122"/>
                      </a:endParaRPr>
                    </a:p>
                  </a:txBody>
                  <a:tcPr marL="8746" marR="8746" marT="8746" marB="0" anchor="b"/>
                </a:tc>
              </a:tr>
              <a:tr h="668092">
                <a:tc>
                  <a:txBody>
                    <a:bodyPr/>
                    <a:lstStyle/>
                    <a:p>
                      <a:pPr algn="r" fontAlgn="b"/>
                      <a:r>
                        <a:rPr lang="en-US" altLang="zh-CN" sz="1000" u="none" strike="noStrike">
                          <a:effectLst/>
                        </a:rPr>
                        <a:t>10</a:t>
                      </a:r>
                      <a:endParaRPr lang="en-US" altLang="zh-CN" sz="1000" b="0" i="0" u="none" strike="noStrike">
                        <a:solidFill>
                          <a:srgbClr val="000000"/>
                        </a:solidFill>
                        <a:effectLst/>
                        <a:latin typeface="宋体" panose="02010600030101010101" pitchFamily="2" charset="-122"/>
                        <a:ea typeface="宋体" panose="02010600030101010101" pitchFamily="2" charset="-122"/>
                      </a:endParaRPr>
                    </a:p>
                  </a:txBody>
                  <a:tcPr marL="8746" marR="8746" marT="8746" marB="0" anchor="b"/>
                </a:tc>
                <a:tc>
                  <a:txBody>
                    <a:bodyPr/>
                    <a:lstStyle/>
                    <a:p>
                      <a:pPr algn="l" fontAlgn="b"/>
                      <a:r>
                        <a:rPr lang="en-US" sz="1000" u="none" strike="noStrike">
                          <a:effectLst/>
                        </a:rPr>
                        <a:t>get_comment_num</a:t>
                      </a:r>
                      <a:endParaRPr lang="en-US" sz="1000" b="0" i="0" u="none" strike="noStrike">
                        <a:solidFill>
                          <a:srgbClr val="000000"/>
                        </a:solidFill>
                        <a:effectLst/>
                        <a:latin typeface="宋体" panose="02010600030101010101" pitchFamily="2" charset="-122"/>
                        <a:ea typeface="宋体" panose="02010600030101010101" pitchFamily="2" charset="-122"/>
                      </a:endParaRPr>
                    </a:p>
                  </a:txBody>
                  <a:tcPr marL="8746" marR="8746" marT="8746" marB="0" anchor="b"/>
                </a:tc>
                <a:tc>
                  <a:txBody>
                    <a:bodyPr/>
                    <a:lstStyle/>
                    <a:p>
                      <a:pPr algn="l" fontAlgn="b"/>
                      <a:r>
                        <a:rPr lang="zh-CN" altLang="en-US" sz="1000" u="none" strike="noStrike">
                          <a:effectLst/>
                        </a:rPr>
                        <a:t>输入投票</a:t>
                      </a:r>
                      <a:r>
                        <a:rPr lang="en-US" altLang="zh-CN" sz="1000" u="none" strike="noStrike">
                          <a:effectLst/>
                        </a:rPr>
                        <a:t>ID,</a:t>
                      </a:r>
                      <a:r>
                        <a:rPr lang="zh-CN" altLang="en-US" sz="1000" u="none" strike="noStrike">
                          <a:effectLst/>
                        </a:rPr>
                        <a:t>查询该投票总的评论数量，直接返回查询结果</a:t>
                      </a:r>
                      <a:endParaRPr lang="zh-CN" altLang="en-US" sz="1000" b="0" i="0" u="none" strike="noStrike">
                        <a:solidFill>
                          <a:srgbClr val="000000"/>
                        </a:solidFill>
                        <a:effectLst/>
                        <a:latin typeface="宋体" panose="02010600030101010101" pitchFamily="2" charset="-122"/>
                        <a:ea typeface="宋体" panose="02010600030101010101" pitchFamily="2" charset="-122"/>
                      </a:endParaRPr>
                    </a:p>
                  </a:txBody>
                  <a:tcPr marL="8746" marR="8746" marT="8746" marB="0" anchor="b"/>
                </a:tc>
                <a:tc>
                  <a:txBody>
                    <a:bodyPr/>
                    <a:lstStyle/>
                    <a:p>
                      <a:pPr algn="l" fontAlgn="b"/>
                      <a:r>
                        <a:rPr lang="zh-CN" altLang="en-US" sz="1000" u="none" strike="noStrike">
                          <a:effectLst/>
                        </a:rPr>
                        <a:t>是</a:t>
                      </a:r>
                      <a:endParaRPr lang="zh-CN" altLang="en-US" sz="1000" b="0" i="0" u="none" strike="noStrike">
                        <a:solidFill>
                          <a:srgbClr val="000000"/>
                        </a:solidFill>
                        <a:effectLst/>
                        <a:latin typeface="宋体" panose="02010600030101010101" pitchFamily="2" charset="-122"/>
                        <a:ea typeface="宋体" panose="02010600030101010101" pitchFamily="2" charset="-122"/>
                      </a:endParaRPr>
                    </a:p>
                  </a:txBody>
                  <a:tcPr marL="8746" marR="8746" marT="8746" marB="0" anchor="b"/>
                </a:tc>
                <a:tc>
                  <a:txBody>
                    <a:bodyPr/>
                    <a:lstStyle/>
                    <a:p>
                      <a:pPr algn="l" fontAlgn="b"/>
                      <a:endParaRPr lang="zh-CN" altLang="en-US" sz="1000" b="0" i="0" u="none" strike="noStrike">
                        <a:solidFill>
                          <a:srgbClr val="000000"/>
                        </a:solidFill>
                        <a:effectLst/>
                        <a:latin typeface="宋体" panose="02010600030101010101" pitchFamily="2" charset="-122"/>
                        <a:ea typeface="宋体" panose="02010600030101010101" pitchFamily="2" charset="-122"/>
                      </a:endParaRPr>
                    </a:p>
                  </a:txBody>
                  <a:tcPr marL="8746" marR="8746" marT="8746" marB="0" anchor="b"/>
                </a:tc>
                <a:tc>
                  <a:txBody>
                    <a:bodyPr/>
                    <a:lstStyle/>
                    <a:p>
                      <a:pPr algn="l" fontAlgn="b"/>
                      <a:r>
                        <a:rPr lang="en-US" altLang="zh-CN" sz="1000" u="none" strike="noStrike">
                          <a:effectLst/>
                        </a:rPr>
                        <a:t>/</a:t>
                      </a:r>
                      <a:endParaRPr lang="en-US" altLang="zh-CN" sz="1000" b="0" i="0" u="none" strike="noStrike">
                        <a:solidFill>
                          <a:srgbClr val="000000"/>
                        </a:solidFill>
                        <a:effectLst/>
                        <a:latin typeface="宋体" panose="02010600030101010101" pitchFamily="2" charset="-122"/>
                        <a:ea typeface="宋体" panose="02010600030101010101" pitchFamily="2" charset="-122"/>
                      </a:endParaRPr>
                    </a:p>
                  </a:txBody>
                  <a:tcPr marL="8746" marR="8746" marT="8746" marB="0" anchor="b"/>
                </a:tc>
              </a:tr>
              <a:tr h="668092">
                <a:tc>
                  <a:txBody>
                    <a:bodyPr/>
                    <a:lstStyle/>
                    <a:p>
                      <a:pPr algn="r" fontAlgn="b"/>
                      <a:r>
                        <a:rPr lang="en-US" altLang="zh-CN" sz="1000" u="none" strike="noStrike">
                          <a:effectLst/>
                        </a:rPr>
                        <a:t>11</a:t>
                      </a:r>
                      <a:endParaRPr lang="en-US" altLang="zh-CN" sz="1000" b="0" i="0" u="none" strike="noStrike">
                        <a:solidFill>
                          <a:srgbClr val="000000"/>
                        </a:solidFill>
                        <a:effectLst/>
                        <a:latin typeface="宋体" panose="02010600030101010101" pitchFamily="2" charset="-122"/>
                        <a:ea typeface="宋体" panose="02010600030101010101" pitchFamily="2" charset="-122"/>
                      </a:endParaRPr>
                    </a:p>
                  </a:txBody>
                  <a:tcPr marL="8746" marR="8746" marT="8746" marB="0" anchor="b"/>
                </a:tc>
                <a:tc>
                  <a:txBody>
                    <a:bodyPr/>
                    <a:lstStyle/>
                    <a:p>
                      <a:pPr algn="l" fontAlgn="b"/>
                      <a:r>
                        <a:rPr lang="en-US" sz="1000" u="none" strike="noStrike">
                          <a:effectLst/>
                        </a:rPr>
                        <a:t>get_follow_num</a:t>
                      </a:r>
                      <a:endParaRPr lang="en-US" sz="1000" b="0" i="0" u="none" strike="noStrike">
                        <a:solidFill>
                          <a:srgbClr val="000000"/>
                        </a:solidFill>
                        <a:effectLst/>
                        <a:latin typeface="宋体" panose="02010600030101010101" pitchFamily="2" charset="-122"/>
                        <a:ea typeface="宋体" panose="02010600030101010101" pitchFamily="2" charset="-122"/>
                      </a:endParaRPr>
                    </a:p>
                  </a:txBody>
                  <a:tcPr marL="8746" marR="8746" marT="8746" marB="0" anchor="b"/>
                </a:tc>
                <a:tc>
                  <a:txBody>
                    <a:bodyPr/>
                    <a:lstStyle/>
                    <a:p>
                      <a:pPr algn="l" fontAlgn="b"/>
                      <a:r>
                        <a:rPr lang="zh-CN" altLang="en-US" sz="1000" u="none" strike="noStrike">
                          <a:effectLst/>
                        </a:rPr>
                        <a:t>输入投票</a:t>
                      </a:r>
                      <a:r>
                        <a:rPr lang="en-US" altLang="zh-CN" sz="1000" u="none" strike="noStrike">
                          <a:effectLst/>
                        </a:rPr>
                        <a:t>ID,</a:t>
                      </a:r>
                      <a:r>
                        <a:rPr lang="zh-CN" altLang="en-US" sz="1000" u="none" strike="noStrike">
                          <a:effectLst/>
                        </a:rPr>
                        <a:t>查询该投票总的关注数量，直接返回查询结果</a:t>
                      </a:r>
                      <a:endParaRPr lang="zh-CN" altLang="en-US" sz="1000" b="0" i="0" u="none" strike="noStrike">
                        <a:solidFill>
                          <a:srgbClr val="000000"/>
                        </a:solidFill>
                        <a:effectLst/>
                        <a:latin typeface="宋体" panose="02010600030101010101" pitchFamily="2" charset="-122"/>
                        <a:ea typeface="宋体" panose="02010600030101010101" pitchFamily="2" charset="-122"/>
                      </a:endParaRPr>
                    </a:p>
                  </a:txBody>
                  <a:tcPr marL="8746" marR="8746" marT="8746" marB="0" anchor="b"/>
                </a:tc>
                <a:tc>
                  <a:txBody>
                    <a:bodyPr/>
                    <a:lstStyle/>
                    <a:p>
                      <a:pPr algn="l" fontAlgn="b"/>
                      <a:r>
                        <a:rPr lang="zh-CN" altLang="en-US" sz="1000" u="none" strike="noStrike">
                          <a:effectLst/>
                        </a:rPr>
                        <a:t>是</a:t>
                      </a:r>
                      <a:endParaRPr lang="zh-CN" altLang="en-US" sz="1000" b="0" i="0" u="none" strike="noStrike">
                        <a:solidFill>
                          <a:srgbClr val="000000"/>
                        </a:solidFill>
                        <a:effectLst/>
                        <a:latin typeface="宋体" panose="02010600030101010101" pitchFamily="2" charset="-122"/>
                        <a:ea typeface="宋体" panose="02010600030101010101" pitchFamily="2" charset="-122"/>
                      </a:endParaRPr>
                    </a:p>
                  </a:txBody>
                  <a:tcPr marL="8746" marR="8746" marT="8746" marB="0" anchor="b"/>
                </a:tc>
                <a:tc>
                  <a:txBody>
                    <a:bodyPr/>
                    <a:lstStyle/>
                    <a:p>
                      <a:pPr algn="l" fontAlgn="b"/>
                      <a:endParaRPr lang="zh-CN" altLang="en-US" sz="1000" b="0" i="0" u="none" strike="noStrike">
                        <a:solidFill>
                          <a:srgbClr val="000000"/>
                        </a:solidFill>
                        <a:effectLst/>
                        <a:latin typeface="宋体" panose="02010600030101010101" pitchFamily="2" charset="-122"/>
                        <a:ea typeface="宋体" panose="02010600030101010101" pitchFamily="2" charset="-122"/>
                      </a:endParaRPr>
                    </a:p>
                  </a:txBody>
                  <a:tcPr marL="8746" marR="8746" marT="8746" marB="0" anchor="b"/>
                </a:tc>
                <a:tc>
                  <a:txBody>
                    <a:bodyPr/>
                    <a:lstStyle/>
                    <a:p>
                      <a:pPr algn="l" fontAlgn="b"/>
                      <a:r>
                        <a:rPr lang="en-US" altLang="zh-CN" sz="1000" u="none" strike="noStrike">
                          <a:effectLst/>
                        </a:rPr>
                        <a:t>/</a:t>
                      </a:r>
                      <a:endParaRPr lang="en-US" altLang="zh-CN" sz="1000" b="0" i="0" u="none" strike="noStrike">
                        <a:solidFill>
                          <a:srgbClr val="000000"/>
                        </a:solidFill>
                        <a:effectLst/>
                        <a:latin typeface="宋体" panose="02010600030101010101" pitchFamily="2" charset="-122"/>
                        <a:ea typeface="宋体" panose="02010600030101010101" pitchFamily="2" charset="-122"/>
                      </a:endParaRPr>
                    </a:p>
                  </a:txBody>
                  <a:tcPr marL="8746" marR="8746" marT="8746" marB="0" anchor="b"/>
                </a:tc>
              </a:tr>
              <a:tr h="1336183">
                <a:tc>
                  <a:txBody>
                    <a:bodyPr/>
                    <a:lstStyle/>
                    <a:p>
                      <a:pPr algn="r" fontAlgn="b"/>
                      <a:r>
                        <a:rPr lang="en-US" altLang="zh-CN" sz="1000" u="none" strike="noStrike">
                          <a:effectLst/>
                        </a:rPr>
                        <a:t>12</a:t>
                      </a:r>
                      <a:endParaRPr lang="en-US" altLang="zh-CN" sz="1000" b="0" i="0" u="none" strike="noStrike">
                        <a:solidFill>
                          <a:srgbClr val="000000"/>
                        </a:solidFill>
                        <a:effectLst/>
                        <a:latin typeface="宋体" panose="02010600030101010101" pitchFamily="2" charset="-122"/>
                        <a:ea typeface="宋体" panose="02010600030101010101" pitchFamily="2" charset="-122"/>
                      </a:endParaRPr>
                    </a:p>
                  </a:txBody>
                  <a:tcPr marL="8746" marR="8746" marT="8746" marB="0" anchor="b"/>
                </a:tc>
                <a:tc>
                  <a:txBody>
                    <a:bodyPr/>
                    <a:lstStyle/>
                    <a:p>
                      <a:pPr algn="l" fontAlgn="b"/>
                      <a:r>
                        <a:rPr lang="en-US" sz="1000" u="none" strike="noStrike">
                          <a:effectLst/>
                        </a:rPr>
                        <a:t>close_test</a:t>
                      </a:r>
                      <a:endParaRPr lang="en-US" sz="1000" b="0" i="0" u="none" strike="noStrike">
                        <a:solidFill>
                          <a:srgbClr val="000000"/>
                        </a:solidFill>
                        <a:effectLst/>
                        <a:latin typeface="宋体" panose="02010600030101010101" pitchFamily="2" charset="-122"/>
                        <a:ea typeface="宋体" panose="02010600030101010101" pitchFamily="2" charset="-122"/>
                      </a:endParaRPr>
                    </a:p>
                  </a:txBody>
                  <a:tcPr marL="8746" marR="8746" marT="8746" marB="0" anchor="b"/>
                </a:tc>
                <a:tc>
                  <a:txBody>
                    <a:bodyPr/>
                    <a:lstStyle/>
                    <a:p>
                      <a:pPr algn="l" fontAlgn="b"/>
                      <a:r>
                        <a:rPr lang="zh-CN" altLang="en-US" sz="1000" u="none" strike="noStrike">
                          <a:effectLst/>
                        </a:rPr>
                        <a:t>输入用户</a:t>
                      </a:r>
                      <a:r>
                        <a:rPr lang="en-US" altLang="zh-CN" sz="1000" u="none" strike="noStrike">
                          <a:effectLst/>
                        </a:rPr>
                        <a:t>ID</a:t>
                      </a:r>
                      <a:r>
                        <a:rPr lang="zh-CN" altLang="en-US" sz="1000" u="none" strike="noStrike">
                          <a:effectLst/>
                        </a:rPr>
                        <a:t>和投票</a:t>
                      </a:r>
                      <a:r>
                        <a:rPr lang="en-US" altLang="zh-CN" sz="1000" u="none" strike="noStrike">
                          <a:effectLst/>
                        </a:rPr>
                        <a:t>ID,</a:t>
                      </a:r>
                      <a:r>
                        <a:rPr lang="zh-CN" altLang="en-US" sz="1000" u="none" strike="noStrike">
                          <a:effectLst/>
                        </a:rPr>
                        <a:t>关闭指定投票，如果投票已经被关闭则返回</a:t>
                      </a:r>
                      <a:r>
                        <a:rPr lang="en-US" altLang="zh-CN" sz="1000" u="none" strike="noStrike">
                          <a:effectLst/>
                        </a:rPr>
                        <a:t>-1</a:t>
                      </a:r>
                      <a:r>
                        <a:rPr lang="zh-CN" altLang="en-US" sz="1000" u="none" strike="noStrike">
                          <a:effectLst/>
                        </a:rPr>
                        <a:t>否则返回</a:t>
                      </a:r>
                      <a:r>
                        <a:rPr lang="en-US" altLang="zh-CN" sz="1000" u="none" strike="noStrike">
                          <a:effectLst/>
                        </a:rPr>
                        <a:t>0</a:t>
                      </a:r>
                      <a:r>
                        <a:rPr lang="zh-CN" altLang="en-US" sz="1000" u="none" strike="noStrike">
                          <a:effectLst/>
                        </a:rPr>
                        <a:t>并更新数据库信息</a:t>
                      </a:r>
                      <a:endParaRPr lang="zh-CN" altLang="en-US" sz="1000" b="0" i="0" u="none" strike="noStrike">
                        <a:solidFill>
                          <a:srgbClr val="000000"/>
                        </a:solidFill>
                        <a:effectLst/>
                        <a:latin typeface="宋体" panose="02010600030101010101" pitchFamily="2" charset="-122"/>
                        <a:ea typeface="宋体" panose="02010600030101010101" pitchFamily="2" charset="-122"/>
                      </a:endParaRPr>
                    </a:p>
                  </a:txBody>
                  <a:tcPr marL="8746" marR="8746" marT="8746" marB="0" anchor="b"/>
                </a:tc>
                <a:tc>
                  <a:txBody>
                    <a:bodyPr/>
                    <a:lstStyle/>
                    <a:p>
                      <a:pPr algn="l" fontAlgn="b"/>
                      <a:r>
                        <a:rPr lang="zh-CN" altLang="en-US" sz="1000" u="none" strike="noStrike">
                          <a:effectLst/>
                        </a:rPr>
                        <a:t>否</a:t>
                      </a:r>
                      <a:endParaRPr lang="zh-CN" altLang="en-US" sz="1000" b="0" i="0" u="none" strike="noStrike">
                        <a:solidFill>
                          <a:srgbClr val="000000"/>
                        </a:solidFill>
                        <a:effectLst/>
                        <a:latin typeface="宋体" panose="02010600030101010101" pitchFamily="2" charset="-122"/>
                        <a:ea typeface="宋体" panose="02010600030101010101" pitchFamily="2" charset="-122"/>
                      </a:endParaRPr>
                    </a:p>
                  </a:txBody>
                  <a:tcPr marL="8746" marR="8746" marT="8746" marB="0" anchor="b"/>
                </a:tc>
                <a:tc>
                  <a:txBody>
                    <a:bodyPr/>
                    <a:lstStyle/>
                    <a:p>
                      <a:pPr algn="l" fontAlgn="b"/>
                      <a:r>
                        <a:rPr lang="zh-CN" altLang="en-US" sz="1000" u="none" strike="noStrike">
                          <a:effectLst/>
                        </a:rPr>
                        <a:t>屡次测试会对数据库数据造成删除操作，第二次删除就报错</a:t>
                      </a:r>
                      <a:endParaRPr lang="zh-CN" altLang="en-US" sz="1000" b="0" i="0" u="none" strike="noStrike">
                        <a:solidFill>
                          <a:srgbClr val="000000"/>
                        </a:solidFill>
                        <a:effectLst/>
                        <a:latin typeface="宋体" panose="02010600030101010101" pitchFamily="2" charset="-122"/>
                        <a:ea typeface="宋体" panose="02010600030101010101" pitchFamily="2" charset="-122"/>
                      </a:endParaRPr>
                    </a:p>
                  </a:txBody>
                  <a:tcPr marL="8746" marR="8746" marT="8746" marB="0" anchor="b"/>
                </a:tc>
                <a:tc>
                  <a:txBody>
                    <a:bodyPr/>
                    <a:lstStyle/>
                    <a:p>
                      <a:pPr algn="l" fontAlgn="b"/>
                      <a:r>
                        <a:rPr lang="zh-CN" altLang="en-US" sz="1000" u="none" strike="noStrike" dirty="0">
                          <a:effectLst/>
                        </a:rPr>
                        <a:t>是</a:t>
                      </a:r>
                      <a:endParaRPr lang="zh-CN" altLang="en-US" sz="1000" b="0" i="0" u="none" strike="noStrike" dirty="0">
                        <a:solidFill>
                          <a:srgbClr val="000000"/>
                        </a:solidFill>
                        <a:effectLst/>
                        <a:latin typeface="宋体" panose="02010600030101010101" pitchFamily="2" charset="-122"/>
                        <a:ea typeface="宋体" panose="02010600030101010101" pitchFamily="2" charset="-122"/>
                      </a:endParaRPr>
                    </a:p>
                  </a:txBody>
                  <a:tcPr marL="8746" marR="8746" marT="8746" marB="0" anchor="b"/>
                </a:tc>
              </a:tr>
            </a:tbl>
          </a:graphicData>
        </a:graphic>
      </p:graphicFrame>
    </p:spTree>
    <p:extLst>
      <p:ext uri="{BB962C8B-B14F-4D97-AF65-F5344CB8AC3E}">
        <p14:creationId xmlns:p14="http://schemas.microsoft.com/office/powerpoint/2010/main" val="27314890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单元测试缺陷</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对于只输出无返回的单元，没有进行相应的测试，而是把这方面测试交由系统测试组</a:t>
            </a:r>
            <a:endParaRPr lang="en-US" altLang="zh-CN" dirty="0" smtClean="0"/>
          </a:p>
          <a:p>
            <a:r>
              <a:rPr lang="zh-CN" altLang="en-US" dirty="0" smtClean="0"/>
              <a:t>对于需要从表单获取测试数据的单元，并没有构造相应的表单进行相应的测试，而是交由系统测试测试组</a:t>
            </a:r>
            <a:endParaRPr lang="en-US" altLang="zh-CN" dirty="0" smtClean="0"/>
          </a:p>
          <a:p>
            <a:r>
              <a:rPr lang="zh-CN" altLang="en-US" dirty="0" smtClean="0"/>
              <a:t>测试本身有可能对数据库数据造成影响的</a:t>
            </a:r>
            <a:r>
              <a:rPr lang="en-US" altLang="zh-CN" dirty="0" smtClean="0"/>
              <a:t>(</a:t>
            </a:r>
            <a:r>
              <a:rPr lang="zh-CN" altLang="en-US" dirty="0" smtClean="0"/>
              <a:t>比如说删除某个记录测试或者插入测试</a:t>
            </a:r>
            <a:r>
              <a:rPr lang="en-US" altLang="zh-CN" dirty="0" smtClean="0"/>
              <a:t>)</a:t>
            </a:r>
            <a:r>
              <a:rPr lang="zh-CN" altLang="en-US" dirty="0" smtClean="0"/>
              <a:t>在做完一次测试后就从测试文件中删除，以避免对数据库的数据的错误干扰。</a:t>
            </a:r>
            <a:endParaRPr lang="en-US" altLang="zh-CN" dirty="0" smtClean="0"/>
          </a:p>
          <a:p>
            <a:endParaRPr lang="en-US" altLang="zh-CN" dirty="0" smtClean="0"/>
          </a:p>
          <a:p>
            <a:r>
              <a:rPr lang="zh-CN" altLang="en-US" dirty="0" smtClean="0"/>
              <a:t>总结：</a:t>
            </a:r>
            <a:endParaRPr lang="en-US" altLang="zh-CN" dirty="0" smtClean="0"/>
          </a:p>
          <a:p>
            <a:pPr marL="0" indent="0">
              <a:buNone/>
            </a:pPr>
            <a:r>
              <a:rPr lang="en-US" altLang="zh-CN" dirty="0" smtClean="0"/>
              <a:t>       CI</a:t>
            </a:r>
            <a:r>
              <a:rPr lang="zh-CN" altLang="en-US" dirty="0" smtClean="0"/>
              <a:t>框架自带的测试工具非常方便，对有返回值，以及进行分支覆盖包括对错误的检查都很有帮助。</a:t>
            </a:r>
            <a:endParaRPr lang="en-US" altLang="zh-CN" dirty="0" smtClean="0"/>
          </a:p>
          <a:p>
            <a:pPr marL="0" indent="0">
              <a:buNone/>
            </a:pPr>
            <a:r>
              <a:rPr lang="zh-CN" altLang="en-US" dirty="0" smtClean="0"/>
              <a:t>       但其本身有一定局限性，也不是很灵活，字段的匹配功能也比较简单，又因为是网页应用，所以很多单元输出的检查就交由系统测试组。</a:t>
            </a:r>
            <a:endParaRPr lang="en-US" altLang="zh-CN" dirty="0" smtClean="0"/>
          </a:p>
        </p:txBody>
      </p:sp>
    </p:spTree>
    <p:extLst>
      <p:ext uri="{BB962C8B-B14F-4D97-AF65-F5344CB8AC3E}">
        <p14:creationId xmlns:p14="http://schemas.microsoft.com/office/powerpoint/2010/main" val="21062816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集成</a:t>
            </a:r>
            <a:r>
              <a:rPr lang="zh-CN" altLang="en-US" dirty="0" smtClean="0"/>
              <a:t>测试</a:t>
            </a:r>
            <a:endParaRPr lang="zh-CN" altLang="en-US" dirty="0"/>
          </a:p>
        </p:txBody>
      </p:sp>
      <p:sp>
        <p:nvSpPr>
          <p:cNvPr id="3" name="内容占位符 2"/>
          <p:cNvSpPr>
            <a:spLocks noGrp="1"/>
          </p:cNvSpPr>
          <p:nvPr>
            <p:ph idx="1"/>
          </p:nvPr>
        </p:nvSpPr>
        <p:spPr/>
        <p:txBody>
          <a:bodyPr>
            <a:normAutofit/>
          </a:bodyPr>
          <a:lstStyle/>
          <a:p>
            <a:r>
              <a:rPr lang="en-US" altLang="zh-CN" sz="2800" dirty="0" smtClean="0"/>
              <a:t>1. </a:t>
            </a:r>
            <a:r>
              <a:rPr lang="zh-CN" altLang="en-US" sz="2800" dirty="0" smtClean="0"/>
              <a:t>页面跳转测试</a:t>
            </a:r>
            <a:endParaRPr lang="en-US" altLang="zh-CN" sz="2800" dirty="0" smtClean="0"/>
          </a:p>
          <a:p>
            <a:r>
              <a:rPr lang="en-US" altLang="zh-CN" sz="2800" dirty="0" smtClean="0"/>
              <a:t>2. </a:t>
            </a:r>
            <a:r>
              <a:rPr lang="zh-CN" altLang="en-US" sz="2800" dirty="0" smtClean="0"/>
              <a:t>参数传递测试</a:t>
            </a:r>
            <a:endParaRPr lang="zh-CN" altLang="en-US" sz="2800" dirty="0"/>
          </a:p>
        </p:txBody>
      </p:sp>
    </p:spTree>
    <p:extLst>
      <p:ext uri="{BB962C8B-B14F-4D97-AF65-F5344CB8AC3E}">
        <p14:creationId xmlns:p14="http://schemas.microsoft.com/office/powerpoint/2010/main" val="903947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36858" y="161335"/>
            <a:ext cx="8911687" cy="1280890"/>
          </a:xfrm>
        </p:spPr>
        <p:txBody>
          <a:bodyPr/>
          <a:lstStyle/>
          <a:p>
            <a:r>
              <a:rPr lang="zh-CN" altLang="en-US" dirty="0"/>
              <a:t>页面跳转测试</a:t>
            </a:r>
          </a:p>
        </p:txBody>
      </p:sp>
      <p:sp>
        <p:nvSpPr>
          <p:cNvPr id="3" name="内容占位符 2"/>
          <p:cNvSpPr>
            <a:spLocks noGrp="1"/>
          </p:cNvSpPr>
          <p:nvPr>
            <p:ph idx="1"/>
          </p:nvPr>
        </p:nvSpPr>
        <p:spPr>
          <a:xfrm>
            <a:off x="1536858" y="1055859"/>
            <a:ext cx="8915400" cy="3777622"/>
          </a:xfrm>
        </p:spPr>
        <p:txBody>
          <a:bodyPr>
            <a:normAutofit/>
          </a:bodyPr>
          <a:lstStyle/>
          <a:p>
            <a:r>
              <a:rPr lang="zh-CN" altLang="en-US" sz="2000" dirty="0" smtClean="0"/>
              <a:t>测试页面间的跳转是否正确，即测试点击本系统中的各个页面的导航链接提示是否跳转到相应的页面</a:t>
            </a:r>
            <a:endParaRPr lang="en-US" altLang="zh-CN" sz="2000" dirty="0" smtClean="0"/>
          </a:p>
          <a:p>
            <a:endParaRPr lang="zh-CN" altLang="en-US" sz="2400" dirty="0"/>
          </a:p>
        </p:txBody>
      </p:sp>
      <p:graphicFrame>
        <p:nvGraphicFramePr>
          <p:cNvPr id="6" name="表格 5"/>
          <p:cNvGraphicFramePr>
            <a:graphicFrameLocks noGrp="1"/>
          </p:cNvGraphicFramePr>
          <p:nvPr>
            <p:extLst>
              <p:ext uri="{D42A27DB-BD31-4B8C-83A1-F6EECF244321}">
                <p14:modId xmlns:p14="http://schemas.microsoft.com/office/powerpoint/2010/main" val="1400268296"/>
              </p:ext>
            </p:extLst>
          </p:nvPr>
        </p:nvGraphicFramePr>
        <p:xfrm>
          <a:off x="1481836" y="2090151"/>
          <a:ext cx="8546084" cy="3931616"/>
        </p:xfrm>
        <a:graphic>
          <a:graphicData uri="http://schemas.openxmlformats.org/drawingml/2006/table">
            <a:tbl>
              <a:tblPr firstRow="1" firstCol="1" bandRow="1"/>
              <a:tblGrid>
                <a:gridCol w="1924363"/>
                <a:gridCol w="1922868"/>
                <a:gridCol w="2774490"/>
                <a:gridCol w="1924363"/>
              </a:tblGrid>
              <a:tr h="509729">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just">
                        <a:spcAft>
                          <a:spcPts val="0"/>
                        </a:spcAft>
                      </a:pPr>
                      <a:r>
                        <a:rPr lang="zh-CN" sz="1800" kern="100" dirty="0">
                          <a:effectLst/>
                        </a:rPr>
                        <a:t>编号</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just">
                        <a:spcAft>
                          <a:spcPts val="0"/>
                        </a:spcAft>
                      </a:pPr>
                      <a:r>
                        <a:rPr lang="zh-CN" sz="1800" kern="100" dirty="0">
                          <a:effectLst/>
                        </a:rPr>
                        <a:t>跳转链接名称</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just">
                        <a:spcAft>
                          <a:spcPts val="0"/>
                        </a:spcAft>
                      </a:pPr>
                      <a:r>
                        <a:rPr lang="zh-CN" sz="1800" kern="100" dirty="0">
                          <a:effectLst/>
                        </a:rPr>
                        <a:t>所在页面</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just">
                        <a:spcAft>
                          <a:spcPts val="0"/>
                        </a:spcAft>
                      </a:pPr>
                      <a:r>
                        <a:rPr lang="zh-CN" sz="1800" kern="100" dirty="0">
                          <a:effectLst/>
                        </a:rPr>
                        <a:t>测试结果</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r>
              <a:tr h="254865">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just">
                        <a:spcAft>
                          <a:spcPts val="0"/>
                        </a:spcAft>
                      </a:pPr>
                      <a:r>
                        <a:rPr lang="en-US" sz="1800" kern="100">
                          <a:effectLst/>
                        </a:rPr>
                        <a:t>1</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just">
                        <a:spcAft>
                          <a:spcPts val="0"/>
                        </a:spcAft>
                      </a:pPr>
                      <a:r>
                        <a:rPr lang="zh-CN" sz="1800" kern="100">
                          <a:effectLst/>
                        </a:rPr>
                        <a:t>网站主页</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just">
                        <a:spcAft>
                          <a:spcPts val="0"/>
                        </a:spcAft>
                      </a:pPr>
                      <a:r>
                        <a:rPr lang="zh-CN" sz="1800" kern="100">
                          <a:effectLst/>
                        </a:rPr>
                        <a:t>所有页面</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just">
                        <a:spcAft>
                          <a:spcPts val="0"/>
                        </a:spcAft>
                      </a:pPr>
                      <a:r>
                        <a:rPr lang="zh-CN" sz="1800" kern="100">
                          <a:effectLst/>
                        </a:rPr>
                        <a:t>通过</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r>
              <a:tr h="254865">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just">
                        <a:spcAft>
                          <a:spcPts val="0"/>
                        </a:spcAft>
                      </a:pPr>
                      <a:r>
                        <a:rPr lang="en-US" sz="1800" kern="100">
                          <a:effectLst/>
                        </a:rPr>
                        <a:t>2</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just">
                        <a:spcAft>
                          <a:spcPts val="0"/>
                        </a:spcAft>
                      </a:pPr>
                      <a:r>
                        <a:rPr lang="zh-CN" sz="1800" kern="100">
                          <a:effectLst/>
                        </a:rPr>
                        <a:t>搜索</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just">
                        <a:spcAft>
                          <a:spcPts val="0"/>
                        </a:spcAft>
                      </a:pPr>
                      <a:r>
                        <a:rPr lang="zh-CN" sz="1800" kern="100">
                          <a:effectLst/>
                        </a:rPr>
                        <a:t>所有页面</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just">
                        <a:spcAft>
                          <a:spcPts val="0"/>
                        </a:spcAft>
                      </a:pPr>
                      <a:r>
                        <a:rPr lang="zh-CN" sz="1800" kern="100">
                          <a:effectLst/>
                        </a:rPr>
                        <a:t>通过</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r>
              <a:tr h="254865">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just">
                        <a:spcAft>
                          <a:spcPts val="0"/>
                        </a:spcAft>
                      </a:pPr>
                      <a:r>
                        <a:rPr lang="en-US" sz="1800" kern="100">
                          <a:effectLst/>
                        </a:rPr>
                        <a:t>3</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just">
                        <a:spcAft>
                          <a:spcPts val="0"/>
                        </a:spcAft>
                      </a:pPr>
                      <a:r>
                        <a:rPr lang="zh-CN" sz="1800" kern="100">
                          <a:effectLst/>
                        </a:rPr>
                        <a:t>登录</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just">
                        <a:spcAft>
                          <a:spcPts val="0"/>
                        </a:spcAft>
                      </a:pPr>
                      <a:r>
                        <a:rPr lang="zh-CN" sz="1800" kern="100">
                          <a:effectLst/>
                        </a:rPr>
                        <a:t>主页（未登录）</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just">
                        <a:spcAft>
                          <a:spcPts val="0"/>
                        </a:spcAft>
                      </a:pPr>
                      <a:r>
                        <a:rPr lang="zh-CN" sz="1800" kern="100">
                          <a:effectLst/>
                        </a:rPr>
                        <a:t>通过</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r>
              <a:tr h="509729">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just">
                        <a:spcAft>
                          <a:spcPts val="0"/>
                        </a:spcAft>
                      </a:pPr>
                      <a:r>
                        <a:rPr lang="en-US" sz="1800" kern="100" dirty="0">
                          <a:effectLst/>
                        </a:rPr>
                        <a:t>4</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just">
                        <a:spcAft>
                          <a:spcPts val="0"/>
                        </a:spcAft>
                      </a:pPr>
                      <a:r>
                        <a:rPr lang="zh-CN" sz="1800" kern="100">
                          <a:effectLst/>
                        </a:rPr>
                        <a:t>登录信息提交</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just">
                        <a:spcAft>
                          <a:spcPts val="0"/>
                        </a:spcAft>
                      </a:pPr>
                      <a:r>
                        <a:rPr lang="zh-CN" sz="1800" kern="100" dirty="0">
                          <a:effectLst/>
                        </a:rPr>
                        <a:t>主页（未登录）</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just">
                        <a:spcAft>
                          <a:spcPts val="0"/>
                        </a:spcAft>
                      </a:pPr>
                      <a:r>
                        <a:rPr lang="zh-CN" sz="1800" kern="100">
                          <a:effectLst/>
                        </a:rPr>
                        <a:t>通过</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r>
              <a:tr h="254865">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just">
                        <a:spcAft>
                          <a:spcPts val="0"/>
                        </a:spcAft>
                      </a:pPr>
                      <a:r>
                        <a:rPr lang="en-US" sz="1800" kern="100">
                          <a:effectLst/>
                        </a:rPr>
                        <a:t>5</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just">
                        <a:spcAft>
                          <a:spcPts val="0"/>
                        </a:spcAft>
                      </a:pPr>
                      <a:r>
                        <a:rPr lang="zh-CN" sz="1800" kern="100">
                          <a:effectLst/>
                        </a:rPr>
                        <a:t>注册</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just">
                        <a:spcAft>
                          <a:spcPts val="0"/>
                        </a:spcAft>
                      </a:pPr>
                      <a:r>
                        <a:rPr lang="zh-CN" sz="1800" kern="100">
                          <a:effectLst/>
                        </a:rPr>
                        <a:t>主页（未登录）</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just">
                        <a:spcAft>
                          <a:spcPts val="0"/>
                        </a:spcAft>
                      </a:pPr>
                      <a:r>
                        <a:rPr lang="zh-CN" sz="1800" kern="100">
                          <a:effectLst/>
                        </a:rPr>
                        <a:t>通过</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r>
              <a:tr h="285691">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just">
                        <a:spcAft>
                          <a:spcPts val="0"/>
                        </a:spcAft>
                      </a:pPr>
                      <a:r>
                        <a:rPr lang="en-US" sz="1800" kern="100">
                          <a:effectLst/>
                        </a:rPr>
                        <a:t>6</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just">
                        <a:spcAft>
                          <a:spcPts val="0"/>
                        </a:spcAft>
                      </a:pPr>
                      <a:r>
                        <a:rPr lang="zh-CN" sz="1800" kern="100">
                          <a:effectLst/>
                        </a:rPr>
                        <a:t>注册信息提交</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just">
                        <a:spcAft>
                          <a:spcPts val="0"/>
                        </a:spcAft>
                      </a:pPr>
                      <a:r>
                        <a:rPr lang="en-US" sz="1800" kern="100" dirty="0">
                          <a:effectLst/>
                        </a:rPr>
                        <a:t>signup.html</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just">
                        <a:spcAft>
                          <a:spcPts val="0"/>
                        </a:spcAft>
                      </a:pPr>
                      <a:r>
                        <a:rPr lang="zh-CN" sz="1800" kern="100" dirty="0" smtClean="0">
                          <a:effectLst/>
                        </a:rPr>
                        <a:t>通过</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r>
              <a:tr h="509729">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just">
                        <a:spcAft>
                          <a:spcPts val="0"/>
                        </a:spcAft>
                      </a:pPr>
                      <a:r>
                        <a:rPr lang="en-US" sz="1800" kern="100">
                          <a:effectLst/>
                        </a:rPr>
                        <a:t>7</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just">
                        <a:spcAft>
                          <a:spcPts val="0"/>
                        </a:spcAft>
                      </a:pPr>
                      <a:r>
                        <a:rPr lang="zh-CN" sz="1800" kern="100">
                          <a:effectLst/>
                        </a:rPr>
                        <a:t>退出登录</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just">
                        <a:spcAft>
                          <a:spcPts val="0"/>
                        </a:spcAft>
                      </a:pPr>
                      <a:r>
                        <a:rPr lang="zh-CN" sz="1800" kern="100">
                          <a:effectLst/>
                        </a:rPr>
                        <a:t>所有页面（已登录）</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just">
                        <a:spcAft>
                          <a:spcPts val="0"/>
                        </a:spcAft>
                      </a:pPr>
                      <a:r>
                        <a:rPr lang="zh-CN" sz="1800" kern="100" dirty="0" smtClean="0">
                          <a:effectLst/>
                        </a:rPr>
                        <a:t>通过</a:t>
                      </a:r>
                      <a:endParaRPr lang="en-US" altLang="zh-CN" sz="1800" kern="100" dirty="0" smtClean="0">
                        <a:effectLst/>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r>
              <a:tr h="509729">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just">
                        <a:spcAft>
                          <a:spcPts val="0"/>
                        </a:spcAft>
                      </a:pPr>
                      <a:r>
                        <a:rPr lang="en-US" sz="1800" kern="100" dirty="0">
                          <a:effectLst/>
                        </a:rPr>
                        <a:t>8</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just">
                        <a:spcAft>
                          <a:spcPts val="0"/>
                        </a:spcAft>
                      </a:pPr>
                      <a:r>
                        <a:rPr lang="zh-CN" sz="1800" kern="100">
                          <a:effectLst/>
                        </a:rPr>
                        <a:t>我的首页</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just">
                        <a:spcAft>
                          <a:spcPts val="0"/>
                        </a:spcAft>
                      </a:pPr>
                      <a:r>
                        <a:rPr lang="zh-CN" sz="1800" kern="100">
                          <a:effectLst/>
                        </a:rPr>
                        <a:t>所有页面（已登录）</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just">
                        <a:spcAft>
                          <a:spcPts val="0"/>
                        </a:spcAft>
                      </a:pPr>
                      <a:r>
                        <a:rPr lang="zh-CN" sz="1800" kern="100">
                          <a:effectLst/>
                        </a:rPr>
                        <a:t>通过</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r>
              <a:tr h="509729">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just">
                        <a:spcAft>
                          <a:spcPts val="0"/>
                        </a:spcAft>
                      </a:pPr>
                      <a:r>
                        <a:rPr lang="en-US" sz="1800" kern="100">
                          <a:effectLst/>
                        </a:rPr>
                        <a:t>9</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just">
                        <a:spcAft>
                          <a:spcPts val="0"/>
                        </a:spcAft>
                      </a:pPr>
                      <a:r>
                        <a:rPr lang="zh-CN" sz="1800" kern="100">
                          <a:effectLst/>
                        </a:rPr>
                        <a:t>发布投票</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just">
                        <a:spcAft>
                          <a:spcPts val="0"/>
                        </a:spcAft>
                      </a:pPr>
                      <a:r>
                        <a:rPr lang="zh-CN" sz="1800" kern="100">
                          <a:effectLst/>
                        </a:rPr>
                        <a:t>所有页面（已登录）</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just">
                        <a:spcAft>
                          <a:spcPts val="0"/>
                        </a:spcAft>
                      </a:pPr>
                      <a:r>
                        <a:rPr lang="zh-CN" sz="1800" kern="100" dirty="0">
                          <a:effectLst/>
                        </a:rPr>
                        <a:t>通过</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r>
            </a:tbl>
          </a:graphicData>
        </a:graphic>
      </p:graphicFrame>
    </p:spTree>
    <p:extLst>
      <p:ext uri="{BB962C8B-B14F-4D97-AF65-F5344CB8AC3E}">
        <p14:creationId xmlns:p14="http://schemas.microsoft.com/office/powerpoint/2010/main" val="2200532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11099" y="144370"/>
            <a:ext cx="8911687" cy="1280890"/>
          </a:xfrm>
        </p:spPr>
        <p:txBody>
          <a:bodyPr/>
          <a:lstStyle/>
          <a:p>
            <a:r>
              <a:rPr lang="zh-CN" altLang="en-US" dirty="0" smtClean="0"/>
              <a:t>页面跳转测试</a:t>
            </a:r>
            <a:endParaRPr lang="zh-CN" altLang="en-US" dirty="0"/>
          </a:p>
        </p:txBody>
      </p:sp>
      <p:pic>
        <p:nvPicPr>
          <p:cNvPr id="4" name="内容占位符 3"/>
          <p:cNvPicPr>
            <a:picLocks noGrp="1" noChangeAspect="1"/>
          </p:cNvPicPr>
          <p:nvPr>
            <p:ph idx="1"/>
          </p:nvPr>
        </p:nvPicPr>
        <p:blipFill>
          <a:blip r:embed="rId2"/>
          <a:stretch>
            <a:fillRect/>
          </a:stretch>
        </p:blipFill>
        <p:spPr>
          <a:xfrm>
            <a:off x="2573653" y="1129046"/>
            <a:ext cx="7849133" cy="5466276"/>
          </a:xfrm>
          <a:prstGeom prst="rect">
            <a:avLst/>
          </a:prstGeom>
        </p:spPr>
      </p:pic>
    </p:spTree>
    <p:extLst>
      <p:ext uri="{BB962C8B-B14F-4D97-AF65-F5344CB8AC3E}">
        <p14:creationId xmlns:p14="http://schemas.microsoft.com/office/powerpoint/2010/main" val="1969951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参数传递测试</a:t>
            </a:r>
            <a:endParaRPr lang="zh-CN" altLang="en-US" dirty="0"/>
          </a:p>
        </p:txBody>
      </p:sp>
      <p:sp>
        <p:nvSpPr>
          <p:cNvPr id="3" name="内容占位符 2"/>
          <p:cNvSpPr>
            <a:spLocks noGrp="1"/>
          </p:cNvSpPr>
          <p:nvPr>
            <p:ph idx="1"/>
          </p:nvPr>
        </p:nvSpPr>
        <p:spPr/>
        <p:txBody>
          <a:bodyPr/>
          <a:lstStyle/>
          <a:p>
            <a:r>
              <a:rPr lang="zh-CN" altLang="zh-CN" sz="2800" dirty="0"/>
              <a:t>各个页面中参数传递是否</a:t>
            </a:r>
            <a:r>
              <a:rPr lang="zh-CN" altLang="zh-CN" sz="2800" dirty="0" smtClean="0"/>
              <a:t>正确</a:t>
            </a:r>
            <a:endParaRPr lang="en-US" altLang="zh-CN" sz="2800" dirty="0" smtClean="0"/>
          </a:p>
          <a:p>
            <a:pPr marL="457200" lvl="1" indent="0">
              <a:buNone/>
            </a:pPr>
            <a:r>
              <a:rPr lang="zh-CN" altLang="zh-CN" sz="2600" dirty="0" smtClean="0"/>
              <a:t>具体</a:t>
            </a:r>
            <a:r>
              <a:rPr lang="zh-CN" altLang="zh-CN" sz="2600" dirty="0"/>
              <a:t>步骤是将各个传参链接的预设行为和实际表现进行比较，得到测试结果。</a:t>
            </a:r>
            <a:endParaRPr lang="en-US" altLang="zh-CN" sz="2600" dirty="0"/>
          </a:p>
          <a:p>
            <a:r>
              <a:rPr lang="zh-CN" altLang="zh-CN" sz="2800" dirty="0"/>
              <a:t>本测试使用深度优先自顶向下方法</a:t>
            </a:r>
            <a:r>
              <a:rPr lang="zh-CN" altLang="en-US" sz="2800" dirty="0"/>
              <a:t>。</a:t>
            </a:r>
          </a:p>
          <a:p>
            <a:endParaRPr lang="zh-CN" altLang="en-US" dirty="0"/>
          </a:p>
        </p:txBody>
      </p:sp>
    </p:spTree>
    <p:extLst>
      <p:ext uri="{BB962C8B-B14F-4D97-AF65-F5344CB8AC3E}">
        <p14:creationId xmlns:p14="http://schemas.microsoft.com/office/powerpoint/2010/main" val="2591056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参数传递测试</a:t>
            </a:r>
            <a:endParaRPr lang="zh-CN" altLang="en-US" dirty="0"/>
          </a:p>
        </p:txBody>
      </p:sp>
      <p:pic>
        <p:nvPicPr>
          <p:cNvPr id="5" name="内容占位符 4"/>
          <p:cNvPicPr>
            <a:picLocks noGrp="1" noChangeAspect="1"/>
          </p:cNvPicPr>
          <p:nvPr>
            <p:ph idx="1"/>
          </p:nvPr>
        </p:nvPicPr>
        <p:blipFill>
          <a:blip r:embed="rId2"/>
          <a:stretch>
            <a:fillRect/>
          </a:stretch>
        </p:blipFill>
        <p:spPr>
          <a:xfrm>
            <a:off x="2592925" y="1620644"/>
            <a:ext cx="6417260" cy="5165984"/>
          </a:xfrm>
          <a:prstGeom prst="rect">
            <a:avLst/>
          </a:prstGeom>
        </p:spPr>
      </p:pic>
    </p:spTree>
    <p:extLst>
      <p:ext uri="{BB962C8B-B14F-4D97-AF65-F5344CB8AC3E}">
        <p14:creationId xmlns:p14="http://schemas.microsoft.com/office/powerpoint/2010/main" val="28422576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参数传递测试</a:t>
            </a:r>
            <a:endParaRPr lang="zh-CN" altLang="en-US" dirty="0"/>
          </a:p>
        </p:txBody>
      </p:sp>
      <p:pic>
        <p:nvPicPr>
          <p:cNvPr id="4" name="内容占位符 3"/>
          <p:cNvPicPr>
            <a:picLocks noGrp="1" noChangeAspect="1"/>
          </p:cNvPicPr>
          <p:nvPr>
            <p:ph idx="1"/>
          </p:nvPr>
        </p:nvPicPr>
        <p:blipFill>
          <a:blip r:embed="rId2"/>
          <a:stretch>
            <a:fillRect/>
          </a:stretch>
        </p:blipFill>
        <p:spPr>
          <a:xfrm>
            <a:off x="2592924" y="1509130"/>
            <a:ext cx="6528773" cy="5286289"/>
          </a:xfrm>
          <a:prstGeom prst="rect">
            <a:avLst/>
          </a:prstGeom>
        </p:spPr>
      </p:pic>
    </p:spTree>
    <p:extLst>
      <p:ext uri="{BB962C8B-B14F-4D97-AF65-F5344CB8AC3E}">
        <p14:creationId xmlns:p14="http://schemas.microsoft.com/office/powerpoint/2010/main" val="1269927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参数传递测试</a:t>
            </a:r>
            <a:endParaRPr lang="zh-CN" altLang="en-US" dirty="0"/>
          </a:p>
        </p:txBody>
      </p:sp>
      <p:pic>
        <p:nvPicPr>
          <p:cNvPr id="4" name="内容占位符 3"/>
          <p:cNvPicPr>
            <a:picLocks noGrp="1" noChangeAspect="1"/>
          </p:cNvPicPr>
          <p:nvPr>
            <p:ph idx="1"/>
          </p:nvPr>
        </p:nvPicPr>
        <p:blipFill>
          <a:blip r:embed="rId2"/>
          <a:stretch>
            <a:fillRect/>
          </a:stretch>
        </p:blipFill>
        <p:spPr>
          <a:xfrm>
            <a:off x="2592924" y="1642945"/>
            <a:ext cx="7064031" cy="5150347"/>
          </a:xfrm>
          <a:prstGeom prst="rect">
            <a:avLst/>
          </a:prstGeom>
        </p:spPr>
      </p:pic>
    </p:spTree>
    <p:extLst>
      <p:ext uri="{BB962C8B-B14F-4D97-AF65-F5344CB8AC3E}">
        <p14:creationId xmlns:p14="http://schemas.microsoft.com/office/powerpoint/2010/main" val="304083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确认测试</a:t>
            </a:r>
            <a:endParaRPr lang="zh-CN" altLang="en-US" dirty="0"/>
          </a:p>
        </p:txBody>
      </p:sp>
      <p:pic>
        <p:nvPicPr>
          <p:cNvPr id="4" name="内容占位符 3"/>
          <p:cNvPicPr>
            <a:picLocks noGrp="1" noChangeAspect="1"/>
          </p:cNvPicPr>
          <p:nvPr>
            <p:ph idx="1"/>
          </p:nvPr>
        </p:nvPicPr>
        <p:blipFill>
          <a:blip r:embed="rId2"/>
          <a:stretch>
            <a:fillRect/>
          </a:stretch>
        </p:blipFill>
        <p:spPr>
          <a:xfrm>
            <a:off x="2592925" y="1905000"/>
            <a:ext cx="8070689" cy="4585010"/>
          </a:xfrm>
          <a:prstGeom prst="rect">
            <a:avLst/>
          </a:prstGeom>
        </p:spPr>
      </p:pic>
    </p:spTree>
    <p:extLst>
      <p:ext uri="{BB962C8B-B14F-4D97-AF65-F5344CB8AC3E}">
        <p14:creationId xmlns:p14="http://schemas.microsoft.com/office/powerpoint/2010/main" val="340207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内容占位符 2"/>
          <p:cNvSpPr>
            <a:spLocks noGrp="1"/>
          </p:cNvSpPr>
          <p:nvPr>
            <p:ph idx="1"/>
          </p:nvPr>
        </p:nvSpPr>
        <p:spPr/>
        <p:txBody>
          <a:bodyPr>
            <a:normAutofit/>
          </a:bodyPr>
          <a:lstStyle/>
          <a:p>
            <a:r>
              <a:rPr lang="en-US" altLang="zh-CN" sz="4000" dirty="0" smtClean="0"/>
              <a:t>1. </a:t>
            </a:r>
            <a:r>
              <a:rPr lang="zh-CN" altLang="en-US" sz="4000" dirty="0" smtClean="0"/>
              <a:t>第二次冲刺情况</a:t>
            </a:r>
            <a:endParaRPr lang="en-US" altLang="zh-CN" sz="4000" dirty="0" smtClean="0"/>
          </a:p>
          <a:p>
            <a:r>
              <a:rPr lang="en-US" altLang="zh-CN" sz="4000" dirty="0" smtClean="0"/>
              <a:t>2. </a:t>
            </a:r>
            <a:r>
              <a:rPr lang="zh-CN" altLang="en-US" sz="4000" dirty="0" smtClean="0"/>
              <a:t>最终产品展示</a:t>
            </a:r>
            <a:endParaRPr lang="en-US" altLang="zh-CN" sz="4000" dirty="0" smtClean="0"/>
          </a:p>
          <a:p>
            <a:r>
              <a:rPr lang="en-US" altLang="zh-CN" sz="4000" dirty="0" smtClean="0"/>
              <a:t>3. </a:t>
            </a:r>
            <a:r>
              <a:rPr lang="zh-CN" altLang="en-US" sz="4000" dirty="0" smtClean="0"/>
              <a:t>测试情况</a:t>
            </a:r>
            <a:endParaRPr lang="en-US" altLang="zh-CN" sz="4000" dirty="0" smtClean="0"/>
          </a:p>
          <a:p>
            <a:r>
              <a:rPr lang="en-US" altLang="zh-CN" sz="4000" dirty="0" smtClean="0"/>
              <a:t>4. </a:t>
            </a:r>
            <a:r>
              <a:rPr lang="zh-CN" altLang="en-US" sz="4000" dirty="0" smtClean="0"/>
              <a:t>项目总结</a:t>
            </a:r>
            <a:endParaRPr lang="zh-CN" altLang="en-US" sz="4000" dirty="0"/>
          </a:p>
        </p:txBody>
      </p:sp>
    </p:spTree>
    <p:extLst>
      <p:ext uri="{BB962C8B-B14F-4D97-AF65-F5344CB8AC3E}">
        <p14:creationId xmlns:p14="http://schemas.microsoft.com/office/powerpoint/2010/main" val="10117068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项目总结</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sz="2800" dirty="0" smtClean="0"/>
              <a:t>总结：</a:t>
            </a:r>
            <a:endParaRPr lang="en-US" altLang="zh-CN" sz="2800" dirty="0" smtClean="0"/>
          </a:p>
          <a:p>
            <a:pPr lvl="1"/>
            <a:r>
              <a:rPr lang="zh-CN" altLang="en-US" sz="2400" dirty="0" smtClean="0"/>
              <a:t>基本完成了所有的核心需求</a:t>
            </a:r>
            <a:r>
              <a:rPr lang="zh-CN" altLang="en-US" sz="2400" dirty="0" smtClean="0"/>
              <a:t>，</a:t>
            </a:r>
            <a:r>
              <a:rPr lang="zh-CN" altLang="en-US" sz="2400" dirty="0" smtClean="0"/>
              <a:t>同时，可以优化的地方还有</a:t>
            </a:r>
            <a:r>
              <a:rPr lang="zh-CN" altLang="en-US" sz="2400" dirty="0" smtClean="0"/>
              <a:t>很多</a:t>
            </a:r>
            <a:endParaRPr lang="en-US" altLang="zh-CN" sz="2400" dirty="0"/>
          </a:p>
          <a:p>
            <a:r>
              <a:rPr lang="zh-CN" altLang="en-US" sz="2800" dirty="0" smtClean="0"/>
              <a:t>优点：</a:t>
            </a:r>
            <a:endParaRPr lang="en-US" altLang="zh-CN" sz="2800" dirty="0" smtClean="0"/>
          </a:p>
          <a:p>
            <a:pPr lvl="1"/>
            <a:r>
              <a:rPr lang="zh-CN" altLang="en-US" sz="2600" dirty="0" smtClean="0"/>
              <a:t>前端兼顾手机适配</a:t>
            </a:r>
            <a:endParaRPr lang="en-US" altLang="zh-CN" sz="2600" dirty="0" smtClean="0"/>
          </a:p>
          <a:p>
            <a:r>
              <a:rPr lang="zh-CN" altLang="en-US" sz="2800" dirty="0" smtClean="0"/>
              <a:t>不足</a:t>
            </a:r>
            <a:r>
              <a:rPr lang="zh-CN" altLang="en-US" sz="2800" dirty="0" smtClean="0"/>
              <a:t>或者缺陷：</a:t>
            </a:r>
            <a:endParaRPr lang="en-US" altLang="zh-CN" sz="2800" dirty="0" smtClean="0"/>
          </a:p>
          <a:p>
            <a:pPr lvl="1"/>
            <a:r>
              <a:rPr lang="zh-CN" altLang="en-US" sz="2400" dirty="0" smtClean="0"/>
              <a:t>并没有完全按照第三阶段面向对象分析与设计的结果实现</a:t>
            </a:r>
            <a:endParaRPr lang="en-US" altLang="zh-CN" sz="2400" dirty="0" smtClean="0"/>
          </a:p>
          <a:p>
            <a:pPr lvl="1"/>
            <a:r>
              <a:rPr lang="zh-CN" altLang="en-US" sz="2400" dirty="0" smtClean="0"/>
              <a:t>项目前端和后台耦合度太高（网页嵌</a:t>
            </a:r>
            <a:r>
              <a:rPr lang="en-US" altLang="zh-CN" sz="2400" dirty="0" err="1" smtClean="0"/>
              <a:t>php</a:t>
            </a:r>
            <a:r>
              <a:rPr lang="zh-CN" altLang="en-US" sz="2400" dirty="0" smtClean="0"/>
              <a:t>），导致前后端合作比较困难</a:t>
            </a:r>
            <a:endParaRPr lang="en-US" altLang="zh-CN" sz="2400" dirty="0" smtClean="0"/>
          </a:p>
          <a:p>
            <a:pPr lvl="1"/>
            <a:r>
              <a:rPr lang="zh-CN" altLang="en-US" sz="2400" dirty="0" smtClean="0"/>
              <a:t>还存在一些</a:t>
            </a:r>
            <a:r>
              <a:rPr lang="zh-CN" altLang="en-US" sz="2400" dirty="0" smtClean="0"/>
              <a:t>问题</a:t>
            </a:r>
            <a:r>
              <a:rPr lang="zh-CN" altLang="en-US" sz="2400" dirty="0" smtClean="0"/>
              <a:t>：文件上传、页面跳转</a:t>
            </a:r>
            <a:endParaRPr lang="en-US" altLang="zh-CN" sz="2400" dirty="0" smtClean="0"/>
          </a:p>
          <a:p>
            <a:pPr lvl="1"/>
            <a:r>
              <a:rPr lang="zh-CN" altLang="en-US" sz="2400" dirty="0" smtClean="0"/>
              <a:t>细节缺少优化（前端、后端均</a:t>
            </a:r>
            <a:r>
              <a:rPr lang="zh-CN" altLang="en-US" sz="2400" dirty="0" smtClean="0"/>
              <a:t>存在</a:t>
            </a:r>
            <a:r>
              <a:rPr lang="zh-CN" altLang="en-US" sz="2400" dirty="0" smtClean="0"/>
              <a:t>，前端是难点</a:t>
            </a:r>
            <a:r>
              <a:rPr lang="zh-CN" altLang="en-US" sz="2400" dirty="0" smtClean="0"/>
              <a:t>）</a:t>
            </a:r>
            <a:endParaRPr lang="en-US" altLang="zh-CN" sz="2400" dirty="0" smtClean="0"/>
          </a:p>
          <a:p>
            <a:pPr lvl="1"/>
            <a:endParaRPr lang="en-US" altLang="zh-CN" dirty="0" smtClean="0"/>
          </a:p>
        </p:txBody>
      </p:sp>
    </p:spTree>
    <p:extLst>
      <p:ext uri="{BB962C8B-B14F-4D97-AF65-F5344CB8AC3E}">
        <p14:creationId xmlns:p14="http://schemas.microsoft.com/office/powerpoint/2010/main" val="40774439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End</a:t>
            </a:r>
            <a:endParaRPr lang="zh-CN" altLang="en-US" dirty="0"/>
          </a:p>
        </p:txBody>
      </p:sp>
      <p:sp>
        <p:nvSpPr>
          <p:cNvPr id="3" name="内容占位符 2"/>
          <p:cNvSpPr>
            <a:spLocks noGrp="1"/>
          </p:cNvSpPr>
          <p:nvPr>
            <p:ph idx="1"/>
          </p:nvPr>
        </p:nvSpPr>
        <p:spPr/>
        <p:txBody>
          <a:bodyPr>
            <a:normAutofit/>
          </a:bodyPr>
          <a:lstStyle/>
          <a:p>
            <a:r>
              <a:rPr lang="zh-CN" altLang="en-US" sz="3600" dirty="0" smtClean="0"/>
              <a:t>感谢老师和助教的指导，以及各位组员的辛苦付出！</a:t>
            </a:r>
            <a:endParaRPr lang="en-US" altLang="zh-CN" sz="3600" dirty="0" smtClean="0"/>
          </a:p>
          <a:p>
            <a:r>
              <a:rPr lang="en-US" altLang="zh-CN" sz="3600" dirty="0" smtClean="0"/>
              <a:t>Thank you!</a:t>
            </a:r>
            <a:endParaRPr lang="zh-CN" altLang="en-US" sz="3600" dirty="0"/>
          </a:p>
        </p:txBody>
      </p:sp>
    </p:spTree>
    <p:extLst>
      <p:ext uri="{BB962C8B-B14F-4D97-AF65-F5344CB8AC3E}">
        <p14:creationId xmlns:p14="http://schemas.microsoft.com/office/powerpoint/2010/main" val="2642672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第二次冲刺</a:t>
            </a:r>
            <a:endParaRPr lang="zh-CN" altLang="en-US" dirty="0"/>
          </a:p>
        </p:txBody>
      </p:sp>
      <p:sp>
        <p:nvSpPr>
          <p:cNvPr id="3" name="内容占位符 2"/>
          <p:cNvSpPr>
            <a:spLocks noGrp="1"/>
          </p:cNvSpPr>
          <p:nvPr>
            <p:ph idx="1"/>
          </p:nvPr>
        </p:nvSpPr>
        <p:spPr/>
        <p:txBody>
          <a:bodyPr/>
          <a:lstStyle/>
          <a:p>
            <a:r>
              <a:rPr lang="zh-CN" altLang="en-US" dirty="0" smtClean="0"/>
              <a:t>订单</a:t>
            </a:r>
            <a:endParaRPr lang="en-US" altLang="zh-CN" dirty="0" smtClean="0"/>
          </a:p>
          <a:p>
            <a:pPr marL="0" indent="0">
              <a:buNone/>
            </a:pP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212" y="2813749"/>
            <a:ext cx="7316221" cy="2972215"/>
          </a:xfrm>
          <a:prstGeom prst="rect">
            <a:avLst/>
          </a:prstGeom>
        </p:spPr>
      </p:pic>
    </p:spTree>
    <p:extLst>
      <p:ext uri="{BB962C8B-B14F-4D97-AF65-F5344CB8AC3E}">
        <p14:creationId xmlns:p14="http://schemas.microsoft.com/office/powerpoint/2010/main" val="1352712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第二次冲刺</a:t>
            </a:r>
            <a:endParaRPr lang="zh-CN" altLang="en-US" dirty="0"/>
          </a:p>
        </p:txBody>
      </p:sp>
      <p:sp>
        <p:nvSpPr>
          <p:cNvPr id="3" name="内容占位符 2"/>
          <p:cNvSpPr>
            <a:spLocks noGrp="1"/>
          </p:cNvSpPr>
          <p:nvPr>
            <p:ph idx="1"/>
          </p:nvPr>
        </p:nvSpPr>
        <p:spPr/>
        <p:txBody>
          <a:bodyPr/>
          <a:lstStyle/>
          <a:p>
            <a:r>
              <a:rPr lang="zh-CN" altLang="en-US" sz="2400" dirty="0" smtClean="0"/>
              <a:t>分工</a:t>
            </a:r>
            <a:endParaRPr lang="en-US" altLang="zh-CN" sz="2400" dirty="0" smtClean="0"/>
          </a:p>
          <a:p>
            <a:r>
              <a:rPr lang="en-US" altLang="zh-CN" sz="2400" dirty="0" smtClean="0"/>
              <a:t>1. </a:t>
            </a:r>
            <a:r>
              <a:rPr lang="zh-CN" altLang="en-US" sz="2400" dirty="0" smtClean="0"/>
              <a:t>后台 彭广举 王钰翔</a:t>
            </a:r>
            <a:endParaRPr lang="en-US" altLang="zh-CN" sz="2400" dirty="0" smtClean="0"/>
          </a:p>
          <a:p>
            <a:r>
              <a:rPr lang="en-US" altLang="zh-CN" sz="2400" dirty="0" smtClean="0"/>
              <a:t>2. </a:t>
            </a:r>
            <a:r>
              <a:rPr lang="zh-CN" altLang="en-US" sz="2400" dirty="0" smtClean="0"/>
              <a:t>前端 </a:t>
            </a:r>
            <a:endParaRPr lang="en-US" altLang="zh-CN" sz="2400" dirty="0" smtClean="0"/>
          </a:p>
          <a:p>
            <a:pPr lvl="1"/>
            <a:r>
              <a:rPr lang="zh-CN" altLang="en-US" sz="2000" dirty="0"/>
              <a:t>发布</a:t>
            </a:r>
            <a:r>
              <a:rPr lang="zh-CN" altLang="en-US" sz="2000" dirty="0" smtClean="0"/>
              <a:t>投票优化 、个人主页  欧阳逸群</a:t>
            </a:r>
            <a:endParaRPr lang="en-US" altLang="zh-CN" sz="2000" dirty="0" smtClean="0"/>
          </a:p>
          <a:p>
            <a:pPr lvl="1"/>
            <a:r>
              <a:rPr lang="zh-CN" altLang="en-US" sz="2000" dirty="0" smtClean="0"/>
              <a:t>首页、投票详情页优化 刘雨轩、陈可心</a:t>
            </a:r>
            <a:endParaRPr lang="en-US" altLang="zh-CN" sz="2000" dirty="0" smtClean="0"/>
          </a:p>
          <a:p>
            <a:pPr lvl="1"/>
            <a:r>
              <a:rPr lang="zh-CN" altLang="en-US" sz="2000" dirty="0" smtClean="0"/>
              <a:t>历史记录相关 田堃</a:t>
            </a:r>
            <a:endParaRPr lang="en-US" altLang="zh-CN" sz="2000" dirty="0"/>
          </a:p>
          <a:p>
            <a:pPr lvl="1"/>
            <a:r>
              <a:rPr lang="zh-CN" altLang="en-US" sz="2000" dirty="0" smtClean="0"/>
              <a:t>网站整体前端的优化 周昊宇</a:t>
            </a:r>
          </a:p>
        </p:txBody>
      </p:sp>
    </p:spTree>
    <p:extLst>
      <p:ext uri="{BB962C8B-B14F-4D97-AF65-F5344CB8AC3E}">
        <p14:creationId xmlns:p14="http://schemas.microsoft.com/office/powerpoint/2010/main" val="2337790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项目展示</a:t>
            </a:r>
            <a:endParaRPr lang="zh-CN" altLang="en-US" dirty="0"/>
          </a:p>
        </p:txBody>
      </p:sp>
      <p:sp>
        <p:nvSpPr>
          <p:cNvPr id="3" name="内容占位符 2"/>
          <p:cNvSpPr>
            <a:spLocks noGrp="1"/>
          </p:cNvSpPr>
          <p:nvPr>
            <p:ph idx="1"/>
          </p:nvPr>
        </p:nvSpPr>
        <p:spPr/>
        <p:txBody>
          <a:bodyPr/>
          <a:lstStyle/>
          <a:p>
            <a:r>
              <a:rPr lang="en-US" altLang="zh-CN" dirty="0">
                <a:hlinkClick r:id="rId2"/>
              </a:rPr>
              <a:t>http://123.57.204.246:8004</a:t>
            </a:r>
            <a:r>
              <a:rPr lang="en-US" altLang="zh-CN" dirty="0" smtClean="0">
                <a:hlinkClick r:id="rId2"/>
              </a:rPr>
              <a:t>/</a:t>
            </a:r>
            <a:endParaRPr lang="en-US" altLang="zh-CN" dirty="0" smtClean="0"/>
          </a:p>
          <a:p>
            <a:endParaRPr lang="zh-CN" altLang="en-US" dirty="0"/>
          </a:p>
        </p:txBody>
      </p:sp>
    </p:spTree>
    <p:extLst>
      <p:ext uri="{BB962C8B-B14F-4D97-AF65-F5344CB8AC3E}">
        <p14:creationId xmlns:p14="http://schemas.microsoft.com/office/powerpoint/2010/main" val="28592198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单元测试</a:t>
            </a:r>
            <a:endParaRPr lang="zh-CN" altLang="en-US" dirty="0"/>
          </a:p>
        </p:txBody>
      </p:sp>
      <p:sp>
        <p:nvSpPr>
          <p:cNvPr id="3" name="内容占位符 2"/>
          <p:cNvSpPr>
            <a:spLocks noGrp="1"/>
          </p:cNvSpPr>
          <p:nvPr>
            <p:ph idx="1"/>
          </p:nvPr>
        </p:nvSpPr>
        <p:spPr>
          <a:xfrm>
            <a:off x="2356833" y="1798749"/>
            <a:ext cx="8748533" cy="4524778"/>
          </a:xfrm>
        </p:spPr>
        <p:txBody>
          <a:bodyPr>
            <a:normAutofit/>
          </a:bodyPr>
          <a:lstStyle/>
          <a:p>
            <a:r>
              <a:rPr lang="en-US" altLang="zh-CN" sz="2400" dirty="0" smtClean="0"/>
              <a:t>1. </a:t>
            </a:r>
            <a:r>
              <a:rPr lang="zh-CN" altLang="en-US" sz="2400" dirty="0" smtClean="0"/>
              <a:t>主要测试</a:t>
            </a:r>
            <a:r>
              <a:rPr lang="en-US" altLang="zh-CN" sz="2400" dirty="0" smtClean="0"/>
              <a:t>model</a:t>
            </a:r>
            <a:r>
              <a:rPr lang="zh-CN" altLang="en-US" sz="2400" dirty="0" smtClean="0"/>
              <a:t>文件下的</a:t>
            </a:r>
            <a:r>
              <a:rPr lang="en-US" altLang="zh-CN" sz="2400" dirty="0" err="1" smtClean="0"/>
              <a:t>user_model</a:t>
            </a:r>
            <a:r>
              <a:rPr lang="zh-CN" altLang="en-US" sz="2400" dirty="0" smtClean="0"/>
              <a:t>和</a:t>
            </a:r>
            <a:r>
              <a:rPr lang="en-US" altLang="zh-CN" sz="2400" dirty="0" err="1" smtClean="0"/>
              <a:t>vote_model</a:t>
            </a:r>
            <a:endParaRPr lang="en-US" altLang="zh-CN" sz="2400" dirty="0" smtClean="0"/>
          </a:p>
          <a:p>
            <a:r>
              <a:rPr lang="en-US" altLang="zh-CN" sz="2400" dirty="0" smtClean="0"/>
              <a:t>2.</a:t>
            </a:r>
            <a:r>
              <a:rPr lang="zh-CN" altLang="en-US" sz="2400" dirty="0" smtClean="0"/>
              <a:t>使用</a:t>
            </a:r>
            <a:r>
              <a:rPr lang="en-US" altLang="zh-CN" sz="2400" dirty="0" smtClean="0"/>
              <a:t>CI</a:t>
            </a:r>
            <a:r>
              <a:rPr lang="zh-CN" altLang="en-US" sz="2400" dirty="0" smtClean="0"/>
              <a:t>框架自带的</a:t>
            </a:r>
            <a:r>
              <a:rPr lang="en-US" altLang="zh-CN" sz="2400" dirty="0" err="1" smtClean="0"/>
              <a:t>unit_test</a:t>
            </a:r>
            <a:r>
              <a:rPr lang="zh-CN" altLang="en-US" sz="2400" dirty="0" smtClean="0"/>
              <a:t>测试类，主要采用白盒测试的方法，测试用例来自数据库已有数据。</a:t>
            </a:r>
            <a:endParaRPr lang="en-US" altLang="zh-CN" sz="2400" dirty="0" smtClean="0"/>
          </a:p>
          <a:p>
            <a:r>
              <a:rPr lang="en-US" altLang="zh-CN" sz="2400" dirty="0"/>
              <a:t>3</a:t>
            </a:r>
            <a:r>
              <a:rPr lang="en-US" altLang="zh-CN" sz="2400" dirty="0" smtClean="0"/>
              <a:t>. </a:t>
            </a:r>
            <a:r>
              <a:rPr lang="zh-CN" altLang="en-US" sz="2400" dirty="0" smtClean="0"/>
              <a:t>基本实现了分支覆盖测试</a:t>
            </a:r>
            <a:endParaRPr lang="en-US" altLang="zh-CN" sz="2400" dirty="0" smtClean="0"/>
          </a:p>
          <a:p>
            <a:r>
              <a:rPr lang="en-US" altLang="zh-CN" sz="2400" dirty="0"/>
              <a:t>4</a:t>
            </a:r>
            <a:r>
              <a:rPr lang="en-US" altLang="zh-CN" sz="2400" dirty="0" smtClean="0"/>
              <a:t>. </a:t>
            </a:r>
            <a:r>
              <a:rPr lang="zh-CN" altLang="en-US" sz="2400" dirty="0" smtClean="0"/>
              <a:t>对有返回值的单元进行了与预期结果在数据类型和字面结果的匹配测试</a:t>
            </a:r>
            <a:endParaRPr lang="en-US" altLang="zh-CN" sz="2400" dirty="0" smtClean="0"/>
          </a:p>
          <a:p>
            <a:endParaRPr lang="zh-CN" altLang="en-US" sz="4000" dirty="0"/>
          </a:p>
        </p:txBody>
      </p:sp>
    </p:spTree>
    <p:extLst>
      <p:ext uri="{BB962C8B-B14F-4D97-AF65-F5344CB8AC3E}">
        <p14:creationId xmlns:p14="http://schemas.microsoft.com/office/powerpoint/2010/main" val="20918846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测试结果</a:t>
            </a:r>
            <a:r>
              <a:rPr lang="en-US" altLang="zh-CN" dirty="0"/>
              <a:t/>
            </a:r>
            <a:br>
              <a:rPr lang="en-US" altLang="zh-CN" dirty="0"/>
            </a:br>
            <a:endParaRPr lang="zh-CN" altLang="en-US" dirty="0"/>
          </a:p>
        </p:txBody>
      </p:sp>
      <p:sp>
        <p:nvSpPr>
          <p:cNvPr id="3" name="内容占位符 2"/>
          <p:cNvSpPr>
            <a:spLocks noGrp="1"/>
          </p:cNvSpPr>
          <p:nvPr>
            <p:ph idx="1"/>
          </p:nvPr>
        </p:nvSpPr>
        <p:spPr/>
        <p:txBody>
          <a:bodyPr/>
          <a:lstStyle/>
          <a:p>
            <a:pPr marL="0" indent="0">
              <a:buNone/>
            </a:pPr>
            <a:endParaRPr lang="en-US" altLang="zh-CN" dirty="0" smtClean="0">
              <a:hlinkClick r:id="rId2"/>
            </a:endParaRPr>
          </a:p>
          <a:p>
            <a:r>
              <a:rPr lang="en-US" altLang="zh-CN" dirty="0" err="1" smtClean="0"/>
              <a:t>User_model</a:t>
            </a:r>
            <a:r>
              <a:rPr lang="zh-CN" altLang="en-US" dirty="0" smtClean="0"/>
              <a:t>测试页</a:t>
            </a:r>
            <a:endParaRPr lang="en-US" altLang="zh-CN" dirty="0" smtClean="0"/>
          </a:p>
          <a:p>
            <a:r>
              <a:rPr lang="en-US" altLang="zh-CN" dirty="0">
                <a:hlinkClick r:id="rId2"/>
              </a:rPr>
              <a:t>http://</a:t>
            </a:r>
            <a:r>
              <a:rPr lang="en-US" altLang="zh-CN" dirty="0" smtClean="0">
                <a:hlinkClick r:id="rId2"/>
              </a:rPr>
              <a:t>123.57.204.246:8004/index.php/user_model_test/test</a:t>
            </a:r>
            <a:endParaRPr lang="en-US" altLang="zh-CN" dirty="0"/>
          </a:p>
          <a:p>
            <a:r>
              <a:rPr lang="en-US" altLang="zh-CN" dirty="0" err="1" smtClean="0"/>
              <a:t>Vote_model</a:t>
            </a:r>
            <a:r>
              <a:rPr lang="zh-CN" altLang="en-US" dirty="0" smtClean="0"/>
              <a:t>测试页</a:t>
            </a:r>
            <a:endParaRPr lang="en-US" altLang="zh-CN" dirty="0" smtClean="0"/>
          </a:p>
          <a:p>
            <a:r>
              <a:rPr lang="en-US" altLang="zh-CN" dirty="0" smtClean="0">
                <a:hlinkClick r:id="rId3"/>
              </a:rPr>
              <a:t>http://123.57.204.246:8004/index.php/vote_model_test/test</a:t>
            </a:r>
            <a:endParaRPr lang="zh-CN" altLang="en-US" dirty="0"/>
          </a:p>
        </p:txBody>
      </p:sp>
    </p:spTree>
    <p:extLst>
      <p:ext uri="{BB962C8B-B14F-4D97-AF65-F5344CB8AC3E}">
        <p14:creationId xmlns:p14="http://schemas.microsoft.com/office/powerpoint/2010/main" val="16778853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User_model_test</a:t>
            </a:r>
            <a:endParaRPr lang="zh-CN" altLang="en-US" dirty="0"/>
          </a:p>
        </p:txBody>
      </p:sp>
      <p:graphicFrame>
        <p:nvGraphicFramePr>
          <p:cNvPr id="5" name="内容占位符 4"/>
          <p:cNvGraphicFramePr>
            <a:graphicFrameLocks noGrp="1"/>
          </p:cNvGraphicFramePr>
          <p:nvPr>
            <p:ph idx="1"/>
            <p:extLst/>
          </p:nvPr>
        </p:nvGraphicFramePr>
        <p:xfrm>
          <a:off x="2592925" y="1519705"/>
          <a:ext cx="7967750" cy="4906851"/>
        </p:xfrm>
        <a:graphic>
          <a:graphicData uri="http://schemas.openxmlformats.org/drawingml/2006/table">
            <a:tbl>
              <a:tblPr>
                <a:tableStyleId>{5C22544A-7EE6-4342-B048-85BDC9FD1C3A}</a:tableStyleId>
              </a:tblPr>
              <a:tblGrid>
                <a:gridCol w="542858"/>
                <a:gridCol w="2031338"/>
                <a:gridCol w="2434104"/>
                <a:gridCol w="945623"/>
                <a:gridCol w="1068204"/>
                <a:gridCol w="945623"/>
              </a:tblGrid>
              <a:tr h="241066">
                <a:tc>
                  <a:txBody>
                    <a:bodyPr/>
                    <a:lstStyle/>
                    <a:p>
                      <a:pPr algn="l" fontAlgn="b"/>
                      <a:r>
                        <a:rPr lang="zh-CN" altLang="en-US" sz="1100" u="none" strike="noStrike">
                          <a:effectLst/>
                        </a:rPr>
                        <a:t>序号</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1100" u="none" strike="noStrike">
                          <a:effectLst/>
                        </a:rPr>
                        <a:t>测试函数名</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1100" u="none" strike="noStrike">
                          <a:effectLst/>
                        </a:rPr>
                        <a:t>函数功能</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1100" u="none" strike="noStrike">
                          <a:effectLst/>
                        </a:rPr>
                        <a:t>是否成功</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1100" u="none" strike="noStrike">
                          <a:effectLst/>
                        </a:rPr>
                        <a:t>失败原因</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1100" u="none" strike="noStrike">
                          <a:effectLst/>
                        </a:rPr>
                        <a:t>是否更正</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r>
              <a:tr h="933157">
                <a:tc>
                  <a:txBody>
                    <a:bodyPr/>
                    <a:lstStyle/>
                    <a:p>
                      <a:pPr algn="r" fontAlgn="b"/>
                      <a:r>
                        <a:rPr lang="en-US" altLang="zh-CN" sz="1100" u="none" strike="noStrike">
                          <a:effectLst/>
                        </a:rPr>
                        <a:t>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en-US" sz="1100" u="none" strike="noStrike">
                          <a:effectLst/>
                        </a:rPr>
                        <a:t>get</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1100" u="none" strike="noStrike" dirty="0">
                          <a:effectLst/>
                        </a:rPr>
                        <a:t>输入用户</a:t>
                      </a:r>
                      <a:r>
                        <a:rPr lang="en-US" altLang="zh-CN" sz="1100" u="none" strike="noStrike" dirty="0">
                          <a:effectLst/>
                        </a:rPr>
                        <a:t>ID,</a:t>
                      </a:r>
                      <a:r>
                        <a:rPr lang="zh-CN" altLang="en-US" sz="1100" u="none" strike="noStrike" dirty="0">
                          <a:effectLst/>
                        </a:rPr>
                        <a:t>返回该用户的信息。如果查询结果不为</a:t>
                      </a:r>
                      <a:r>
                        <a:rPr lang="en-US" altLang="zh-CN" sz="1100" u="none" strike="noStrike" dirty="0">
                          <a:effectLst/>
                        </a:rPr>
                        <a:t>1</a:t>
                      </a:r>
                      <a:r>
                        <a:rPr lang="zh-CN" altLang="en-US" sz="1100" u="none" strike="noStrike" dirty="0">
                          <a:effectLst/>
                        </a:rPr>
                        <a:t>条则返回</a:t>
                      </a:r>
                      <a:r>
                        <a:rPr lang="en-US" altLang="zh-CN" sz="1100" u="none" strike="noStrike" dirty="0">
                          <a:effectLst/>
                        </a:rPr>
                        <a:t>NULL</a:t>
                      </a:r>
                      <a:r>
                        <a:rPr lang="zh-CN" altLang="en-US" sz="1100" u="none" strike="noStrike" dirty="0">
                          <a:effectLst/>
                        </a:rPr>
                        <a:t>，否则返回查询结果</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1100" u="none" strike="noStrike">
                          <a:effectLst/>
                        </a:rPr>
                        <a:t>是</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en-US" altLang="zh-CN" sz="1100" u="none" strike="noStrike">
                          <a:effectLst/>
                        </a:rPr>
                        <a:t>/</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r>
              <a:tr h="933157">
                <a:tc>
                  <a:txBody>
                    <a:bodyPr/>
                    <a:lstStyle/>
                    <a:p>
                      <a:pPr algn="r" fontAlgn="b"/>
                      <a:r>
                        <a:rPr lang="en-US" altLang="zh-CN" sz="1100" u="none" strike="noStrike">
                          <a:effectLst/>
                        </a:rPr>
                        <a:t>2</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en-US" sz="1100" u="none" strike="noStrike">
                          <a:effectLst/>
                        </a:rPr>
                        <a:t>update_profile</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1100" u="none" strike="noStrike" dirty="0">
                          <a:effectLst/>
                        </a:rPr>
                        <a:t>输入用户</a:t>
                      </a:r>
                      <a:r>
                        <a:rPr lang="en-US" altLang="zh-CN" sz="1100" u="none" strike="noStrike" dirty="0">
                          <a:effectLst/>
                        </a:rPr>
                        <a:t>ID</a:t>
                      </a:r>
                      <a:r>
                        <a:rPr lang="zh-CN" altLang="en-US" sz="1100" u="none" strike="noStrike" dirty="0">
                          <a:effectLst/>
                        </a:rPr>
                        <a:t>，根据表单更新对应用户信息，如果查询用户</a:t>
                      </a:r>
                      <a:r>
                        <a:rPr lang="en-US" altLang="zh-CN" sz="1100" u="none" strike="noStrike" dirty="0">
                          <a:effectLst/>
                        </a:rPr>
                        <a:t>ID</a:t>
                      </a:r>
                      <a:r>
                        <a:rPr lang="zh-CN" altLang="en-US" sz="1100" u="none" strike="noStrike" dirty="0">
                          <a:effectLst/>
                        </a:rPr>
                        <a:t>结果少于</a:t>
                      </a:r>
                      <a:r>
                        <a:rPr lang="en-US" altLang="zh-CN" sz="1100" u="none" strike="noStrike" dirty="0">
                          <a:effectLst/>
                        </a:rPr>
                        <a:t>0</a:t>
                      </a:r>
                      <a:r>
                        <a:rPr lang="zh-CN" altLang="en-US" sz="1100" u="none" strike="noStrike" dirty="0">
                          <a:effectLst/>
                        </a:rPr>
                        <a:t>则返回</a:t>
                      </a:r>
                      <a:r>
                        <a:rPr lang="en-US" altLang="zh-CN" sz="1100" u="none" strike="noStrike" dirty="0">
                          <a:effectLst/>
                        </a:rPr>
                        <a:t>-1,</a:t>
                      </a:r>
                      <a:r>
                        <a:rPr lang="zh-CN" altLang="en-US" sz="1100" u="none" strike="noStrike" dirty="0">
                          <a:effectLst/>
                        </a:rPr>
                        <a:t>否则无返回值</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1100" u="none" strike="noStrike">
                          <a:effectLst/>
                        </a:rPr>
                        <a:t>是</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en-US" altLang="zh-CN" sz="1100" u="none" strike="noStrike">
                          <a:effectLst/>
                        </a:rPr>
                        <a:t>/</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r>
              <a:tr h="933157">
                <a:tc>
                  <a:txBody>
                    <a:bodyPr/>
                    <a:lstStyle/>
                    <a:p>
                      <a:pPr algn="r" fontAlgn="b"/>
                      <a:r>
                        <a:rPr lang="en-US" altLang="zh-CN" sz="1100" u="none" strike="noStrike">
                          <a:effectLst/>
                        </a:rPr>
                        <a:t>3</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en-US" sz="1100" u="none" strike="noStrike">
                          <a:effectLst/>
                        </a:rPr>
                        <a:t>is_participated</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1100" u="none" strike="noStrike">
                          <a:effectLst/>
                        </a:rPr>
                        <a:t>输入用户</a:t>
                      </a:r>
                      <a:r>
                        <a:rPr lang="en-US" altLang="zh-CN" sz="1100" u="none" strike="noStrike">
                          <a:effectLst/>
                        </a:rPr>
                        <a:t>ID</a:t>
                      </a:r>
                      <a:r>
                        <a:rPr lang="zh-CN" altLang="en-US" sz="1100" u="none" strike="noStrike">
                          <a:effectLst/>
                        </a:rPr>
                        <a:t>和投票</a:t>
                      </a:r>
                      <a:r>
                        <a:rPr lang="en-US" altLang="zh-CN" sz="1100" u="none" strike="noStrike">
                          <a:effectLst/>
                        </a:rPr>
                        <a:t>ID,</a:t>
                      </a:r>
                      <a:r>
                        <a:rPr lang="zh-CN" altLang="en-US" sz="1100" u="none" strike="noStrike">
                          <a:effectLst/>
                        </a:rPr>
                        <a:t>判断该用户是否参与过该投票。如果查询结果个数小于等于</a:t>
                      </a:r>
                      <a:r>
                        <a:rPr lang="en-US" altLang="zh-CN" sz="1100" u="none" strike="noStrike">
                          <a:effectLst/>
                        </a:rPr>
                        <a:t>0</a:t>
                      </a:r>
                      <a:r>
                        <a:rPr lang="zh-CN" altLang="en-US" sz="1100" u="none" strike="noStrike">
                          <a:effectLst/>
                        </a:rPr>
                        <a:t>则返回</a:t>
                      </a:r>
                      <a:r>
                        <a:rPr lang="en-US" altLang="zh-CN" sz="1100" u="none" strike="noStrike">
                          <a:effectLst/>
                        </a:rPr>
                        <a:t>0</a:t>
                      </a:r>
                      <a:r>
                        <a:rPr lang="zh-CN" altLang="en-US" sz="1100" u="none" strike="noStrike">
                          <a:effectLst/>
                        </a:rPr>
                        <a:t>，否则返回</a:t>
                      </a:r>
                      <a:r>
                        <a:rPr lang="en-US" altLang="zh-CN" sz="1100" u="none" strike="noStrike">
                          <a:effectLst/>
                        </a:rPr>
                        <a:t>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1100" u="none" strike="noStrike">
                          <a:effectLst/>
                        </a:rPr>
                        <a:t>是</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en-US" altLang="zh-CN" sz="1100" u="none" strike="noStrike">
                          <a:effectLst/>
                        </a:rPr>
                        <a:t>/</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r>
              <a:tr h="933157">
                <a:tc>
                  <a:txBody>
                    <a:bodyPr/>
                    <a:lstStyle/>
                    <a:p>
                      <a:pPr algn="r" fontAlgn="b"/>
                      <a:r>
                        <a:rPr lang="en-US" altLang="zh-CN" sz="1100" u="none" strike="noStrike">
                          <a:effectLst/>
                        </a:rPr>
                        <a:t>4</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en-US" sz="1100" u="none" strike="noStrike">
                          <a:effectLst/>
                        </a:rPr>
                        <a:t>is_followed</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1100" u="none" strike="noStrike">
                          <a:effectLst/>
                        </a:rPr>
                        <a:t>输入用户</a:t>
                      </a:r>
                      <a:r>
                        <a:rPr lang="en-US" altLang="zh-CN" sz="1100" u="none" strike="noStrike">
                          <a:effectLst/>
                        </a:rPr>
                        <a:t>ID</a:t>
                      </a:r>
                      <a:r>
                        <a:rPr lang="zh-CN" altLang="en-US" sz="1100" u="none" strike="noStrike">
                          <a:effectLst/>
                        </a:rPr>
                        <a:t>和投票</a:t>
                      </a:r>
                      <a:r>
                        <a:rPr lang="en-US" altLang="zh-CN" sz="1100" u="none" strike="noStrike">
                          <a:effectLst/>
                        </a:rPr>
                        <a:t>ID</a:t>
                      </a:r>
                      <a:r>
                        <a:rPr lang="zh-CN" altLang="en-US" sz="1100" u="none" strike="noStrike">
                          <a:effectLst/>
                        </a:rPr>
                        <a:t>，判断该用户是否关注过该投票，如果查询结果个数小于等于</a:t>
                      </a:r>
                      <a:r>
                        <a:rPr lang="en-US" altLang="zh-CN" sz="1100" u="none" strike="noStrike">
                          <a:effectLst/>
                        </a:rPr>
                        <a:t>0</a:t>
                      </a:r>
                      <a:r>
                        <a:rPr lang="zh-CN" altLang="en-US" sz="1100" u="none" strike="noStrike">
                          <a:effectLst/>
                        </a:rPr>
                        <a:t>则返回</a:t>
                      </a:r>
                      <a:r>
                        <a:rPr lang="en-US" altLang="zh-CN" sz="1100" u="none" strike="noStrike">
                          <a:effectLst/>
                        </a:rPr>
                        <a:t>0</a:t>
                      </a:r>
                      <a:r>
                        <a:rPr lang="zh-CN" altLang="en-US" sz="1100" u="none" strike="noStrike">
                          <a:effectLst/>
                        </a:rPr>
                        <a:t>，否则返回</a:t>
                      </a:r>
                      <a:r>
                        <a:rPr lang="en-US" altLang="zh-CN" sz="1100" u="none" strike="noStrike">
                          <a:effectLst/>
                        </a:rPr>
                        <a:t>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1100" u="none" strike="noStrike">
                          <a:effectLst/>
                        </a:rPr>
                        <a:t>是</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en-US" altLang="zh-CN" sz="1100" u="none" strike="noStrike">
                          <a:effectLst/>
                        </a:rPr>
                        <a:t>/</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r>
              <a:tr h="933157">
                <a:tc>
                  <a:txBody>
                    <a:bodyPr/>
                    <a:lstStyle/>
                    <a:p>
                      <a:pPr algn="r" fontAlgn="b"/>
                      <a:r>
                        <a:rPr lang="en-US" altLang="zh-CN" sz="1100" u="none" strike="noStrike">
                          <a:effectLst/>
                        </a:rPr>
                        <a:t>5</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en-US" sz="1100" u="none" strike="noStrike">
                          <a:effectLst/>
                        </a:rPr>
                        <a:t>vote</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1100" u="none" strike="noStrike">
                          <a:effectLst/>
                        </a:rPr>
                        <a:t>输入用户</a:t>
                      </a:r>
                      <a:r>
                        <a:rPr lang="en-US" altLang="zh-CN" sz="1100" u="none" strike="noStrike">
                          <a:effectLst/>
                        </a:rPr>
                        <a:t>ID,</a:t>
                      </a:r>
                      <a:r>
                        <a:rPr lang="zh-CN" altLang="en-US" sz="1100" u="none" strike="noStrike">
                          <a:effectLst/>
                        </a:rPr>
                        <a:t>投票</a:t>
                      </a:r>
                      <a:r>
                        <a:rPr lang="en-US" altLang="zh-CN" sz="1100" u="none" strike="noStrike">
                          <a:effectLst/>
                        </a:rPr>
                        <a:t>ID,</a:t>
                      </a:r>
                      <a:r>
                        <a:rPr lang="zh-CN" altLang="en-US" sz="1100" u="none" strike="noStrike">
                          <a:effectLst/>
                        </a:rPr>
                        <a:t>投票选项</a:t>
                      </a:r>
                      <a:r>
                        <a:rPr lang="en-US" altLang="zh-CN" sz="1100" u="none" strike="noStrike">
                          <a:effectLst/>
                        </a:rPr>
                        <a:t>ID</a:t>
                      </a:r>
                      <a:r>
                        <a:rPr lang="zh-CN" altLang="en-US" sz="1100" u="none" strike="noStrike">
                          <a:effectLst/>
                        </a:rPr>
                        <a:t>和评论，执行投票错左，如果投票成功则返回</a:t>
                      </a:r>
                      <a:r>
                        <a:rPr lang="en-US" altLang="zh-CN" sz="1100" u="none" strike="noStrike">
                          <a:effectLst/>
                        </a:rPr>
                        <a:t>0</a:t>
                      </a:r>
                      <a:r>
                        <a:rPr lang="zh-CN" altLang="en-US" sz="1100" u="none" strike="noStrike">
                          <a:effectLst/>
                        </a:rPr>
                        <a:t>，否则返回</a:t>
                      </a:r>
                      <a:r>
                        <a:rPr lang="en-US" altLang="zh-CN" sz="1100" u="none" strike="noStrike">
                          <a:effectLst/>
                        </a:rPr>
                        <a:t>-1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1100" u="none" strike="noStrike">
                          <a:effectLst/>
                        </a:rPr>
                        <a:t>是</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en-US" altLang="zh-CN" sz="1100" u="none" strike="noStrike" dirty="0">
                          <a:effectLst/>
                        </a:rPr>
                        <a:t>/</a:t>
                      </a:r>
                      <a:endParaRPr lang="en-US" altLang="zh-CN"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tr>
            </a:tbl>
          </a:graphicData>
        </a:graphic>
      </p:graphicFrame>
    </p:spTree>
    <p:extLst>
      <p:ext uri="{BB962C8B-B14F-4D97-AF65-F5344CB8AC3E}">
        <p14:creationId xmlns:p14="http://schemas.microsoft.com/office/powerpoint/2010/main" val="26480178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Vote_model_test</a:t>
            </a:r>
            <a:endParaRPr lang="zh-CN" altLang="en-US" dirty="0"/>
          </a:p>
        </p:txBody>
      </p:sp>
      <p:graphicFrame>
        <p:nvGraphicFramePr>
          <p:cNvPr id="5" name="内容占位符 4"/>
          <p:cNvGraphicFramePr>
            <a:graphicFrameLocks noGrp="1"/>
          </p:cNvGraphicFramePr>
          <p:nvPr>
            <p:ph idx="1"/>
            <p:extLst/>
          </p:nvPr>
        </p:nvGraphicFramePr>
        <p:xfrm>
          <a:off x="2592925" y="1468193"/>
          <a:ext cx="7954873" cy="5190185"/>
        </p:xfrm>
        <a:graphic>
          <a:graphicData uri="http://schemas.openxmlformats.org/drawingml/2006/table">
            <a:tbl>
              <a:tblPr>
                <a:tableStyleId>{5C22544A-7EE6-4342-B048-85BDC9FD1C3A}</a:tableStyleId>
              </a:tblPr>
              <a:tblGrid>
                <a:gridCol w="541981"/>
                <a:gridCol w="2028055"/>
                <a:gridCol w="2430170"/>
                <a:gridCol w="944095"/>
                <a:gridCol w="1066477"/>
                <a:gridCol w="944095"/>
              </a:tblGrid>
              <a:tr h="314454">
                <a:tc>
                  <a:txBody>
                    <a:bodyPr/>
                    <a:lstStyle/>
                    <a:p>
                      <a:pPr algn="l" fontAlgn="b"/>
                      <a:r>
                        <a:rPr lang="zh-CN" altLang="en-US" sz="1100" u="none" strike="noStrike">
                          <a:effectLst/>
                        </a:rPr>
                        <a:t>序号</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1100" u="none" strike="noStrike">
                          <a:effectLst/>
                        </a:rPr>
                        <a:t>测试函数名</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1100" u="none" strike="noStrike">
                          <a:effectLst/>
                        </a:rPr>
                        <a:t>函数功能</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1100" u="none" strike="noStrike">
                          <a:effectLst/>
                        </a:rPr>
                        <a:t>是否成功</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1100" u="none" strike="noStrike">
                          <a:effectLst/>
                        </a:rPr>
                        <a:t>失败原因</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1100" u="none" strike="noStrike">
                          <a:effectLst/>
                        </a:rPr>
                        <a:t>是否更正</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r>
              <a:tr h="612002">
                <a:tc>
                  <a:txBody>
                    <a:bodyPr/>
                    <a:lstStyle/>
                    <a:p>
                      <a:pPr algn="r" fontAlgn="b"/>
                      <a:r>
                        <a:rPr lang="en-US" altLang="zh-CN" sz="1100" u="none" strike="noStrike">
                          <a:effectLst/>
                        </a:rPr>
                        <a:t>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en-US" sz="1100" u="none" strike="noStrike">
                          <a:effectLst/>
                        </a:rPr>
                        <a:t>get_all_votes</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1100" u="none" strike="noStrike">
                          <a:effectLst/>
                        </a:rPr>
                        <a:t>按照插入时间返回所有投票信息，直接返回查询结果</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1100" u="none" strike="noStrike">
                          <a:effectLst/>
                        </a:rPr>
                        <a:t>是</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en-US" altLang="zh-CN" sz="1100" u="none" strike="noStrike">
                          <a:effectLst/>
                        </a:rPr>
                        <a:t>/</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r>
              <a:tr h="612002">
                <a:tc>
                  <a:txBody>
                    <a:bodyPr/>
                    <a:lstStyle/>
                    <a:p>
                      <a:pPr algn="r" fontAlgn="b"/>
                      <a:r>
                        <a:rPr lang="en-US" altLang="zh-CN" sz="1100" u="none" strike="noStrike">
                          <a:effectLst/>
                        </a:rPr>
                        <a:t>2</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en-US" sz="1100" u="none" strike="noStrike">
                          <a:effectLst/>
                        </a:rPr>
                        <a:t>get_options</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1100" u="none" strike="noStrike">
                          <a:effectLst/>
                        </a:rPr>
                        <a:t>输入投票</a:t>
                      </a:r>
                      <a:r>
                        <a:rPr lang="en-US" altLang="zh-CN" sz="1100" u="none" strike="noStrike">
                          <a:effectLst/>
                        </a:rPr>
                        <a:t>ID</a:t>
                      </a:r>
                      <a:r>
                        <a:rPr lang="zh-CN" altLang="en-US" sz="1100" u="none" strike="noStrike">
                          <a:effectLst/>
                        </a:rPr>
                        <a:t>，返回该投票的所有投票选项</a:t>
                      </a:r>
                      <a:r>
                        <a:rPr lang="en-US" altLang="zh-CN" sz="1100" u="none" strike="noStrike">
                          <a:effectLst/>
                        </a:rPr>
                        <a:t>ID</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1100" u="none" strike="noStrike">
                          <a:effectLst/>
                        </a:rPr>
                        <a:t>是</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en-US" altLang="zh-CN" sz="1100" u="none" strike="noStrike">
                          <a:effectLst/>
                        </a:rPr>
                        <a:t>/</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r>
              <a:tr h="1217243">
                <a:tc>
                  <a:txBody>
                    <a:bodyPr/>
                    <a:lstStyle/>
                    <a:p>
                      <a:pPr algn="r" fontAlgn="b"/>
                      <a:r>
                        <a:rPr lang="en-US" altLang="zh-CN" sz="1100" u="none" strike="noStrike">
                          <a:effectLst/>
                        </a:rPr>
                        <a:t>3</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en-US" sz="1100" u="none" strike="noStrike">
                          <a:effectLst/>
                        </a:rPr>
                        <a:t>get</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1100" u="none" strike="noStrike" dirty="0">
                          <a:effectLst/>
                        </a:rPr>
                        <a:t>输入投票</a:t>
                      </a:r>
                      <a:r>
                        <a:rPr lang="en-US" altLang="zh-CN" sz="1100" u="none" strike="noStrike" dirty="0">
                          <a:effectLst/>
                        </a:rPr>
                        <a:t>ID,</a:t>
                      </a:r>
                      <a:r>
                        <a:rPr lang="zh-CN" altLang="en-US" sz="1100" u="none" strike="noStrike" dirty="0">
                          <a:effectLst/>
                        </a:rPr>
                        <a:t>如果只有</a:t>
                      </a:r>
                      <a:r>
                        <a:rPr lang="en-US" altLang="zh-CN" sz="1100" u="none" strike="noStrike" dirty="0">
                          <a:effectLst/>
                        </a:rPr>
                        <a:t>1</a:t>
                      </a:r>
                      <a:r>
                        <a:rPr lang="zh-CN" altLang="en-US" sz="1100" u="none" strike="noStrike" dirty="0">
                          <a:effectLst/>
                        </a:rPr>
                        <a:t>个查询结果。返回该投票的所有投票信息。如果结果不为</a:t>
                      </a:r>
                      <a:r>
                        <a:rPr lang="en-US" altLang="zh-CN" sz="1100" u="none" strike="noStrike" dirty="0">
                          <a:effectLst/>
                        </a:rPr>
                        <a:t>1</a:t>
                      </a:r>
                      <a:r>
                        <a:rPr lang="zh-CN" altLang="en-US" sz="1100" u="none" strike="noStrike" dirty="0">
                          <a:effectLst/>
                        </a:rPr>
                        <a:t>则返回</a:t>
                      </a:r>
                      <a:r>
                        <a:rPr lang="en-US" altLang="zh-CN" sz="1100" u="none" strike="noStrike" dirty="0">
                          <a:effectLst/>
                        </a:rPr>
                        <a:t>NULL</a:t>
                      </a:r>
                      <a:r>
                        <a:rPr lang="zh-CN" altLang="en-US" sz="1100" u="none" strike="noStrike" dirty="0">
                          <a:effectLst/>
                        </a:rPr>
                        <a:t>。</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1100" u="none" strike="noStrike" dirty="0">
                          <a:effectLst/>
                        </a:rPr>
                        <a:t>是</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en-US" altLang="zh-CN" sz="1100" u="none" strike="noStrike">
                          <a:effectLst/>
                        </a:rPr>
                        <a:t>/</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r>
              <a:tr h="1521553">
                <a:tc>
                  <a:txBody>
                    <a:bodyPr/>
                    <a:lstStyle/>
                    <a:p>
                      <a:pPr algn="r" fontAlgn="b"/>
                      <a:r>
                        <a:rPr lang="en-US" altLang="zh-CN" sz="1100" u="none" strike="noStrike">
                          <a:effectLst/>
                        </a:rPr>
                        <a:t>4</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en-US" sz="1100" u="none" strike="noStrike">
                          <a:effectLst/>
                        </a:rPr>
                        <a:t>get_followed</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1100" u="none" strike="noStrike">
                          <a:effectLst/>
                        </a:rPr>
                        <a:t>根据用户</a:t>
                      </a:r>
                      <a:r>
                        <a:rPr lang="en-US" altLang="zh-CN" sz="1100" u="none" strike="noStrike">
                          <a:effectLst/>
                        </a:rPr>
                        <a:t>ID</a:t>
                      </a:r>
                      <a:r>
                        <a:rPr lang="zh-CN" altLang="en-US" sz="1100" u="none" strike="noStrike">
                          <a:effectLst/>
                        </a:rPr>
                        <a:t>查询关注过的投票。如果查询结果数量大于零则根据投票</a:t>
                      </a:r>
                      <a:r>
                        <a:rPr lang="en-US" altLang="zh-CN" sz="1100" u="none" strike="noStrike">
                          <a:effectLst/>
                        </a:rPr>
                        <a:t>ID</a:t>
                      </a:r>
                      <a:r>
                        <a:rPr lang="zh-CN" altLang="en-US" sz="1100" u="none" strike="noStrike">
                          <a:effectLst/>
                        </a:rPr>
                        <a:t>找到投票信息并循环以数组格式输出，否则输出空数组</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1100" u="none" strike="noStrike" dirty="0">
                          <a:effectLst/>
                        </a:rPr>
                        <a:t>是</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en-US" altLang="zh-CN" sz="1100" u="none" strike="noStrike">
                          <a:effectLst/>
                        </a:rPr>
                        <a:t>/</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r>
              <a:tr h="912931">
                <a:tc>
                  <a:txBody>
                    <a:bodyPr/>
                    <a:lstStyle/>
                    <a:p>
                      <a:pPr algn="r" fontAlgn="b"/>
                      <a:r>
                        <a:rPr lang="en-US" altLang="zh-CN" sz="1100" u="none" strike="noStrike">
                          <a:effectLst/>
                        </a:rPr>
                        <a:t>5</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en-US" sz="1100" u="none" strike="noStrike">
                          <a:effectLst/>
                        </a:rPr>
                        <a:t>get_voted_record</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1100" u="none" strike="noStrike">
                          <a:effectLst/>
                        </a:rPr>
                        <a:t>输入用户</a:t>
                      </a:r>
                      <a:r>
                        <a:rPr lang="en-US" altLang="zh-CN" sz="1100" u="none" strike="noStrike">
                          <a:effectLst/>
                        </a:rPr>
                        <a:t>ID</a:t>
                      </a:r>
                      <a:r>
                        <a:rPr lang="zh-CN" altLang="en-US" sz="1100" u="none" strike="noStrike">
                          <a:effectLst/>
                        </a:rPr>
                        <a:t>，查询用户参与过的投票，直接返回查询结果</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1100" u="none" strike="noStrike" dirty="0">
                          <a:effectLst/>
                        </a:rPr>
                        <a:t>是</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en-US" altLang="zh-CN" sz="1100" u="none" strike="noStrike" dirty="0">
                          <a:effectLst/>
                        </a:rPr>
                        <a:t>/</a:t>
                      </a:r>
                      <a:endParaRPr lang="en-US" altLang="zh-CN"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tr>
            </a:tbl>
          </a:graphicData>
        </a:graphic>
      </p:graphicFrame>
    </p:spTree>
    <p:extLst>
      <p:ext uri="{BB962C8B-B14F-4D97-AF65-F5344CB8AC3E}">
        <p14:creationId xmlns:p14="http://schemas.microsoft.com/office/powerpoint/2010/main" val="3218446169"/>
      </p:ext>
    </p:extLst>
  </p:cSld>
  <p:clrMapOvr>
    <a:masterClrMapping/>
  </p:clrMapOvr>
  <p:timing>
    <p:tnLst>
      <p:par>
        <p:cTn id="1" dur="indefinite" restart="never" nodeType="tmRoot"/>
      </p:par>
    </p:tnLst>
  </p:timing>
</p:sld>
</file>

<file path=ppt/theme/theme1.xml><?xml version="1.0" encoding="utf-8"?>
<a:theme xmlns:a="http://schemas.openxmlformats.org/drawingml/2006/main" name="丝状">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283</TotalTime>
  <Words>1100</Words>
  <Application>Microsoft Office PowerPoint</Application>
  <PresentationFormat>宽屏</PresentationFormat>
  <Paragraphs>207</Paragraphs>
  <Slides>21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宋体</vt:lpstr>
      <vt:lpstr>幼圆</vt:lpstr>
      <vt:lpstr>Arial</vt:lpstr>
      <vt:lpstr>Calibri</vt:lpstr>
      <vt:lpstr>Century Gothic</vt:lpstr>
      <vt:lpstr>Times New Roman</vt:lpstr>
      <vt:lpstr>Wingdings 3</vt:lpstr>
      <vt:lpstr>丝状</vt:lpstr>
      <vt:lpstr>第四阶段报告</vt:lpstr>
      <vt:lpstr>Outline</vt:lpstr>
      <vt:lpstr>第二次冲刺</vt:lpstr>
      <vt:lpstr>第二次冲刺</vt:lpstr>
      <vt:lpstr>项目展示</vt:lpstr>
      <vt:lpstr>单元测试</vt:lpstr>
      <vt:lpstr>测试结果 </vt:lpstr>
      <vt:lpstr>User_model_test</vt:lpstr>
      <vt:lpstr>Vote_model_test</vt:lpstr>
      <vt:lpstr>Vote_model_test</vt:lpstr>
      <vt:lpstr>单元测试缺陷</vt:lpstr>
      <vt:lpstr>集成测试</vt:lpstr>
      <vt:lpstr>页面跳转测试</vt:lpstr>
      <vt:lpstr>页面跳转测试</vt:lpstr>
      <vt:lpstr>参数传递测试</vt:lpstr>
      <vt:lpstr>参数传递测试</vt:lpstr>
      <vt:lpstr>参数传递测试</vt:lpstr>
      <vt:lpstr>参数传递测试</vt:lpstr>
      <vt:lpstr>确认测试</vt:lpstr>
      <vt:lpstr>项目总结</vt:lpstr>
      <vt:lpstr>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王钰翔</dc:creator>
  <cp:lastModifiedBy>王钰翔</cp:lastModifiedBy>
  <cp:revision>90</cp:revision>
  <dcterms:created xsi:type="dcterms:W3CDTF">2015-06-15T15:01:32Z</dcterms:created>
  <dcterms:modified xsi:type="dcterms:W3CDTF">2015-06-18T02:56:06Z</dcterms:modified>
</cp:coreProperties>
</file>