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  <p:sldMasterId id="2147483972" r:id="rId2"/>
    <p:sldMasterId id="2147484140" r:id="rId3"/>
    <p:sldMasterId id="2147484314" r:id="rId4"/>
    <p:sldMasterId id="2147484440" r:id="rId5"/>
  </p:sldMasterIdLst>
  <p:notesMasterIdLst>
    <p:notesMasterId r:id="rId38"/>
  </p:notesMasterIdLst>
  <p:sldIdLst>
    <p:sldId id="256" r:id="rId6"/>
    <p:sldId id="273" r:id="rId7"/>
    <p:sldId id="298" r:id="rId8"/>
    <p:sldId id="267" r:id="rId9"/>
    <p:sldId id="269" r:id="rId10"/>
    <p:sldId id="274" r:id="rId11"/>
    <p:sldId id="280" r:id="rId12"/>
    <p:sldId id="268" r:id="rId13"/>
    <p:sldId id="270" r:id="rId14"/>
    <p:sldId id="275" r:id="rId15"/>
    <p:sldId id="276" r:id="rId16"/>
    <p:sldId id="279" r:id="rId17"/>
    <p:sldId id="278" r:id="rId18"/>
    <p:sldId id="272" r:id="rId19"/>
    <p:sldId id="281" r:id="rId20"/>
    <p:sldId id="282" r:id="rId21"/>
    <p:sldId id="283" r:id="rId22"/>
    <p:sldId id="284" r:id="rId23"/>
    <p:sldId id="271" r:id="rId24"/>
    <p:sldId id="266" r:id="rId25"/>
    <p:sldId id="287" r:id="rId26"/>
    <p:sldId id="286" r:id="rId27"/>
    <p:sldId id="289" r:id="rId28"/>
    <p:sldId id="290" r:id="rId29"/>
    <p:sldId id="291" r:id="rId30"/>
    <p:sldId id="292" r:id="rId31"/>
    <p:sldId id="293" r:id="rId32"/>
    <p:sldId id="288" r:id="rId33"/>
    <p:sldId id="294" r:id="rId34"/>
    <p:sldId id="297" r:id="rId35"/>
    <p:sldId id="277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10A"/>
    <a:srgbClr val="985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3599"/>
  </p:normalViewPr>
  <p:slideViewPr>
    <p:cSldViewPr snapToGrid="0" snapToObjects="1">
      <p:cViewPr varScale="1">
        <p:scale>
          <a:sx n="79" d="100"/>
          <a:sy n="79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44AC5-4E1A-47CB-8C85-169F4AF16F75}" type="doc">
      <dgm:prSet loTypeId="urn:microsoft.com/office/officeart/2005/8/layout/gear1" loCatId="relationship" qsTypeId="urn:microsoft.com/office/officeart/2005/8/quickstyle/simple1" qsCatId="simple" csTypeId="urn:microsoft.com/office/officeart/2005/8/colors/accent3_1" csCatId="accent3" phldr="1"/>
      <dgm:spPr/>
    </dgm:pt>
    <dgm:pt modelId="{92E2950A-5281-40E4-B3B3-6351DA5C4C1B}">
      <dgm:prSet phldrT="[文本]"/>
      <dgm:spPr/>
      <dgm:t>
        <a:bodyPr/>
        <a:lstStyle/>
        <a:p>
          <a:r>
            <a:rPr lang="en-US" altLang="zh-CN" dirty="0" smtClean="0"/>
            <a:t>Developer</a:t>
          </a:r>
          <a:endParaRPr lang="zh-CN" altLang="en-US" dirty="0"/>
        </a:p>
      </dgm:t>
    </dgm:pt>
    <dgm:pt modelId="{D0EA5278-3D89-4D53-A9ED-BA3C0150FBA9}" type="parTrans" cxnId="{A0A3440D-5FFE-4441-AB2B-BF8486490C3E}">
      <dgm:prSet/>
      <dgm:spPr/>
      <dgm:t>
        <a:bodyPr/>
        <a:lstStyle/>
        <a:p>
          <a:endParaRPr lang="zh-CN" altLang="en-US"/>
        </a:p>
      </dgm:t>
    </dgm:pt>
    <dgm:pt modelId="{A9B79166-DFD0-430A-B803-BD6FF1E3B91C}" type="sibTrans" cxnId="{A0A3440D-5FFE-4441-AB2B-BF8486490C3E}">
      <dgm:prSet/>
      <dgm:spPr/>
      <dgm:t>
        <a:bodyPr/>
        <a:lstStyle/>
        <a:p>
          <a:endParaRPr lang="zh-CN" altLang="en-US"/>
        </a:p>
      </dgm:t>
    </dgm:pt>
    <dgm:pt modelId="{380ABC8D-D830-4151-9C70-126929466798}">
      <dgm:prSet phldrT="[文本]"/>
      <dgm:spPr/>
      <dgm:t>
        <a:bodyPr/>
        <a:lstStyle/>
        <a:p>
          <a:r>
            <a:rPr lang="en-US" altLang="zh-CN" dirty="0" smtClean="0"/>
            <a:t>User</a:t>
          </a:r>
          <a:endParaRPr lang="zh-CN" altLang="en-US" dirty="0"/>
        </a:p>
      </dgm:t>
    </dgm:pt>
    <dgm:pt modelId="{474DFD75-B03B-4200-B6ED-33687D62CAD4}" type="parTrans" cxnId="{84BD14ED-A80A-4A50-A217-8F17949C687F}">
      <dgm:prSet/>
      <dgm:spPr/>
      <dgm:t>
        <a:bodyPr/>
        <a:lstStyle/>
        <a:p>
          <a:endParaRPr lang="zh-CN" altLang="en-US"/>
        </a:p>
      </dgm:t>
    </dgm:pt>
    <dgm:pt modelId="{71791240-029A-47C5-843E-6FA98A53CEF1}" type="sibTrans" cxnId="{84BD14ED-A80A-4A50-A217-8F17949C687F}">
      <dgm:prSet/>
      <dgm:spPr/>
      <dgm:t>
        <a:bodyPr/>
        <a:lstStyle/>
        <a:p>
          <a:endParaRPr lang="zh-CN" altLang="en-US"/>
        </a:p>
      </dgm:t>
    </dgm:pt>
    <dgm:pt modelId="{CF26F836-6161-4BAA-A868-2392B3139EF7}">
      <dgm:prSet phldrT="[文本]"/>
      <dgm:spPr/>
      <dgm:t>
        <a:bodyPr/>
        <a:lstStyle/>
        <a:p>
          <a:r>
            <a:rPr lang="en-US" altLang="zh-CN" dirty="0" smtClean="0"/>
            <a:t>App</a:t>
          </a:r>
          <a:endParaRPr lang="zh-CN" altLang="en-US" dirty="0"/>
        </a:p>
      </dgm:t>
    </dgm:pt>
    <dgm:pt modelId="{848F3BED-0A7D-4176-B35C-9EA4051B830D}" type="parTrans" cxnId="{27B53DEA-9490-4F94-A3DA-B5B383E0D906}">
      <dgm:prSet/>
      <dgm:spPr/>
      <dgm:t>
        <a:bodyPr/>
        <a:lstStyle/>
        <a:p>
          <a:endParaRPr lang="zh-CN" altLang="en-US"/>
        </a:p>
      </dgm:t>
    </dgm:pt>
    <dgm:pt modelId="{A638E5E9-27E8-4FDD-B920-D2E142935D1B}" type="sibTrans" cxnId="{27B53DEA-9490-4F94-A3DA-B5B383E0D906}">
      <dgm:prSet/>
      <dgm:spPr/>
      <dgm:t>
        <a:bodyPr/>
        <a:lstStyle/>
        <a:p>
          <a:endParaRPr lang="zh-CN" altLang="en-US"/>
        </a:p>
      </dgm:t>
    </dgm:pt>
    <dgm:pt modelId="{E035A86F-167C-4F25-BCF4-9D7A92E11E11}" type="pres">
      <dgm:prSet presAssocID="{A8544AC5-4E1A-47CB-8C85-169F4AF16F7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162E5C6-2C0D-43D1-979B-FA7CC82D7B84}" type="pres">
      <dgm:prSet presAssocID="{92E2950A-5281-40E4-B3B3-6351DA5C4C1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316DD2-2820-47C2-91F9-23B4BEB8EFC4}" type="pres">
      <dgm:prSet presAssocID="{92E2950A-5281-40E4-B3B3-6351DA5C4C1B}" presName="gear1srcNode" presStyleLbl="node1" presStyleIdx="0" presStyleCnt="3"/>
      <dgm:spPr/>
      <dgm:t>
        <a:bodyPr/>
        <a:lstStyle/>
        <a:p>
          <a:endParaRPr lang="en-US"/>
        </a:p>
      </dgm:t>
    </dgm:pt>
    <dgm:pt modelId="{E91CD73C-F11D-4AC2-8561-02A3879331D2}" type="pres">
      <dgm:prSet presAssocID="{92E2950A-5281-40E4-B3B3-6351DA5C4C1B}" presName="gear1dstNode" presStyleLbl="node1" presStyleIdx="0" presStyleCnt="3"/>
      <dgm:spPr/>
      <dgm:t>
        <a:bodyPr/>
        <a:lstStyle/>
        <a:p>
          <a:endParaRPr lang="en-US"/>
        </a:p>
      </dgm:t>
    </dgm:pt>
    <dgm:pt modelId="{E4AE080C-8BA5-401E-AD7A-5F021A9F4322}" type="pres">
      <dgm:prSet presAssocID="{380ABC8D-D830-4151-9C70-12692946679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A1F2B-19B3-4884-BF24-D9938C6A75CF}" type="pres">
      <dgm:prSet presAssocID="{380ABC8D-D830-4151-9C70-126929466798}" presName="gear2srcNode" presStyleLbl="node1" presStyleIdx="1" presStyleCnt="3"/>
      <dgm:spPr/>
      <dgm:t>
        <a:bodyPr/>
        <a:lstStyle/>
        <a:p>
          <a:endParaRPr lang="en-US"/>
        </a:p>
      </dgm:t>
    </dgm:pt>
    <dgm:pt modelId="{F7355032-3DE0-4821-9063-4D1CD1E77F9A}" type="pres">
      <dgm:prSet presAssocID="{380ABC8D-D830-4151-9C70-126929466798}" presName="gear2dstNode" presStyleLbl="node1" presStyleIdx="1" presStyleCnt="3"/>
      <dgm:spPr/>
      <dgm:t>
        <a:bodyPr/>
        <a:lstStyle/>
        <a:p>
          <a:endParaRPr lang="en-US"/>
        </a:p>
      </dgm:t>
    </dgm:pt>
    <dgm:pt modelId="{7164A9A3-4EB0-44A4-8A25-5E5ECB745454}" type="pres">
      <dgm:prSet presAssocID="{CF26F836-6161-4BAA-A868-2392B3139EF7}" presName="gear3" presStyleLbl="node1" presStyleIdx="2" presStyleCnt="3"/>
      <dgm:spPr/>
      <dgm:t>
        <a:bodyPr/>
        <a:lstStyle/>
        <a:p>
          <a:endParaRPr lang="en-US"/>
        </a:p>
      </dgm:t>
    </dgm:pt>
    <dgm:pt modelId="{461C66EC-CEA3-4E20-BD35-5DFDAE2E32F5}" type="pres">
      <dgm:prSet presAssocID="{CF26F836-6161-4BAA-A868-2392B3139EF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21CE4-D130-4F20-8B6F-6C3084EE3D7D}" type="pres">
      <dgm:prSet presAssocID="{CF26F836-6161-4BAA-A868-2392B3139EF7}" presName="gear3srcNode" presStyleLbl="node1" presStyleIdx="2" presStyleCnt="3"/>
      <dgm:spPr/>
      <dgm:t>
        <a:bodyPr/>
        <a:lstStyle/>
        <a:p>
          <a:endParaRPr lang="en-US"/>
        </a:p>
      </dgm:t>
    </dgm:pt>
    <dgm:pt modelId="{4A5770C3-C105-45E9-97E7-76E9DD32CBA8}" type="pres">
      <dgm:prSet presAssocID="{CF26F836-6161-4BAA-A868-2392B3139EF7}" presName="gear3dstNode" presStyleLbl="node1" presStyleIdx="2" presStyleCnt="3"/>
      <dgm:spPr/>
      <dgm:t>
        <a:bodyPr/>
        <a:lstStyle/>
        <a:p>
          <a:endParaRPr lang="en-US"/>
        </a:p>
      </dgm:t>
    </dgm:pt>
    <dgm:pt modelId="{D3982F8C-E486-4AB9-B262-EB32638C9CE1}" type="pres">
      <dgm:prSet presAssocID="{A9B79166-DFD0-430A-B803-BD6FF1E3B91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9469549-D5A2-43A6-B06D-B629631A5AA5}" type="pres">
      <dgm:prSet presAssocID="{71791240-029A-47C5-843E-6FA98A53CEF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F181F4F-F1AD-46B5-8F23-E769B7D6EDF6}" type="pres">
      <dgm:prSet presAssocID="{A638E5E9-27E8-4FDD-B920-D2E142935D1B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AD2D97-7DFF-4D04-9112-AA769FB66CA4}" type="presOf" srcId="{92E2950A-5281-40E4-B3B3-6351DA5C4C1B}" destId="{5B316DD2-2820-47C2-91F9-23B4BEB8EFC4}" srcOrd="1" destOrd="0" presId="urn:microsoft.com/office/officeart/2005/8/layout/gear1"/>
    <dgm:cxn modelId="{E9C5A299-CDA9-4D6E-9630-11B53AC6A967}" type="presOf" srcId="{CF26F836-6161-4BAA-A868-2392B3139EF7}" destId="{9FC21CE4-D130-4F20-8B6F-6C3084EE3D7D}" srcOrd="2" destOrd="0" presId="urn:microsoft.com/office/officeart/2005/8/layout/gear1"/>
    <dgm:cxn modelId="{7C0B6D89-026C-4460-BC80-525B938EAE88}" type="presOf" srcId="{CF26F836-6161-4BAA-A868-2392B3139EF7}" destId="{7164A9A3-4EB0-44A4-8A25-5E5ECB745454}" srcOrd="0" destOrd="0" presId="urn:microsoft.com/office/officeart/2005/8/layout/gear1"/>
    <dgm:cxn modelId="{ABA0A270-F300-4583-B48F-8F5B42A03822}" type="presOf" srcId="{A638E5E9-27E8-4FDD-B920-D2E142935D1B}" destId="{FF181F4F-F1AD-46B5-8F23-E769B7D6EDF6}" srcOrd="0" destOrd="0" presId="urn:microsoft.com/office/officeart/2005/8/layout/gear1"/>
    <dgm:cxn modelId="{7912EF30-67CC-45B7-8FD0-68D579FBF5A8}" type="presOf" srcId="{380ABC8D-D830-4151-9C70-126929466798}" destId="{F7355032-3DE0-4821-9063-4D1CD1E77F9A}" srcOrd="2" destOrd="0" presId="urn:microsoft.com/office/officeart/2005/8/layout/gear1"/>
    <dgm:cxn modelId="{27B53DEA-9490-4F94-A3DA-B5B383E0D906}" srcId="{A8544AC5-4E1A-47CB-8C85-169F4AF16F75}" destId="{CF26F836-6161-4BAA-A868-2392B3139EF7}" srcOrd="2" destOrd="0" parTransId="{848F3BED-0A7D-4176-B35C-9EA4051B830D}" sibTransId="{A638E5E9-27E8-4FDD-B920-D2E142935D1B}"/>
    <dgm:cxn modelId="{71FB0B16-68E5-4129-A0E3-231801E6E9D0}" type="presOf" srcId="{A8544AC5-4E1A-47CB-8C85-169F4AF16F75}" destId="{E035A86F-167C-4F25-BCF4-9D7A92E11E11}" srcOrd="0" destOrd="0" presId="urn:microsoft.com/office/officeart/2005/8/layout/gear1"/>
    <dgm:cxn modelId="{42ECFB40-BBEE-423E-8999-F2075F246772}" type="presOf" srcId="{92E2950A-5281-40E4-B3B3-6351DA5C4C1B}" destId="{E91CD73C-F11D-4AC2-8561-02A3879331D2}" srcOrd="2" destOrd="0" presId="urn:microsoft.com/office/officeart/2005/8/layout/gear1"/>
    <dgm:cxn modelId="{A0A3440D-5FFE-4441-AB2B-BF8486490C3E}" srcId="{A8544AC5-4E1A-47CB-8C85-169F4AF16F75}" destId="{92E2950A-5281-40E4-B3B3-6351DA5C4C1B}" srcOrd="0" destOrd="0" parTransId="{D0EA5278-3D89-4D53-A9ED-BA3C0150FBA9}" sibTransId="{A9B79166-DFD0-430A-B803-BD6FF1E3B91C}"/>
    <dgm:cxn modelId="{84BD14ED-A80A-4A50-A217-8F17949C687F}" srcId="{A8544AC5-4E1A-47CB-8C85-169F4AF16F75}" destId="{380ABC8D-D830-4151-9C70-126929466798}" srcOrd="1" destOrd="0" parTransId="{474DFD75-B03B-4200-B6ED-33687D62CAD4}" sibTransId="{71791240-029A-47C5-843E-6FA98A53CEF1}"/>
    <dgm:cxn modelId="{77EF6EC8-D8BE-4B93-9448-7084C122A910}" type="presOf" srcId="{CF26F836-6161-4BAA-A868-2392B3139EF7}" destId="{4A5770C3-C105-45E9-97E7-76E9DD32CBA8}" srcOrd="3" destOrd="0" presId="urn:microsoft.com/office/officeart/2005/8/layout/gear1"/>
    <dgm:cxn modelId="{E10B9B73-ACFB-4D8A-BB2F-1895E7D49DB2}" type="presOf" srcId="{71791240-029A-47C5-843E-6FA98A53CEF1}" destId="{19469549-D5A2-43A6-B06D-B629631A5AA5}" srcOrd="0" destOrd="0" presId="urn:microsoft.com/office/officeart/2005/8/layout/gear1"/>
    <dgm:cxn modelId="{BC6E8977-7FA4-476F-B7E7-FEC57B422FE0}" type="presOf" srcId="{92E2950A-5281-40E4-B3B3-6351DA5C4C1B}" destId="{C162E5C6-2C0D-43D1-979B-FA7CC82D7B84}" srcOrd="0" destOrd="0" presId="urn:microsoft.com/office/officeart/2005/8/layout/gear1"/>
    <dgm:cxn modelId="{296360C4-E3A7-49B8-9F29-0C601EEF5F0C}" type="presOf" srcId="{380ABC8D-D830-4151-9C70-126929466798}" destId="{D79A1F2B-19B3-4884-BF24-D9938C6A75CF}" srcOrd="1" destOrd="0" presId="urn:microsoft.com/office/officeart/2005/8/layout/gear1"/>
    <dgm:cxn modelId="{A7AABD20-E1A8-4B35-8908-46E9785EA595}" type="presOf" srcId="{A9B79166-DFD0-430A-B803-BD6FF1E3B91C}" destId="{D3982F8C-E486-4AB9-B262-EB32638C9CE1}" srcOrd="0" destOrd="0" presId="urn:microsoft.com/office/officeart/2005/8/layout/gear1"/>
    <dgm:cxn modelId="{DEF4CF54-B1ED-4568-AC4F-484445DF9F30}" type="presOf" srcId="{380ABC8D-D830-4151-9C70-126929466798}" destId="{E4AE080C-8BA5-401E-AD7A-5F021A9F4322}" srcOrd="0" destOrd="0" presId="urn:microsoft.com/office/officeart/2005/8/layout/gear1"/>
    <dgm:cxn modelId="{74C12990-83A4-48DE-8A0B-4022E762E8E8}" type="presOf" srcId="{CF26F836-6161-4BAA-A868-2392B3139EF7}" destId="{461C66EC-CEA3-4E20-BD35-5DFDAE2E32F5}" srcOrd="1" destOrd="0" presId="urn:microsoft.com/office/officeart/2005/8/layout/gear1"/>
    <dgm:cxn modelId="{6775F6D1-D9EF-4C4E-B821-A014A0DAA183}" type="presParOf" srcId="{E035A86F-167C-4F25-BCF4-9D7A92E11E11}" destId="{C162E5C6-2C0D-43D1-979B-FA7CC82D7B84}" srcOrd="0" destOrd="0" presId="urn:microsoft.com/office/officeart/2005/8/layout/gear1"/>
    <dgm:cxn modelId="{BEA86C60-80D6-4B96-8893-A3CCE55015BC}" type="presParOf" srcId="{E035A86F-167C-4F25-BCF4-9D7A92E11E11}" destId="{5B316DD2-2820-47C2-91F9-23B4BEB8EFC4}" srcOrd="1" destOrd="0" presId="urn:microsoft.com/office/officeart/2005/8/layout/gear1"/>
    <dgm:cxn modelId="{500E4E1A-1E62-41A5-9F30-BA47458EC1ED}" type="presParOf" srcId="{E035A86F-167C-4F25-BCF4-9D7A92E11E11}" destId="{E91CD73C-F11D-4AC2-8561-02A3879331D2}" srcOrd="2" destOrd="0" presId="urn:microsoft.com/office/officeart/2005/8/layout/gear1"/>
    <dgm:cxn modelId="{958D0279-9444-4370-8F00-C9485AB879F4}" type="presParOf" srcId="{E035A86F-167C-4F25-BCF4-9D7A92E11E11}" destId="{E4AE080C-8BA5-401E-AD7A-5F021A9F4322}" srcOrd="3" destOrd="0" presId="urn:microsoft.com/office/officeart/2005/8/layout/gear1"/>
    <dgm:cxn modelId="{24839EA9-F806-457F-BB5B-635AFC13237F}" type="presParOf" srcId="{E035A86F-167C-4F25-BCF4-9D7A92E11E11}" destId="{D79A1F2B-19B3-4884-BF24-D9938C6A75CF}" srcOrd="4" destOrd="0" presId="urn:microsoft.com/office/officeart/2005/8/layout/gear1"/>
    <dgm:cxn modelId="{F1B0F2AB-74A1-4ABF-BB7E-4F971BEE0029}" type="presParOf" srcId="{E035A86F-167C-4F25-BCF4-9D7A92E11E11}" destId="{F7355032-3DE0-4821-9063-4D1CD1E77F9A}" srcOrd="5" destOrd="0" presId="urn:microsoft.com/office/officeart/2005/8/layout/gear1"/>
    <dgm:cxn modelId="{B8DD5376-411B-4496-BB4F-765A0BE8AAB0}" type="presParOf" srcId="{E035A86F-167C-4F25-BCF4-9D7A92E11E11}" destId="{7164A9A3-4EB0-44A4-8A25-5E5ECB745454}" srcOrd="6" destOrd="0" presId="urn:microsoft.com/office/officeart/2005/8/layout/gear1"/>
    <dgm:cxn modelId="{3C6CED07-4924-45B2-90B1-F2F07385F4C6}" type="presParOf" srcId="{E035A86F-167C-4F25-BCF4-9D7A92E11E11}" destId="{461C66EC-CEA3-4E20-BD35-5DFDAE2E32F5}" srcOrd="7" destOrd="0" presId="urn:microsoft.com/office/officeart/2005/8/layout/gear1"/>
    <dgm:cxn modelId="{3C7293A5-263B-4F37-A26A-BA5B13F35275}" type="presParOf" srcId="{E035A86F-167C-4F25-BCF4-9D7A92E11E11}" destId="{9FC21CE4-D130-4F20-8B6F-6C3084EE3D7D}" srcOrd="8" destOrd="0" presId="urn:microsoft.com/office/officeart/2005/8/layout/gear1"/>
    <dgm:cxn modelId="{AB09D329-74E3-41C7-9415-60041D4294B0}" type="presParOf" srcId="{E035A86F-167C-4F25-BCF4-9D7A92E11E11}" destId="{4A5770C3-C105-45E9-97E7-76E9DD32CBA8}" srcOrd="9" destOrd="0" presId="urn:microsoft.com/office/officeart/2005/8/layout/gear1"/>
    <dgm:cxn modelId="{04A74C12-73AE-495B-80CE-B80AB501D550}" type="presParOf" srcId="{E035A86F-167C-4F25-BCF4-9D7A92E11E11}" destId="{D3982F8C-E486-4AB9-B262-EB32638C9CE1}" srcOrd="10" destOrd="0" presId="urn:microsoft.com/office/officeart/2005/8/layout/gear1"/>
    <dgm:cxn modelId="{0083BEA7-A63D-4472-B9AD-75157C312AC7}" type="presParOf" srcId="{E035A86F-167C-4F25-BCF4-9D7A92E11E11}" destId="{19469549-D5A2-43A6-B06D-B629631A5AA5}" srcOrd="11" destOrd="0" presId="urn:microsoft.com/office/officeart/2005/8/layout/gear1"/>
    <dgm:cxn modelId="{3789C6AC-C244-44F3-B6F5-CDBE8E080821}" type="presParOf" srcId="{E035A86F-167C-4F25-BCF4-9D7A92E11E11}" destId="{FF181F4F-F1AD-46B5-8F23-E769B7D6EDF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2E5C6-2C0D-43D1-979B-FA7CC82D7B84}">
      <dsp:nvSpPr>
        <dsp:cNvPr id="0" name=""/>
        <dsp:cNvSpPr/>
      </dsp:nvSpPr>
      <dsp:spPr>
        <a:xfrm>
          <a:off x="3101736" y="1652349"/>
          <a:ext cx="2019538" cy="2019538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Developer</a:t>
          </a:r>
          <a:endParaRPr lang="zh-CN" altLang="en-US" sz="1700" kern="1200" dirty="0"/>
        </a:p>
      </dsp:txBody>
      <dsp:txXfrm>
        <a:off x="3507753" y="2125416"/>
        <a:ext cx="1207504" cy="1038084"/>
      </dsp:txXfrm>
    </dsp:sp>
    <dsp:sp modelId="{E4AE080C-8BA5-401E-AD7A-5F021A9F4322}">
      <dsp:nvSpPr>
        <dsp:cNvPr id="0" name=""/>
        <dsp:cNvSpPr/>
      </dsp:nvSpPr>
      <dsp:spPr>
        <a:xfrm>
          <a:off x="1926732" y="1175004"/>
          <a:ext cx="1468755" cy="146875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User</a:t>
          </a:r>
          <a:endParaRPr lang="zh-CN" altLang="en-US" sz="1700" kern="1200" dirty="0"/>
        </a:p>
      </dsp:txBody>
      <dsp:txXfrm>
        <a:off x="2296495" y="1547002"/>
        <a:ext cx="729229" cy="724759"/>
      </dsp:txXfrm>
    </dsp:sp>
    <dsp:sp modelId="{7164A9A3-4EB0-44A4-8A25-5E5ECB745454}">
      <dsp:nvSpPr>
        <dsp:cNvPr id="0" name=""/>
        <dsp:cNvSpPr/>
      </dsp:nvSpPr>
      <dsp:spPr>
        <a:xfrm rot="20700000">
          <a:off x="2749385" y="161712"/>
          <a:ext cx="1439080" cy="143908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App</a:t>
          </a:r>
          <a:endParaRPr lang="zh-CN" altLang="en-US" sz="1700" kern="1200" dirty="0"/>
        </a:p>
      </dsp:txBody>
      <dsp:txXfrm rot="-20700000">
        <a:off x="3065017" y="477345"/>
        <a:ext cx="807815" cy="807815"/>
      </dsp:txXfrm>
    </dsp:sp>
    <dsp:sp modelId="{D3982F8C-E486-4AB9-B262-EB32638C9CE1}">
      <dsp:nvSpPr>
        <dsp:cNvPr id="0" name=""/>
        <dsp:cNvSpPr/>
      </dsp:nvSpPr>
      <dsp:spPr>
        <a:xfrm>
          <a:off x="2940798" y="1350804"/>
          <a:ext cx="2585009" cy="2585009"/>
        </a:xfrm>
        <a:prstGeom prst="circularArrow">
          <a:avLst>
            <a:gd name="adj1" fmla="val 4688"/>
            <a:gd name="adj2" fmla="val 299029"/>
            <a:gd name="adj3" fmla="val 2502408"/>
            <a:gd name="adj4" fmla="val 15891238"/>
            <a:gd name="adj5" fmla="val 5469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9549-D5A2-43A6-B06D-B629631A5AA5}">
      <dsp:nvSpPr>
        <dsp:cNvPr id="0" name=""/>
        <dsp:cNvSpPr/>
      </dsp:nvSpPr>
      <dsp:spPr>
        <a:xfrm>
          <a:off x="1666618" y="852266"/>
          <a:ext cx="1878170" cy="187817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81F4F-F1AD-46B5-8F23-E769B7D6EDF6}">
      <dsp:nvSpPr>
        <dsp:cNvPr id="0" name=""/>
        <dsp:cNvSpPr/>
      </dsp:nvSpPr>
      <dsp:spPr>
        <a:xfrm>
          <a:off x="2416511" y="-151257"/>
          <a:ext cx="2025046" cy="202504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F986-C47E-E349-A7A8-09B1A7AD3E56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B87E-9535-C24B-9F50-AC267FD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baseline="0" dirty="0" smtClean="0"/>
              <a:t>use third</a:t>
            </a:r>
            <a:r>
              <a:rPr lang="en-US" altLang="zh-CN" baseline="0" dirty="0" smtClean="0"/>
              <a:t>-</a:t>
            </a:r>
            <a:r>
              <a:rPr lang="en-US" altLang="zh-CN" baseline="0" dirty="0" smtClean="0"/>
              <a:t>party</a:t>
            </a:r>
            <a:r>
              <a:rPr lang="en-US" baseline="0" dirty="0" smtClean="0"/>
              <a:t> libraries (which); </a:t>
            </a:r>
            <a:r>
              <a:rPr lang="en-US" baseline="0" dirty="0" smtClean="0"/>
              <a:t>does these libraries contain advertisement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Competitive,</a:t>
            </a:r>
            <a:r>
              <a:rPr lang="en-US" altLang="zh-CN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Fast evolving</a:t>
            </a:r>
            <a:endParaRPr lang="zh-CN" alt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Sentiment analysis,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Opinion summarization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8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20-200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apps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Updates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endParaRPr lang="zh-CN" altLang="en-US" dirty="0" smtClean="0"/>
          </a:p>
          <a:p>
            <a:r>
              <a:rPr lang="en-US" altLang="zh-CN" dirty="0" smtClean="0"/>
              <a:t>Differs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RV(a)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不同版本之间的平均打分的</a:t>
            </a:r>
            <a:r>
              <a:rPr lang="zh-CN" altLang="en-US" dirty="0" smtClean="0"/>
              <a:t>差异：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successive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versions of the same app</a:t>
            </a:r>
            <a:endParaRPr lang="en-US" altLang="zh-CN" dirty="0" smtClean="0"/>
          </a:p>
          <a:p>
            <a:r>
              <a:rPr lang="en-US" altLang="zh-CN" dirty="0" smtClean="0"/>
              <a:t>RV(u)</a:t>
            </a:r>
            <a:r>
              <a:rPr lang="zh-CN" altLang="en-US" dirty="0" smtClean="0"/>
              <a:t>表示一个用户对于同一个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不同版本之间打分的</a:t>
            </a:r>
            <a:r>
              <a:rPr lang="zh-CN" altLang="en-US" dirty="0" smtClean="0"/>
              <a:t>差异</a:t>
            </a:r>
            <a:r>
              <a:rPr lang="en-US" altLang="zh-CN" dirty="0" smtClean="0"/>
              <a:t>: the average</a:t>
            </a:r>
            <a:r>
              <a:rPr lang="en-US" altLang="zh-CN" baseline="0" dirty="0" smtClean="0"/>
              <a:t> difference of users’ ratings on the versions of the same app</a:t>
            </a:r>
          </a:p>
          <a:p>
            <a:r>
              <a:rPr lang="en-US" altLang="zh-CN" baseline="0" dirty="0" smtClean="0"/>
              <a:t>On average, the average rating of the new version is 0.8 smaller/larger than its previous version</a:t>
            </a:r>
          </a:p>
          <a:p>
            <a:r>
              <a:rPr lang="en-US" altLang="zh-CN" baseline="0" dirty="0" smtClean="0"/>
              <a:t>A user’s rating on a new version is 0.8 smaller/larger than his rating on the other versions of the same 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B87E-9535-C24B-9F50-AC267FD97B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269-E0A6-4A2A-98FC-F8A94F8910F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9D9F-8797-4E63-8B57-CDE750A710C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1477-0373-45DA-85E6-8561EE08823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2DC2-53B3-4451-BACB-26AF365A01C8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40C31-557D-4E6A-8564-427036AAF8E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78AC-A56E-4F83-A840-9F339C1868DA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0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1E0D-6279-4BA1-BF86-296881CCE1B0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5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0BD6-E200-4DA1-8B84-B6FA09E137C7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6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EC49-10E0-45B2-8435-28F6460C1DE7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1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D8A4-A716-442D-8374-EBF63A3F50FF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6075-D7D2-4731-A284-1A5C2472D5CA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B8B1-8B9D-430E-B902-BEC6ABC9620A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8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705-131F-45C0-A73B-ED6721BBC264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3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6F07-795C-483A-ADCB-8CBD6FE632F2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DE9-5277-4366-AAB6-DA27D77F01C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3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269-E0A6-4A2A-98FC-F8A94F8910F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9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B8B1-8B9D-430E-B902-BEC6ABC9620A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3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2509-7F02-4046-A1AD-23234AEF3BF4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8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9A8-3C6A-491D-9868-56F0CD361BE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7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D42-3B99-4C4B-883E-BA03094FA3CF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85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CF5A-D4A4-4F44-8260-A0721EB8C41E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0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9B3-AEEB-4958-9EF9-4A53C7F72CD5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2509-7F02-4046-A1AD-23234AEF3BF4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0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CFF8-76E9-4492-B005-6413F7619560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1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3966-DAF7-49C4-B296-9438919EE51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7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9D9F-8797-4E63-8B57-CDE750A710C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1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1477-0373-45DA-85E6-8561EE08823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8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269-E0A6-4A2A-98FC-F8A94F8910F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3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B8B1-8B9D-430E-B902-BEC6ABC9620A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16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2509-7F02-4046-A1AD-23234AEF3BF4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92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9A8-3C6A-491D-9868-56F0CD361BE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6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D42-3B99-4C4B-883E-BA03094FA3CF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736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CF5A-D4A4-4F44-8260-A0721EB8C41E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9A8-3C6A-491D-9868-56F0CD361BE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90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9B3-AEEB-4958-9EF9-4A53C7F72CD5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8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CFF8-76E9-4492-B005-6413F7619560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0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3966-DAF7-49C4-B296-9438919EE51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12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9D9F-8797-4E63-8B57-CDE750A710C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5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1477-0373-45DA-85E6-8561EE08823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8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D269-E0A6-4A2A-98FC-F8A94F8910F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6041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B8B1-8B9D-430E-B902-BEC6ABC9620A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8977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2509-7F02-4046-A1AD-23234AEF3BF4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1691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79A8-3C6A-491D-9868-56F0CD361BE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3743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D42-3B99-4C4B-883E-BA03094FA3CF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7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D42-3B99-4C4B-883E-BA03094FA3CF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566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CF5A-D4A4-4F44-8260-A0721EB8C41E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808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9B3-AEEB-4958-9EF9-4A53C7F72CD5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7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CFF8-76E9-4492-B005-6413F7619560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0896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58043966-DAF7-49C4-B296-9438919EE51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8446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9D9F-8797-4E63-8B57-CDE750A710C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4799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1477-0373-45DA-85E6-8561EE088233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63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CF5A-D4A4-4F44-8260-A0721EB8C41E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B9B3-AEEB-4958-9EF9-4A53C7F72CD5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2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CFF8-76E9-4492-B005-6413F7619560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3966-DAF7-49C4-B296-9438919EE51C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330700-F7F8-420F-BCCE-52F506ADDBF7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DF708C-06A1-41B2-A170-CA0AA64B33A8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330700-F7F8-420F-BCCE-52F506ADDBF7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330700-F7F8-420F-BCCE-52F506ADDBF7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0700-F7F8-420F-BCCE-52F506ADDBF7}" type="datetime1">
              <a:rPr lang="en-US" altLang="zh-CN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382081-D5C5-E04E-9E82-F8F1A9409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82" y="1931831"/>
            <a:ext cx="8268236" cy="1322722"/>
          </a:xfrm>
        </p:spPr>
        <p:txBody>
          <a:bodyPr>
            <a:normAutofit/>
          </a:bodyPr>
          <a:lstStyle/>
          <a:p>
            <a:pPr algn="r"/>
            <a:r>
              <a:rPr lang="en-US" altLang="zh-CN" sz="4400" b="1" dirty="0"/>
              <a:t>Recommending Mobile </a:t>
            </a:r>
            <a:r>
              <a:rPr lang="en-US" altLang="zh-CN" sz="4400" b="1" dirty="0" smtClean="0"/>
              <a:t>Apps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/>
              <a:t>- A Collaborative Filtering Viewpoint</a:t>
            </a:r>
            <a:endParaRPr lang="zh-CN" altLang="zh-C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67515"/>
            <a:ext cx="6858000" cy="106299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altLang="zh-CN" sz="4500" dirty="0">
                <a:latin typeface="Baskerville Old Face" panose="02020602080505020303" pitchFamily="18" charset="0"/>
              </a:rPr>
              <a:t>Yuan </a:t>
            </a:r>
            <a:r>
              <a:rPr lang="en-US" altLang="zh-CN" sz="4500" dirty="0" smtClean="0">
                <a:latin typeface="Baskerville Old Face" panose="02020602080505020303" pitchFamily="18" charset="0"/>
              </a:rPr>
              <a:t>Yao</a:t>
            </a:r>
            <a:r>
              <a:rPr lang="zh-CN" altLang="en-US" sz="4500" dirty="0" smtClean="0">
                <a:latin typeface="Baskerville Old Face" panose="02020602080505020303" pitchFamily="18" charset="0"/>
              </a:rPr>
              <a:t> </a:t>
            </a:r>
            <a:r>
              <a:rPr lang="en-US" altLang="zh-CN" sz="4500" dirty="0" smtClean="0">
                <a:latin typeface="Baskerville Old Face" panose="02020602080505020303" pitchFamily="18" charset="0"/>
              </a:rPr>
              <a:t>(</a:t>
            </a:r>
            <a:r>
              <a:rPr lang="zh-CN" altLang="en-US" sz="4500" dirty="0" smtClean="0">
                <a:latin typeface="Baskerville Old Face" panose="02020602080505020303" pitchFamily="18" charset="0"/>
              </a:rPr>
              <a:t>姚远</a:t>
            </a:r>
            <a:r>
              <a:rPr lang="en-US" altLang="zh-CN" sz="4500" dirty="0" smtClean="0">
                <a:latin typeface="Baskerville Old Face" panose="02020602080505020303" pitchFamily="18" charset="0"/>
              </a:rPr>
              <a:t>)</a:t>
            </a:r>
            <a:endParaRPr lang="en-US" altLang="zh-CN" sz="4500" dirty="0">
              <a:latin typeface="Baskerville Old Face" panose="02020602080505020303" pitchFamily="18" charset="0"/>
            </a:endParaRPr>
          </a:p>
          <a:p>
            <a:pPr algn="ctr"/>
            <a:r>
              <a:rPr lang="en-US" altLang="zh-CN" sz="3100" dirty="0" smtClean="0">
                <a:latin typeface="Baskerville Old Face" panose="02020602080505020303" pitchFamily="18" charset="0"/>
              </a:rPr>
              <a:t>Nanjing University</a:t>
            </a:r>
            <a:endParaRPr lang="en-US" sz="31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61375"/>
            <a:ext cx="6571343" cy="3794645"/>
          </a:xfrm>
        </p:spPr>
        <p:txBody>
          <a:bodyPr/>
          <a:lstStyle/>
          <a:p>
            <a:r>
              <a:rPr lang="en-US" altLang="zh-CN" sz="2400" dirty="0" smtClean="0"/>
              <a:t>1. Users may rate differently on different versions of an app</a:t>
            </a:r>
          </a:p>
          <a:p>
            <a:pPr lvl="1"/>
            <a:endParaRPr lang="en-US" altLang="zh-CN" dirty="0"/>
          </a:p>
          <a:p>
            <a:r>
              <a:rPr lang="en-US" altLang="zh-CN" sz="2400" dirty="0" smtClean="0"/>
              <a:t>Verification through rating variation (RV)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998" y="4482603"/>
            <a:ext cx="4380952" cy="6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998" y="5069685"/>
            <a:ext cx="5723809" cy="619048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34024"/>
              </p:ext>
            </p:extLst>
          </p:nvPr>
        </p:nvGraphicFramePr>
        <p:xfrm>
          <a:off x="1523998" y="3589328"/>
          <a:ext cx="595862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313">
                  <a:extLst>
                    <a:ext uri="{9D8B030D-6E8A-4147-A177-3AD203B41FA5}">
                      <a16:colId xmlns="" xmlns:a16="http://schemas.microsoft.com/office/drawing/2014/main" val="375893010"/>
                    </a:ext>
                  </a:extLst>
                </a:gridCol>
                <a:gridCol w="2979313">
                  <a:extLst>
                    <a:ext uri="{9D8B030D-6E8A-4147-A177-3AD203B41FA5}">
                      <a16:colId xmlns="" xmlns:a16="http://schemas.microsoft.com/office/drawing/2014/main" val="407126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RV(a) – app level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RV(u) – user level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0.8241 (0.5223)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0.8098 (1.0391)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5167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4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3" y="1712891"/>
            <a:ext cx="7203947" cy="374313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2. A wide range of information that is helpful for recommendation is available in mobile app markets</a:t>
            </a:r>
          </a:p>
          <a:p>
            <a:pPr lvl="1"/>
            <a:r>
              <a:rPr lang="en-US" altLang="zh-CN" sz="2000" dirty="0" smtClean="0"/>
              <a:t>Users’ </a:t>
            </a:r>
            <a:r>
              <a:rPr lang="en-US" altLang="zh-CN" sz="2000" dirty="0" smtClean="0">
                <a:solidFill>
                  <a:srgbClr val="BC410A"/>
                </a:solidFill>
              </a:rPr>
              <a:t>ratings</a:t>
            </a:r>
          </a:p>
          <a:p>
            <a:pPr lvl="1"/>
            <a:r>
              <a:rPr lang="en-US" altLang="zh-CN" sz="2000" dirty="0" smtClean="0">
                <a:solidFill>
                  <a:srgbClr val="BC410A"/>
                </a:solidFill>
              </a:rPr>
              <a:t>Review text </a:t>
            </a:r>
            <a:r>
              <a:rPr lang="en-US" altLang="zh-CN" sz="2000" dirty="0" smtClean="0"/>
              <a:t>associated with ratings</a:t>
            </a:r>
          </a:p>
          <a:p>
            <a:pPr lvl="1"/>
            <a:r>
              <a:rPr lang="en-US" altLang="zh-CN" sz="2000" dirty="0" smtClean="0"/>
              <a:t>App </a:t>
            </a:r>
            <a:r>
              <a:rPr lang="en-US" altLang="zh-CN" sz="2000" dirty="0" smtClean="0">
                <a:solidFill>
                  <a:schemeClr val="accent6"/>
                </a:solidFill>
              </a:rPr>
              <a:t>descriptions </a:t>
            </a:r>
          </a:p>
          <a:p>
            <a:pPr lvl="1"/>
            <a:r>
              <a:rPr lang="en-US" altLang="zh-CN" sz="2000" dirty="0" smtClean="0"/>
              <a:t>Users’ </a:t>
            </a:r>
            <a:r>
              <a:rPr lang="en-US" altLang="zh-CN" sz="2000" dirty="0" smtClean="0">
                <a:solidFill>
                  <a:schemeClr val="accent6"/>
                </a:solidFill>
              </a:rPr>
              <a:t>social relationships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571223"/>
            <a:ext cx="6571343" cy="3884797"/>
          </a:xfrm>
        </p:spPr>
        <p:txBody>
          <a:bodyPr/>
          <a:lstStyle/>
          <a:p>
            <a:r>
              <a:rPr lang="en-US" altLang="zh-CN" sz="2400" dirty="0"/>
              <a:t>Background and </a:t>
            </a:r>
            <a:r>
              <a:rPr lang="en-US" altLang="zh-CN" sz="2400" dirty="0" smtClean="0"/>
              <a:t>Motivations</a:t>
            </a:r>
          </a:p>
          <a:p>
            <a:r>
              <a:rPr lang="en-US" altLang="zh-CN" sz="2400" dirty="0" smtClean="0"/>
              <a:t>Observations</a:t>
            </a:r>
          </a:p>
          <a:p>
            <a:r>
              <a:rPr lang="en-US" altLang="zh-CN" sz="2400" dirty="0" smtClean="0">
                <a:solidFill>
                  <a:schemeClr val="accent6"/>
                </a:solidFill>
              </a:rPr>
              <a:t>The Proposed Approach</a:t>
            </a:r>
          </a:p>
          <a:p>
            <a:r>
              <a:rPr lang="en-US" altLang="zh-CN" sz="2400" dirty="0" smtClean="0"/>
              <a:t>Empirical Evaluations</a:t>
            </a:r>
            <a:endParaRPr lang="en-US" altLang="zh-CN" sz="2400" dirty="0"/>
          </a:p>
          <a:p>
            <a:r>
              <a:rPr lang="en-US" altLang="zh-CN" sz="2400" dirty="0" smtClean="0"/>
              <a:t>Conclusions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questions…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738649"/>
            <a:ext cx="6571343" cy="37173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Q1: how to </a:t>
            </a:r>
            <a:r>
              <a:rPr lang="en-US" altLang="zh-CN" sz="2400" dirty="0" smtClean="0"/>
              <a:t>use </a:t>
            </a:r>
            <a:r>
              <a:rPr lang="en-US" altLang="zh-CN" sz="2400" dirty="0" smtClean="0">
                <a:solidFill>
                  <a:srgbClr val="BC410A"/>
                </a:solidFill>
              </a:rPr>
              <a:t>user ratings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Q2: how to use </a:t>
            </a:r>
            <a:r>
              <a:rPr lang="en-US" altLang="zh-CN" sz="2400" dirty="0" smtClean="0">
                <a:solidFill>
                  <a:srgbClr val="BC410A"/>
                </a:solidFill>
              </a:rPr>
              <a:t>review text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Q3: </a:t>
            </a:r>
            <a:r>
              <a:rPr lang="en-US" altLang="zh-CN" sz="2400" dirty="0"/>
              <a:t>how to use </a:t>
            </a:r>
            <a:r>
              <a:rPr lang="en-US" altLang="zh-CN" sz="2400" dirty="0">
                <a:solidFill>
                  <a:srgbClr val="BC410A"/>
                </a:solidFill>
              </a:rPr>
              <a:t>version </a:t>
            </a:r>
            <a:r>
              <a:rPr lang="en-US" altLang="zh-CN" sz="2400" dirty="0" smtClean="0">
                <a:solidFill>
                  <a:srgbClr val="BC410A"/>
                </a:solidFill>
              </a:rPr>
              <a:t>information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Q4: how to use </a:t>
            </a:r>
            <a:r>
              <a:rPr lang="en-US" altLang="zh-CN" sz="2400" dirty="0" smtClean="0">
                <a:solidFill>
                  <a:srgbClr val="BC410A"/>
                </a:solidFill>
              </a:rPr>
              <a:t>app descriptions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Q5: how to use </a:t>
            </a:r>
            <a:r>
              <a:rPr lang="en-US" altLang="zh-CN" sz="2400" dirty="0" smtClean="0">
                <a:solidFill>
                  <a:srgbClr val="BC410A"/>
                </a:solidFill>
              </a:rPr>
              <a:t>social relationships</a:t>
            </a:r>
            <a:r>
              <a:rPr lang="en-US" altLang="zh-CN" sz="2400" dirty="0" smtClean="0"/>
              <a:t>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184" y="1606575"/>
            <a:ext cx="3311088" cy="18377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Q1: User Ratings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87133"/>
            <a:ext cx="6571343" cy="376888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Collaborative filtering</a:t>
            </a:r>
          </a:p>
          <a:p>
            <a:pPr lvl="1"/>
            <a:r>
              <a:rPr lang="en-US" altLang="zh-CN" sz="2000" dirty="0" smtClean="0"/>
              <a:t>Basic idea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A matrix factorization formulation</a:t>
            </a:r>
          </a:p>
          <a:p>
            <a:pPr lvl="2"/>
            <a:r>
              <a:rPr lang="en-US" altLang="zh-CN" sz="2000" dirty="0" smtClean="0"/>
              <a:t>User-app rating matrix</a:t>
            </a:r>
          </a:p>
          <a:p>
            <a:pPr lvl="2"/>
            <a:r>
              <a:rPr lang="en-US" altLang="zh-CN" sz="2000" dirty="0" smtClean="0"/>
              <a:t>User-version rating matrix (</a:t>
            </a:r>
            <a:r>
              <a:rPr lang="en-US" altLang="zh-CN" sz="2000" b="1" dirty="0" smtClean="0">
                <a:solidFill>
                  <a:srgbClr val="BC410A"/>
                </a:solidFill>
              </a:rPr>
              <a:t>R</a:t>
            </a:r>
            <a:r>
              <a:rPr lang="en-US" altLang="zh-CN" sz="2000" dirty="0" smtClean="0">
                <a:solidFill>
                  <a:srgbClr val="BC410A"/>
                </a:solidFill>
              </a:rPr>
              <a:t> matrix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14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8057" y="4378095"/>
            <a:ext cx="3564861" cy="42438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05200" y="4337029"/>
            <a:ext cx="241181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242878" y="4334785"/>
            <a:ext cx="333674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795621" y="4775411"/>
            <a:ext cx="330169" cy="2090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22005" y="4762204"/>
            <a:ext cx="309093" cy="2090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02567" y="5016960"/>
            <a:ext cx="164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latent factors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76551" y="5016959"/>
            <a:ext cx="179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Version latent factors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Q2: Review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700011"/>
            <a:ext cx="7667586" cy="3756009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Factorize </a:t>
            </a:r>
            <a:r>
              <a:rPr lang="en-US" altLang="zh-CN" sz="2600" dirty="0" smtClean="0"/>
              <a:t>app-term/version-term </a:t>
            </a:r>
            <a:r>
              <a:rPr lang="en-US" altLang="zh-CN" sz="2600" dirty="0"/>
              <a:t>text matrix as specified </a:t>
            </a:r>
            <a:r>
              <a:rPr lang="en-US" altLang="zh-CN" sz="2600" dirty="0" smtClean="0"/>
              <a:t>factors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Version level (</a:t>
            </a:r>
            <a:r>
              <a:rPr lang="en-US" altLang="zh-CN" sz="2000" dirty="0" smtClean="0">
                <a:solidFill>
                  <a:srgbClr val="BC410A"/>
                </a:solidFill>
              </a:rPr>
              <a:t>matrix </a:t>
            </a:r>
            <a:r>
              <a:rPr lang="en-US" altLang="zh-CN" sz="2000" b="1" dirty="0" smtClean="0">
                <a:solidFill>
                  <a:srgbClr val="BC410A"/>
                </a:solidFill>
              </a:rPr>
              <a:t>X</a:t>
            </a:r>
            <a:r>
              <a:rPr lang="en-US" altLang="zh-CN" sz="2000" dirty="0" smtClean="0"/>
              <a:t>) &amp; App level (</a:t>
            </a:r>
            <a:r>
              <a:rPr lang="en-US" altLang="zh-CN" sz="2000" dirty="0">
                <a:solidFill>
                  <a:srgbClr val="BC410A"/>
                </a:solidFill>
              </a:rPr>
              <a:t>matrix </a:t>
            </a:r>
            <a:r>
              <a:rPr lang="en-US" altLang="zh-CN" sz="2000" b="1" dirty="0" smtClean="0">
                <a:solidFill>
                  <a:srgbClr val="BC410A"/>
                </a:solidFill>
              </a:rPr>
              <a:t>Y</a:t>
            </a:r>
            <a:r>
              <a:rPr lang="en-US" altLang="zh-CN" sz="2000" dirty="0" smtClean="0"/>
              <a:t>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Connect with ratings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15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3322" y="3184840"/>
            <a:ext cx="4377359" cy="340209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141590" y="3136092"/>
            <a:ext cx="241181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79268" y="3133848"/>
            <a:ext cx="333674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3284500" y="3574474"/>
            <a:ext cx="977681" cy="1958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58395" y="3561267"/>
            <a:ext cx="309093" cy="2090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005484" y="3155005"/>
            <a:ext cx="241181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243162" y="3152761"/>
            <a:ext cx="333674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5795905" y="3593387"/>
            <a:ext cx="330169" cy="2090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22289" y="3580180"/>
            <a:ext cx="1234005" cy="22224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023004" y="3740947"/>
            <a:ext cx="1973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Version latent factors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817859" y="3740946"/>
            <a:ext cx="179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Term latent factors</a:t>
            </a:r>
            <a:endParaRPr lang="zh-CN" altLang="en-US" dirty="0"/>
          </a:p>
        </p:txBody>
      </p:sp>
      <p:sp>
        <p:nvSpPr>
          <p:cNvPr id="20" name="文本框 14"/>
          <p:cNvSpPr txBox="1"/>
          <p:nvPr/>
        </p:nvSpPr>
        <p:spPr>
          <a:xfrm>
            <a:off x="5362706" y="3742935"/>
            <a:ext cx="1643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App latent factors</a:t>
            </a:r>
            <a:endParaRPr lang="zh-CN" altLang="en-US" dirty="0"/>
          </a:p>
        </p:txBody>
      </p:sp>
      <p:sp>
        <p:nvSpPr>
          <p:cNvPr id="21" name="文本框 15"/>
          <p:cNvSpPr txBox="1"/>
          <p:nvPr/>
        </p:nvSpPr>
        <p:spPr>
          <a:xfrm>
            <a:off x="7152869" y="3742935"/>
            <a:ext cx="179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Term </a:t>
            </a:r>
            <a:r>
              <a:rPr lang="en-US" altLang="zh-CN" dirty="0" smtClean="0"/>
              <a:t>latent factors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3322" y="4860815"/>
            <a:ext cx="2526535" cy="422282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3137250" y="4883266"/>
            <a:ext cx="335966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025814" y="4881022"/>
            <a:ext cx="360686" cy="42517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022456" y="5321648"/>
            <a:ext cx="330169" cy="2090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375327" y="5321648"/>
            <a:ext cx="309093" cy="2090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023005" y="5471299"/>
            <a:ext cx="235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Version latent factors from ratings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04073" y="5468904"/>
            <a:ext cx="296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App-version association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2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Q3: Version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5" y="1712891"/>
            <a:ext cx="4686986" cy="374313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Multiple versions of the same app are close to each other (</a:t>
            </a:r>
            <a:r>
              <a:rPr lang="en-US" altLang="zh-CN" sz="2400" dirty="0" smtClean="0">
                <a:solidFill>
                  <a:srgbClr val="BC410A"/>
                </a:solidFill>
              </a:rPr>
              <a:t>matrix </a:t>
            </a:r>
            <a:r>
              <a:rPr lang="en-US" altLang="zh-CN" sz="2400" b="1" dirty="0" smtClean="0">
                <a:solidFill>
                  <a:srgbClr val="BC410A"/>
                </a:solidFill>
              </a:rPr>
              <a:t>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322876" y="2288242"/>
            <a:ext cx="123338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5786" y="2876744"/>
            <a:ext cx="123338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15786" y="4053415"/>
            <a:ext cx="123338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2876" y="4628448"/>
            <a:ext cx="123338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2876" y="3465246"/>
            <a:ext cx="123338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V3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14204" y="1508864"/>
            <a:ext cx="2154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Version latent factors</a:t>
            </a:r>
            <a:endParaRPr lang="zh-CN" altLang="en-US" sz="2000" dirty="0"/>
          </a:p>
        </p:txBody>
      </p:sp>
      <p:sp>
        <p:nvSpPr>
          <p:cNvPr id="15" name="右弧形箭头 14"/>
          <p:cNvSpPr/>
          <p:nvPr/>
        </p:nvSpPr>
        <p:spPr>
          <a:xfrm>
            <a:off x="7548763" y="4198230"/>
            <a:ext cx="292200" cy="669702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右弧形箭头 15"/>
          <p:cNvSpPr/>
          <p:nvPr/>
        </p:nvSpPr>
        <p:spPr>
          <a:xfrm>
            <a:off x="7556255" y="3626568"/>
            <a:ext cx="500117" cy="1433928"/>
          </a:xfrm>
          <a:prstGeom prst="curvedLeftArrow">
            <a:avLst>
              <a:gd name="adj1" fmla="val 19767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721523" y="3308792"/>
            <a:ext cx="77274" cy="909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19376" y="2937264"/>
            <a:ext cx="77274" cy="909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721522" y="3123028"/>
            <a:ext cx="77274" cy="909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2111" y="5160499"/>
            <a:ext cx="3158980" cy="6093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643" y="3208176"/>
            <a:ext cx="3305969" cy="10205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643" y="4306226"/>
            <a:ext cx="1723904" cy="91008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643" y="5293615"/>
            <a:ext cx="1952492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4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Q4: App Descriptions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712891"/>
            <a:ext cx="7255462" cy="374313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Compute app similarities based on app descriptions</a:t>
            </a:r>
          </a:p>
          <a:p>
            <a:r>
              <a:rPr lang="en-US" altLang="zh-CN" sz="2400" dirty="0" smtClean="0"/>
              <a:t>Similar apps are close to each other (</a:t>
            </a:r>
            <a:r>
              <a:rPr lang="en-US" altLang="zh-CN" sz="2400" dirty="0">
                <a:solidFill>
                  <a:srgbClr val="BC410A"/>
                </a:solidFill>
              </a:rPr>
              <a:t>matrix </a:t>
            </a:r>
            <a:r>
              <a:rPr lang="en-US" altLang="zh-CN" sz="2400" b="1" dirty="0" smtClean="0">
                <a:solidFill>
                  <a:srgbClr val="BC410A"/>
                </a:solidFill>
              </a:rPr>
              <a:t>S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65076" y="3271233"/>
            <a:ext cx="4059206" cy="1207871"/>
            <a:chOff x="1452952" y="2748047"/>
            <a:chExt cx="6238095" cy="210454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52952" y="2748047"/>
              <a:ext cx="6238095" cy="136190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39220" y="4176402"/>
              <a:ext cx="4952381" cy="6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4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Q5: Social Relationships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700011"/>
            <a:ext cx="6843339" cy="375600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Connected users are similar to each other (</a:t>
            </a:r>
            <a:r>
              <a:rPr lang="en-US" altLang="zh-CN" sz="2400" b="1" dirty="0" smtClean="0">
                <a:solidFill>
                  <a:srgbClr val="BC410A"/>
                </a:solidFill>
              </a:rPr>
              <a:t>Z</a:t>
            </a:r>
            <a:r>
              <a:rPr lang="en-US" altLang="zh-CN" sz="2400" dirty="0" smtClean="0">
                <a:solidFill>
                  <a:srgbClr val="BC410A"/>
                </a:solidFill>
              </a:rPr>
              <a:t> matrix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000" dirty="0" smtClean="0"/>
              <a:t>Similar to app descriptions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2514" y="3122827"/>
            <a:ext cx="2184635" cy="3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79192" y="3453999"/>
          <a:ext cx="1735452" cy="12573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92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2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2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92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92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92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2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4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1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5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3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901018" y="3446883"/>
            <a:ext cx="816911" cy="1292658"/>
            <a:chOff x="1252872" y="3452842"/>
            <a:chExt cx="1089215" cy="1723544"/>
          </a:xfrm>
        </p:grpSpPr>
        <p:sp>
          <p:nvSpPr>
            <p:cNvPr id="6" name="TextBox 5"/>
            <p:cNvSpPr txBox="1"/>
            <p:nvPr/>
          </p:nvSpPr>
          <p:spPr>
            <a:xfrm>
              <a:off x="1252873" y="3452842"/>
              <a:ext cx="108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2873" y="3789831"/>
              <a:ext cx="108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52873" y="4140427"/>
              <a:ext cx="108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 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2873" y="4473060"/>
              <a:ext cx="108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 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52872" y="4807054"/>
              <a:ext cx="108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 5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11156" y="2179720"/>
            <a:ext cx="1864003" cy="1342941"/>
            <a:chOff x="2281538" y="1763291"/>
            <a:chExt cx="2485338" cy="1790588"/>
          </a:xfrm>
        </p:grpSpPr>
        <p:sp>
          <p:nvSpPr>
            <p:cNvPr id="13" name="TextBox 12"/>
            <p:cNvSpPr txBox="1"/>
            <p:nvPr/>
          </p:nvSpPr>
          <p:spPr>
            <a:xfrm rot="18435404">
              <a:off x="1791609" y="2685131"/>
              <a:ext cx="134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Version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8435404">
              <a:off x="2201960" y="2685129"/>
              <a:ext cx="134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Version 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8435404">
              <a:off x="2583565" y="2694619"/>
              <a:ext cx="134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Version 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435404">
              <a:off x="2963829" y="2693863"/>
              <a:ext cx="134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Version 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8435404">
              <a:off x="3390154" y="2693863"/>
              <a:ext cx="134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Version 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8435404">
              <a:off x="3811235" y="2685130"/>
              <a:ext cx="1349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Version 6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2478541" y="2022786"/>
              <a:ext cx="504372" cy="70465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Right Brace 19"/>
            <p:cNvSpPr/>
            <p:nvPr/>
          </p:nvSpPr>
          <p:spPr>
            <a:xfrm rot="16200000">
              <a:off x="3551672" y="1812328"/>
              <a:ext cx="504372" cy="11255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Right Brace 20"/>
            <p:cNvSpPr/>
            <p:nvPr/>
          </p:nvSpPr>
          <p:spPr>
            <a:xfrm rot="16200000">
              <a:off x="4366775" y="2229930"/>
              <a:ext cx="504372" cy="29583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24573" y="1763291"/>
              <a:ext cx="1023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App 1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0208" y="1764687"/>
              <a:ext cx="1023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App 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74981" y="2174216"/>
            <a:ext cx="767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3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900561" y="1990569"/>
            <a:ext cx="1836856" cy="2780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2"/>
            <a:endCxn id="47" idx="1"/>
          </p:cNvCxnSpPr>
          <p:nvPr/>
        </p:nvCxnSpPr>
        <p:spPr>
          <a:xfrm>
            <a:off x="3474610" y="3093444"/>
            <a:ext cx="2226325" cy="6768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900561" y="1710177"/>
            <a:ext cx="185884" cy="53890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76487" y="2275177"/>
            <a:ext cx="565034" cy="36808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6571" y="4736519"/>
            <a:ext cx="229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Rating Matrix (</a:t>
            </a:r>
            <a:r>
              <a:rPr lang="en-US" sz="2000" b="1" dirty="0">
                <a:solidFill>
                  <a:schemeClr val="accent6"/>
                </a:solidFill>
              </a:rPr>
              <a:t>R</a:t>
            </a:r>
            <a:r>
              <a:rPr lang="en-US" sz="2000" dirty="0" smtClean="0">
                <a:solidFill>
                  <a:schemeClr val="accent6"/>
                </a:solidFill>
              </a:rPr>
              <a:t>)</a:t>
            </a:r>
          </a:p>
        </p:txBody>
      </p:sp>
      <p:cxnSp>
        <p:nvCxnSpPr>
          <p:cNvPr id="57" name="Straight Connector 56"/>
          <p:cNvCxnSpPr>
            <a:stCxn id="18" idx="2"/>
          </p:cNvCxnSpPr>
          <p:nvPr/>
        </p:nvCxnSpPr>
        <p:spPr>
          <a:xfrm>
            <a:off x="3474610" y="3093444"/>
            <a:ext cx="505403" cy="166516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698857" y="2858392"/>
            <a:ext cx="3140734" cy="2762357"/>
            <a:chOff x="4910585" y="3127485"/>
            <a:chExt cx="4187643" cy="3683141"/>
          </a:xfrm>
        </p:grpSpPr>
        <p:sp>
          <p:nvSpPr>
            <p:cNvPr id="62" name="TextBox 61"/>
            <p:cNvSpPr txBox="1"/>
            <p:nvPr/>
          </p:nvSpPr>
          <p:spPr>
            <a:xfrm rot="18435404">
              <a:off x="7926980" y="3496563"/>
              <a:ext cx="916184" cy="36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Term 5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910585" y="3127485"/>
              <a:ext cx="4187643" cy="3683141"/>
              <a:chOff x="4910585" y="3127485"/>
              <a:chExt cx="4187643" cy="3683141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910585" y="4128387"/>
                <a:ext cx="4113338" cy="2682239"/>
                <a:chOff x="4910585" y="4128387"/>
                <a:chExt cx="4113338" cy="2682239"/>
              </a:xfrm>
            </p:grpSpPr>
            <p:graphicFrame>
              <p:nvGraphicFramePr>
                <p:cNvPr id="44" name="Content Placeholder 4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6010078" y="4128387"/>
                <a:ext cx="3013845" cy="2682239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0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1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2"/>
                          </a:ext>
                        </a:extLst>
                      </a:gridCol>
                      <a:gridCol w="332105">
                        <a:extLst>
                          <a:ext uri="{9D8B030D-6E8A-4147-A177-3AD203B41FA5}">
                            <a16:colId xmlns="" xmlns:a16="http://schemas.microsoft.com/office/drawing/2014/main" val="20003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4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5"/>
                          </a:ext>
                        </a:extLst>
                      </a:gridCol>
                    </a:tblGrid>
                    <a:tr h="26480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2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0"/>
                        </a:ext>
                      </a:extLst>
                    </a:tr>
                    <a:tr h="31165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2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1"/>
                        </a:ext>
                      </a:extLst>
                    </a:tr>
                    <a:tr h="31165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2"/>
                        </a:ext>
                      </a:extLst>
                    </a:tr>
                    <a:tr h="31165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3"/>
                        </a:ext>
                      </a:extLst>
                    </a:tr>
                    <a:tr h="31165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2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4"/>
                        </a:ext>
                      </a:extLst>
                    </a:tr>
                    <a:tr h="31165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5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7" name="TextBox 46"/>
                <p:cNvSpPr txBox="1"/>
                <p:nvPr/>
              </p:nvSpPr>
              <p:spPr>
                <a:xfrm>
                  <a:off x="4913356" y="4158720"/>
                  <a:ext cx="11995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Version 1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928393" y="4599724"/>
                  <a:ext cx="11995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Version 2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10585" y="5020987"/>
                  <a:ext cx="1199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Version 3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28389" y="5435693"/>
                  <a:ext cx="1199577" cy="383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Version 4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928393" y="5892090"/>
                  <a:ext cx="1199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Version 5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940867" y="6341933"/>
                  <a:ext cx="1199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Version 6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 rot="18435404">
                <a:off x="5890533" y="3491042"/>
                <a:ext cx="987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8435404">
                <a:off x="6453670" y="3452867"/>
                <a:ext cx="1020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8435404">
                <a:off x="6946034" y="3469377"/>
                <a:ext cx="1008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3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8435404">
                <a:off x="7423990" y="3492150"/>
                <a:ext cx="980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4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8435404">
                <a:off x="8410945" y="3469265"/>
                <a:ext cx="1005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6</a:t>
                </a: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8042" y="1518642"/>
            <a:ext cx="213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6"/>
                </a:solidFill>
              </a:rPr>
              <a:t>App-Version</a:t>
            </a:r>
            <a:r>
              <a:rPr lang="zh-CN" altLang="en-US" sz="2000" dirty="0">
                <a:solidFill>
                  <a:schemeClr val="accent6"/>
                </a:solidFill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</a:rPr>
              <a:t>Association</a:t>
            </a:r>
            <a:r>
              <a:rPr lang="zh-CN" altLang="en-US" sz="2000" dirty="0">
                <a:solidFill>
                  <a:schemeClr val="accent6"/>
                </a:solidFill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</a:rPr>
              <a:t>(</a:t>
            </a:r>
            <a:r>
              <a:rPr lang="en-US" altLang="zh-CN" sz="2000" b="1" dirty="0">
                <a:solidFill>
                  <a:schemeClr val="accent6"/>
                </a:solidFill>
              </a:rPr>
              <a:t>M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endParaRPr lang="en-US" sz="2000" dirty="0">
              <a:solidFill>
                <a:schemeClr val="accent6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820118" y="712523"/>
            <a:ext cx="2951289" cy="1770025"/>
            <a:chOff x="5182630" y="3109472"/>
            <a:chExt cx="3935051" cy="2360032"/>
          </a:xfrm>
        </p:grpSpPr>
        <p:sp>
          <p:nvSpPr>
            <p:cNvPr id="75" name="TextBox 74"/>
            <p:cNvSpPr txBox="1"/>
            <p:nvPr/>
          </p:nvSpPr>
          <p:spPr>
            <a:xfrm rot="18435404">
              <a:off x="7939398" y="3435370"/>
              <a:ext cx="974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Term 5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182630" y="3109472"/>
              <a:ext cx="3935051" cy="2360032"/>
              <a:chOff x="5182630" y="3109472"/>
              <a:chExt cx="3935051" cy="2360032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182630" y="4128385"/>
                <a:ext cx="3841294" cy="1341119"/>
                <a:chOff x="5182630" y="4128385"/>
                <a:chExt cx="3841294" cy="1341119"/>
              </a:xfrm>
            </p:grpSpPr>
            <p:graphicFrame>
              <p:nvGraphicFramePr>
                <p:cNvPr id="83" name="Content Placeholder 4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6010078" y="4128385"/>
                <a:ext cx="3013846" cy="1341119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0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1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2"/>
                          </a:ext>
                        </a:extLst>
                      </a:gridCol>
                      <a:gridCol w="332105">
                        <a:extLst>
                          <a:ext uri="{9D8B030D-6E8A-4147-A177-3AD203B41FA5}">
                            <a16:colId xmlns="" xmlns:a16="http://schemas.microsoft.com/office/drawing/2014/main" val="20003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4"/>
                          </a:ext>
                        </a:extLst>
                      </a:gridCol>
                      <a:gridCol w="385656">
                        <a:extLst>
                          <a:ext uri="{9D8B030D-6E8A-4147-A177-3AD203B41FA5}">
                            <a16:colId xmlns="" xmlns:a16="http://schemas.microsoft.com/office/drawing/2014/main" val="20005"/>
                          </a:ext>
                        </a:extLst>
                      </a:gridCol>
                    </a:tblGrid>
                    <a:tr h="26480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3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2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0"/>
                        </a:ext>
                      </a:extLst>
                    </a:tr>
                    <a:tr h="31165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3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2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1"/>
                        </a:ext>
                      </a:extLst>
                    </a:tr>
                    <a:tr h="311650"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0" dirty="0" smtClean="0"/>
                              <a:t>1</a:t>
                            </a:r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en-US" sz="1600" b="0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=""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84" name="TextBox 83"/>
                <p:cNvSpPr txBox="1"/>
                <p:nvPr/>
              </p:nvSpPr>
              <p:spPr>
                <a:xfrm>
                  <a:off x="5182630" y="4160185"/>
                  <a:ext cx="1089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App 1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5182630" y="4620167"/>
                  <a:ext cx="1089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App 2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5182630" y="5038462"/>
                  <a:ext cx="1089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App 3</a:t>
                  </a: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 rot="18435404">
                <a:off x="5889773" y="3510706"/>
                <a:ext cx="905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1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8435404">
                <a:off x="6411355" y="3454486"/>
                <a:ext cx="1059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8435404">
                <a:off x="6970402" y="3454488"/>
                <a:ext cx="96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3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18435404">
                <a:off x="7421358" y="3435369"/>
                <a:ext cx="1012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4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18435404">
                <a:off x="8427198" y="3460349"/>
                <a:ext cx="1011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Term 6</a:t>
                </a:r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1280702" y="895390"/>
            <a:ext cx="241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6"/>
                </a:solidFill>
              </a:rPr>
              <a:t>App</a:t>
            </a:r>
            <a:r>
              <a:rPr lang="zh-CN" altLang="en-US" sz="2000" dirty="0">
                <a:solidFill>
                  <a:schemeClr val="accent6"/>
                </a:solidFill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</a:rPr>
              <a:t>Similarity</a:t>
            </a:r>
            <a:r>
              <a:rPr lang="zh-CN" altLang="en-US" sz="2000" dirty="0">
                <a:solidFill>
                  <a:schemeClr val="accent6"/>
                </a:solidFill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</a:rPr>
              <a:t>(</a:t>
            </a:r>
            <a:r>
              <a:rPr lang="en-US" altLang="zh-CN" sz="2000" b="1" dirty="0">
                <a:solidFill>
                  <a:schemeClr val="accent6"/>
                </a:solidFill>
              </a:rPr>
              <a:t>S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988491" y="4700608"/>
            <a:ext cx="287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6"/>
                </a:solidFill>
              </a:rPr>
              <a:t>Version Correlation (</a:t>
            </a:r>
            <a:r>
              <a:rPr lang="en-US" altLang="zh-CN" sz="2000" b="1" dirty="0">
                <a:solidFill>
                  <a:schemeClr val="accent6"/>
                </a:solidFill>
              </a:rPr>
              <a:t>P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800765" y="5666444"/>
            <a:ext cx="31218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Version-Term </a:t>
            </a:r>
            <a:r>
              <a:rPr lang="en-US" altLang="zh-CN" sz="2000" dirty="0">
                <a:solidFill>
                  <a:schemeClr val="accent6"/>
                </a:solidFill>
              </a:rPr>
              <a:t>M</a:t>
            </a:r>
            <a:r>
              <a:rPr lang="en-US" sz="2000" dirty="0">
                <a:solidFill>
                  <a:schemeClr val="accent6"/>
                </a:solidFill>
              </a:rPr>
              <a:t>atrix (</a:t>
            </a:r>
            <a:r>
              <a:rPr lang="en-US" sz="2000" b="1" dirty="0">
                <a:solidFill>
                  <a:schemeClr val="accent6"/>
                </a:solidFill>
              </a:rPr>
              <a:t>X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062225" y="2502632"/>
            <a:ext cx="26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App-Term </a:t>
            </a:r>
            <a:r>
              <a:rPr lang="en-US" altLang="zh-CN" sz="2000" dirty="0">
                <a:solidFill>
                  <a:schemeClr val="accent6"/>
                </a:solidFill>
              </a:rPr>
              <a:t>M</a:t>
            </a:r>
            <a:r>
              <a:rPr lang="en-US" sz="2000" dirty="0">
                <a:solidFill>
                  <a:schemeClr val="accent6"/>
                </a:solidFill>
              </a:rPr>
              <a:t>atrix</a:t>
            </a:r>
            <a:r>
              <a:rPr lang="zh-CN" altLang="en-US" sz="2000" dirty="0">
                <a:solidFill>
                  <a:schemeClr val="accent6"/>
                </a:solidFill>
              </a:rPr>
              <a:t> </a:t>
            </a:r>
            <a:r>
              <a:rPr lang="en-US" altLang="zh-CN" sz="2000" dirty="0">
                <a:solidFill>
                  <a:schemeClr val="accent6"/>
                </a:solidFill>
              </a:rPr>
              <a:t>(</a:t>
            </a:r>
            <a:r>
              <a:rPr lang="en-US" altLang="zh-CN" sz="2000" b="1" dirty="0">
                <a:solidFill>
                  <a:schemeClr val="accent6"/>
                </a:solidFill>
              </a:rPr>
              <a:t>Y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endParaRPr lang="en-US" sz="2000" dirty="0">
              <a:solidFill>
                <a:schemeClr val="accent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062" y="876659"/>
            <a:ext cx="1279439" cy="813242"/>
            <a:chOff x="3635062" y="876659"/>
            <a:chExt cx="1279439" cy="813242"/>
          </a:xfrm>
        </p:grpSpPr>
        <p:sp>
          <p:nvSpPr>
            <p:cNvPr id="105" name="Oval 104"/>
            <p:cNvSpPr/>
            <p:nvPr/>
          </p:nvSpPr>
          <p:spPr>
            <a:xfrm>
              <a:off x="3853898" y="908976"/>
              <a:ext cx="272445" cy="256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4427512" y="1145425"/>
              <a:ext cx="272445" cy="256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864405" y="1350069"/>
              <a:ext cx="272445" cy="256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/>
            <p:cNvCxnSpPr>
              <a:stCxn id="105" idx="5"/>
              <a:endCxn id="106" idx="2"/>
            </p:cNvCxnSpPr>
            <p:nvPr/>
          </p:nvCxnSpPr>
          <p:spPr>
            <a:xfrm>
              <a:off x="4086445" y="1128150"/>
              <a:ext cx="341067" cy="145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5" idx="4"/>
              <a:endCxn id="107" idx="0"/>
            </p:cNvCxnSpPr>
            <p:nvPr/>
          </p:nvCxnSpPr>
          <p:spPr>
            <a:xfrm>
              <a:off x="3990123" y="1165754"/>
              <a:ext cx="10507" cy="18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07" idx="6"/>
              <a:endCxn id="106" idx="3"/>
            </p:cNvCxnSpPr>
            <p:nvPr/>
          </p:nvCxnSpPr>
          <p:spPr>
            <a:xfrm flipV="1">
              <a:off x="4136852" y="1364601"/>
              <a:ext cx="330560" cy="113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3635062" y="876659"/>
              <a:ext cx="1279439" cy="813242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aphicFrame>
        <p:nvGraphicFramePr>
          <p:cNvPr id="1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757664"/>
              </p:ext>
            </p:extLst>
          </p:nvPr>
        </p:nvGraphicFramePr>
        <p:xfrm>
          <a:off x="3214644" y="5127271"/>
          <a:ext cx="2508354" cy="85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1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61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61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1</a:t>
                      </a:r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3</a:t>
                      </a:r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4</a:t>
                      </a:r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5</a:t>
                      </a:r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Version 6</a:t>
                      </a:r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645682" y="5155218"/>
            <a:ext cx="81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33451" y="5414823"/>
            <a:ext cx="81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33451" y="5682522"/>
            <a:ext cx="81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3</a:t>
            </a:r>
          </a:p>
        </p:txBody>
      </p:sp>
    </p:spTree>
    <p:extLst>
      <p:ext uri="{BB962C8B-B14F-4D97-AF65-F5344CB8AC3E}">
        <p14:creationId xmlns:p14="http://schemas.microsoft.com/office/powerpoint/2010/main" val="339474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94" grpId="0"/>
      <p:bldP spid="95" grpId="0"/>
      <p:bldP spid="100" grpId="0"/>
      <p:bldP spid="101" grpId="0"/>
      <p:bldP spid="70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571223"/>
            <a:ext cx="6571343" cy="3884797"/>
          </a:xfrm>
        </p:spPr>
        <p:txBody>
          <a:bodyPr/>
          <a:lstStyle/>
          <a:p>
            <a:r>
              <a:rPr lang="en-US" altLang="zh-CN" sz="2400" dirty="0"/>
              <a:t>Background and </a:t>
            </a:r>
            <a:r>
              <a:rPr lang="en-US" altLang="zh-CN" sz="2400" dirty="0" smtClean="0"/>
              <a:t>Motivations</a:t>
            </a:r>
          </a:p>
          <a:p>
            <a:r>
              <a:rPr lang="en-US" altLang="zh-CN" sz="2400" dirty="0" smtClean="0"/>
              <a:t>Observations</a:t>
            </a:r>
          </a:p>
          <a:p>
            <a:r>
              <a:rPr lang="en-US" altLang="zh-CN" sz="2400" dirty="0" smtClean="0"/>
              <a:t>The Proposed Approach</a:t>
            </a:r>
          </a:p>
          <a:p>
            <a:r>
              <a:rPr lang="en-US" altLang="zh-CN" sz="2400" dirty="0" smtClean="0"/>
              <a:t>Empirical Evaluations</a:t>
            </a:r>
            <a:endParaRPr lang="en-US" altLang="zh-CN" sz="2400" dirty="0"/>
          </a:p>
          <a:p>
            <a:r>
              <a:rPr lang="en-US" altLang="zh-CN" sz="2400" dirty="0" smtClean="0"/>
              <a:t>Conclusions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F512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7402" y="2387697"/>
            <a:ext cx="7761389" cy="3822312"/>
            <a:chOff x="540418" y="1415432"/>
            <a:chExt cx="9602421" cy="494315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291438" y="3639562"/>
              <a:ext cx="6561128" cy="2450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84713" y="2324971"/>
              <a:ext cx="6574574" cy="6887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274342" y="1415432"/>
              <a:ext cx="578222" cy="57150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5049" y="1452756"/>
              <a:ext cx="3428712" cy="83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C410A"/>
                  </a:solidFill>
                </a:rPr>
                <a:t>Input ratings and text</a:t>
              </a:r>
            </a:p>
            <a:p>
              <a:r>
                <a:rPr lang="en-US" dirty="0">
                  <a:solidFill>
                    <a:srgbClr val="BC410A"/>
                  </a:solidFill>
                </a:rPr>
                <a:t>(latent factor sharing)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034989" y="2712943"/>
              <a:ext cx="634500" cy="6345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U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217464" y="2710467"/>
              <a:ext cx="634500" cy="6345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F</a:t>
              </a:r>
              <a:r>
                <a:rPr lang="en-US" sz="1600" b="1" baseline="-25000" dirty="0" smtClean="0">
                  <a:solidFill>
                    <a:schemeClr val="tx1"/>
                  </a:solidFill>
                </a:rPr>
                <a:t>2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30608" y="2699408"/>
              <a:ext cx="634500" cy="6345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626227" y="2681449"/>
              <a:ext cx="634500" cy="6345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H</a:t>
              </a:r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21845" y="2699408"/>
              <a:ext cx="634500" cy="6345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F</a:t>
              </a:r>
              <a:r>
                <a:rPr lang="en-US" sz="1600" b="1" baseline="-25000" dirty="0" smtClean="0">
                  <a:solidFill>
                    <a:schemeClr val="tx1"/>
                  </a:solidFill>
                </a:rPr>
                <a:t>1</a:t>
              </a:r>
              <a:endParaRPr lang="en-US" sz="12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65049" y="3834019"/>
              <a:ext cx="3977790" cy="477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BC410A"/>
                  </a:solidFill>
                </a:rPr>
                <a:t>Constraints (regularization</a:t>
              </a:r>
              <a:r>
                <a:rPr lang="en-US" dirty="0">
                  <a:solidFill>
                    <a:srgbClr val="BC410A"/>
                  </a:solidFill>
                </a:rPr>
                <a:t>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65049" y="2753162"/>
              <a:ext cx="3968545" cy="477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BC410A"/>
                  </a:solidFill>
                </a:rPr>
                <a:t>Latent </a:t>
              </a:r>
              <a:r>
                <a:rPr lang="en-US" dirty="0" smtClean="0">
                  <a:solidFill>
                    <a:srgbClr val="BC410A"/>
                  </a:solidFill>
                </a:rPr>
                <a:t>factors (to learn)</a:t>
              </a:r>
              <a:endParaRPr lang="en-US" dirty="0">
                <a:solidFill>
                  <a:srgbClr val="BC410A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658054" y="1424764"/>
              <a:ext cx="578222" cy="57150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X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041767" y="1424764"/>
              <a:ext cx="578222" cy="57150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54270" y="3971327"/>
              <a:ext cx="578222" cy="57150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437982" y="3977848"/>
              <a:ext cx="578222" cy="57150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11" idx="0"/>
              <a:endCxn id="7" idx="4"/>
            </p:cNvCxnSpPr>
            <p:nvPr/>
          </p:nvCxnSpPr>
          <p:spPr>
            <a:xfrm flipV="1">
              <a:off x="2352239" y="1986934"/>
              <a:ext cx="211212" cy="72600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0"/>
              <a:endCxn id="7" idx="4"/>
            </p:cNvCxnSpPr>
            <p:nvPr/>
          </p:nvCxnSpPr>
          <p:spPr>
            <a:xfrm flipH="1" flipV="1">
              <a:off x="2563451" y="1986934"/>
              <a:ext cx="1380026" cy="69451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5" idx="0"/>
              <a:endCxn id="7" idx="4"/>
            </p:cNvCxnSpPr>
            <p:nvPr/>
          </p:nvCxnSpPr>
          <p:spPr>
            <a:xfrm flipH="1" flipV="1">
              <a:off x="2563453" y="1986936"/>
              <a:ext cx="2175644" cy="71247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0" idx="0"/>
              <a:endCxn id="7" idx="4"/>
            </p:cNvCxnSpPr>
            <p:nvPr/>
          </p:nvCxnSpPr>
          <p:spPr>
            <a:xfrm flipH="1" flipV="1">
              <a:off x="2563451" y="1986936"/>
              <a:ext cx="2971263" cy="72353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3" idx="0"/>
              <a:endCxn id="18" idx="4"/>
            </p:cNvCxnSpPr>
            <p:nvPr/>
          </p:nvCxnSpPr>
          <p:spPr>
            <a:xfrm flipV="1">
              <a:off x="3147860" y="1996266"/>
              <a:ext cx="799306" cy="70314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5" idx="0"/>
              <a:endCxn id="18" idx="4"/>
            </p:cNvCxnSpPr>
            <p:nvPr/>
          </p:nvCxnSpPr>
          <p:spPr>
            <a:xfrm flipH="1" flipV="1">
              <a:off x="3947166" y="1996266"/>
              <a:ext cx="791932" cy="70314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0" idx="0"/>
              <a:endCxn id="19" idx="4"/>
            </p:cNvCxnSpPr>
            <p:nvPr/>
          </p:nvCxnSpPr>
          <p:spPr>
            <a:xfrm flipH="1" flipV="1">
              <a:off x="5330876" y="1996266"/>
              <a:ext cx="203838" cy="71420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3" idx="0"/>
              <a:endCxn id="19" idx="4"/>
            </p:cNvCxnSpPr>
            <p:nvPr/>
          </p:nvCxnSpPr>
          <p:spPr>
            <a:xfrm flipV="1">
              <a:off x="3147860" y="1996266"/>
              <a:ext cx="2183018" cy="70314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7" idx="0"/>
              <a:endCxn id="14" idx="4"/>
            </p:cNvCxnSpPr>
            <p:nvPr/>
          </p:nvCxnSpPr>
          <p:spPr>
            <a:xfrm flipH="1" flipV="1">
              <a:off x="3943477" y="3315951"/>
              <a:ext cx="783615" cy="6619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7" idx="0"/>
              <a:endCxn id="15" idx="4"/>
            </p:cNvCxnSpPr>
            <p:nvPr/>
          </p:nvCxnSpPr>
          <p:spPr>
            <a:xfrm flipV="1">
              <a:off x="4727094" y="3333908"/>
              <a:ext cx="12004" cy="64394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1" idx="0"/>
              <a:endCxn id="14" idx="4"/>
            </p:cNvCxnSpPr>
            <p:nvPr/>
          </p:nvCxnSpPr>
          <p:spPr>
            <a:xfrm flipV="1">
              <a:off x="3343379" y="3315949"/>
              <a:ext cx="600098" cy="65537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1" idx="0"/>
              <a:endCxn id="15" idx="4"/>
            </p:cNvCxnSpPr>
            <p:nvPr/>
          </p:nvCxnSpPr>
          <p:spPr>
            <a:xfrm flipV="1">
              <a:off x="3343381" y="3333909"/>
              <a:ext cx="1395716" cy="6374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27" idx="0"/>
              <a:endCxn id="20" idx="4"/>
            </p:cNvCxnSpPr>
            <p:nvPr/>
          </p:nvCxnSpPr>
          <p:spPr>
            <a:xfrm flipV="1">
              <a:off x="4727092" y="3344967"/>
              <a:ext cx="807623" cy="63288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540418" y="4647064"/>
              <a:ext cx="3553806" cy="171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R</a:t>
              </a:r>
              <a:r>
                <a:rPr lang="en-US" altLang="zh-CN" sz="1600" dirty="0"/>
                <a:t>:</a:t>
              </a:r>
              <a:r>
                <a:rPr lang="en-US" altLang="zh-CN" sz="1600" b="1" dirty="0"/>
                <a:t> </a:t>
              </a:r>
              <a:r>
                <a:rPr lang="en-US" altLang="zh-CN" sz="1600" dirty="0"/>
                <a:t>user-version rating matrix</a:t>
              </a:r>
            </a:p>
            <a:p>
              <a:r>
                <a:rPr lang="en-US" sz="1600" b="1" dirty="0"/>
                <a:t>X</a:t>
              </a:r>
              <a:r>
                <a:rPr lang="en-US" sz="1600" dirty="0"/>
                <a:t>: version-term matrix</a:t>
              </a:r>
            </a:p>
            <a:p>
              <a:r>
                <a:rPr lang="en-US" sz="1600" b="1" dirty="0"/>
                <a:t>Y</a:t>
              </a:r>
              <a:r>
                <a:rPr lang="en-US" sz="1600" dirty="0"/>
                <a:t>: app-term </a:t>
              </a:r>
              <a:r>
                <a:rPr lang="en-US" sz="1600" dirty="0" smtClean="0"/>
                <a:t>matrix</a:t>
              </a:r>
            </a:p>
            <a:p>
              <a:r>
                <a:rPr lang="en-US" altLang="zh-CN" sz="1600" b="1" dirty="0"/>
                <a:t>P</a:t>
              </a:r>
              <a:r>
                <a:rPr lang="en-US" altLang="zh-CN" sz="1600" dirty="0"/>
                <a:t>:</a:t>
              </a:r>
              <a:r>
                <a:rPr lang="en-US" altLang="zh-CN" sz="1600" b="1" dirty="0"/>
                <a:t> </a:t>
              </a:r>
              <a:r>
                <a:rPr lang="en-US" altLang="zh-CN" sz="1600" dirty="0"/>
                <a:t>version temporal correlation </a:t>
              </a:r>
              <a:r>
                <a:rPr lang="en-US" altLang="zh-CN" sz="1600" dirty="0" smtClean="0"/>
                <a:t>matrix</a:t>
              </a:r>
              <a:endParaRPr lang="en-US" altLang="zh-CN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1434" y="4645931"/>
              <a:ext cx="2926558" cy="171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</a:t>
              </a:r>
              <a:r>
                <a:rPr lang="en-US" sz="1600" dirty="0"/>
                <a:t>: app similarity </a:t>
              </a:r>
              <a:r>
                <a:rPr lang="en-US" sz="1600" dirty="0" smtClean="0"/>
                <a:t>matrix</a:t>
              </a:r>
            </a:p>
            <a:p>
              <a:r>
                <a:rPr lang="en-US" sz="1600" b="1" dirty="0" smtClean="0"/>
                <a:t>U</a:t>
              </a:r>
              <a:r>
                <a:rPr lang="en-US" sz="1600" dirty="0" smtClean="0"/>
                <a:t>: user latent factors</a:t>
              </a:r>
            </a:p>
            <a:p>
              <a:r>
                <a:rPr lang="en-US" sz="1600" b="1" dirty="0" smtClean="0"/>
                <a:t>G</a:t>
              </a:r>
              <a:r>
                <a:rPr lang="en-US" sz="1600" dirty="0" smtClean="0"/>
                <a:t>: term </a:t>
              </a:r>
              <a:r>
                <a:rPr lang="en-US" sz="1600" dirty="0"/>
                <a:t>latent </a:t>
              </a:r>
              <a:r>
                <a:rPr lang="en-US" sz="1600" dirty="0" smtClean="0"/>
                <a:t>factors</a:t>
              </a:r>
            </a:p>
            <a:p>
              <a:r>
                <a:rPr lang="en-US" sz="1600" b="1" dirty="0" smtClean="0"/>
                <a:t>H</a:t>
              </a:r>
              <a:r>
                <a:rPr lang="en-US" sz="1600" dirty="0" smtClean="0"/>
                <a:t>: version latent factors from ratings</a:t>
              </a:r>
              <a:endParaRPr lang="en-US" sz="16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20</a:t>
            </a:fld>
            <a:endParaRPr lang="en-US"/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821113"/>
          </a:xfrm>
        </p:spPr>
        <p:txBody>
          <a:bodyPr/>
          <a:lstStyle/>
          <a:p>
            <a:r>
              <a:rPr lang="en-US" altLang="zh-CN" dirty="0" smtClean="0"/>
              <a:t>Overall Model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407" y="1731035"/>
            <a:ext cx="7392801" cy="3717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75858" y="4931861"/>
            <a:ext cx="2514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F</a:t>
            </a:r>
            <a:r>
              <a:rPr lang="en-US" altLang="zh-CN" sz="1600" b="1" baseline="-25000" dirty="0" smtClean="0"/>
              <a:t>1</a:t>
            </a:r>
            <a:r>
              <a:rPr lang="en-US" altLang="zh-CN" sz="1600" dirty="0" smtClean="0"/>
              <a:t>:</a:t>
            </a:r>
            <a:r>
              <a:rPr lang="en-US" altLang="zh-CN" sz="1600" b="1" dirty="0" smtClean="0"/>
              <a:t> </a:t>
            </a:r>
            <a:r>
              <a:rPr lang="en-US" altLang="zh-CN" sz="1600" dirty="0"/>
              <a:t>version </a:t>
            </a:r>
            <a:r>
              <a:rPr lang="en-US" altLang="zh-CN" sz="1600" dirty="0" smtClean="0"/>
              <a:t>latent factors from version text</a:t>
            </a:r>
          </a:p>
          <a:p>
            <a:r>
              <a:rPr lang="en-US" altLang="zh-CN" sz="1600" b="1" dirty="0" smtClean="0"/>
              <a:t>F</a:t>
            </a:r>
            <a:r>
              <a:rPr lang="en-US" altLang="zh-CN" sz="1600" b="1" baseline="-25000" dirty="0" smtClean="0"/>
              <a:t>2</a:t>
            </a:r>
            <a:r>
              <a:rPr lang="en-US" altLang="zh-CN" sz="1600" dirty="0" smtClean="0"/>
              <a:t>:</a:t>
            </a:r>
            <a:r>
              <a:rPr lang="en-US" altLang="zh-CN" sz="1600" b="1" dirty="0" smtClean="0"/>
              <a:t> </a:t>
            </a:r>
            <a:r>
              <a:rPr lang="en-US" sz="1600" dirty="0" smtClean="0"/>
              <a:t>app latent factors from app text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22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571223"/>
            <a:ext cx="6571343" cy="3884797"/>
          </a:xfrm>
        </p:spPr>
        <p:txBody>
          <a:bodyPr/>
          <a:lstStyle/>
          <a:p>
            <a:r>
              <a:rPr lang="en-US" altLang="zh-CN" sz="2400" dirty="0"/>
              <a:t>Background and </a:t>
            </a:r>
            <a:r>
              <a:rPr lang="en-US" altLang="zh-CN" sz="2400" dirty="0" smtClean="0"/>
              <a:t>Motivations</a:t>
            </a:r>
          </a:p>
          <a:p>
            <a:r>
              <a:rPr lang="en-US" altLang="zh-CN" sz="2400" dirty="0" smtClean="0"/>
              <a:t>Observations</a:t>
            </a:r>
          </a:p>
          <a:p>
            <a:r>
              <a:rPr lang="en-US" altLang="zh-CN" sz="2400" dirty="0" smtClean="0"/>
              <a:t>The Proposed Approach</a:t>
            </a:r>
          </a:p>
          <a:p>
            <a:r>
              <a:rPr lang="en-US" altLang="zh-CN" sz="2400" dirty="0" smtClean="0">
                <a:solidFill>
                  <a:srgbClr val="BC410A"/>
                </a:solidFill>
              </a:rPr>
              <a:t>Empirical Evaluations</a:t>
            </a:r>
            <a:endParaRPr lang="en-US" altLang="zh-CN" sz="2400" dirty="0">
              <a:solidFill>
                <a:srgbClr val="BC410A"/>
              </a:solidFill>
            </a:endParaRPr>
          </a:p>
          <a:p>
            <a:r>
              <a:rPr lang="en-US" altLang="zh-CN" sz="2400" dirty="0" smtClean="0"/>
              <a:t>Conclusions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61374"/>
            <a:ext cx="7203947" cy="443033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Data set: Google Play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Evaluation metrics</a:t>
            </a:r>
          </a:p>
          <a:p>
            <a:pPr lvl="1"/>
            <a:r>
              <a:rPr lang="en-US" altLang="zh-CN" sz="2000" dirty="0" smtClean="0"/>
              <a:t>RMSE/MAE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Select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(100-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)% </a:t>
            </a:r>
            <a:r>
              <a:rPr lang="en-US" altLang="zh-CN" sz="2400" dirty="0" smtClean="0"/>
              <a:t>ratings on latest app versions as test set</a:t>
            </a:r>
          </a:p>
          <a:p>
            <a:pPr lvl="1"/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means cold start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scenario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22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3046" y="1832129"/>
            <a:ext cx="3061363" cy="22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2005408"/>
            <a:ext cx="7268341" cy="305896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O1: how accurate is the proposed method?</a:t>
            </a:r>
          </a:p>
          <a:p>
            <a:r>
              <a:rPr lang="en-US" altLang="zh-CN" sz="2400" dirty="0" smtClean="0"/>
              <a:t>O2: how does each component perform?</a:t>
            </a:r>
          </a:p>
          <a:p>
            <a:r>
              <a:rPr lang="en-US" altLang="zh-CN" sz="2400" dirty="0" smtClean="0"/>
              <a:t>O3: how does performance vary over different categories?</a:t>
            </a:r>
          </a:p>
          <a:p>
            <a:r>
              <a:rPr lang="en-US" altLang="zh-CN" sz="2400" dirty="0" smtClean="0"/>
              <a:t>O4: how scalable is the propose method?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O1: Overall Accuracy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030" y="2203154"/>
            <a:ext cx="3798325" cy="28078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1984" y="2203154"/>
            <a:ext cx="3809054" cy="2807842"/>
          </a:xfrm>
          <a:prstGeom prst="rect">
            <a:avLst/>
          </a:prstGeom>
        </p:spPr>
      </p:pic>
      <p:sp>
        <p:nvSpPr>
          <p:cNvPr id="7" name="TextBox 14"/>
          <p:cNvSpPr txBox="1"/>
          <p:nvPr/>
        </p:nvSpPr>
        <p:spPr>
          <a:xfrm>
            <a:off x="3943280" y="5090592"/>
            <a:ext cx="26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BC410A"/>
                </a:solidFill>
                <a:latin typeface="Comic Sans MS" pitchFamily="66" charset="0"/>
              </a:rPr>
              <a:t>Overall  method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943280" y="4660598"/>
            <a:ext cx="398580" cy="407134"/>
          </a:xfrm>
          <a:prstGeom prst="straightConnector1">
            <a:avLst/>
          </a:prstGeom>
          <a:ln w="28575">
            <a:solidFill>
              <a:srgbClr val="BC410A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550794" y="4660599"/>
            <a:ext cx="605308" cy="407133"/>
          </a:xfrm>
          <a:prstGeom prst="straightConnector1">
            <a:avLst/>
          </a:prstGeom>
          <a:ln w="28575">
            <a:solidFill>
              <a:srgbClr val="BC410A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0" y="5688449"/>
            <a:ext cx="9144000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NMF: </a:t>
            </a:r>
            <a:r>
              <a:rPr lang="en-US" altLang="zh-CN" sz="1400" dirty="0">
                <a:solidFill>
                  <a:schemeClr val="bg1"/>
                </a:solidFill>
              </a:rPr>
              <a:t>Lee and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Seung</a:t>
            </a:r>
            <a:r>
              <a:rPr lang="en-US" altLang="zh-CN" sz="1400" dirty="0">
                <a:solidFill>
                  <a:schemeClr val="bg1"/>
                </a:solidFill>
              </a:rPr>
              <a:t>, Algorithms for non-negative matrix factorization</a:t>
            </a:r>
            <a:r>
              <a:rPr lang="en-US" altLang="zh-CN" sz="1400" dirty="0" smtClean="0">
                <a:solidFill>
                  <a:schemeClr val="bg1"/>
                </a:solidFill>
              </a:rPr>
              <a:t>. NIPS 2000.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KBV: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Koren</a:t>
            </a:r>
            <a:r>
              <a:rPr lang="en-US" altLang="zh-CN" sz="1400" dirty="0" smtClean="0">
                <a:solidFill>
                  <a:schemeClr val="bg1"/>
                </a:solidFill>
              </a:rPr>
              <a:t> et al., Matrix factorization techniques for recommender systems. Computer 2009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HFT:</a:t>
            </a:r>
            <a:r>
              <a:rPr lang="en-US" altLang="zh-CN" sz="1400" dirty="0"/>
              <a:t>[</a:t>
            </a:r>
            <a:r>
              <a:rPr lang="en-US" altLang="zh-CN" sz="1400" dirty="0" err="1">
                <a:solidFill>
                  <a:schemeClr val="bg1"/>
                </a:solidFill>
              </a:rPr>
              <a:t>McAuley</a:t>
            </a:r>
            <a:r>
              <a:rPr lang="en-US" altLang="zh-CN" sz="1400" dirty="0">
                <a:solidFill>
                  <a:schemeClr val="bg1"/>
                </a:solidFill>
              </a:rPr>
              <a:t> and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Leskovec</a:t>
            </a:r>
            <a:r>
              <a:rPr lang="en-US" altLang="zh-CN" sz="1400" dirty="0" smtClean="0">
                <a:solidFill>
                  <a:schemeClr val="bg1"/>
                </a:solidFill>
              </a:rPr>
              <a:t>, </a:t>
            </a:r>
            <a:r>
              <a:rPr lang="en-US" altLang="zh-CN" sz="1400" dirty="0">
                <a:solidFill>
                  <a:schemeClr val="bg1"/>
                </a:solidFill>
              </a:rPr>
              <a:t>Hidden factors and hidden topics: understanding rating dimensions with review </a:t>
            </a:r>
            <a:r>
              <a:rPr lang="en-US" altLang="zh-CN" sz="1400" dirty="0" smtClean="0">
                <a:solidFill>
                  <a:schemeClr val="bg1"/>
                </a:solidFill>
              </a:rPr>
              <a:t>text.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RecSys</a:t>
            </a:r>
            <a:r>
              <a:rPr lang="en-US" altLang="zh-CN" sz="1400" dirty="0" smtClean="0">
                <a:solidFill>
                  <a:schemeClr val="bg1"/>
                </a:solidFill>
              </a:rPr>
              <a:t> 2013.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CTR: 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chemeClr val="bg1"/>
                </a:solidFill>
              </a:rPr>
              <a:t>Wang and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Blei</a:t>
            </a:r>
            <a:r>
              <a:rPr lang="en-US" altLang="zh-CN" sz="1400" dirty="0">
                <a:solidFill>
                  <a:schemeClr val="bg1"/>
                </a:solidFill>
              </a:rPr>
              <a:t>, Collaborative topic modeling for recommending scientific articles</a:t>
            </a:r>
            <a:r>
              <a:rPr lang="en-US" altLang="zh-CN" sz="1400" dirty="0" smtClean="0">
                <a:solidFill>
                  <a:schemeClr val="bg1"/>
                </a:solidFill>
              </a:rPr>
              <a:t>. KDD 2011.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rot="10800000">
            <a:off x="463630" y="4195845"/>
            <a:ext cx="152400" cy="539687"/>
          </a:xfrm>
          <a:prstGeom prst="upArrow">
            <a:avLst>
              <a:gd name="adj1" fmla="val 50000"/>
              <a:gd name="adj2" fmla="val 1062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sz="1800" b="0">
              <a:solidFill>
                <a:srgbClr val="00000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-3914" y="488029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Century Gothic (正文)"/>
              </a:rPr>
              <a:t>(better)</a:t>
            </a:r>
          </a:p>
        </p:txBody>
      </p:sp>
      <p:sp>
        <p:nvSpPr>
          <p:cNvPr id="17" name="TextBox 8"/>
          <p:cNvSpPr txBox="1"/>
          <p:nvPr/>
        </p:nvSpPr>
        <p:spPr>
          <a:xfrm>
            <a:off x="1128684" y="1701691"/>
            <a:ext cx="549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mic Sans MS" pitchFamily="66" charset="0"/>
              </a:rPr>
              <a:t>Accuracy: </a:t>
            </a:r>
            <a:r>
              <a:rPr lang="en-US" altLang="zh-CN" sz="2400" dirty="0" smtClean="0">
                <a:solidFill>
                  <a:srgbClr val="BC410A"/>
                </a:solidFill>
                <a:latin typeface="Comic Sans MS" pitchFamily="66" charset="0"/>
              </a:rPr>
              <a:t>3.6% - 5.8% improvement</a:t>
            </a:r>
          </a:p>
        </p:txBody>
      </p:sp>
    </p:spTree>
    <p:extLst>
      <p:ext uri="{BB962C8B-B14F-4D97-AF65-F5344CB8AC3E}">
        <p14:creationId xmlns:p14="http://schemas.microsoft.com/office/powerpoint/2010/main" val="22673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098" y="1958574"/>
            <a:ext cx="5186342" cy="3348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O2: Component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25</a:t>
            </a:fld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638701" y="4863183"/>
            <a:ext cx="4974307" cy="360040"/>
          </a:xfrm>
          <a:prstGeom prst="roundRect">
            <a:avLst/>
          </a:prstGeom>
          <a:noFill/>
          <a:ln w="28575">
            <a:solidFill>
              <a:srgbClr val="BC410A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6448504" y="5057123"/>
            <a:ext cx="26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BC410A"/>
                </a:solidFill>
                <a:latin typeface="Comic Sans MS" pitchFamily="66" charset="0"/>
              </a:rPr>
              <a:t>Overall  method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5823594" y="5057123"/>
            <a:ext cx="562619" cy="166100"/>
          </a:xfrm>
          <a:prstGeom prst="straightConnector1">
            <a:avLst/>
          </a:prstGeom>
          <a:ln w="28575">
            <a:solidFill>
              <a:srgbClr val="BC410A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/>
          <p:nvPr/>
        </p:nvSpPr>
        <p:spPr>
          <a:xfrm>
            <a:off x="6108124" y="2505941"/>
            <a:ext cx="26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Comic Sans MS" pitchFamily="66" charset="0"/>
              </a:rPr>
              <a:t>Base  method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545422" y="2794274"/>
            <a:ext cx="562702" cy="23083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/>
          <p:cNvSpPr txBox="1"/>
          <p:nvPr/>
        </p:nvSpPr>
        <p:spPr>
          <a:xfrm>
            <a:off x="6108124" y="2961416"/>
            <a:ext cx="26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Comic Sans MS" pitchFamily="66" charset="0"/>
              </a:rPr>
              <a:t>Add version-term</a:t>
            </a:r>
          </a:p>
        </p:txBody>
      </p:sp>
      <p:sp>
        <p:nvSpPr>
          <p:cNvPr id="17" name="TextBox 14"/>
          <p:cNvSpPr txBox="1"/>
          <p:nvPr/>
        </p:nvSpPr>
        <p:spPr>
          <a:xfrm>
            <a:off x="6108124" y="3410705"/>
            <a:ext cx="26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Comic Sans MS" pitchFamily="66" charset="0"/>
              </a:rPr>
              <a:t>Add app-term</a:t>
            </a:r>
          </a:p>
        </p:txBody>
      </p:sp>
      <p:sp>
        <p:nvSpPr>
          <p:cNvPr id="18" name="TextBox 14"/>
          <p:cNvSpPr txBox="1"/>
          <p:nvPr/>
        </p:nvSpPr>
        <p:spPr>
          <a:xfrm>
            <a:off x="6118478" y="3862541"/>
            <a:ext cx="26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070C0"/>
                </a:solidFill>
                <a:latin typeface="Comic Sans MS" pitchFamily="66" charset="0"/>
              </a:rPr>
              <a:t>Add app description</a:t>
            </a:r>
          </a:p>
        </p:txBody>
      </p:sp>
      <p:sp>
        <p:nvSpPr>
          <p:cNvPr id="19" name="TextBox 14"/>
          <p:cNvSpPr txBox="1"/>
          <p:nvPr/>
        </p:nvSpPr>
        <p:spPr>
          <a:xfrm>
            <a:off x="6118478" y="4318227"/>
            <a:ext cx="302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070C0"/>
                </a:solidFill>
                <a:latin typeface="Comic Sans MS" pitchFamily="66" charset="0"/>
              </a:rPr>
              <a:t>Add version correlation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508683" y="3260614"/>
            <a:ext cx="562702" cy="21655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545422" y="3678734"/>
            <a:ext cx="562702" cy="18380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555776" y="4082554"/>
            <a:ext cx="562702" cy="18380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1"/>
          </p:cNvCxnSpPr>
          <p:nvPr/>
        </p:nvCxnSpPr>
        <p:spPr>
          <a:xfrm flipH="1">
            <a:off x="5545422" y="4518282"/>
            <a:ext cx="573056" cy="15068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O3: Category Comparisons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940" y="2174667"/>
            <a:ext cx="2912605" cy="3305248"/>
          </a:xfrm>
        </p:spPr>
        <p:txBody>
          <a:bodyPr/>
          <a:lstStyle/>
          <a:p>
            <a:r>
              <a:rPr lang="en-US" altLang="zh-CN" dirty="0" smtClean="0"/>
              <a:t>RMSE is better in 42 out of 42 categories</a:t>
            </a:r>
          </a:p>
          <a:p>
            <a:r>
              <a:rPr lang="en-US" altLang="zh-CN" dirty="0" smtClean="0"/>
              <a:t>MAE is better in 33 out of 42</a:t>
            </a:r>
            <a:r>
              <a:rPr lang="en-US" altLang="zh-CN" dirty="0"/>
              <a:t> </a:t>
            </a:r>
            <a:r>
              <a:rPr lang="en-US" altLang="zh-CN" dirty="0" smtClean="0"/>
              <a:t>categories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289" y="1558370"/>
            <a:ext cx="4185173" cy="40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4: Scalability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8684" y="2444803"/>
            <a:ext cx="7209312" cy="24901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2236" y="4972062"/>
            <a:ext cx="254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Time </a:t>
            </a:r>
            <a:r>
              <a:rPr lang="en-US" altLang="zh-CN" sz="2000" dirty="0" err="1" smtClean="0"/>
              <a:t>v.s</a:t>
            </a:r>
            <a:r>
              <a:rPr lang="en-US" altLang="zh-CN" sz="2000" dirty="0" smtClean="0"/>
              <a:t>. # of users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454963" y="5002151"/>
            <a:ext cx="28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Time </a:t>
            </a:r>
            <a:r>
              <a:rPr lang="en-US" altLang="zh-CN" sz="2000" dirty="0" err="1" smtClean="0"/>
              <a:t>v.s</a:t>
            </a:r>
            <a:r>
              <a:rPr lang="en-US" altLang="zh-CN" sz="2000" dirty="0" smtClean="0"/>
              <a:t>. # of versions</a:t>
            </a:r>
            <a:endParaRPr lang="zh-CN" altLang="en-US" sz="2000" dirty="0"/>
          </a:p>
        </p:txBody>
      </p:sp>
      <p:sp>
        <p:nvSpPr>
          <p:cNvPr id="8" name="TextBox 8"/>
          <p:cNvSpPr txBox="1"/>
          <p:nvPr/>
        </p:nvSpPr>
        <p:spPr>
          <a:xfrm>
            <a:off x="1390918" y="187890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mic Sans MS" pitchFamily="66" charset="0"/>
              </a:rPr>
              <a:t>Training time: </a:t>
            </a:r>
            <a:r>
              <a:rPr lang="en-US" altLang="zh-CN" sz="2400" dirty="0" smtClean="0">
                <a:solidFill>
                  <a:srgbClr val="BC410A"/>
                </a:solidFill>
                <a:latin typeface="Comic Sans MS" pitchFamily="66" charset="0"/>
              </a:rPr>
              <a:t>linear scalability</a:t>
            </a:r>
          </a:p>
        </p:txBody>
      </p:sp>
    </p:spTree>
    <p:extLst>
      <p:ext uri="{BB962C8B-B14F-4D97-AF65-F5344CB8AC3E}">
        <p14:creationId xmlns:p14="http://schemas.microsoft.com/office/powerpoint/2010/main" val="27881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571223"/>
            <a:ext cx="6571343" cy="3884797"/>
          </a:xfrm>
        </p:spPr>
        <p:txBody>
          <a:bodyPr/>
          <a:lstStyle/>
          <a:p>
            <a:r>
              <a:rPr lang="en-US" altLang="zh-CN" sz="2400" dirty="0"/>
              <a:t>Background and </a:t>
            </a:r>
            <a:r>
              <a:rPr lang="en-US" altLang="zh-CN" sz="2400" dirty="0" smtClean="0"/>
              <a:t>Motivations</a:t>
            </a:r>
          </a:p>
          <a:p>
            <a:r>
              <a:rPr lang="en-US" altLang="zh-CN" sz="2400" dirty="0" smtClean="0"/>
              <a:t>Observations</a:t>
            </a:r>
          </a:p>
          <a:p>
            <a:r>
              <a:rPr lang="en-US" altLang="zh-CN" sz="2400" dirty="0" smtClean="0"/>
              <a:t>The Proposed Approach</a:t>
            </a:r>
          </a:p>
          <a:p>
            <a:r>
              <a:rPr lang="en-US" altLang="zh-CN" sz="2400" dirty="0" smtClean="0"/>
              <a:t>Empirical Evaluations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BC410A"/>
                </a:solidFill>
              </a:rPr>
              <a:t>Conclusions</a:t>
            </a:r>
            <a:endParaRPr lang="zh-CN" altLang="en-US" sz="2400" dirty="0">
              <a:solidFill>
                <a:srgbClr val="BC410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92323"/>
            <a:ext cx="7046052" cy="376369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 mobile app recommender which</a:t>
            </a:r>
          </a:p>
          <a:p>
            <a:pPr lvl="1"/>
            <a:r>
              <a:rPr lang="en-US" altLang="zh-CN" sz="2000" dirty="0" smtClean="0"/>
              <a:t>Infers users’ preference on the latest app versions</a:t>
            </a:r>
          </a:p>
          <a:p>
            <a:pPr lvl="1"/>
            <a:r>
              <a:rPr lang="en-US" altLang="zh-CN" sz="2000" dirty="0" smtClean="0"/>
              <a:t>Collectively considers review ratings, review text, version correlation, and app descriptions</a:t>
            </a:r>
          </a:p>
          <a:p>
            <a:r>
              <a:rPr lang="en-US" altLang="zh-CN" sz="2200" dirty="0" smtClean="0"/>
              <a:t>Experimental evaluations show that it</a:t>
            </a:r>
          </a:p>
          <a:p>
            <a:pPr lvl="1"/>
            <a:r>
              <a:rPr lang="en-US" altLang="zh-CN" sz="2000" dirty="0" smtClean="0"/>
              <a:t>Outperforms several benchmark methods</a:t>
            </a:r>
          </a:p>
          <a:p>
            <a:pPr lvl="1"/>
            <a:r>
              <a:rPr lang="en-US" altLang="zh-CN" sz="2000" dirty="0" smtClean="0"/>
              <a:t>Scales linearly w.r.t. data size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New Ecosystem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19895"/>
              </p:ext>
            </p:extLst>
          </p:nvPr>
        </p:nvGraphicFramePr>
        <p:xfrm>
          <a:off x="1128713" y="1784350"/>
          <a:ext cx="6570662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35369" y="1752934"/>
            <a:ext cx="6064658" cy="423462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7931" y="5537234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Mobile App Market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9960" y="2086403"/>
            <a:ext cx="3279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 User requirement changes</a:t>
            </a:r>
          </a:p>
          <a:p>
            <a:r>
              <a:rPr lang="en-US" altLang="zh-CN" sz="1600" dirty="0" smtClean="0"/>
              <a:t>=&gt; Simply choose another app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674241" y="4532908"/>
            <a:ext cx="2383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Loose coupling</a:t>
            </a: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Informal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feedback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18107" y="2541197"/>
            <a:ext cx="382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en-US" altLang="zh-CN" sz="1600" dirty="0" smtClean="0"/>
              <a:t> Developers infer user requirements, and update their apps accordingly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4379" y="4554078"/>
            <a:ext cx="4259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3. Users can express opinions on Apps, which can be seen as quality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4642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Crawled Data </a:t>
            </a:r>
            <a:br>
              <a:rPr lang="en-US" dirty="0" smtClean="0"/>
            </a:br>
            <a:r>
              <a:rPr lang="en-US" dirty="0" smtClean="0"/>
              <a:t>(Ready to Share)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2005407"/>
            <a:ext cx="7229706" cy="3609781"/>
          </a:xfrm>
        </p:spPr>
        <p:txBody>
          <a:bodyPr>
            <a:normAutofit/>
          </a:bodyPr>
          <a:lstStyle/>
          <a:p>
            <a:r>
              <a:rPr lang="en-US" dirty="0" smtClean="0"/>
              <a:t>For each app, we have its:</a:t>
            </a:r>
          </a:p>
          <a:p>
            <a:pPr lvl="1"/>
            <a:r>
              <a:rPr lang="en-US" dirty="0" err="1" smtClean="0"/>
              <a:t>app_id</a:t>
            </a:r>
            <a:r>
              <a:rPr lang="en-US" dirty="0" smtClean="0"/>
              <a:t>, </a:t>
            </a:r>
            <a:r>
              <a:rPr lang="en-US" dirty="0" err="1" smtClean="0"/>
              <a:t>app_name</a:t>
            </a:r>
            <a:r>
              <a:rPr lang="en-US" dirty="0" smtClean="0"/>
              <a:t>, </a:t>
            </a:r>
            <a:r>
              <a:rPr lang="en-US" dirty="0" err="1" smtClean="0"/>
              <a:t>app_category</a:t>
            </a:r>
            <a:r>
              <a:rPr lang="en-US" dirty="0" smtClean="0"/>
              <a:t>, </a:t>
            </a:r>
            <a:r>
              <a:rPr lang="en-US" dirty="0" err="1" smtClean="0"/>
              <a:t>app_author</a:t>
            </a:r>
            <a:r>
              <a:rPr lang="en-US" dirty="0" smtClean="0"/>
              <a:t>, </a:t>
            </a:r>
            <a:r>
              <a:rPr lang="en-US" dirty="0" err="1" smtClean="0"/>
              <a:t>app_release_date</a:t>
            </a:r>
            <a:r>
              <a:rPr lang="en-US" dirty="0" smtClean="0"/>
              <a:t>, </a:t>
            </a:r>
            <a:r>
              <a:rPr lang="en-US" dirty="0" err="1" smtClean="0"/>
              <a:t>app_price</a:t>
            </a:r>
            <a:r>
              <a:rPr lang="en-US" dirty="0" smtClean="0"/>
              <a:t>, </a:t>
            </a:r>
            <a:r>
              <a:rPr lang="en-US" dirty="0" err="1" smtClean="0"/>
              <a:t>app_size</a:t>
            </a:r>
            <a:r>
              <a:rPr lang="en-US" dirty="0" smtClean="0"/>
              <a:t>, </a:t>
            </a:r>
            <a:r>
              <a:rPr lang="en-US" dirty="0" err="1" smtClean="0"/>
              <a:t>app_current_rating_score</a:t>
            </a:r>
            <a:r>
              <a:rPr lang="en-US" dirty="0" smtClean="0"/>
              <a:t>, </a:t>
            </a:r>
            <a:r>
              <a:rPr lang="en-US" dirty="0" err="1" smtClean="0"/>
              <a:t>app_current_rating_count</a:t>
            </a:r>
            <a:r>
              <a:rPr lang="en-US" dirty="0" smtClean="0"/>
              <a:t>, </a:t>
            </a:r>
            <a:r>
              <a:rPr lang="en-US" dirty="0" err="1" smtClean="0"/>
              <a:t>app_all_rating_score</a:t>
            </a:r>
            <a:r>
              <a:rPr lang="en-US" dirty="0" smtClean="0"/>
              <a:t>, </a:t>
            </a:r>
            <a:r>
              <a:rPr lang="en-US" dirty="0" err="1" smtClean="0"/>
              <a:t>app_all_rating_count</a:t>
            </a:r>
            <a:r>
              <a:rPr lang="en-US" dirty="0" smtClean="0"/>
              <a:t>, </a:t>
            </a:r>
            <a:r>
              <a:rPr lang="en-US" dirty="0" err="1" smtClean="0"/>
              <a:t>app_description</a:t>
            </a:r>
            <a:r>
              <a:rPr lang="en-US" dirty="0" smtClean="0"/>
              <a:t>, </a:t>
            </a:r>
            <a:r>
              <a:rPr lang="en-US" dirty="0" err="1" smtClean="0"/>
              <a:t>app_whats_new</a:t>
            </a:r>
            <a:endParaRPr lang="en-US" dirty="0"/>
          </a:p>
          <a:p>
            <a:pPr lvl="1"/>
            <a:r>
              <a:rPr lang="en-US" dirty="0" smtClean="0"/>
              <a:t>The version update logs</a:t>
            </a:r>
            <a:endParaRPr lang="en-US" dirty="0"/>
          </a:p>
          <a:p>
            <a:r>
              <a:rPr lang="en-US" dirty="0" smtClean="0"/>
              <a:t>For each review, we have its:</a:t>
            </a:r>
          </a:p>
          <a:p>
            <a:pPr lvl="1"/>
            <a:r>
              <a:rPr lang="en-US" dirty="0" err="1" smtClean="0"/>
              <a:t>app_id</a:t>
            </a:r>
            <a:r>
              <a:rPr lang="en-US" dirty="0" smtClean="0"/>
              <a:t>, </a:t>
            </a:r>
            <a:r>
              <a:rPr lang="en-US" dirty="0" err="1" smtClean="0"/>
              <a:t>user_id</a:t>
            </a:r>
            <a:r>
              <a:rPr lang="en-US" dirty="0" smtClean="0"/>
              <a:t>, rating, </a:t>
            </a:r>
            <a:r>
              <a:rPr lang="en-US" dirty="0" err="1" smtClean="0"/>
              <a:t>review_title</a:t>
            </a:r>
            <a:r>
              <a:rPr lang="en-US" dirty="0" smtClean="0"/>
              <a:t>, </a:t>
            </a:r>
            <a:r>
              <a:rPr lang="en-US" dirty="0" err="1" smtClean="0"/>
              <a:t>review_content</a:t>
            </a:r>
            <a:r>
              <a:rPr lang="en-US" dirty="0" smtClean="0"/>
              <a:t>, </a:t>
            </a:r>
            <a:r>
              <a:rPr lang="en-US" dirty="0" err="1" smtClean="0"/>
              <a:t>review_time</a:t>
            </a:r>
            <a:r>
              <a:rPr lang="en-US" dirty="0" smtClean="0"/>
              <a:t>, </a:t>
            </a:r>
            <a:r>
              <a:rPr lang="en-US" dirty="0" err="1" smtClean="0"/>
              <a:t>review_vote_sum</a:t>
            </a:r>
            <a:r>
              <a:rPr lang="en-US" dirty="0" smtClean="0"/>
              <a:t>, </a:t>
            </a:r>
            <a:r>
              <a:rPr lang="en-US" dirty="0" err="1" smtClean="0"/>
              <a:t>review_vote_count</a:t>
            </a:r>
            <a:r>
              <a:rPr lang="en-US" dirty="0" smtClean="0"/>
              <a:t>, </a:t>
            </a:r>
            <a:r>
              <a:rPr lang="en-US" dirty="0" err="1" smtClean="0"/>
              <a:t>app_version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821113"/>
          </a:xfrm>
        </p:spPr>
        <p:txBody>
          <a:bodyPr/>
          <a:lstStyle/>
          <a:p>
            <a:r>
              <a:rPr lang="en-US" altLang="zh-CN" dirty="0" smtClean="0"/>
              <a:t>Future 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45921"/>
            <a:ext cx="7681208" cy="433033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Automatically learn </a:t>
            </a:r>
            <a:r>
              <a:rPr lang="en-US" altLang="zh-CN" dirty="0"/>
              <a:t>the relatedness of multiple </a:t>
            </a:r>
            <a:r>
              <a:rPr lang="en-US" altLang="zh-CN" dirty="0" smtClean="0"/>
              <a:t>versions</a:t>
            </a:r>
          </a:p>
          <a:p>
            <a:r>
              <a:rPr lang="en-US" altLang="zh-CN" dirty="0" smtClean="0"/>
              <a:t>Is user stickiness significant</a:t>
            </a:r>
            <a:r>
              <a:rPr lang="en-US" altLang="zh-CN" dirty="0"/>
              <a:t>?</a:t>
            </a:r>
          </a:p>
          <a:p>
            <a:r>
              <a:rPr lang="en-US" altLang="zh-CN" dirty="0" smtClean="0"/>
              <a:t>Do app developers really care about user feedback?</a:t>
            </a:r>
          </a:p>
          <a:p>
            <a:pPr lvl="1"/>
            <a:r>
              <a:rPr lang="en-US" altLang="zh-CN" sz="1800" dirty="0" smtClean="0"/>
              <a:t>Version update logs </a:t>
            </a:r>
            <a:r>
              <a:rPr lang="en-US" altLang="zh-CN" sz="1800" dirty="0" err="1" smtClean="0"/>
              <a:t>v.s</a:t>
            </a:r>
            <a:r>
              <a:rPr lang="en-US" altLang="zh-CN" sz="1800" dirty="0" smtClean="0"/>
              <a:t>. user reviews</a:t>
            </a:r>
          </a:p>
          <a:p>
            <a:pPr lvl="1"/>
            <a:r>
              <a:rPr lang="en-US" altLang="zh-CN" sz="1800" dirty="0" smtClean="0"/>
              <a:t>Does this affect app popularity/ratings?</a:t>
            </a:r>
          </a:p>
          <a:p>
            <a:r>
              <a:rPr lang="en-US" altLang="zh-CN" dirty="0" smtClean="0"/>
              <a:t>Identify fake user reviews</a:t>
            </a:r>
          </a:p>
          <a:p>
            <a:r>
              <a:rPr lang="en-US" altLang="zh-CN" dirty="0" smtClean="0"/>
              <a:t>Connect outer app evaluation with inner evaluation</a:t>
            </a:r>
          </a:p>
          <a:p>
            <a:pPr lvl="1"/>
            <a:r>
              <a:rPr lang="en-US" altLang="zh-CN" sz="1800" dirty="0" smtClean="0"/>
              <a:t>Which </a:t>
            </a:r>
            <a:r>
              <a:rPr lang="en-US" altLang="zh-CN" sz="1800" dirty="0"/>
              <a:t>i</a:t>
            </a:r>
            <a:r>
              <a:rPr lang="en-US" altLang="zh-CN" sz="1800" dirty="0" smtClean="0"/>
              <a:t>nner factors affect outer satisfaction?</a:t>
            </a:r>
          </a:p>
          <a:p>
            <a:pPr lvl="1"/>
            <a:r>
              <a:rPr lang="en-US" altLang="zh-CN" sz="1800" dirty="0" smtClean="0"/>
              <a:t>Traceability between update logs and code modifications</a:t>
            </a:r>
          </a:p>
          <a:p>
            <a:pPr lvl="1"/>
            <a:r>
              <a:rPr lang="en-US" altLang="zh-CN" sz="1800" dirty="0" smtClean="0"/>
              <a:t>Automatically generate app update packages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32</a:t>
            </a:fld>
            <a:endParaRPr lang="en-US"/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750280" y="2128595"/>
            <a:ext cx="7405688" cy="160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 smtClean="0">
                <a:solidFill>
                  <a:srgbClr val="FF6600"/>
                </a:solidFill>
                <a:latin typeface="+mn-ea"/>
                <a:ea typeface="+mn-ea"/>
              </a:rPr>
              <a:t>Thanks!</a:t>
            </a:r>
            <a:endParaRPr lang="zh-CN" altLang="en-US" sz="5400" dirty="0">
              <a:latin typeface="+mn-ea"/>
              <a:ea typeface="+mn-ea"/>
            </a:endParaRPr>
          </a:p>
        </p:txBody>
      </p:sp>
      <p:sp>
        <p:nvSpPr>
          <p:cNvPr id="6" name="副标题 6"/>
          <p:cNvSpPr txBox="1">
            <a:spLocks/>
          </p:cNvSpPr>
          <p:nvPr/>
        </p:nvSpPr>
        <p:spPr>
          <a:xfrm>
            <a:off x="4166722" y="2761641"/>
            <a:ext cx="3822192" cy="576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 smtClean="0">
                <a:solidFill>
                  <a:srgbClr val="002060"/>
                </a:solidFill>
              </a:rPr>
              <a:t>Q&amp;A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304904" y="3728795"/>
            <a:ext cx="5680838" cy="20406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marL="0" lvl="1"/>
            <a:r>
              <a:rPr lang="en-US" sz="2800" dirty="0" smtClean="0">
                <a:solidFill>
                  <a:schemeClr val="tx1"/>
                </a:solidFill>
              </a:rPr>
              <a:t>Yuan Yao</a:t>
            </a:r>
          </a:p>
          <a:p>
            <a:pPr marL="0" lvl="1"/>
            <a:r>
              <a:rPr lang="en-US" sz="2000" dirty="0" smtClean="0">
                <a:solidFill>
                  <a:schemeClr val="tx1"/>
                </a:solidFill>
              </a:rPr>
              <a:t>Email: </a:t>
            </a:r>
          </a:p>
          <a:p>
            <a:pPr marL="0" lvl="1"/>
            <a:r>
              <a:rPr lang="en-US" sz="2000" dirty="0" smtClean="0">
                <a:solidFill>
                  <a:schemeClr val="tx1"/>
                </a:solidFill>
              </a:rPr>
              <a:t>y.yao@nju.edu.cn</a:t>
            </a:r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Homepage: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1"/>
            <a:r>
              <a:rPr lang="en-US" sz="2000" dirty="0" smtClean="0">
                <a:solidFill>
                  <a:schemeClr val="tx1"/>
                </a:solidFill>
              </a:rPr>
              <a:t>http</a:t>
            </a:r>
            <a:r>
              <a:rPr lang="en-US" sz="2000" dirty="0">
                <a:solidFill>
                  <a:schemeClr val="tx1"/>
                </a:solidFill>
              </a:rPr>
              <a:t>://moon.nju.edu.cn/people/yuanyao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519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 Many Apps…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14949"/>
            <a:ext cx="6571343" cy="384107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Over 2.2m apps &amp; over 50b </a:t>
            </a:r>
            <a:r>
              <a:rPr lang="en-US" altLang="zh-CN" sz="2400" dirty="0"/>
              <a:t>downloads</a:t>
            </a:r>
            <a:r>
              <a:rPr lang="en-US" altLang="zh-CN" sz="2400" dirty="0" smtClean="0"/>
              <a:t> in </a:t>
            </a:r>
            <a:r>
              <a:rPr lang="en-US" altLang="zh-CN" sz="2400" dirty="0"/>
              <a:t>Google </a:t>
            </a:r>
            <a:r>
              <a:rPr lang="en-US" altLang="zh-CN" sz="2400" dirty="0" smtClean="0"/>
              <a:t>Play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19" y="2780095"/>
            <a:ext cx="5714857" cy="3179393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380549" y="3355191"/>
            <a:ext cx="2468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accent6"/>
                </a:solidFill>
              </a:rPr>
              <a:t>“camera</a:t>
            </a:r>
            <a:r>
              <a:rPr lang="en-US" altLang="zh-CN" dirty="0">
                <a:solidFill>
                  <a:schemeClr val="accent6"/>
                </a:solidFill>
              </a:rPr>
              <a:t>” </a:t>
            </a:r>
            <a:r>
              <a:rPr lang="en-US" altLang="zh-CN" dirty="0" smtClean="0">
                <a:solidFill>
                  <a:schemeClr val="accent6"/>
                </a:solidFill>
              </a:rPr>
              <a:t>query in Google Play</a:t>
            </a: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99 results </a:t>
            </a:r>
            <a:r>
              <a:rPr lang="en-US" altLang="zh-CN" dirty="0" smtClean="0">
                <a:solidFill>
                  <a:schemeClr val="accent6"/>
                </a:solidFill>
              </a:rPr>
              <a:t>returned 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 Many Updates…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29" y="1968430"/>
            <a:ext cx="3237915" cy="3794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564" y="2005407"/>
            <a:ext cx="3085361" cy="37207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44" y="794194"/>
            <a:ext cx="869264" cy="7992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134" y="816167"/>
            <a:ext cx="737111" cy="722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9116" y="2587502"/>
            <a:ext cx="204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BC410A"/>
                </a:solidFill>
              </a:rPr>
              <a:t>Version logs of “Angry Birds”</a:t>
            </a:r>
            <a:endParaRPr lang="zh-CN" altLang="en-US" dirty="0">
              <a:solidFill>
                <a:srgbClr val="BC410A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820" y="3648035"/>
            <a:ext cx="188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BC410A"/>
                </a:solidFill>
              </a:rPr>
              <a:t>14 updates in the</a:t>
            </a:r>
            <a:r>
              <a:rPr lang="zh-CN" altLang="en-US" dirty="0" smtClean="0">
                <a:solidFill>
                  <a:srgbClr val="BC410A"/>
                </a:solidFill>
              </a:rPr>
              <a:t> </a:t>
            </a:r>
            <a:r>
              <a:rPr lang="en-US" altLang="zh-CN" dirty="0" smtClean="0">
                <a:solidFill>
                  <a:srgbClr val="BC410A"/>
                </a:solidFill>
              </a:rPr>
              <a:t>past</a:t>
            </a:r>
            <a:r>
              <a:rPr lang="zh-CN" altLang="en-US" dirty="0" smtClean="0">
                <a:solidFill>
                  <a:srgbClr val="BC410A"/>
                </a:solidFill>
              </a:rPr>
              <a:t> </a:t>
            </a:r>
            <a:r>
              <a:rPr lang="en-US" altLang="zh-CN" dirty="0" smtClean="0">
                <a:solidFill>
                  <a:srgbClr val="BC410A"/>
                </a:solidFill>
              </a:rPr>
              <a:t>year</a:t>
            </a:r>
            <a:endParaRPr lang="zh-CN" altLang="en-US" dirty="0">
              <a:solidFill>
                <a:srgbClr val="BC41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61375"/>
            <a:ext cx="7422887" cy="379464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Goal: Infer the preference degree (i.e., rating) of a user on the </a:t>
            </a:r>
            <a:r>
              <a:rPr lang="en-US" altLang="zh-CN" sz="2400" dirty="0" smtClean="0">
                <a:solidFill>
                  <a:schemeClr val="accent6"/>
                </a:solidFill>
              </a:rPr>
              <a:t>latest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accent6"/>
                </a:solidFill>
              </a:rPr>
              <a:t>version</a:t>
            </a:r>
            <a:r>
              <a:rPr lang="en-US" altLang="zh-CN" sz="2400" dirty="0" smtClean="0"/>
              <a:t> of an app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6</a:t>
            </a:fld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6539185" y="3337295"/>
            <a:ext cx="2053156" cy="1391990"/>
            <a:chOff x="5872644" y="785254"/>
            <a:chExt cx="2053156" cy="1391990"/>
          </a:xfrm>
          <a:scene3d>
            <a:camera prst="orthographicFront"/>
            <a:lightRig rig="flat" dir="t"/>
          </a:scene3d>
        </p:grpSpPr>
        <p:sp>
          <p:nvSpPr>
            <p:cNvPr id="7" name="圆角矩形 6"/>
            <p:cNvSpPr/>
            <p:nvPr/>
          </p:nvSpPr>
          <p:spPr>
            <a:xfrm>
              <a:off x="5872644" y="785254"/>
              <a:ext cx="2053156" cy="139199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5913414" y="826024"/>
              <a:ext cx="1971616" cy="1310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The preference of users to latest  app versions</a:t>
              </a:r>
              <a:endParaRPr lang="zh-CN" altLang="en-US" sz="2000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50426" y="3356610"/>
            <a:ext cx="2643147" cy="1391990"/>
            <a:chOff x="2574623" y="785254"/>
            <a:chExt cx="2643147" cy="1391990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2574623" y="785254"/>
              <a:ext cx="2643147" cy="139199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圆角矩形 4"/>
            <p:cNvSpPr txBox="1"/>
            <p:nvPr/>
          </p:nvSpPr>
          <p:spPr>
            <a:xfrm>
              <a:off x="2615393" y="826024"/>
              <a:ext cx="2561607" cy="1310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Recommendation engine</a:t>
              </a:r>
              <a:endParaRPr lang="zh-CN" altLang="en-US" sz="2000" kern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002" y="3356610"/>
            <a:ext cx="1911213" cy="1391990"/>
            <a:chOff x="8538" y="785254"/>
            <a:chExt cx="1911213" cy="1391990"/>
          </a:xfrm>
          <a:scene3d>
            <a:camera prst="orthographicFront"/>
            <a:lightRig rig="flat" dir="t"/>
          </a:scene3d>
        </p:grpSpPr>
        <p:sp>
          <p:nvSpPr>
            <p:cNvPr id="13" name="圆角矩形 12"/>
            <p:cNvSpPr/>
            <p:nvPr/>
          </p:nvSpPr>
          <p:spPr>
            <a:xfrm>
              <a:off x="8538" y="785254"/>
              <a:ext cx="1911213" cy="139199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圆角矩形 4"/>
            <p:cNvSpPr txBox="1"/>
            <p:nvPr/>
          </p:nvSpPr>
          <p:spPr>
            <a:xfrm>
              <a:off x="49308" y="826024"/>
              <a:ext cx="1829673" cy="1310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Available information in mobile App market</a:t>
              </a:r>
              <a:endParaRPr lang="zh-CN" altLang="en-US" sz="2000" kern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3601" y="3814068"/>
            <a:ext cx="347082" cy="406021"/>
            <a:chOff x="2083469" y="1278238"/>
            <a:chExt cx="347082" cy="406021"/>
          </a:xfrm>
        </p:grpSpPr>
        <p:sp>
          <p:nvSpPr>
            <p:cNvPr id="16" name="右箭头 15"/>
            <p:cNvSpPr/>
            <p:nvPr/>
          </p:nvSpPr>
          <p:spPr>
            <a:xfrm>
              <a:off x="2083469" y="1278238"/>
              <a:ext cx="347082" cy="4060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右箭头 4"/>
            <p:cNvSpPr txBox="1"/>
            <p:nvPr/>
          </p:nvSpPr>
          <p:spPr>
            <a:xfrm>
              <a:off x="2083469" y="1359442"/>
              <a:ext cx="242957" cy="2436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53542" y="3864508"/>
            <a:ext cx="347082" cy="406021"/>
            <a:chOff x="2083469" y="1278238"/>
            <a:chExt cx="347082" cy="406021"/>
          </a:xfrm>
        </p:grpSpPr>
        <p:sp>
          <p:nvSpPr>
            <p:cNvPr id="19" name="右箭头 18"/>
            <p:cNvSpPr/>
            <p:nvPr/>
          </p:nvSpPr>
          <p:spPr>
            <a:xfrm>
              <a:off x="2083469" y="1278238"/>
              <a:ext cx="347082" cy="40602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右箭头 4"/>
            <p:cNvSpPr txBox="1"/>
            <p:nvPr/>
          </p:nvSpPr>
          <p:spPr>
            <a:xfrm>
              <a:off x="2083469" y="1359442"/>
              <a:ext cx="242957" cy="2436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308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571223"/>
            <a:ext cx="6571343" cy="3884797"/>
          </a:xfrm>
        </p:spPr>
        <p:txBody>
          <a:bodyPr/>
          <a:lstStyle/>
          <a:p>
            <a:r>
              <a:rPr lang="en-US" altLang="zh-CN" sz="2400" dirty="0"/>
              <a:t>Background and </a:t>
            </a:r>
            <a:r>
              <a:rPr lang="en-US" altLang="zh-CN" sz="2400" dirty="0" smtClean="0"/>
              <a:t>Motivations</a:t>
            </a:r>
          </a:p>
          <a:p>
            <a:r>
              <a:rPr lang="en-US" altLang="zh-CN" sz="2400" dirty="0" smtClean="0">
                <a:solidFill>
                  <a:srgbClr val="BC410A"/>
                </a:solidFill>
              </a:rPr>
              <a:t>Observations</a:t>
            </a:r>
          </a:p>
          <a:p>
            <a:r>
              <a:rPr lang="en-US" altLang="zh-CN" sz="2400" dirty="0" smtClean="0"/>
              <a:t>The Proposed Approach</a:t>
            </a:r>
          </a:p>
          <a:p>
            <a:r>
              <a:rPr lang="en-US" altLang="zh-CN" sz="2400" dirty="0" smtClean="0"/>
              <a:t>Empirical Evaluations</a:t>
            </a:r>
            <a:endParaRPr lang="en-US" altLang="zh-CN" sz="2400" dirty="0"/>
          </a:p>
          <a:p>
            <a:r>
              <a:rPr lang="en-US" altLang="zh-CN" sz="2400" dirty="0" smtClean="0"/>
              <a:t>Conclusions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684" y="1661375"/>
            <a:ext cx="6571343" cy="3794645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1. Users may rate differently on different versions of an app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6"/>
          <p:cNvGrpSpPr/>
          <p:nvPr/>
        </p:nvGrpSpPr>
        <p:grpSpPr>
          <a:xfrm>
            <a:off x="3039091" y="2710610"/>
            <a:ext cx="4850008" cy="2999973"/>
            <a:chOff x="626598" y="0"/>
            <a:chExt cx="9308788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6598" y="0"/>
              <a:ext cx="9308788" cy="6858000"/>
            </a:xfrm>
            <a:prstGeom prst="rect">
              <a:avLst/>
            </a:prstGeom>
          </p:spPr>
        </p:pic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0330" y="4260117"/>
              <a:ext cx="1411357" cy="139761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150008" y="3586608"/>
            <a:ext cx="188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/>
                </a:solidFill>
              </a:rPr>
              <a:t>App level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15182" y="1094497"/>
            <a:ext cx="6924966" cy="4662141"/>
            <a:chOff x="1224164" y="1094497"/>
            <a:chExt cx="6924966" cy="4662141"/>
          </a:xfrm>
        </p:grpSpPr>
        <p:sp>
          <p:nvSpPr>
            <p:cNvPr id="58" name="TextBox 57"/>
            <p:cNvSpPr txBox="1"/>
            <p:nvPr/>
          </p:nvSpPr>
          <p:spPr>
            <a:xfrm>
              <a:off x="4177614" y="1127603"/>
              <a:ext cx="150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Version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65326" y="1138596"/>
              <a:ext cx="1335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38540" y="1908287"/>
              <a:ext cx="13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“1.8.8</a:t>
              </a:r>
              <a:r>
                <a:rPr lang="en-US" altLang="zh-CN" dirty="0"/>
                <a:t>”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29284" y="1105138"/>
              <a:ext cx="11654" cy="4651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225308" y="1117337"/>
              <a:ext cx="1378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User</a:t>
              </a:r>
              <a:r>
                <a:rPr lang="zh-CN" altLang="en-US" dirty="0"/>
                <a:t> </a:t>
              </a:r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80490" y="4888910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374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1224164" y="1525312"/>
              <a:ext cx="6924966" cy="60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1224164" y="3401626"/>
              <a:ext cx="6924966" cy="60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224164" y="1094497"/>
              <a:ext cx="6924966" cy="60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1224164" y="5750609"/>
              <a:ext cx="6924966" cy="60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80831" y="1097512"/>
              <a:ext cx="51164" cy="4659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538538" y="2265320"/>
              <a:ext cx="119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“1.8</a:t>
              </a:r>
              <a:r>
                <a:rPr lang="en-US" altLang="zh-CN" dirty="0"/>
                <a:t>.9”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38794" y="2610600"/>
              <a:ext cx="119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“1.</a:t>
              </a:r>
              <a:r>
                <a:rPr lang="en-US" altLang="zh-CN" dirty="0"/>
                <a:t>9.0”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38540" y="2956849"/>
              <a:ext cx="1059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“1.9.</a:t>
              </a:r>
              <a:r>
                <a:rPr lang="en-US" altLang="zh-CN" dirty="0"/>
                <a:t>1”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23499" y="1885655"/>
              <a:ext cx="7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8466" y="3529036"/>
              <a:ext cx="13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</a:t>
              </a:r>
              <a:r>
                <a:rPr lang="en-US" altLang="zh-CN" dirty="0"/>
                <a:t>.0”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48464" y="3886069"/>
              <a:ext cx="119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</a:t>
              </a:r>
              <a:r>
                <a:rPr lang="en-US" altLang="zh-CN" dirty="0"/>
                <a:t>.1”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48721" y="4231349"/>
              <a:ext cx="1191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</a:t>
              </a:r>
              <a:r>
                <a:rPr lang="en-US" altLang="zh-CN" dirty="0"/>
                <a:t>.2”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48464" y="4577598"/>
              <a:ext cx="119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“1.</a:t>
              </a:r>
              <a:r>
                <a:rPr lang="en-US" altLang="zh-CN" dirty="0"/>
                <a:t>3”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48464" y="4922879"/>
              <a:ext cx="119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</a:t>
              </a:r>
              <a:r>
                <a:rPr lang="en-US" altLang="zh-CN" dirty="0"/>
                <a:t>.4”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28607" y="2695504"/>
              <a:ext cx="57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74913" y="1130006"/>
              <a:ext cx="870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003826" y="1104632"/>
              <a:ext cx="45356" cy="46520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686" y="2459564"/>
              <a:ext cx="730713" cy="704616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2440938" y="1603655"/>
              <a:ext cx="15628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191919"/>
                  </a:solidFill>
                  <a:latin typeface="Roboto-Light" charset="0"/>
                </a:rPr>
                <a:t>Happy Farm:</a:t>
              </a:r>
              <a:r>
                <a:rPr lang="zh-CN" altLang="en-US" dirty="0">
                  <a:solidFill>
                    <a:srgbClr val="191919"/>
                  </a:solidFill>
                  <a:latin typeface="Roboto-Light" charset="0"/>
                </a:rPr>
                <a:t> </a:t>
              </a:r>
              <a:r>
                <a:rPr lang="en-US" dirty="0">
                  <a:solidFill>
                    <a:srgbClr val="191919"/>
                  </a:solidFill>
                  <a:latin typeface="Roboto-Light" charset="0"/>
                </a:rPr>
                <a:t>Candy Day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674" y="1562038"/>
              <a:ext cx="135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“1.8.</a:t>
              </a:r>
              <a:r>
                <a:rPr lang="en-US" altLang="zh-CN" dirty="0"/>
                <a:t>7”</a:t>
              </a:r>
              <a:endParaRPr lang="en-US" dirty="0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6352242" y="1624985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6362182" y="2216364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5-Point Star 45"/>
            <p:cNvSpPr/>
            <p:nvPr/>
          </p:nvSpPr>
          <p:spPr>
            <a:xfrm>
              <a:off x="6671903" y="2225694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6994737" y="2221975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7333172" y="2217299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50562" y="2953025"/>
              <a:ext cx="7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---</a:t>
              </a:r>
              <a:endParaRPr lang="en-US" dirty="0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6357212" y="2643748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5-Point Star 53"/>
            <p:cNvSpPr/>
            <p:nvPr/>
          </p:nvSpPr>
          <p:spPr>
            <a:xfrm>
              <a:off x="6666933" y="2653078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5-Point Star 60"/>
            <p:cNvSpPr/>
            <p:nvPr/>
          </p:nvSpPr>
          <p:spPr>
            <a:xfrm>
              <a:off x="6989767" y="2649359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5-Point Star 61"/>
            <p:cNvSpPr/>
            <p:nvPr/>
          </p:nvSpPr>
          <p:spPr>
            <a:xfrm>
              <a:off x="7328201" y="2644682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5-Point Star 62"/>
            <p:cNvSpPr/>
            <p:nvPr/>
          </p:nvSpPr>
          <p:spPr>
            <a:xfrm>
              <a:off x="7651035" y="2639879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5710" y="4450090"/>
              <a:ext cx="708123" cy="66817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64074" y="3807960"/>
              <a:ext cx="15851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191919"/>
                  </a:solidFill>
                  <a:latin typeface="Roboto-Light" charset="0"/>
                </a:rPr>
                <a:t>SuperLivePro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55677" y="5263907"/>
              <a:ext cx="119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“1</a:t>
              </a:r>
              <a:r>
                <a:rPr lang="en-US" altLang="zh-CN" dirty="0"/>
                <a:t>.5”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38214" y="3492654"/>
              <a:ext cx="7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</a:t>
              </a:r>
            </a:p>
          </p:txBody>
        </p:sp>
        <p:sp>
          <p:nvSpPr>
            <p:cNvPr id="88" name="5-Point Star 87"/>
            <p:cNvSpPr/>
            <p:nvPr/>
          </p:nvSpPr>
          <p:spPr>
            <a:xfrm>
              <a:off x="6331558" y="4861367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6641279" y="4870697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5-Point Star 89"/>
            <p:cNvSpPr/>
            <p:nvPr/>
          </p:nvSpPr>
          <p:spPr>
            <a:xfrm>
              <a:off x="6964113" y="4866977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5-Point Star 90"/>
            <p:cNvSpPr/>
            <p:nvPr/>
          </p:nvSpPr>
          <p:spPr>
            <a:xfrm>
              <a:off x="7302548" y="4862301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38214" y="4188596"/>
              <a:ext cx="7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</a:t>
              </a:r>
            </a:p>
          </p:txBody>
        </p:sp>
        <p:sp>
          <p:nvSpPr>
            <p:cNvPr id="93" name="5-Point Star 92"/>
            <p:cNvSpPr/>
            <p:nvPr/>
          </p:nvSpPr>
          <p:spPr>
            <a:xfrm>
              <a:off x="6326588" y="5288750"/>
              <a:ext cx="270000" cy="2700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335512" y="4502024"/>
              <a:ext cx="7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---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31560" y="3824417"/>
              <a:ext cx="7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</a:t>
              </a: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89749" y="1840775"/>
              <a:ext cx="478774" cy="64471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76596" y="3966742"/>
              <a:ext cx="488196" cy="703634"/>
            </a:xfrm>
            <a:prstGeom prst="rect">
              <a:avLst/>
            </a:prstGeom>
          </p:spPr>
        </p:pic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081-D5C5-E04E-9E82-F8F1A9409CA8}" type="slidenum">
              <a:rPr lang="en-US" smtClean="0"/>
              <a:t>9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54165" y="2921917"/>
            <a:ext cx="159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/>
                </a:solidFill>
              </a:rPr>
              <a:t>User level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2841</TotalTime>
  <Words>1341</Words>
  <Application>Microsoft Macintosh PowerPoint</Application>
  <PresentationFormat>On-screen Show (4:3)</PresentationFormat>
  <Paragraphs>374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51" baseType="lpstr">
      <vt:lpstr>Arial</vt:lpstr>
      <vt:lpstr>Baskerville Old Face</vt:lpstr>
      <vt:lpstr>Calibri</vt:lpstr>
      <vt:lpstr>Calibri Light</vt:lpstr>
      <vt:lpstr>Century Gothic</vt:lpstr>
      <vt:lpstr>Century Gothic (正文)</vt:lpstr>
      <vt:lpstr>Comic Sans MS</vt:lpstr>
      <vt:lpstr>Roboto-Light</vt:lpstr>
      <vt:lpstr>Times New Roman</vt:lpstr>
      <vt:lpstr>Wingdings 2</vt:lpstr>
      <vt:lpstr>맑은 고딕</vt:lpstr>
      <vt:lpstr>宋体</vt:lpstr>
      <vt:lpstr>等线</vt:lpstr>
      <vt:lpstr>等线 Light</vt:lpstr>
      <vt:lpstr>HDOfficeLightV0</vt:lpstr>
      <vt:lpstr>1_HDOfficeLightV0</vt:lpstr>
      <vt:lpstr>2_HDOfficeLightV0</vt:lpstr>
      <vt:lpstr>3_HDOfficeLightV0</vt:lpstr>
      <vt:lpstr>Gallery</vt:lpstr>
      <vt:lpstr>Recommending Mobile Apps - A Collaborative Filtering Viewpoint</vt:lpstr>
      <vt:lpstr>Outline</vt:lpstr>
      <vt:lpstr>A New Ecosystem</vt:lpstr>
      <vt:lpstr>Too Many Apps…</vt:lpstr>
      <vt:lpstr>Too Many Updates…</vt:lpstr>
      <vt:lpstr>Target Problem</vt:lpstr>
      <vt:lpstr>Outline</vt:lpstr>
      <vt:lpstr>Observations</vt:lpstr>
      <vt:lpstr>PowerPoint Presentation</vt:lpstr>
      <vt:lpstr>Observations</vt:lpstr>
      <vt:lpstr>Observations</vt:lpstr>
      <vt:lpstr>Outline</vt:lpstr>
      <vt:lpstr>The questions…</vt:lpstr>
      <vt:lpstr>Q1: User Ratings</vt:lpstr>
      <vt:lpstr>Q2: Review Text</vt:lpstr>
      <vt:lpstr>Q3: Version Information</vt:lpstr>
      <vt:lpstr>Q4: App Descriptions</vt:lpstr>
      <vt:lpstr>Q5: Social Relationships</vt:lpstr>
      <vt:lpstr>PowerPoint Presentation</vt:lpstr>
      <vt:lpstr>Overall Model</vt:lpstr>
      <vt:lpstr>Outline</vt:lpstr>
      <vt:lpstr>Evaluation Setting</vt:lpstr>
      <vt:lpstr>Evaluation Objectives</vt:lpstr>
      <vt:lpstr>O1: Overall Accuracy</vt:lpstr>
      <vt:lpstr>O2: Component Analysis</vt:lpstr>
      <vt:lpstr>O3: Category Comparisons</vt:lpstr>
      <vt:lpstr>O4: Scalability</vt:lpstr>
      <vt:lpstr>Outline</vt:lpstr>
      <vt:lpstr>Summary</vt:lpstr>
      <vt:lpstr>The Crawled Data  (Ready to Share)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394</cp:revision>
  <dcterms:created xsi:type="dcterms:W3CDTF">2016-06-17T07:20:12Z</dcterms:created>
  <dcterms:modified xsi:type="dcterms:W3CDTF">2016-12-17T15:01:04Z</dcterms:modified>
</cp:coreProperties>
</file>