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D8B"/>
    <a:srgbClr val="E24244"/>
    <a:srgbClr val="EA764B"/>
    <a:srgbClr val="F2B844"/>
    <a:srgbClr val="00B88A"/>
    <a:srgbClr val="008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7915-BD91-E44E-9CF9-8D5A799991FA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08EC21A7-687B-AB4C-A1E8-1D95D0DA469B}">
      <dgm:prSet phldrT="[Text]"/>
      <dgm:spPr>
        <a:solidFill>
          <a:srgbClr val="F2B844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Gather Questions</a:t>
          </a:r>
          <a:endParaRPr lang="en-US" dirty="0">
            <a:solidFill>
              <a:srgbClr val="000000"/>
            </a:solidFill>
          </a:endParaRPr>
        </a:p>
      </dgm:t>
    </dgm:pt>
    <dgm:pt modelId="{5BDA519B-3B7A-EE41-A95C-EF9B9085C7A3}" type="parTrans" cxnId="{C92E2726-119A-D64F-8297-0E89711C34B0}">
      <dgm:prSet/>
      <dgm:spPr/>
      <dgm:t>
        <a:bodyPr/>
        <a:lstStyle/>
        <a:p>
          <a:endParaRPr lang="en-US"/>
        </a:p>
      </dgm:t>
    </dgm:pt>
    <dgm:pt modelId="{B8FAB825-DCD0-E14E-B90F-469D9FC5EC64}" type="sibTrans" cxnId="{C92E2726-119A-D64F-8297-0E89711C34B0}">
      <dgm:prSet/>
      <dgm:spPr/>
      <dgm:t>
        <a:bodyPr/>
        <a:lstStyle/>
        <a:p>
          <a:endParaRPr lang="en-US"/>
        </a:p>
      </dgm:t>
    </dgm:pt>
    <dgm:pt modelId="{7F324972-87E4-6F4F-AE15-C95B09BFB6BC}">
      <dgm:prSet phldrT="[Text]"/>
      <dgm:spPr>
        <a:solidFill>
          <a:srgbClr val="00B88A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Create Vectors (</a:t>
          </a:r>
          <a:r>
            <a:rPr lang="en-US" dirty="0" smtClean="0">
              <a:solidFill>
                <a:srgbClr val="000000"/>
              </a:solidFill>
            </a:rPr>
            <a:t>TFIDF, </a:t>
          </a:r>
          <a:r>
            <a:rPr lang="en-US" dirty="0" err="1" smtClean="0">
              <a:solidFill>
                <a:srgbClr val="000000"/>
              </a:solidFill>
            </a:rPr>
            <a:t>NounVerb</a:t>
          </a:r>
          <a:r>
            <a:rPr lang="en-US" dirty="0" smtClean="0">
              <a:solidFill>
                <a:srgbClr val="000000"/>
              </a:solidFill>
            </a:rPr>
            <a:t>, Synonym, N-Gram)</a:t>
          </a:r>
        </a:p>
      </dgm:t>
    </dgm:pt>
    <dgm:pt modelId="{458BB549-ADAE-5640-BF89-69112BCACDC7}" type="parTrans" cxnId="{CE56C6F9-7CDF-DC4D-AAD3-894707092FA7}">
      <dgm:prSet/>
      <dgm:spPr/>
      <dgm:t>
        <a:bodyPr/>
        <a:lstStyle/>
        <a:p>
          <a:endParaRPr lang="en-US"/>
        </a:p>
      </dgm:t>
    </dgm:pt>
    <dgm:pt modelId="{B2F2143A-C795-8245-8A9D-DC550F88BE2C}" type="sibTrans" cxnId="{CE56C6F9-7CDF-DC4D-AAD3-894707092FA7}">
      <dgm:prSet/>
      <dgm:spPr/>
      <dgm:t>
        <a:bodyPr/>
        <a:lstStyle/>
        <a:p>
          <a:endParaRPr lang="en-US"/>
        </a:p>
      </dgm:t>
    </dgm:pt>
    <dgm:pt modelId="{3068CB20-86C6-5B44-A3FF-C7F03296C5E0}">
      <dgm:prSet/>
      <dgm:spPr>
        <a:solidFill>
          <a:srgbClr val="008AB8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Calculate Cosine </a:t>
          </a:r>
          <a:r>
            <a:rPr lang="en-US" dirty="0" smtClean="0">
              <a:solidFill>
                <a:srgbClr val="000000"/>
              </a:solidFill>
            </a:rPr>
            <a:t>Similarity </a:t>
          </a:r>
          <a:br>
            <a:rPr lang="en-US" dirty="0" smtClean="0">
              <a:solidFill>
                <a:srgbClr val="000000"/>
              </a:solidFill>
            </a:rPr>
          </a:br>
          <a:r>
            <a:rPr lang="en-US" dirty="0" smtClean="0">
              <a:solidFill>
                <a:srgbClr val="000000"/>
              </a:solidFill>
            </a:rPr>
            <a:t>of All Question </a:t>
          </a:r>
          <a:r>
            <a:rPr lang="en-US" dirty="0" smtClean="0">
              <a:solidFill>
                <a:srgbClr val="000000"/>
              </a:solidFill>
            </a:rPr>
            <a:t>Pairs</a:t>
          </a:r>
          <a:endParaRPr lang="en-US" dirty="0" smtClean="0">
            <a:solidFill>
              <a:srgbClr val="000000"/>
            </a:solidFill>
          </a:endParaRPr>
        </a:p>
      </dgm:t>
    </dgm:pt>
    <dgm:pt modelId="{F6F39DD9-FC55-2D44-8A75-9B9E082C1444}" type="parTrans" cxnId="{B559B7F1-946C-0F40-A2FB-8DE2F7DC003A}">
      <dgm:prSet/>
      <dgm:spPr/>
      <dgm:t>
        <a:bodyPr/>
        <a:lstStyle/>
        <a:p>
          <a:endParaRPr lang="en-US"/>
        </a:p>
      </dgm:t>
    </dgm:pt>
    <dgm:pt modelId="{DE7810AE-45F0-D14F-AA3B-29B37B04EE31}" type="sibTrans" cxnId="{B559B7F1-946C-0F40-A2FB-8DE2F7DC003A}">
      <dgm:prSet/>
      <dgm:spPr/>
      <dgm:t>
        <a:bodyPr/>
        <a:lstStyle/>
        <a:p>
          <a:endParaRPr lang="en-US"/>
        </a:p>
      </dgm:t>
    </dgm:pt>
    <dgm:pt modelId="{EB18A7A8-91A5-F549-BEBD-5A5A08818A04}">
      <dgm:prSet/>
      <dgm:spPr>
        <a:solidFill>
          <a:srgbClr val="BF5D8B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Rank Scores</a:t>
          </a:r>
          <a:endParaRPr lang="en-US" dirty="0">
            <a:solidFill>
              <a:srgbClr val="000000"/>
            </a:solidFill>
          </a:endParaRPr>
        </a:p>
      </dgm:t>
    </dgm:pt>
    <dgm:pt modelId="{B107088A-4A78-D840-8CB5-92E179C0D520}" type="parTrans" cxnId="{0C2A7571-638F-C240-92E8-D658742D11F2}">
      <dgm:prSet/>
      <dgm:spPr/>
      <dgm:t>
        <a:bodyPr/>
        <a:lstStyle/>
        <a:p>
          <a:endParaRPr lang="en-US"/>
        </a:p>
      </dgm:t>
    </dgm:pt>
    <dgm:pt modelId="{49DBE23B-6FD0-F948-B120-D30D373B22D9}" type="sibTrans" cxnId="{0C2A7571-638F-C240-92E8-D658742D11F2}">
      <dgm:prSet/>
      <dgm:spPr/>
      <dgm:t>
        <a:bodyPr/>
        <a:lstStyle/>
        <a:p>
          <a:endParaRPr lang="en-US"/>
        </a:p>
      </dgm:t>
    </dgm:pt>
    <dgm:pt modelId="{377325BA-3AAA-544A-9F3E-ADFF2D615B9E}">
      <dgm:prSet/>
      <dgm:spPr>
        <a:solidFill>
          <a:srgbClr val="E24244"/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Collect </a:t>
          </a:r>
          <a:r>
            <a:rPr lang="en-US" dirty="0" smtClean="0">
              <a:solidFill>
                <a:srgbClr val="000000"/>
              </a:solidFill>
            </a:rPr>
            <a:t>Statistics (NDCG)</a:t>
          </a:r>
          <a:endParaRPr lang="en-US" dirty="0">
            <a:solidFill>
              <a:srgbClr val="000000"/>
            </a:solidFill>
          </a:endParaRPr>
        </a:p>
      </dgm:t>
    </dgm:pt>
    <dgm:pt modelId="{9BD56D90-7C5F-AE4B-945B-0FEA869E728F}" type="parTrans" cxnId="{7AFC3633-90F8-4546-892F-8CAE4B5C9B0C}">
      <dgm:prSet/>
      <dgm:spPr/>
      <dgm:t>
        <a:bodyPr/>
        <a:lstStyle/>
        <a:p>
          <a:endParaRPr lang="en-US"/>
        </a:p>
      </dgm:t>
    </dgm:pt>
    <dgm:pt modelId="{6ADF5A9E-2A60-6147-8EEC-C265A27F0368}" type="sibTrans" cxnId="{7AFC3633-90F8-4546-892F-8CAE4B5C9B0C}">
      <dgm:prSet/>
      <dgm:spPr/>
      <dgm:t>
        <a:bodyPr/>
        <a:lstStyle/>
        <a:p>
          <a:endParaRPr lang="en-US"/>
        </a:p>
      </dgm:t>
    </dgm:pt>
    <dgm:pt modelId="{A5CBE6F2-0BBD-874C-9719-A8E687619E9D}" type="pres">
      <dgm:prSet presAssocID="{64C27915-BD91-E44E-9CF9-8D5A799991FA}" presName="CompostProcess" presStyleCnt="0">
        <dgm:presLayoutVars>
          <dgm:dir/>
          <dgm:resizeHandles val="exact"/>
        </dgm:presLayoutVars>
      </dgm:prSet>
      <dgm:spPr/>
    </dgm:pt>
    <dgm:pt modelId="{9963FA66-328A-6B4A-8FAD-E261265BCC6D}" type="pres">
      <dgm:prSet presAssocID="{64C27915-BD91-E44E-9CF9-8D5A799991FA}" presName="arrow" presStyleLbl="bgShp" presStyleIdx="0" presStyleCnt="1"/>
      <dgm:spPr>
        <a:solidFill>
          <a:schemeClr val="bg1">
            <a:lumMod val="65000"/>
          </a:schemeClr>
        </a:solidFill>
      </dgm:spPr>
    </dgm:pt>
    <dgm:pt modelId="{75C8BB91-7526-2F4F-8955-69833109B5CC}" type="pres">
      <dgm:prSet presAssocID="{64C27915-BD91-E44E-9CF9-8D5A799991FA}" presName="linearProcess" presStyleCnt="0"/>
      <dgm:spPr/>
    </dgm:pt>
    <dgm:pt modelId="{35827AC3-06E6-C04F-9ADD-A8BF6BBA20DC}" type="pres">
      <dgm:prSet presAssocID="{08EC21A7-687B-AB4C-A1E8-1D95D0DA469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B9E5-D9A4-E44C-A182-886C7635D47F}" type="pres">
      <dgm:prSet presAssocID="{B8FAB825-DCD0-E14E-B90F-469D9FC5EC64}" presName="sibTrans" presStyleCnt="0"/>
      <dgm:spPr/>
    </dgm:pt>
    <dgm:pt modelId="{031951A0-561A-A541-A8B1-2344A3CD8793}" type="pres">
      <dgm:prSet presAssocID="{7F324972-87E4-6F4F-AE15-C95B09BFB6B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968E8-F2C3-F244-87AE-5623E34B1759}" type="pres">
      <dgm:prSet presAssocID="{B2F2143A-C795-8245-8A9D-DC550F88BE2C}" presName="sibTrans" presStyleCnt="0"/>
      <dgm:spPr/>
    </dgm:pt>
    <dgm:pt modelId="{38731A52-6BC9-D44B-888F-AA96839A8437}" type="pres">
      <dgm:prSet presAssocID="{3068CB20-86C6-5B44-A3FF-C7F03296C5E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0ACAD-A448-1C43-AC06-A03066FFCE59}" type="pres">
      <dgm:prSet presAssocID="{DE7810AE-45F0-D14F-AA3B-29B37B04EE31}" presName="sibTrans" presStyleCnt="0"/>
      <dgm:spPr/>
    </dgm:pt>
    <dgm:pt modelId="{164884B3-2FC0-A642-9548-F14DC1F94927}" type="pres">
      <dgm:prSet presAssocID="{EB18A7A8-91A5-F549-BEBD-5A5A08818A0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1A65C-84AD-3847-97BA-002F09B1E420}" type="pres">
      <dgm:prSet presAssocID="{49DBE23B-6FD0-F948-B120-D30D373B22D9}" presName="sibTrans" presStyleCnt="0"/>
      <dgm:spPr/>
    </dgm:pt>
    <dgm:pt modelId="{04E3EA84-91F3-8E47-BF30-01201B74AE40}" type="pres">
      <dgm:prSet presAssocID="{377325BA-3AAA-544A-9F3E-ADFF2D615B9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E39B48-3D24-A74C-A68F-B7D43978A42C}" type="presOf" srcId="{377325BA-3AAA-544A-9F3E-ADFF2D615B9E}" destId="{04E3EA84-91F3-8E47-BF30-01201B74AE40}" srcOrd="0" destOrd="0" presId="urn:microsoft.com/office/officeart/2005/8/layout/hProcess9"/>
    <dgm:cxn modelId="{CE56C6F9-7CDF-DC4D-AAD3-894707092FA7}" srcId="{64C27915-BD91-E44E-9CF9-8D5A799991FA}" destId="{7F324972-87E4-6F4F-AE15-C95B09BFB6BC}" srcOrd="1" destOrd="0" parTransId="{458BB549-ADAE-5640-BF89-69112BCACDC7}" sibTransId="{B2F2143A-C795-8245-8A9D-DC550F88BE2C}"/>
    <dgm:cxn modelId="{30029201-B554-204F-8A2E-FFE702201DF5}" type="presOf" srcId="{7F324972-87E4-6F4F-AE15-C95B09BFB6BC}" destId="{031951A0-561A-A541-A8B1-2344A3CD8793}" srcOrd="0" destOrd="0" presId="urn:microsoft.com/office/officeart/2005/8/layout/hProcess9"/>
    <dgm:cxn modelId="{E18D44D1-C9AA-2D41-A39B-375A1B995746}" type="presOf" srcId="{EB18A7A8-91A5-F549-BEBD-5A5A08818A04}" destId="{164884B3-2FC0-A642-9548-F14DC1F94927}" srcOrd="0" destOrd="0" presId="urn:microsoft.com/office/officeart/2005/8/layout/hProcess9"/>
    <dgm:cxn modelId="{B5900691-F350-6D4E-8DAD-C0A8EAF4EDB5}" type="presOf" srcId="{64C27915-BD91-E44E-9CF9-8D5A799991FA}" destId="{A5CBE6F2-0BBD-874C-9719-A8E687619E9D}" srcOrd="0" destOrd="0" presId="urn:microsoft.com/office/officeart/2005/8/layout/hProcess9"/>
    <dgm:cxn modelId="{0C2A7571-638F-C240-92E8-D658742D11F2}" srcId="{64C27915-BD91-E44E-9CF9-8D5A799991FA}" destId="{EB18A7A8-91A5-F549-BEBD-5A5A08818A04}" srcOrd="3" destOrd="0" parTransId="{B107088A-4A78-D840-8CB5-92E179C0D520}" sibTransId="{49DBE23B-6FD0-F948-B120-D30D373B22D9}"/>
    <dgm:cxn modelId="{EEE622B1-A83E-7B4F-8FD1-B23E80DA41B1}" type="presOf" srcId="{08EC21A7-687B-AB4C-A1E8-1D95D0DA469B}" destId="{35827AC3-06E6-C04F-9ADD-A8BF6BBA20DC}" srcOrd="0" destOrd="0" presId="urn:microsoft.com/office/officeart/2005/8/layout/hProcess9"/>
    <dgm:cxn modelId="{C92E2726-119A-D64F-8297-0E89711C34B0}" srcId="{64C27915-BD91-E44E-9CF9-8D5A799991FA}" destId="{08EC21A7-687B-AB4C-A1E8-1D95D0DA469B}" srcOrd="0" destOrd="0" parTransId="{5BDA519B-3B7A-EE41-A95C-EF9B9085C7A3}" sibTransId="{B8FAB825-DCD0-E14E-B90F-469D9FC5EC64}"/>
    <dgm:cxn modelId="{7AFC3633-90F8-4546-892F-8CAE4B5C9B0C}" srcId="{64C27915-BD91-E44E-9CF9-8D5A799991FA}" destId="{377325BA-3AAA-544A-9F3E-ADFF2D615B9E}" srcOrd="4" destOrd="0" parTransId="{9BD56D90-7C5F-AE4B-945B-0FEA869E728F}" sibTransId="{6ADF5A9E-2A60-6147-8EEC-C265A27F0368}"/>
    <dgm:cxn modelId="{B559B7F1-946C-0F40-A2FB-8DE2F7DC003A}" srcId="{64C27915-BD91-E44E-9CF9-8D5A799991FA}" destId="{3068CB20-86C6-5B44-A3FF-C7F03296C5E0}" srcOrd="2" destOrd="0" parTransId="{F6F39DD9-FC55-2D44-8A75-9B9E082C1444}" sibTransId="{DE7810AE-45F0-D14F-AA3B-29B37B04EE31}"/>
    <dgm:cxn modelId="{CFA165E2-ED90-E94F-B093-7AD6A23C7664}" type="presOf" srcId="{3068CB20-86C6-5B44-A3FF-C7F03296C5E0}" destId="{38731A52-6BC9-D44B-888F-AA96839A8437}" srcOrd="0" destOrd="0" presId="urn:microsoft.com/office/officeart/2005/8/layout/hProcess9"/>
    <dgm:cxn modelId="{0827FFBB-A637-D94E-9EA3-909A0B15687B}" type="presParOf" srcId="{A5CBE6F2-0BBD-874C-9719-A8E687619E9D}" destId="{9963FA66-328A-6B4A-8FAD-E261265BCC6D}" srcOrd="0" destOrd="0" presId="urn:microsoft.com/office/officeart/2005/8/layout/hProcess9"/>
    <dgm:cxn modelId="{F0DED375-DAAB-1149-9311-ADA6F2B52644}" type="presParOf" srcId="{A5CBE6F2-0BBD-874C-9719-A8E687619E9D}" destId="{75C8BB91-7526-2F4F-8955-69833109B5CC}" srcOrd="1" destOrd="0" presId="urn:microsoft.com/office/officeart/2005/8/layout/hProcess9"/>
    <dgm:cxn modelId="{DE9FE537-3C94-114E-A849-5487FA6E7C47}" type="presParOf" srcId="{75C8BB91-7526-2F4F-8955-69833109B5CC}" destId="{35827AC3-06E6-C04F-9ADD-A8BF6BBA20DC}" srcOrd="0" destOrd="0" presId="urn:microsoft.com/office/officeart/2005/8/layout/hProcess9"/>
    <dgm:cxn modelId="{6DAD34B5-5983-384B-BAB7-AF783F13A755}" type="presParOf" srcId="{75C8BB91-7526-2F4F-8955-69833109B5CC}" destId="{38F8B9E5-D9A4-E44C-A182-886C7635D47F}" srcOrd="1" destOrd="0" presId="urn:microsoft.com/office/officeart/2005/8/layout/hProcess9"/>
    <dgm:cxn modelId="{59B5A2F7-CFD2-9B4D-A7FB-2CE68DA33905}" type="presParOf" srcId="{75C8BB91-7526-2F4F-8955-69833109B5CC}" destId="{031951A0-561A-A541-A8B1-2344A3CD8793}" srcOrd="2" destOrd="0" presId="urn:microsoft.com/office/officeart/2005/8/layout/hProcess9"/>
    <dgm:cxn modelId="{C6DE6652-4D24-C544-9E8C-2E69545D96F9}" type="presParOf" srcId="{75C8BB91-7526-2F4F-8955-69833109B5CC}" destId="{824968E8-F2C3-F244-87AE-5623E34B1759}" srcOrd="3" destOrd="0" presId="urn:microsoft.com/office/officeart/2005/8/layout/hProcess9"/>
    <dgm:cxn modelId="{F1E12415-8146-D149-9BDE-A87497EDD19F}" type="presParOf" srcId="{75C8BB91-7526-2F4F-8955-69833109B5CC}" destId="{38731A52-6BC9-D44B-888F-AA96839A8437}" srcOrd="4" destOrd="0" presId="urn:microsoft.com/office/officeart/2005/8/layout/hProcess9"/>
    <dgm:cxn modelId="{5EB2C59F-B9E8-7549-AE5D-86B5DB19A8FF}" type="presParOf" srcId="{75C8BB91-7526-2F4F-8955-69833109B5CC}" destId="{1600ACAD-A448-1C43-AC06-A03066FFCE59}" srcOrd="5" destOrd="0" presId="urn:microsoft.com/office/officeart/2005/8/layout/hProcess9"/>
    <dgm:cxn modelId="{C6C367C5-2798-FF45-9D4D-FDA092D319D2}" type="presParOf" srcId="{75C8BB91-7526-2F4F-8955-69833109B5CC}" destId="{164884B3-2FC0-A642-9548-F14DC1F94927}" srcOrd="6" destOrd="0" presId="urn:microsoft.com/office/officeart/2005/8/layout/hProcess9"/>
    <dgm:cxn modelId="{8818F542-E27A-0B4A-86C1-C31D982EA6DD}" type="presParOf" srcId="{75C8BB91-7526-2F4F-8955-69833109B5CC}" destId="{B121A65C-84AD-3847-97BA-002F09B1E420}" srcOrd="7" destOrd="0" presId="urn:microsoft.com/office/officeart/2005/8/layout/hProcess9"/>
    <dgm:cxn modelId="{0DF301FB-3880-8C45-BB11-BE7565F1E586}" type="presParOf" srcId="{75C8BB91-7526-2F4F-8955-69833109B5CC}" destId="{04E3EA84-91F3-8E47-BF30-01201B74AE4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3FA66-328A-6B4A-8FAD-E261265BCC6D}">
      <dsp:nvSpPr>
        <dsp:cNvPr id="0" name=""/>
        <dsp:cNvSpPr/>
      </dsp:nvSpPr>
      <dsp:spPr>
        <a:xfrm>
          <a:off x="611504" y="0"/>
          <a:ext cx="6930390" cy="4495800"/>
        </a:xfrm>
        <a:prstGeom prst="rightArrow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827AC3-06E6-C04F-9ADD-A8BF6BBA20DC}">
      <dsp:nvSpPr>
        <dsp:cNvPr id="0" name=""/>
        <dsp:cNvSpPr/>
      </dsp:nvSpPr>
      <dsp:spPr>
        <a:xfrm>
          <a:off x="3583" y="1348740"/>
          <a:ext cx="1566583" cy="1798320"/>
        </a:xfrm>
        <a:prstGeom prst="roundRect">
          <a:avLst/>
        </a:prstGeom>
        <a:solidFill>
          <a:srgbClr val="F2B844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Gather Questions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80057" y="1425214"/>
        <a:ext cx="1413635" cy="1645372"/>
      </dsp:txXfrm>
    </dsp:sp>
    <dsp:sp modelId="{031951A0-561A-A541-A8B1-2344A3CD8793}">
      <dsp:nvSpPr>
        <dsp:cNvPr id="0" name=""/>
        <dsp:cNvSpPr/>
      </dsp:nvSpPr>
      <dsp:spPr>
        <a:xfrm>
          <a:off x="1648495" y="1348740"/>
          <a:ext cx="1566583" cy="1798320"/>
        </a:xfrm>
        <a:prstGeom prst="roundRect">
          <a:avLst/>
        </a:prstGeom>
        <a:solidFill>
          <a:srgbClr val="00B88A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Create Vectors (</a:t>
          </a:r>
          <a:r>
            <a:rPr lang="en-US" sz="1800" kern="1200" dirty="0" smtClean="0">
              <a:solidFill>
                <a:srgbClr val="000000"/>
              </a:solidFill>
            </a:rPr>
            <a:t>TFIDF, </a:t>
          </a:r>
          <a:r>
            <a:rPr lang="en-US" sz="1800" kern="1200" dirty="0" err="1" smtClean="0">
              <a:solidFill>
                <a:srgbClr val="000000"/>
              </a:solidFill>
            </a:rPr>
            <a:t>NounVerb</a:t>
          </a:r>
          <a:r>
            <a:rPr lang="en-US" sz="1800" kern="1200" dirty="0" smtClean="0">
              <a:solidFill>
                <a:srgbClr val="000000"/>
              </a:solidFill>
            </a:rPr>
            <a:t>, Synonym, N-Gram)</a:t>
          </a:r>
        </a:p>
      </dsp:txBody>
      <dsp:txXfrm>
        <a:off x="1724969" y="1425214"/>
        <a:ext cx="1413635" cy="1645372"/>
      </dsp:txXfrm>
    </dsp:sp>
    <dsp:sp modelId="{38731A52-6BC9-D44B-888F-AA96839A8437}">
      <dsp:nvSpPr>
        <dsp:cNvPr id="0" name=""/>
        <dsp:cNvSpPr/>
      </dsp:nvSpPr>
      <dsp:spPr>
        <a:xfrm>
          <a:off x="3293408" y="1348740"/>
          <a:ext cx="1566583" cy="1798320"/>
        </a:xfrm>
        <a:prstGeom prst="roundRect">
          <a:avLst/>
        </a:prstGeom>
        <a:solidFill>
          <a:srgbClr val="008AB8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Calculate Cosine </a:t>
          </a:r>
          <a:r>
            <a:rPr lang="en-US" sz="1800" kern="1200" dirty="0" smtClean="0">
              <a:solidFill>
                <a:srgbClr val="000000"/>
              </a:solidFill>
            </a:rPr>
            <a:t>Similarity </a:t>
          </a:r>
          <a:br>
            <a:rPr lang="en-US" sz="1800" kern="1200" dirty="0" smtClean="0">
              <a:solidFill>
                <a:srgbClr val="000000"/>
              </a:solidFill>
            </a:rPr>
          </a:br>
          <a:r>
            <a:rPr lang="en-US" sz="1800" kern="1200" dirty="0" smtClean="0">
              <a:solidFill>
                <a:srgbClr val="000000"/>
              </a:solidFill>
            </a:rPr>
            <a:t>of All Question </a:t>
          </a:r>
          <a:r>
            <a:rPr lang="en-US" sz="1800" kern="1200" dirty="0" smtClean="0">
              <a:solidFill>
                <a:srgbClr val="000000"/>
              </a:solidFill>
            </a:rPr>
            <a:t>Pairs</a:t>
          </a:r>
          <a:endParaRPr lang="en-US" sz="1800" kern="1200" dirty="0" smtClean="0">
            <a:solidFill>
              <a:srgbClr val="000000"/>
            </a:solidFill>
          </a:endParaRPr>
        </a:p>
      </dsp:txBody>
      <dsp:txXfrm>
        <a:off x="3369882" y="1425214"/>
        <a:ext cx="1413635" cy="1645372"/>
      </dsp:txXfrm>
    </dsp:sp>
    <dsp:sp modelId="{164884B3-2FC0-A642-9548-F14DC1F94927}">
      <dsp:nvSpPr>
        <dsp:cNvPr id="0" name=""/>
        <dsp:cNvSpPr/>
      </dsp:nvSpPr>
      <dsp:spPr>
        <a:xfrm>
          <a:off x="4938320" y="1348740"/>
          <a:ext cx="1566583" cy="1798320"/>
        </a:xfrm>
        <a:prstGeom prst="roundRect">
          <a:avLst/>
        </a:prstGeom>
        <a:solidFill>
          <a:srgbClr val="BF5D8B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Rank Scores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5014794" y="1425214"/>
        <a:ext cx="1413635" cy="1645372"/>
      </dsp:txXfrm>
    </dsp:sp>
    <dsp:sp modelId="{04E3EA84-91F3-8E47-BF30-01201B74AE40}">
      <dsp:nvSpPr>
        <dsp:cNvPr id="0" name=""/>
        <dsp:cNvSpPr/>
      </dsp:nvSpPr>
      <dsp:spPr>
        <a:xfrm>
          <a:off x="6583233" y="1348740"/>
          <a:ext cx="1566583" cy="1798320"/>
        </a:xfrm>
        <a:prstGeom prst="roundRect">
          <a:avLst/>
        </a:prstGeom>
        <a:solidFill>
          <a:srgbClr val="E24244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Collect </a:t>
          </a:r>
          <a:r>
            <a:rPr lang="en-US" sz="1800" kern="1200" dirty="0" smtClean="0">
              <a:solidFill>
                <a:srgbClr val="000000"/>
              </a:solidFill>
            </a:rPr>
            <a:t>Statistics (NDCG)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6659707" y="1425214"/>
        <a:ext cx="1413635" cy="1645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6DB4A-D194-F441-9ABE-D4E4ABB12CD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0E188-90A1-334D-A443-B951ACC5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0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6B90-1363-2246-84B9-A99D9214B00B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0628-51C7-CD41-8240-EAFDEC129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400772-04E5-7A47-AE52-963A7085EBFB}" type="datetime1">
              <a:rPr lang="en-US" smtClean="0"/>
              <a:t>4/21/14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FC-502D-724E-957C-742DC9D51EAD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3BCE68-F966-DE49-BEDD-4B9F155182E1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D3-A52D-1C41-B514-02897C15B598}" type="datetime1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EF24-5BE9-BA45-88A4-6C20CC01EC9D}" type="datetime1">
              <a:rPr lang="en-US" smtClean="0"/>
              <a:t>4/21/14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390C8B-A8DE-DD45-8232-7DA692AA7067}" type="datetime1">
              <a:rPr lang="en-US" smtClean="0"/>
              <a:t>4/21/14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6847DB-CF3F-1E4F-9AA7-BC45E026735D}" type="datetime1">
              <a:rPr lang="en-US" smtClean="0"/>
              <a:t>4/21/14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DF64-50C3-BE41-A2AB-ED724F670095}" type="datetime1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10A7-15F6-5844-9E9A-214AF8AC9AE3}" type="datetime1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144E-3418-A04F-A552-B46E9F262DA1}" type="datetime1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78AC65-5CB6-A44F-B2C4-3D5D4F312B2E}" type="datetime1">
              <a:rPr lang="en-US" smtClean="0"/>
              <a:t>4/21/14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E9D318-A0FB-6647-9F93-F501C33328DA}" type="datetime1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F6278E-D00E-48C6-ACEF-3221CEE1A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ckoverflow.com/" TargetMode="External"/><Relationship Id="rId3" Type="http://schemas.openxmlformats.org/officeDocument/2006/relationships/hyperlink" Target="http://english.stackexchang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865" y="2009802"/>
            <a:ext cx="7799354" cy="226278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Finding </a:t>
            </a:r>
            <a:r>
              <a:rPr lang="en-US" sz="4800" dirty="0">
                <a:solidFill>
                  <a:schemeClr val="tx1"/>
                </a:solidFill>
              </a:rPr>
              <a:t>Similar Questions from Community-based </a:t>
            </a:r>
            <a:r>
              <a:rPr lang="en-US" sz="4800" dirty="0" smtClean="0">
                <a:solidFill>
                  <a:schemeClr val="tx1"/>
                </a:solidFill>
              </a:rPr>
              <a:t>Q&amp;A </a:t>
            </a:r>
            <a:r>
              <a:rPr lang="en-US" sz="4800" dirty="0">
                <a:solidFill>
                  <a:schemeClr val="tx1"/>
                </a:solidFill>
              </a:rPr>
              <a:t>Services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7812" y="5813399"/>
            <a:ext cx="7355204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Stephanie </a:t>
            </a:r>
            <a:r>
              <a:rPr lang="en-US" sz="2400" dirty="0" smtClean="0">
                <a:solidFill>
                  <a:schemeClr val="tx1"/>
                </a:solidFill>
              </a:rPr>
              <a:t>Valentine, </a:t>
            </a:r>
            <a:r>
              <a:rPr lang="en-US" sz="2400" dirty="0">
                <a:solidFill>
                  <a:schemeClr val="tx1"/>
                </a:solidFill>
              </a:rPr>
              <a:t>Jung-in </a:t>
            </a:r>
            <a:r>
              <a:rPr lang="en-US" sz="2400" dirty="0" err="1" smtClean="0">
                <a:solidFill>
                  <a:schemeClr val="tx1"/>
                </a:solidFill>
              </a:rPr>
              <a:t>Koh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Shiqiang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Guo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background of the problem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2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 ask questions in Community-based </a:t>
            </a:r>
            <a:r>
              <a:rPr lang="en-US" sz="2000" dirty="0" smtClean="0">
                <a:solidFill>
                  <a:schemeClr val="tx1"/>
                </a:solidFill>
              </a:rPr>
              <a:t>Q&amp;A </a:t>
            </a:r>
            <a:r>
              <a:rPr lang="en-US" sz="2000" dirty="0" smtClean="0">
                <a:solidFill>
                  <a:schemeClr val="tx1"/>
                </a:solidFill>
              </a:rPr>
              <a:t>website like </a:t>
            </a:r>
            <a:r>
              <a:rPr lang="en-US" sz="2000" dirty="0">
                <a:solidFill>
                  <a:schemeClr val="tx1"/>
                </a:solidFill>
              </a:rPr>
              <a:t>Stackoverflow.com, </a:t>
            </a:r>
            <a:r>
              <a:rPr lang="en-US" sz="2000" dirty="0" err="1">
                <a:solidFill>
                  <a:schemeClr val="tx1"/>
                </a:solidFill>
              </a:rPr>
              <a:t>Quora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etc.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We want know whether there exists similar questions that have answers already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But searching similar questions is not trivial, look at the two questions below: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“How can I express a for loop in </a:t>
            </a:r>
            <a:r>
              <a:rPr lang="en-US" sz="1800" dirty="0" smtClean="0">
                <a:solidFill>
                  <a:schemeClr val="tx1"/>
                </a:solidFill>
              </a:rPr>
              <a:t>Python?”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 “</a:t>
            </a:r>
            <a:r>
              <a:rPr lang="en-US" sz="1800" dirty="0">
                <a:solidFill>
                  <a:schemeClr val="tx1"/>
                </a:solidFill>
              </a:rPr>
              <a:t>Is there any way to iterate through a range of integers</a:t>
            </a:r>
            <a:r>
              <a:rPr lang="en-US" sz="1800" dirty="0" smtClean="0">
                <a:solidFill>
                  <a:schemeClr val="tx1"/>
                </a:solidFill>
              </a:rPr>
              <a:t>?”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Same meaning, but share no common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Vectorizers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3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TF-IDF</a:t>
            </a:r>
            <a:r>
              <a:rPr lang="en-US" sz="2400" dirty="0"/>
              <a:t> </a:t>
            </a:r>
            <a:r>
              <a:rPr lang="en-US" sz="2400" dirty="0" err="1" smtClean="0"/>
              <a:t>Vectorizer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/>
              <a:t>Synonym  </a:t>
            </a:r>
            <a:r>
              <a:rPr lang="en-US" sz="2000" dirty="0" err="1"/>
              <a:t>Vectorizer</a:t>
            </a:r>
            <a:endParaRPr lang="en-US" sz="2000" dirty="0"/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wordnet</a:t>
            </a:r>
            <a:r>
              <a:rPr lang="en-US" sz="2000" dirty="0"/>
              <a:t> </a:t>
            </a:r>
            <a:r>
              <a:rPr lang="en-US" sz="2000" dirty="0" smtClean="0"/>
              <a:t>to find synonyms </a:t>
            </a:r>
            <a:r>
              <a:rPr lang="en-US" sz="2000" dirty="0"/>
              <a:t>of all terms</a:t>
            </a:r>
          </a:p>
          <a:p>
            <a:pPr lvl="1"/>
            <a:r>
              <a:rPr lang="en-US" sz="2000" dirty="0" smtClean="0"/>
              <a:t>Adding </a:t>
            </a:r>
            <a:r>
              <a:rPr lang="en-US" sz="2000" dirty="0"/>
              <a:t>td-</a:t>
            </a:r>
            <a:r>
              <a:rPr lang="en-US" sz="2000" dirty="0" err="1"/>
              <a:t>idf</a:t>
            </a:r>
            <a:r>
              <a:rPr lang="en-US" sz="2000" dirty="0"/>
              <a:t> of </a:t>
            </a:r>
            <a:r>
              <a:rPr lang="en-US" sz="2000" dirty="0" smtClean="0"/>
              <a:t>synonyms </a:t>
            </a:r>
            <a:r>
              <a:rPr lang="en-US" sz="2000" dirty="0"/>
              <a:t>to the vector</a:t>
            </a:r>
          </a:p>
          <a:p>
            <a:pPr lvl="1"/>
            <a:endParaRPr lang="en-US" sz="2000" dirty="0"/>
          </a:p>
          <a:p>
            <a:r>
              <a:rPr lang="en-US" sz="2000" dirty="0"/>
              <a:t>NV </a:t>
            </a:r>
            <a:r>
              <a:rPr lang="en-US" sz="2000" dirty="0" err="1"/>
              <a:t>Vectorizer</a:t>
            </a:r>
            <a:endParaRPr lang="en-US" sz="2000" dirty="0"/>
          </a:p>
          <a:p>
            <a:pPr lvl="1"/>
            <a:r>
              <a:rPr lang="en-US" sz="2000" dirty="0"/>
              <a:t>Get part-of-speech tags of </a:t>
            </a:r>
            <a:r>
              <a:rPr lang="en-US" sz="2000" dirty="0" smtClean="0"/>
              <a:t>terms </a:t>
            </a:r>
            <a:endParaRPr lang="en-US" sz="2000" dirty="0"/>
          </a:p>
          <a:p>
            <a:pPr lvl="1"/>
            <a:r>
              <a:rPr lang="en-US" sz="2000" dirty="0"/>
              <a:t>Boost noun and verb </a:t>
            </a:r>
            <a:r>
              <a:rPr lang="en-US" sz="2000" dirty="0" smtClean="0"/>
              <a:t>terms. Terms </a:t>
            </a:r>
            <a:r>
              <a:rPr lang="en-US" sz="2000" dirty="0"/>
              <a:t>with </a:t>
            </a:r>
            <a:r>
              <a:rPr lang="en-US" sz="2000" dirty="0" smtClean="0"/>
              <a:t>tags</a:t>
            </a:r>
          </a:p>
          <a:p>
            <a:pPr marL="457200" lvl="1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'NN','NNP','NNPS','NNS','VB','VBD','VBG','VBN','VBP','VBZ'] </a:t>
            </a:r>
            <a:r>
              <a:rPr lang="en-US" sz="2000" dirty="0" smtClean="0"/>
              <a:t>, their weight * 1.2 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 and metrics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4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 request using API of stackexchange.com</a:t>
            </a:r>
          </a:p>
          <a:p>
            <a:r>
              <a:rPr lang="en-US" sz="2400" dirty="0" smtClean="0"/>
              <a:t>Questions with tag “Python” from  </a:t>
            </a:r>
            <a:r>
              <a:rPr lang="en-US" sz="2400" dirty="0" smtClean="0">
                <a:hlinkClick r:id="rId2"/>
              </a:rPr>
              <a:t>www.stackoverflow.com</a:t>
            </a:r>
            <a:r>
              <a:rPr lang="en-US" sz="2400" dirty="0" smtClean="0"/>
              <a:t> , about 280,000</a:t>
            </a:r>
          </a:p>
          <a:p>
            <a:r>
              <a:rPr lang="en-US" sz="2400" dirty="0"/>
              <a:t>Questions from </a:t>
            </a:r>
            <a:r>
              <a:rPr lang="en-US" sz="2400" dirty="0" smtClean="0">
                <a:hlinkClick r:id="rId3"/>
              </a:rPr>
              <a:t> english.stackexchange.com</a:t>
            </a:r>
            <a:r>
              <a:rPr lang="en-US" sz="2400" dirty="0" smtClean="0"/>
              <a:t>, about 35600</a:t>
            </a:r>
          </a:p>
          <a:p>
            <a:r>
              <a:rPr lang="en-US" sz="2400" dirty="0" smtClean="0"/>
              <a:t>Documents</a:t>
            </a:r>
          </a:p>
          <a:p>
            <a:pPr lvl="1"/>
            <a:r>
              <a:rPr lang="en-US" sz="1800" dirty="0" smtClean="0"/>
              <a:t>Title Only </a:t>
            </a:r>
          </a:p>
          <a:p>
            <a:pPr lvl="1"/>
            <a:r>
              <a:rPr lang="en-US" sz="1800" dirty="0" smtClean="0"/>
              <a:t>Body Only</a:t>
            </a:r>
          </a:p>
          <a:p>
            <a:pPr lvl="1"/>
            <a:r>
              <a:rPr lang="en-US" sz="1800" dirty="0" smtClean="0"/>
              <a:t>Title and Body</a:t>
            </a:r>
            <a:endParaRPr lang="en-US" sz="2400" dirty="0" smtClean="0"/>
          </a:p>
          <a:p>
            <a:r>
              <a:rPr lang="en-US" sz="2400" dirty="0" smtClean="0"/>
              <a:t>Metrics: NDCG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10-Second Summary of </a:t>
            </a:r>
            <a:r>
              <a:rPr lang="en-US" b="1" dirty="0" smtClean="0"/>
              <a:t>Experiments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7802119"/>
              </p:ext>
            </p:extLst>
          </p:nvPr>
        </p:nvGraphicFramePr>
        <p:xfrm>
          <a:off x="612775" y="187309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0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b="1" dirty="0"/>
              <a:t>and </a:t>
            </a:r>
            <a:r>
              <a:rPr lang="en-US" b="1" dirty="0" smtClean="0"/>
              <a:t>Evaluation</a:t>
            </a:r>
            <a:endParaRPr lang="en-US" b="1" dirty="0"/>
          </a:p>
        </p:txBody>
      </p:sp>
      <p:pic>
        <p:nvPicPr>
          <p:cNvPr id="5" name="Picture 4" descr="all-means-by-dataset_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3561"/>
            <a:ext cx="7315200" cy="548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5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1" y="475340"/>
            <a:ext cx="6683765" cy="104866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References</a:t>
            </a:r>
            <a:r>
              <a:rPr lang="en-US" sz="4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756230"/>
            <a:ext cx="7409259" cy="41549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Jeon</a:t>
            </a:r>
            <a:r>
              <a:rPr lang="en-US" dirty="0"/>
              <a:t>, </a:t>
            </a:r>
            <a:r>
              <a:rPr lang="en-US" dirty="0" err="1"/>
              <a:t>Jiwoon</a:t>
            </a:r>
            <a:r>
              <a:rPr lang="en-US" dirty="0"/>
              <a:t>, W. Bruce Croft, and </a:t>
            </a:r>
            <a:r>
              <a:rPr lang="en-US" dirty="0" err="1"/>
              <a:t>Joon</a:t>
            </a:r>
            <a:r>
              <a:rPr lang="en-US" dirty="0"/>
              <a:t> Ho Lee. "Finding similar questions in large question and answer archives." In Proceedings of the 14th ACM international conference on Information and knowledge management, pp. 84-90. ACM, 2005.</a:t>
            </a:r>
          </a:p>
          <a:p>
            <a:r>
              <a:rPr lang="en-US" dirty="0"/>
              <a:t>[2] Wang, Kai, </a:t>
            </a:r>
            <a:r>
              <a:rPr lang="en-US" dirty="0" err="1"/>
              <a:t>Zhaoyan</a:t>
            </a:r>
            <a:r>
              <a:rPr lang="en-US" dirty="0"/>
              <a:t> Ming, and Tat-Seng Chua. "A syntactic tree matching approach to finding similar questions in community-based </a:t>
            </a:r>
            <a:r>
              <a:rPr lang="en-US" dirty="0" err="1"/>
              <a:t>qa</a:t>
            </a:r>
            <a:r>
              <a:rPr lang="en-US" dirty="0"/>
              <a:t> services." In Proceedings of the 32nd international ACM SIGIR conference on Research and development in information retrieval, pp. 187-194. ACM, 2009.</a:t>
            </a:r>
          </a:p>
          <a:p>
            <a:r>
              <a:rPr lang="en-US" dirty="0"/>
              <a:t>[3] Cao, X., Cong, G., Cui, B., Jensen, C.S., Zhang, C.: The use of categorization information in language models for question retrieval. In: CIKM 2009, pp. 265–274. ACM, New York (2009)</a:t>
            </a:r>
          </a:p>
          <a:p>
            <a:r>
              <a:rPr lang="en-US" dirty="0"/>
              <a:t>[4] </a:t>
            </a:r>
            <a:r>
              <a:rPr lang="en-US" dirty="0" err="1"/>
              <a:t>Jijkoun</a:t>
            </a:r>
            <a:r>
              <a:rPr lang="en-US" dirty="0"/>
              <a:t>, V., de </a:t>
            </a:r>
            <a:r>
              <a:rPr lang="en-US" dirty="0" err="1"/>
              <a:t>Rijke</a:t>
            </a:r>
            <a:r>
              <a:rPr lang="en-US" dirty="0"/>
              <a:t>, M.: Retrieving answers from frequently asked questions pages on the web. In: CIKM 2005, pp. 76–83. ACM, New York (2005)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F6278E-D00E-48C6-ACEF-3221CEE1A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763</TotalTime>
  <Words>432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Finding Similar Questions from Community-based Q&amp;A Services </vt:lpstr>
      <vt:lpstr>The background of the problem</vt:lpstr>
      <vt:lpstr>Vectorizers</vt:lpstr>
      <vt:lpstr>Data Source and metrics  </vt:lpstr>
      <vt:lpstr>10-Second Summary of Experiments</vt:lpstr>
      <vt:lpstr>Results and Evaluation</vt:lpstr>
      <vt:lpstr>References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Similar Questions from Community-based QA Services </dc:title>
  <dc:creator>郭世强</dc:creator>
  <cp:lastModifiedBy>Stephanie Valentine</cp:lastModifiedBy>
  <cp:revision>30</cp:revision>
  <dcterms:created xsi:type="dcterms:W3CDTF">2014-04-17T20:27:14Z</dcterms:created>
  <dcterms:modified xsi:type="dcterms:W3CDTF">2014-04-21T19:44:36Z</dcterms:modified>
</cp:coreProperties>
</file>