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8" r:id="rId2"/>
    <p:sldId id="359" r:id="rId3"/>
    <p:sldId id="260" r:id="rId4"/>
    <p:sldId id="261" r:id="rId5"/>
    <p:sldId id="262" r:id="rId6"/>
    <p:sldId id="263" r:id="rId7"/>
    <p:sldId id="378" r:id="rId8"/>
    <p:sldId id="264" r:id="rId9"/>
    <p:sldId id="265" r:id="rId10"/>
    <p:sldId id="369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70" r:id="rId21"/>
    <p:sldId id="339" r:id="rId22"/>
    <p:sldId id="368" r:id="rId23"/>
    <p:sldId id="285" r:id="rId24"/>
    <p:sldId id="377" r:id="rId25"/>
    <p:sldId id="371" r:id="rId26"/>
    <p:sldId id="280" r:id="rId27"/>
    <p:sldId id="279" r:id="rId28"/>
    <p:sldId id="283" r:id="rId29"/>
    <p:sldId id="372" r:id="rId30"/>
    <p:sldId id="284" r:id="rId31"/>
    <p:sldId id="286" r:id="rId32"/>
    <p:sldId id="330" r:id="rId33"/>
    <p:sldId id="287" r:id="rId34"/>
    <p:sldId id="382" r:id="rId35"/>
    <p:sldId id="290" r:id="rId36"/>
    <p:sldId id="383" r:id="rId37"/>
    <p:sldId id="291" r:id="rId38"/>
    <p:sldId id="289" r:id="rId39"/>
    <p:sldId id="288" r:id="rId40"/>
    <p:sldId id="292" r:id="rId41"/>
    <p:sldId id="293" r:id="rId42"/>
    <p:sldId id="294" r:id="rId43"/>
    <p:sldId id="333" r:id="rId44"/>
    <p:sldId id="373" r:id="rId45"/>
    <p:sldId id="303" r:id="rId46"/>
    <p:sldId id="305" r:id="rId47"/>
    <p:sldId id="332" r:id="rId48"/>
    <p:sldId id="306" r:id="rId49"/>
    <p:sldId id="335" r:id="rId50"/>
    <p:sldId id="357" r:id="rId51"/>
    <p:sldId id="375" r:id="rId52"/>
    <p:sldId id="353" r:id="rId53"/>
    <p:sldId id="354" r:id="rId54"/>
    <p:sldId id="355" r:id="rId55"/>
    <p:sldId id="356" r:id="rId56"/>
    <p:sldId id="376" r:id="rId57"/>
    <p:sldId id="362" r:id="rId58"/>
    <p:sldId id="364" r:id="rId59"/>
    <p:sldId id="365" r:id="rId60"/>
    <p:sldId id="366" r:id="rId61"/>
    <p:sldId id="367" r:id="rId62"/>
    <p:sldId id="374" r:id="rId63"/>
    <p:sldId id="310" r:id="rId64"/>
    <p:sldId id="311" r:id="rId65"/>
    <p:sldId id="379" r:id="rId66"/>
    <p:sldId id="313" r:id="rId67"/>
    <p:sldId id="314" r:id="rId68"/>
    <p:sldId id="315" r:id="rId69"/>
    <p:sldId id="380" r:id="rId70"/>
    <p:sldId id="381" r:id="rId71"/>
    <p:sldId id="317" r:id="rId72"/>
    <p:sldId id="318" r:id="rId73"/>
    <p:sldId id="319" r:id="rId74"/>
    <p:sldId id="320" r:id="rId75"/>
    <p:sldId id="321" r:id="rId76"/>
    <p:sldId id="349" r:id="rId77"/>
    <p:sldId id="352" r:id="rId78"/>
    <p:sldId id="350" r:id="rId79"/>
    <p:sldId id="351" r:id="rId80"/>
    <p:sldId id="323" r:id="rId81"/>
    <p:sldId id="322" r:id="rId82"/>
    <p:sldId id="324" r:id="rId83"/>
    <p:sldId id="325" r:id="rId84"/>
    <p:sldId id="326" r:id="rId8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85996" autoAdjust="0"/>
  </p:normalViewPr>
  <p:slideViewPr>
    <p:cSldViewPr>
      <p:cViewPr varScale="1">
        <p:scale>
          <a:sx n="74" d="100"/>
          <a:sy n="74" d="100"/>
        </p:scale>
        <p:origin x="134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1/14/2015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1" y="4174404"/>
            <a:ext cx="8048509" cy="3263504"/>
          </a:xfrm>
        </p:spPr>
        <p:txBody>
          <a:bodyPr/>
          <a:lstStyle/>
          <a:p>
            <a:r>
              <a:rPr lang="en-US" sz="2400" dirty="0"/>
              <a:t>Shortcomings 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921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4" y="3071535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605" y="1590036"/>
            <a:ext cx="4310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 and t: </a:t>
            </a:r>
            <a:r>
              <a:rPr lang="en-US" dirty="0">
                <a:solidFill>
                  <a:schemeClr val="tx1"/>
                </a:solidFill>
              </a:rPr>
              <a:t>Two users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Item(p):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P: users set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j: item to be recommended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59689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degree in computer science or information systems “</a:t>
            </a:r>
          </a:p>
          <a:p>
            <a:r>
              <a:rPr lang="en-US" sz="2400" dirty="0" smtClean="0"/>
              <a:t>is labeled to: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057400"/>
            <a:ext cx="7011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Pattern: 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DE_LEVEL  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7170"/>
              </p:ext>
            </p:extLst>
          </p:nvPr>
        </p:nvGraphicFramePr>
        <p:xfrm>
          <a:off x="322662" y="1828800"/>
          <a:ext cx="8534400" cy="4282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727"/>
                <a:gridCol w="1957431"/>
                <a:gridCol w="1644242"/>
              </a:tblGrid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8378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(DEGREE)? (IN|OF)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(DEGREE)? 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(PREFER_VBD|PREFER_JJ)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(HIGHER_JJ)? (DEGREE_JJ)?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Pattern Library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Pattern: </a:t>
            </a:r>
            <a:r>
              <a:rPr lang="en-US" dirty="0">
                <a:solidFill>
                  <a:srgbClr val="0066FF"/>
                </a:solidFill>
              </a:rPr>
              <a:t>DE-LEVEL DEGREE ( IN | OF ) </a:t>
            </a:r>
            <a:r>
              <a:rPr lang="en-US" dirty="0" smtClean="0">
                <a:solidFill>
                  <a:srgbClr val="0066FF"/>
                </a:solidFill>
              </a:rPr>
              <a:t>MAJOR</a:t>
            </a:r>
            <a:endParaRPr lang="en-US" dirty="0">
              <a:solidFill>
                <a:srgbClr val="0066FF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90725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  <a:blipFill rotWithShape="0">
                <a:blip r:embed="rId2"/>
                <a:stretch>
                  <a:fillRect l="-1333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2837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Accuracy of </a:t>
            </a:r>
            <a:r>
              <a:rPr lang="en-US" sz="2800" dirty="0"/>
              <a:t>Information </a:t>
            </a:r>
            <a:r>
              <a:rPr lang="en-US" sz="2800" dirty="0" smtClean="0"/>
              <a:t>Extraction </a:t>
            </a:r>
            <a:r>
              <a:rPr lang="en-US" sz="2800" dirty="0"/>
              <a:t>C</a:t>
            </a:r>
            <a:r>
              <a:rPr lang="en-US" altLang="zh-CN" sz="2800" dirty="0" smtClean="0"/>
              <a:t>omparing to the Conditional Radom Fields (CRFs)</a:t>
            </a:r>
            <a:r>
              <a:rPr lang="en-US" sz="2800" dirty="0" smtClean="0"/>
              <a:t> Model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Using CRF</a:t>
            </a:r>
            <a:r>
              <a:rPr lang="en-US" sz="2400" dirty="0"/>
              <a:t>++ (T </a:t>
            </a:r>
            <a:r>
              <a:rPr lang="en-US" sz="2400" dirty="0" err="1" smtClean="0"/>
              <a:t>Kudoh</a:t>
            </a:r>
            <a:r>
              <a:rPr lang="en-US" sz="2400" dirty="0" smtClean="0"/>
              <a:t>, Software</a:t>
            </a:r>
            <a:r>
              <a:rPr lang="en-US" sz="2400" dirty="0"/>
              <a:t>)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200 </a:t>
            </a:r>
            <a:r>
              <a:rPr lang="en-US" altLang="zh-CN" sz="2400" dirty="0" smtClean="0"/>
              <a:t>labeled sentences to train the CRFs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</p:spPr>
            <p:txBody>
              <a:bodyPr/>
              <a:lstStyle/>
              <a:p>
                <a:r>
                  <a:rPr lang="en-US" sz="2800" dirty="0" smtClean="0"/>
                  <a:t>DCG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sz="2800" dirty="0" smtClean="0"/>
                  <a:t>A measure </a:t>
                </a:r>
                <a:r>
                  <a:rPr lang="en-US" sz="2800" dirty="0"/>
                  <a:t>of ranking </a:t>
                </a:r>
                <a:r>
                  <a:rPr lang="en-US" sz="2800" dirty="0" smtClean="0"/>
                  <a:t>quality. How documents are ranked according to their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scores</a:t>
                </a:r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position of the document. 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score assessors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to document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at position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number of first p query results.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  <a:blipFill rotWithShape="0">
                <a:blip r:embed="rId3"/>
                <a:stretch>
                  <a:fillRect l="-1474" t="-1419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DCG 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55170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9177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7986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 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  <a:blipFill rotWithShape="0">
                <a:blip r:embed="rId3"/>
                <a:stretch>
                  <a:fillRect l="-1333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information.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r>
              <a:rPr lang="en-US" sz="2800" dirty="0"/>
              <a:t>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that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0119"/>
              </p:ext>
            </p:extLst>
          </p:nvPr>
        </p:nvGraphicFramePr>
        <p:xfrm>
          <a:off x="838200" y="31242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7181"/>
              </p:ext>
            </p:extLst>
          </p:nvPr>
        </p:nvGraphicFramePr>
        <p:xfrm>
          <a:off x="838200" y="32004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0.78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733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Collecting the front 100 search 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</a:t>
            </a:r>
            <a:r>
              <a:rPr lang="en-US" dirty="0" smtClean="0"/>
              <a:t>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dirty="0" smtClean="0"/>
              <a:t>Five judges evaluated results manually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06306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10.86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27.785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24.85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47.06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0.825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51.97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73.33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005238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45.57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finite state transducer </a:t>
            </a:r>
            <a:r>
              <a:rPr lang="en-US" sz="2800" dirty="0" smtClean="0"/>
              <a:t>based pattern matching tool </a:t>
            </a:r>
            <a:r>
              <a:rPr lang="en-US" sz="28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15705</TotalTime>
  <Words>2954</Words>
  <Application>Microsoft Office PowerPoint</Application>
  <PresentationFormat>On-screen Show (4:3)</PresentationFormat>
  <Paragraphs>916</Paragraphs>
  <Slides>84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Dotum</vt:lpstr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JOBFINDER: A PERSONALIZED RÉSUMÉ – JOB MATCHINGSYSTEM</vt:lpstr>
      <vt:lpstr>Table of Contents</vt:lpstr>
      <vt:lpstr>Motivation</vt:lpstr>
      <vt:lpstr>They All Use Keyword Searching</vt:lpstr>
      <vt:lpstr>Problems of Keyword Searching</vt:lpstr>
      <vt:lpstr>Résumés  as Query</vt:lpstr>
      <vt:lpstr>HCI Consideration </vt:lpstr>
      <vt:lpstr>Job Finder</vt:lpstr>
      <vt:lpstr>Contributions of our works</vt:lpstr>
      <vt:lpstr>Table of Contents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Table of Contents</vt:lpstr>
      <vt:lpstr>Problem Definition </vt:lpstr>
      <vt:lpstr>Challenges </vt:lpstr>
      <vt:lpstr>Combinatorial Explosion</vt:lpstr>
      <vt:lpstr>Résumé and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Sentences of Degree Information</vt:lpstr>
      <vt:lpstr>Semantic Labeling</vt:lpstr>
      <vt:lpstr>Semantic Labeling</vt:lpstr>
      <vt:lpstr>Pattern Matching </vt:lpstr>
      <vt:lpstr>More Labels</vt:lpstr>
      <vt:lpstr>Patterns for Matching Degrees</vt:lpstr>
      <vt:lpstr>More Degree Matching Examples </vt:lpstr>
      <vt:lpstr>Python Pattern Library</vt:lpstr>
      <vt:lpstr>Finite Automata Transducer</vt:lpstr>
      <vt:lpstr>Token Pattern Matching Library</vt:lpstr>
      <vt:lpstr>Flexibility–Regular Expression Style </vt:lpstr>
      <vt:lpstr>Connected by Algebra Operators</vt:lpstr>
      <vt:lpstr>OO Programming Style</vt:lpstr>
      <vt:lpstr>Simplicity   </vt:lpstr>
      <vt:lpstr>Table of Contents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PowerPoint Presentation</vt:lpstr>
      <vt:lpstr>Table of Contents</vt:lpstr>
      <vt:lpstr>Find Terms in Job Descriptions </vt:lpstr>
      <vt:lpstr>Bootstrap Approach </vt:lpstr>
      <vt:lpstr>Bootstrap Approach </vt:lpstr>
      <vt:lpstr>Dbpedia Page </vt:lpstr>
      <vt:lpstr>Table of Contents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Table of Contents</vt:lpstr>
      <vt:lpstr>Information Extraction </vt:lpstr>
      <vt:lpstr>Ontology Similarity – DCG </vt:lpstr>
      <vt:lpstr>Ontology Similarity – NDCG </vt:lpstr>
      <vt:lpstr>Ontology Similarity </vt:lpstr>
      <vt:lpstr>Ontology Similarity </vt:lpstr>
      <vt:lpstr> Résumé – Job Matching</vt:lpstr>
      <vt:lpstr>Kullback-Leibler Divergence</vt:lpstr>
      <vt:lpstr>TF-IDF</vt:lpstr>
      <vt:lpstr>TF-IDF</vt:lpstr>
      <vt:lpstr>Okapi BM25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835</cp:revision>
  <cp:lastPrinted>2012-06-25T20:32:36Z</cp:lastPrinted>
  <dcterms:created xsi:type="dcterms:W3CDTF">2008-08-18T16:27:39Z</dcterms:created>
  <dcterms:modified xsi:type="dcterms:W3CDTF">2015-01-15T04:38:54Z</dcterms:modified>
</cp:coreProperties>
</file>