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29" r:id="rId48"/>
    <p:sldId id="327" r:id="rId49"/>
    <p:sldId id="305" r:id="rId50"/>
    <p:sldId id="306" r:id="rId51"/>
    <p:sldId id="307" r:id="rId52"/>
    <p:sldId id="328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3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12/2/2014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4063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80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19100"/>
            <a:ext cx="9144000" cy="266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Master’s Defense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Shiqiang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Guo</a:t>
            </a:r>
            <a:r>
              <a:rPr lang="zh-CN" altLang="en-US" sz="2700" dirty="0" smtClean="0">
                <a:solidFill>
                  <a:schemeClr val="tx1"/>
                </a:solidFill>
              </a:rPr>
              <a:t>， </a:t>
            </a:r>
            <a:r>
              <a:rPr lang="en-US" altLang="zh-CN" sz="2700" dirty="0" smtClean="0">
                <a:solidFill>
                  <a:schemeClr val="tx1"/>
                </a:solidFill>
              </a:rPr>
              <a:t>Tracy Hammond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JOBFINDER: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PERSONALIZED </a:t>
            </a:r>
            <a:r>
              <a:rPr lang="en-US" dirty="0" smtClean="0">
                <a:solidFill>
                  <a:schemeClr val="tx1"/>
                </a:solidFill>
              </a:rPr>
              <a:t>Résumé-JOB </a:t>
            </a:r>
            <a:r>
              <a:rPr lang="en-US" dirty="0">
                <a:solidFill>
                  <a:schemeClr val="tx1"/>
                </a:solidFill>
              </a:rPr>
              <a:t>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lvl="1"/>
            <a:r>
              <a:rPr lang="en-US" sz="2400" dirty="0" smtClean="0"/>
              <a:t>Cold </a:t>
            </a:r>
            <a:r>
              <a:rPr lang="en-US" sz="2400" dirty="0"/>
              <a:t>start</a:t>
            </a:r>
          </a:p>
          <a:p>
            <a:pPr lvl="1"/>
            <a:r>
              <a:rPr lang="en-US" sz="2400" dirty="0" smtClean="0"/>
              <a:t>Sparseness </a:t>
            </a:r>
            <a:r>
              <a:rPr lang="en-US" sz="2400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90880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279317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667000"/>
            <a:ext cx="7343775" cy="3263504"/>
          </a:xfrm>
        </p:spPr>
        <p:txBody>
          <a:bodyPr/>
          <a:lstStyle/>
          <a:p>
            <a:r>
              <a:rPr lang="en-US" sz="2800" dirty="0"/>
              <a:t>Yao Lu et. A. 2013 </a:t>
            </a:r>
          </a:p>
          <a:p>
            <a:r>
              <a:rPr lang="en-US" sz="2800" dirty="0"/>
              <a:t>Content –based Recommendation </a:t>
            </a:r>
          </a:p>
          <a:p>
            <a:pPr lvl="1"/>
            <a:r>
              <a:rPr lang="en-US" sz="2400" dirty="0"/>
              <a:t>Similarity is computed using Latent Semantic Analysis (LSA) </a:t>
            </a:r>
          </a:p>
          <a:p>
            <a:r>
              <a:rPr lang="en-US" sz="2800" dirty="0" smtClean="0"/>
              <a:t>Interaction-based Recommendation</a:t>
            </a:r>
          </a:p>
          <a:p>
            <a:pPr lvl="1"/>
            <a:r>
              <a:rPr lang="en-US" sz="2400" dirty="0" smtClean="0"/>
              <a:t>Apply &gt; Favorite &gt; Like &gt; Visit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73786"/>
            <a:ext cx="55873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7343775" cy="4275534"/>
          </a:xfrm>
        </p:spPr>
        <p:txBody>
          <a:bodyPr/>
          <a:lstStyle/>
          <a:p>
            <a:r>
              <a:rPr lang="en-US" altLang="zh-CN" sz="2400" dirty="0"/>
              <a:t>Recommend Job  C  to Peter because Yao  liked  Job  C,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Peter and Yao have similar profiles;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 A  to  Peter  because  Peter  applied for </a:t>
            </a:r>
            <a:r>
              <a:rPr lang="en-US" altLang="zh-CN" sz="2400" dirty="0" smtClean="0"/>
              <a:t>Job </a:t>
            </a:r>
            <a:r>
              <a:rPr lang="en-US" altLang="zh-CN" sz="2400" dirty="0"/>
              <a:t>B, and Job A and Job B are </a:t>
            </a:r>
            <a:r>
              <a:rPr lang="en-US" altLang="zh-CN" sz="2400" dirty="0" smtClean="0"/>
              <a:t>similar;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Employer 3 to Peter because Peter </a:t>
            </a:r>
            <a:r>
              <a:rPr lang="en-US" altLang="zh-CN" sz="2400" dirty="0" smtClean="0"/>
              <a:t>applied for </a:t>
            </a:r>
            <a:r>
              <a:rPr lang="en-US" altLang="zh-CN" sz="2400" dirty="0"/>
              <a:t>Job B and Job B is posted by Employer 3;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B to Yao because Peter applied for </a:t>
            </a:r>
            <a:r>
              <a:rPr lang="en-US" altLang="zh-CN" sz="2400" dirty="0" smtClean="0"/>
              <a:t>Job B</a:t>
            </a:r>
            <a:r>
              <a:rPr lang="en-US" altLang="zh-CN" sz="2400" dirty="0"/>
              <a:t>, and Peter and Yao have similar profiles.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8013" cy="3084314"/>
          </a:xfrm>
        </p:spPr>
        <p:txBody>
          <a:bodyPr/>
          <a:lstStyle/>
          <a:p>
            <a:r>
              <a:rPr lang="en-US" sz="2400" dirty="0"/>
              <a:t>A system that aids in the shortlisting of candidates for jobs.</a:t>
            </a:r>
          </a:p>
          <a:p>
            <a:r>
              <a:rPr lang="en-US" sz="2400" dirty="0"/>
              <a:t>Using Conditional Random Fields (CRFs) model to extract the information from résumés</a:t>
            </a:r>
          </a:p>
          <a:p>
            <a:r>
              <a:rPr lang="en-US" sz="2400" dirty="0"/>
              <a:t>Filtering the candidates with facets</a:t>
            </a:r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IBM PROSPECT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325" y="102691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4050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/>
              <a:t>Resource Classification</a:t>
            </a:r>
          </a:p>
          <a:p>
            <a:r>
              <a:rPr lang="en-US" sz="2800" dirty="0"/>
              <a:t>Help recruiters to find </a:t>
            </a:r>
          </a:p>
          <a:p>
            <a:r>
              <a:rPr lang="en-US" sz="2800" dirty="0"/>
              <a:t>candidates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15764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HP Resource </a:t>
            </a:r>
            <a:r>
              <a:rPr lang="en-US" dirty="0">
                <a:solidFill>
                  <a:schemeClr val="tx1"/>
                </a:solidFill>
              </a:rPr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78" y="3429000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/>
          </a:bodyPr>
          <a:lstStyle/>
          <a:p>
            <a:r>
              <a:rPr lang="en-US" sz="2800" dirty="0"/>
              <a:t>Most systems can only process the structured data  </a:t>
            </a:r>
          </a:p>
          <a:p>
            <a:pPr marL="0" indent="0"/>
            <a:endParaRPr lang="en-US" sz="2800" dirty="0"/>
          </a:p>
          <a:p>
            <a:r>
              <a:rPr lang="en-US" sz="2800" dirty="0"/>
              <a:t>The systems that have information extraction module are designed for recruiters</a:t>
            </a:r>
          </a:p>
          <a:p>
            <a:pPr marL="0" indent="0"/>
            <a:endParaRPr lang="en-US" sz="2800" dirty="0"/>
          </a:p>
          <a:p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4292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Problems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0099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Definition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6" y="2125266"/>
            <a:ext cx="2482360" cy="35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16"/>
          <p:cNvSpPr/>
          <p:nvPr/>
        </p:nvSpPr>
        <p:spPr>
          <a:xfrm>
            <a:off x="2931796" y="3659525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77" y="1929215"/>
            <a:ext cx="524351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1"/>
            <a:ext cx="8228013" cy="3276600"/>
          </a:xfrm>
        </p:spPr>
        <p:txBody>
          <a:bodyPr/>
          <a:lstStyle/>
          <a:p>
            <a:r>
              <a:rPr lang="en-US" sz="2800" dirty="0"/>
              <a:t>r is the user‘s résumé model,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 </a:t>
            </a:r>
            <a:r>
              <a:rPr lang="en-US" sz="2800" dirty="0"/>
              <a:t>is the feature of r </a:t>
            </a:r>
          </a:p>
          <a:p>
            <a:r>
              <a:rPr lang="en-US" sz="2800" dirty="0"/>
              <a:t>j is the job description model , </a:t>
            </a:r>
            <a:r>
              <a:rPr lang="en-US" sz="2800" dirty="0" err="1"/>
              <a:t>j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 </a:t>
            </a:r>
            <a:r>
              <a:rPr lang="en-US" sz="2800" dirty="0"/>
              <a:t>is the feature of j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3429000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lvl="0"/>
            <a:r>
              <a:rPr lang="en-US" altLang="zh-CN" sz="2800" dirty="0" smtClean="0"/>
              <a:t>Job finding websites are one of main channels today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0648" y="760213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job </a:t>
            </a:r>
            <a:r>
              <a:rPr lang="en-US" sz="2800" dirty="0" smtClean="0">
                <a:sym typeface="Wingdings" panose="05000000000000000000" pitchFamily="2" charset="2"/>
              </a:rPr>
              <a:t>  </a:t>
            </a:r>
            <a:r>
              <a:rPr lang="en-US" sz="2800" dirty="0">
                <a:sym typeface="Wingdings" panose="05000000000000000000" pitchFamily="2" charset="2"/>
              </a:rPr>
              <a:t>search(r, J)   </a:t>
            </a:r>
          </a:p>
          <a:p>
            <a:r>
              <a:rPr lang="en-US" sz="2800" dirty="0">
                <a:sym typeface="Wingdings" panose="05000000000000000000" pitchFamily="2" charset="2"/>
              </a:rPr>
              <a:t>Return list of jobs in J ranked by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) 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5" y="2286000"/>
            <a:ext cx="56454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2209800"/>
            <a:ext cx="5181600" cy="38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6231" y="2309511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r>
              <a:rPr lang="en-US" sz="2800" dirty="0"/>
              <a:t>Ask users to input their profiles? </a:t>
            </a:r>
          </a:p>
          <a:p>
            <a:pPr lvl="1"/>
            <a:r>
              <a:rPr lang="en-US" sz="2400" dirty="0"/>
              <a:t>Users don’t like input personal information </a:t>
            </a:r>
          </a:p>
          <a:p>
            <a:pPr lvl="1"/>
            <a:r>
              <a:rPr lang="en-US" sz="2400" dirty="0"/>
              <a:t>Recruiter don’t like input job description in web forms </a:t>
            </a:r>
          </a:p>
          <a:p>
            <a:r>
              <a:rPr lang="en-US" sz="2800" dirty="0"/>
              <a:t>So we need extract information from plaint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972" y="11430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Extracting the models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022" y="1044162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Information Extraction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41910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Bachelors degree in Computer or Information Systems</a:t>
            </a:r>
          </a:p>
          <a:p>
            <a:endParaRPr lang="en-US" sz="2600" dirty="0" smtClean="0"/>
          </a:p>
          <a:p>
            <a:r>
              <a:rPr lang="en-US" sz="2600" dirty="0" smtClean="0"/>
              <a:t>BS or MS in computer science or similar degree </a:t>
            </a:r>
          </a:p>
          <a:p>
            <a:endParaRPr lang="en-US" sz="2600" dirty="0" smtClean="0"/>
          </a:p>
          <a:p>
            <a:r>
              <a:rPr lang="en-US" sz="2600" dirty="0" smtClean="0"/>
              <a:t>MS/PhD Degree in Computer, Science, Engineering or Finance from top institution. </a:t>
            </a:r>
          </a:p>
          <a:p>
            <a:endParaRPr lang="en-US" sz="2600" dirty="0" smtClean="0"/>
          </a:p>
          <a:p>
            <a:r>
              <a:rPr lang="en-US" sz="2600" dirty="0" smtClean="0"/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Some </a:t>
            </a:r>
            <a:r>
              <a:rPr lang="en-US" dirty="0" smtClean="0">
                <a:solidFill>
                  <a:schemeClr val="tx1"/>
                </a:solidFill>
              </a:rPr>
              <a:t>sentences from </a:t>
            </a:r>
            <a:r>
              <a:rPr lang="en-US" dirty="0">
                <a:solidFill>
                  <a:schemeClr val="tx1"/>
                </a:solidFill>
              </a:rPr>
              <a:t>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34553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  single concept has multiple expressions</a:t>
            </a:r>
          </a:p>
          <a:p>
            <a:r>
              <a:rPr lang="en-US" sz="9600" dirty="0"/>
              <a:t>“bachelor’s degree”, the pattern will like below:</a:t>
            </a:r>
          </a:p>
          <a:p>
            <a:r>
              <a:rPr lang="en-US" sz="9600" dirty="0"/>
              <a:t>( Baccalaureate | bachelors | bachelor | B.S | BS | BA ) degree</a:t>
            </a:r>
          </a:p>
          <a:p>
            <a:endParaRPr lang="en-US" sz="9600" dirty="0"/>
          </a:p>
          <a:p>
            <a:r>
              <a:rPr lang="en-US" sz="9600" dirty="0"/>
              <a:t>All words mean 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9557" y="10935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Semantic Labeling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199" y="4694304"/>
            <a:ext cx="8228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Baccalaureate”, ”bachelors”, ”bachelor” ,”B.S.”, ”B.S”,”BS”,”BA”,”BA/BS”, ”BABS”, ”BSBA”, ”B.A.”, ”4-year”,”4-year”, ”4 year”, ”four year”, ”college”, ”Undergraduate” , ”University”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96752"/>
              </p:ext>
            </p:extLst>
          </p:nvPr>
        </p:nvGraphicFramePr>
        <p:xfrm>
          <a:off x="858017" y="3886200"/>
          <a:ext cx="72953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930788"/>
                <a:gridCol w="468616"/>
                <a:gridCol w="1955961"/>
                <a:gridCol w="560302"/>
                <a:gridCol w="1637181"/>
                <a:gridCol w="258931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Matching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79814"/>
              </p:ext>
            </p:extLst>
          </p:nvPr>
        </p:nvGraphicFramePr>
        <p:xfrm>
          <a:off x="629251" y="2590800"/>
          <a:ext cx="7456872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690"/>
                <a:gridCol w="882533"/>
                <a:gridCol w="444321"/>
                <a:gridCol w="1854558"/>
                <a:gridCol w="531254"/>
                <a:gridCol w="1767625"/>
                <a:gridCol w="569891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70253"/>
              </p:ext>
            </p:extLst>
          </p:nvPr>
        </p:nvGraphicFramePr>
        <p:xfrm>
          <a:off x="381000" y="4724400"/>
          <a:ext cx="8414737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811"/>
                <a:gridCol w="490496"/>
                <a:gridCol w="1393372"/>
                <a:gridCol w="786611"/>
                <a:gridCol w="1838884"/>
                <a:gridCol w="591797"/>
                <a:gridCol w="1185488"/>
                <a:gridCol w="927278"/>
              </a:tblGrid>
              <a:tr h="4648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Similar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5249" y="1908572"/>
            <a:ext cx="802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DE_LEVEL </a:t>
            </a:r>
            <a:r>
              <a:rPr lang="en-US" dirty="0">
                <a:solidFill>
                  <a:schemeClr val="tx1"/>
                </a:solidFill>
              </a:rPr>
              <a:t>(, DE_LEVEL)* (or DE_LEVEL)? DEGREE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44" y="2486685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131094"/>
            <a:ext cx="779091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They all use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expression is token or word</a:t>
            </a:r>
          </a:p>
          <a:p>
            <a:r>
              <a:rPr lang="en-US" sz="2400" dirty="0" err="1"/>
              <a:t>seqMatcher</a:t>
            </a:r>
            <a:r>
              <a:rPr lang="en-US" sz="2400" dirty="0"/>
              <a:t> = </a:t>
            </a:r>
            <a:r>
              <a:rPr lang="en-US" sz="2400" dirty="0" err="1"/>
              <a:t>parser.parse</a:t>
            </a:r>
            <a:endParaRPr lang="en-US" sz="2400" dirty="0"/>
          </a:p>
          <a:p>
            <a:r>
              <a:rPr lang="en-US" sz="2400" dirty="0"/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Regular Expression Over Tokens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231" y="1071931"/>
            <a:ext cx="723661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Finite </a:t>
            </a:r>
            <a:r>
              <a:rPr lang="en-US" sz="3600" dirty="0" smtClean="0">
                <a:solidFill>
                  <a:schemeClr val="tx1"/>
                </a:solidFill>
              </a:rPr>
              <a:t>Automata Transducers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3200400"/>
            <a:ext cx="8737823" cy="28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742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Patterns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atching Degree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 ,  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Matchers </a:t>
            </a:r>
            <a:r>
              <a:rPr lang="en-US" dirty="0" smtClean="0">
                <a:solidFill>
                  <a:schemeClr val="tx1"/>
                </a:solidFill>
              </a:rPr>
              <a:t>current support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8348433" cy="36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52008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Flexibility --  regular expression style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Pattern: DE-LEVEL DEGREE ( IN | OF ) DT? MAJOR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dirty="0" err="1">
                <a:solidFill>
                  <a:schemeClr val="tx1"/>
                </a:solidFill>
              </a:rPr>
              <a:t>seqMatcher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 err="1">
                <a:solidFill>
                  <a:schemeClr val="tx1"/>
                </a:solidFill>
              </a:rPr>
              <a:t>parser.parse</a:t>
            </a:r>
            <a:r>
              <a:rPr lang="en-US" dirty="0">
                <a:solidFill>
                  <a:schemeClr val="tx1"/>
                </a:solidFill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r>
              <a:rPr lang="en-US" sz="2400" dirty="0" err="1" smtClean="0"/>
              <a:t>seqMatcher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UnitMatcher</a:t>
            </a:r>
            <a:r>
              <a:rPr lang="en-US" sz="2400" dirty="0"/>
              <a:t>(”DE-LEVEL”) </a:t>
            </a:r>
            <a:r>
              <a:rPr lang="en-US" sz="2400" dirty="0" smtClean="0"/>
              <a:t>+ </a:t>
            </a:r>
            <a:r>
              <a:rPr lang="en-US" sz="2400" dirty="0" err="1" smtClean="0"/>
              <a:t>UnitMatcher</a:t>
            </a:r>
            <a:r>
              <a:rPr lang="en-US" sz="2400" dirty="0"/>
              <a:t>(”DEGREE”) </a:t>
            </a:r>
            <a:r>
              <a:rPr lang="en-US" sz="2400" dirty="0" smtClean="0"/>
              <a:t>+ ( </a:t>
            </a:r>
            <a:r>
              <a:rPr lang="en-US" sz="2400" dirty="0" err="1"/>
              <a:t>UnitMatcher</a:t>
            </a:r>
            <a:r>
              <a:rPr lang="en-US" sz="2400" dirty="0"/>
              <a:t>(”IN”) | </a:t>
            </a:r>
            <a:r>
              <a:rPr lang="en-US" sz="2400" dirty="0" err="1"/>
              <a:t>UnitMatcher</a:t>
            </a:r>
            <a:r>
              <a:rPr lang="en-US" sz="2400" dirty="0"/>
              <a:t>(”OF” ) ) + </a:t>
            </a:r>
            <a:r>
              <a:rPr lang="en-US" sz="2400" dirty="0" err="1"/>
              <a:t>UnitMatcher</a:t>
            </a:r>
            <a:r>
              <a:rPr lang="en-US" sz="2400" dirty="0"/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066800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-- </a:t>
            </a:r>
            <a:r>
              <a:rPr lang="en-US" dirty="0" smtClean="0">
                <a:solidFill>
                  <a:schemeClr val="tx1"/>
                </a:solidFill>
              </a:rPr>
              <a:t>connected by algebra  operator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r>
              <a:rPr lang="en-US" dirty="0" smtClean="0">
                <a:solidFill>
                  <a:schemeClr val="tx1"/>
                </a:solidFill>
              </a:rPr>
              <a:t>– OO programming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matcher1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(”DE-LEVEL”)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matcher2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(”DEGREE”)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matcher3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(”IN”)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matcher4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(”OF”)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matcher5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(”MAJOR”)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matcher6 = </a:t>
            </a:r>
            <a:r>
              <a:rPr lang="en-US" sz="2400" dirty="0" err="1">
                <a:solidFill>
                  <a:schemeClr val="tx1"/>
                </a:solidFill>
              </a:rPr>
              <a:t>AlternateMatcher</a:t>
            </a:r>
            <a:r>
              <a:rPr lang="en-US" sz="2400" dirty="0">
                <a:solidFill>
                  <a:schemeClr val="tx1"/>
                </a:solidFill>
              </a:rPr>
              <a:t>([matcher3,matcher4])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seqMatcher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SeqMatcher</a:t>
            </a:r>
            <a:r>
              <a:rPr lang="en-US" sz="2400" dirty="0">
                <a:solidFill>
                  <a:schemeClr val="tx1"/>
                </a:solidFill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1802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1574" y="2199016"/>
            <a:ext cx="66523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customized in catch function and output function by lambda expression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5419"/>
              </p:ext>
            </p:extLst>
          </p:nvPr>
        </p:nvGraphicFramePr>
        <p:xfrm>
          <a:off x="685798" y="2895600"/>
          <a:ext cx="764857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854"/>
                <a:gridCol w="905221"/>
                <a:gridCol w="455744"/>
                <a:gridCol w="1902235"/>
                <a:gridCol w="544912"/>
                <a:gridCol w="1813068"/>
                <a:gridCol w="58454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6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81400"/>
          </a:xfrm>
        </p:spPr>
        <p:txBody>
          <a:bodyPr/>
          <a:lstStyle/>
          <a:p>
            <a:r>
              <a:rPr lang="en-US" sz="2800" dirty="0"/>
              <a:t>lambda </a:t>
            </a:r>
            <a:r>
              <a:rPr lang="en-US" sz="2800" dirty="0" smtClean="0"/>
              <a:t>x:x[0] </a:t>
            </a:r>
            <a:r>
              <a:rPr lang="en-US" sz="2800" dirty="0"/>
              <a:t>– </a:t>
            </a:r>
            <a:r>
              <a:rPr lang="en-US" sz="2800" dirty="0" smtClean="0"/>
              <a:t>catch the original text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x:x[2</a:t>
            </a:r>
            <a:r>
              <a:rPr lang="en-US" sz="2800" dirty="0" smtClean="0"/>
              <a:t>]   -- catch the first layer label 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x:x[1</a:t>
            </a:r>
            <a:r>
              <a:rPr lang="en-US" sz="2800" dirty="0" smtClean="0"/>
              <a:t>] – output the second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131094"/>
            <a:ext cx="810974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– Lambda expression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189" y="2724855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Similarity Calculation </a:t>
            </a:r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01" y="2209800"/>
            <a:ext cx="8228013" cy="4981575"/>
          </a:xfrm>
        </p:spPr>
        <p:txBody>
          <a:bodyPr/>
          <a:lstStyle/>
          <a:p>
            <a:r>
              <a:rPr lang="en-US" sz="2400" dirty="0" smtClean="0"/>
              <a:t>When  searching with Java </a:t>
            </a:r>
          </a:p>
          <a:p>
            <a:r>
              <a:rPr lang="en-US" sz="2400" dirty="0" smtClean="0"/>
              <a:t>7000 unranked </a:t>
            </a:r>
            <a:r>
              <a:rPr lang="en-US" sz="2400" dirty="0"/>
              <a:t>jobs </a:t>
            </a:r>
            <a:r>
              <a:rPr lang="en-US" sz="2400" dirty="0" smtClean="0"/>
              <a:t>returned.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 many jobs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result is not </a:t>
            </a:r>
            <a:r>
              <a:rPr lang="en-US" sz="2400" dirty="0" smtClean="0"/>
              <a:t>ranked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Job finding become a tedious work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101" y="915691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Problems of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96" y="1872332"/>
            <a:ext cx="3475304" cy="3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Job Description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82136"/>
              </p:ext>
            </p:extLst>
          </p:nvPr>
        </p:nvGraphicFramePr>
        <p:xfrm>
          <a:off x="457200" y="2337766"/>
          <a:ext cx="8229600" cy="3301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Part of Résumé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Part of Job Description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87331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terms in </a:t>
            </a:r>
            <a:r>
              <a:rPr lang="en-US" dirty="0" smtClean="0">
                <a:solidFill>
                  <a:schemeClr val="tx1"/>
                </a:solidFill>
              </a:rPr>
              <a:t>Job Description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4929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&gt;</a:t>
            </a:r>
            <a:endParaRPr lang="en-US" sz="2800" dirty="0"/>
          </a:p>
          <a:p>
            <a:r>
              <a:rPr lang="en-US" sz="2800" dirty="0" smtClean="0"/>
              <a:t>&lt; 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 fifty initial terms manually, add 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in sentences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Bootstrap approach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2" y="2476056"/>
            <a:ext cx="6478205" cy="2781744"/>
          </a:xfr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66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Dbpedia Page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904589" cy="5867400"/>
          </a:xfrm>
        </p:spPr>
      </p:pic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0265" y="1875998"/>
            <a:ext cx="8228013" cy="49815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assume that all links in the taxonomy have </a:t>
            </a:r>
            <a:r>
              <a:rPr lang="en-US" dirty="0" smtClean="0"/>
              <a:t>uniform distance</a:t>
            </a:r>
            <a:endParaRPr lang="en-US" dirty="0"/>
          </a:p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65" y="5638800"/>
            <a:ext cx="8228013" cy="720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667000"/>
            <a:ext cx="4916718" cy="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2819400"/>
            <a:ext cx="8228013" cy="720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67" y="3933378"/>
            <a:ext cx="839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Only  </a:t>
            </a:r>
            <a:r>
              <a:rPr lang="en-US" sz="3200" dirty="0">
                <a:solidFill>
                  <a:schemeClr val="tx1"/>
                </a:solidFill>
              </a:rPr>
              <a:t>big ontologies/thesauri like </a:t>
            </a:r>
            <a:r>
              <a:rPr lang="en-US" sz="3200" dirty="0" err="1">
                <a:solidFill>
                  <a:schemeClr val="tx1"/>
                </a:solidFill>
              </a:rPr>
              <a:t>Wordnet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have </a:t>
            </a:r>
            <a:r>
              <a:rPr lang="en-US" sz="3200" dirty="0">
                <a:solidFill>
                  <a:schemeClr val="tx1"/>
                </a:solidFill>
              </a:rPr>
              <a:t>this </a:t>
            </a:r>
            <a:r>
              <a:rPr lang="en-US" sz="3200" dirty="0" smtClean="0">
                <a:solidFill>
                  <a:schemeClr val="tx1"/>
                </a:solidFill>
              </a:rPr>
              <a:t>kind  </a:t>
            </a:r>
            <a:r>
              <a:rPr lang="en-US" sz="3200" dirty="0">
                <a:solidFill>
                  <a:schemeClr val="tx1"/>
                </a:solidFill>
              </a:rPr>
              <a:t>of </a:t>
            </a:r>
            <a:r>
              <a:rPr lang="en-US" sz="3200" dirty="0" smtClean="0">
                <a:solidFill>
                  <a:schemeClr val="tx1"/>
                </a:solidFill>
              </a:rPr>
              <a:t>information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 Content-based measures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/>
              <a:t> </a:t>
            </a:r>
            <a:r>
              <a:rPr lang="en-US" smtClean="0"/>
              <a:t>   if </a:t>
            </a:r>
            <a:r>
              <a:rPr lang="en-US" dirty="0"/>
              <a:t>the concepts do not have </a:t>
            </a:r>
            <a:r>
              <a:rPr lang="en-US" dirty="0" smtClean="0"/>
              <a:t>enough common </a:t>
            </a:r>
            <a:r>
              <a:rPr lang="en-US" dirty="0" err="1"/>
              <a:t>subsumers</a:t>
            </a:r>
            <a:r>
              <a:rPr lang="en-US" dirty="0"/>
              <a:t>, their similarities </a:t>
            </a:r>
            <a:r>
              <a:rPr lang="en-US" dirty="0" smtClean="0"/>
              <a:t>are hard </a:t>
            </a:r>
            <a:r>
              <a:rPr lang="en-US" dirty="0"/>
              <a:t>to be calculated </a:t>
            </a:r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92" y="28956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r>
              <a:rPr lang="en-US" sz="2800" dirty="0" smtClean="0"/>
              <a:t>A résumé has completed personal information </a:t>
            </a:r>
          </a:p>
          <a:p>
            <a:pPr lvl="1"/>
            <a:r>
              <a:rPr lang="en-US" sz="2400" dirty="0" smtClean="0"/>
              <a:t>Education </a:t>
            </a:r>
          </a:p>
          <a:p>
            <a:pPr lvl="1"/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lvl="1"/>
            <a:r>
              <a:rPr lang="en-US" sz="2400" dirty="0" smtClean="0"/>
              <a:t>Skills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Finding similarity between résumés and jobs</a:t>
            </a:r>
          </a:p>
          <a:p>
            <a:r>
              <a:rPr lang="en-US" sz="2800" dirty="0" smtClean="0"/>
              <a:t>Ranking the jobs by their similarity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991" y="990600"/>
            <a:ext cx="8228013" cy="7016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idea of </a:t>
            </a:r>
            <a:r>
              <a:rPr lang="en-US" dirty="0" err="1" smtClean="0">
                <a:solidFill>
                  <a:schemeClr val="tx1"/>
                </a:solidFill>
              </a:rPr>
              <a:t>JobFinder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documents have a 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documents 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870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 of Similarity Calculation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8" y="1752599"/>
            <a:ext cx="4217451" cy="4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43000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Combine Keyword Search and </a:t>
            </a:r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altLang="zh-CN" dirty="0" smtClean="0">
                <a:solidFill>
                  <a:schemeClr val="tx1"/>
                </a:solidFill>
              </a:rPr>
              <a:t>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971800"/>
            <a:ext cx="689323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Keyword searching personal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Ranking by model similarity values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Similarity between terms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" y="2438400"/>
            <a:ext cx="7052442" cy="34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438400"/>
            <a:ext cx="4724400" cy="38458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07" y="1131094"/>
            <a:ext cx="815094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9"/>
            <a:ext cx="8228013" cy="3962400"/>
          </a:xfrm>
        </p:spPr>
        <p:txBody>
          <a:bodyPr/>
          <a:lstStyle/>
          <a:p>
            <a:r>
              <a:rPr lang="en-US" dirty="0"/>
              <a:t>Normalized Discounted Cumulative Gain(NDCG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5474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</a:t>
            </a:r>
            <a:r>
              <a:rPr lang="en-US" dirty="0" smtClean="0">
                <a:solidFill>
                  <a:schemeClr val="tx1"/>
                </a:solidFill>
              </a:rPr>
              <a:t>Ontology Similarity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22059"/>
            <a:ext cx="6813337" cy="11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70" y="2514600"/>
            <a:ext cx="6892730" cy="3813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9641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6296025" cy="4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438400"/>
            <a:ext cx="6096000" cy="4155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73772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Job Finder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14" y="1999569"/>
            <a:ext cx="2482360" cy="35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85" y="1671637"/>
            <a:ext cx="4086225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右箭头 16"/>
          <p:cNvSpPr/>
          <p:nvPr/>
        </p:nvSpPr>
        <p:spPr>
          <a:xfrm>
            <a:off x="3759874" y="3509807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</a:p>
          <a:p>
            <a:endParaRPr lang="en-US" sz="2700" dirty="0"/>
          </a:p>
          <a:p>
            <a:r>
              <a:rPr lang="en-US" sz="2700" dirty="0" err="1"/>
              <a:t>Precision@K</a:t>
            </a:r>
            <a:r>
              <a:rPr lang="en-US" sz="2700" dirty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02117"/>
            <a:ext cx="8610600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05400"/>
            <a:ext cx="3709015" cy="11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8013" cy="4114800"/>
          </a:xfrm>
        </p:spPr>
        <p:txBody>
          <a:bodyPr/>
          <a:lstStyle/>
          <a:p>
            <a:r>
              <a:rPr lang="en-US" dirty="0" err="1"/>
              <a:t>Kullback-Leibler</a:t>
            </a:r>
            <a:r>
              <a:rPr lang="en-US" dirty="0"/>
              <a:t> </a:t>
            </a:r>
            <a:r>
              <a:rPr lang="en-US" dirty="0" smtClean="0"/>
              <a:t>divergence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124200"/>
            <a:ext cx="8839200" cy="15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 is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 </a:t>
            </a:r>
            <a:r>
              <a:rPr lang="en-US" altLang="zh-CN" sz="2800" dirty="0"/>
              <a:t>is the 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query Q, containing the keywords q1,...,</a:t>
            </a:r>
            <a:r>
              <a:rPr lang="en-US" dirty="0" err="1"/>
              <a:t>qn</a:t>
            </a:r>
            <a:r>
              <a:rPr lang="en-US" dirty="0"/>
              <a:t>, the </a:t>
            </a:r>
            <a:r>
              <a:rPr lang="en-US" dirty="0" smtClean="0"/>
              <a:t>BM25 score </a:t>
            </a:r>
            <a:r>
              <a:rPr lang="en-US" dirty="0"/>
              <a:t>of a document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4" y="3858221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</a:t>
            </a:r>
          </a:p>
          <a:p>
            <a:r>
              <a:rPr lang="en-US" dirty="0" smtClean="0"/>
              <a:t>Relevance value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912" y="1102117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Experiment Setup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System Performance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967739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sz="2400" dirty="0"/>
              <a:t>A finite state transducer based tool 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 for Information Extraction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750" y="990600"/>
            <a:ext cx="8228013" cy="7016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smtClean="0">
                <a:solidFill>
                  <a:srgbClr val="5F5F5F"/>
                </a:solidFill>
              </a:rPr>
              <a:t>Acknowledgements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sz="2400" dirty="0"/>
              <a:t>A finite state transducer based tool 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2569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Contribution of our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rgbClr val="5F5F5F"/>
                </a:solidFill>
              </a:rPr>
              <a:t>Reference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4800" dirty="0" smtClean="0">
                <a:solidFill>
                  <a:srgbClr val="000000"/>
                </a:solidFill>
              </a:rPr>
              <a:t>Thank you</a:t>
            </a:r>
            <a:endParaRPr lang="en-US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3600"/>
            <a:ext cx="8311662" cy="4267200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/>
              <a:t>Content-based </a:t>
            </a:r>
            <a:r>
              <a:rPr lang="en-US" sz="8600" dirty="0" smtClean="0"/>
              <a:t>Recommendation (CBR)</a:t>
            </a:r>
            <a:endParaRPr lang="en-US" sz="8600" dirty="0"/>
          </a:p>
          <a:p>
            <a:pPr lvl="1"/>
            <a:r>
              <a:rPr lang="en-US" sz="7400" dirty="0"/>
              <a:t>Suggesting items that have similar content information to the corresponding users</a:t>
            </a:r>
          </a:p>
          <a:p>
            <a:r>
              <a:rPr lang="en-US" sz="8600" dirty="0"/>
              <a:t>Collaborative Filtering Recommendation (CFR). </a:t>
            </a:r>
            <a:endParaRPr lang="en-US" sz="8600" dirty="0" smtClean="0"/>
          </a:p>
          <a:p>
            <a:pPr lvl="1"/>
            <a:r>
              <a:rPr lang="en-US" sz="7400" dirty="0" smtClean="0"/>
              <a:t>Finding </a:t>
            </a:r>
            <a:r>
              <a:rPr lang="en-US" sz="7400" dirty="0"/>
              <a:t>similar users who have the same taste with the target user </a:t>
            </a:r>
            <a:r>
              <a:rPr lang="en-US" sz="7400" dirty="0" smtClean="0"/>
              <a:t>and recommends </a:t>
            </a:r>
            <a:r>
              <a:rPr lang="en-US" sz="7400" dirty="0"/>
              <a:t>items based on what the similar </a:t>
            </a:r>
            <a:r>
              <a:rPr lang="en-US" sz="7400" dirty="0" smtClean="0"/>
              <a:t>users</a:t>
            </a:r>
          </a:p>
          <a:p>
            <a:r>
              <a:rPr lang="en-US" sz="8600" dirty="0" smtClean="0"/>
              <a:t>Knowledge-based </a:t>
            </a:r>
            <a:r>
              <a:rPr lang="en-US" sz="8600" dirty="0"/>
              <a:t>Recommendation (KBR)</a:t>
            </a:r>
          </a:p>
          <a:p>
            <a:pPr lvl="1"/>
            <a:r>
              <a:rPr lang="en-US" sz="6200" dirty="0" smtClean="0"/>
              <a:t>Rules </a:t>
            </a:r>
            <a:r>
              <a:rPr lang="en-US" sz="6200" dirty="0"/>
              <a:t>and patterns obtained from the functional knowledge of how a specific item meets the requirement of a particular </a:t>
            </a:r>
            <a:r>
              <a:rPr lang="en-US" sz="6200" dirty="0" smtClean="0"/>
              <a:t>use</a:t>
            </a:r>
          </a:p>
          <a:p>
            <a:r>
              <a:rPr lang="en-US" sz="8600" dirty="0" smtClean="0"/>
              <a:t>Hybrid </a:t>
            </a:r>
            <a:r>
              <a:rPr lang="en-US" sz="8600" dirty="0"/>
              <a:t>Recommendation </a:t>
            </a:r>
          </a:p>
          <a:p>
            <a:pPr lvl="1"/>
            <a:endParaRPr lang="en-US" dirty="0"/>
          </a:p>
          <a:p>
            <a:pPr lvl="1"/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Previous work -- </a:t>
            </a:r>
            <a:r>
              <a:rPr lang="en-US" dirty="0" smtClean="0">
                <a:solidFill>
                  <a:schemeClr val="tx1"/>
                </a:solidFill>
              </a:rPr>
              <a:t> Recommender </a:t>
            </a:r>
            <a:r>
              <a:rPr lang="en-US" dirty="0">
                <a:solidFill>
                  <a:schemeClr val="tx1"/>
                </a:solidFill>
              </a:rPr>
              <a:t>Systems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0"/>
            <a:ext cx="8228013" cy="4981575"/>
          </a:xfrm>
        </p:spPr>
        <p:txBody>
          <a:bodyPr/>
          <a:lstStyle/>
          <a:p>
            <a:r>
              <a:rPr lang="en-US" sz="2800" dirty="0" smtClean="0"/>
              <a:t>CASPER  (Rafter et. Al.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Recommendation 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(CFR)</a:t>
            </a:r>
          </a:p>
          <a:p>
            <a:r>
              <a:rPr lang="en-US" altLang="zh-CN" sz="2800" dirty="0" smtClean="0"/>
              <a:t>Monitor users’ behavior</a:t>
            </a:r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Revisit data </a:t>
            </a:r>
          </a:p>
          <a:p>
            <a:pPr lvl="1"/>
            <a:r>
              <a:rPr lang="en-US" sz="2400" dirty="0" smtClean="0"/>
              <a:t>Read time data</a:t>
            </a:r>
          </a:p>
          <a:p>
            <a:pPr lvl="1"/>
            <a:r>
              <a:rPr lang="en-US" sz="2400" dirty="0" smtClean="0"/>
              <a:t>Activity data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CASPER </a:t>
            </a: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1941</Words>
  <Application>Microsoft Office PowerPoint</Application>
  <PresentationFormat>On-screen Show (4:3)</PresentationFormat>
  <Paragraphs>404</Paragraphs>
  <Slides>71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ＭＳ Ｐゴシック</vt:lpstr>
      <vt:lpstr>Arial</vt:lpstr>
      <vt:lpstr>Times New Roman</vt:lpstr>
      <vt:lpstr>Wingdings</vt:lpstr>
      <vt:lpstr>Office Theme</vt:lpstr>
      <vt:lpstr>JOBFINDER:  A PERSONALIZED Résumé-JOB MATCHING SYSTEM</vt:lpstr>
      <vt:lpstr>Motivation</vt:lpstr>
      <vt:lpstr>They all use keyword Searching</vt:lpstr>
      <vt:lpstr>Problems of keyword Searching</vt:lpstr>
      <vt:lpstr>Main idea of JobFinder</vt:lpstr>
      <vt:lpstr>Job Finder</vt:lpstr>
      <vt:lpstr>Contribution of our works</vt:lpstr>
      <vt:lpstr>Previous work --  Recommender Systems </vt:lpstr>
      <vt:lpstr>Previous work -- CASPER </vt:lpstr>
      <vt:lpstr>Previous work -- CASPER </vt:lpstr>
      <vt:lpstr>Previous work – Hybrid Recommender System</vt:lpstr>
      <vt:lpstr>Previous work – Hybrid Recommender System</vt:lpstr>
      <vt:lpstr>Previous work – Hybrid Recommender System</vt:lpstr>
      <vt:lpstr>Previous work – IBM PROSPECT</vt:lpstr>
      <vt:lpstr>Previous work -- PROSPECT</vt:lpstr>
      <vt:lpstr>Previous work – HP Resource Planning Tool </vt:lpstr>
      <vt:lpstr>Previous work – Problems</vt:lpstr>
      <vt:lpstr>Problem Definition 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Some sentences from Job Description</vt:lpstr>
      <vt:lpstr>Semantic Labeling</vt:lpstr>
      <vt:lpstr>Semantic Labeling</vt:lpstr>
      <vt:lpstr>Pattern Matching </vt:lpstr>
      <vt:lpstr>Regular Expression Over Tokens</vt:lpstr>
      <vt:lpstr>Finite Automata Transducers</vt:lpstr>
      <vt:lpstr>Patterns Matching Degree</vt:lpstr>
      <vt:lpstr>Matchers current support </vt:lpstr>
      <vt:lpstr>Flexibility --  regular expression style </vt:lpstr>
      <vt:lpstr>Flexibility -- connected by algebra  operator</vt:lpstr>
      <vt:lpstr>Flexibility – OO programming style</vt:lpstr>
      <vt:lpstr>Flexibility</vt:lpstr>
      <vt:lpstr>Flexibility – Lambda expression </vt:lpstr>
      <vt:lpstr>Similarity Calculation </vt:lpstr>
      <vt:lpstr>Résumé and Job Description</vt:lpstr>
      <vt:lpstr>How to Find terms in Job Description </vt:lpstr>
      <vt:lpstr>Pattern in sentences </vt:lpstr>
      <vt:lpstr>Bootstrap approach </vt:lpstr>
      <vt:lpstr>Dbpedia Page </vt:lpstr>
      <vt:lpstr>PowerPoint Presentation</vt:lpstr>
      <vt:lpstr>Ontology similarity</vt:lpstr>
      <vt:lpstr>Ontology similarity </vt:lpstr>
      <vt:lpstr>Ontology similarity </vt:lpstr>
      <vt:lpstr>Statistical-based Ontology Similarity Measure</vt:lpstr>
      <vt:lpstr>Statistical-based Ontology Similarity Measure</vt:lpstr>
      <vt:lpstr>Algorithm of Similarity Calculation</vt:lpstr>
      <vt:lpstr>Combine Keyword Search and Résumé Matching</vt:lpstr>
      <vt:lpstr>Similarity between terms </vt:lpstr>
      <vt:lpstr>EVALUATION – Information Extraction </vt:lpstr>
      <vt:lpstr>EVALUATION – Information Extraction </vt:lpstr>
      <vt:lpstr>EVALUATION – Ontology Similarity </vt:lpstr>
      <vt:lpstr>EVALUATION – Ontology Similarity </vt:lpstr>
      <vt:lpstr>EVALUATION – Ontology Similarity </vt:lpstr>
      <vt:lpstr>EVALUATION – Ontology Similarity </vt:lpstr>
      <vt:lpstr>EVALUATION – System Performance </vt:lpstr>
      <vt:lpstr>Models to Compare</vt:lpstr>
      <vt:lpstr>Models to Compare</vt:lpstr>
      <vt:lpstr>Models to Compare</vt:lpstr>
      <vt:lpstr>Experiment Setup </vt:lpstr>
      <vt:lpstr>EVALUATION – System Performance </vt:lpstr>
      <vt:lpstr>EVALUATION – System Performance 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413</cp:revision>
  <cp:lastPrinted>2012-06-25T20:32:36Z</cp:lastPrinted>
  <dcterms:created xsi:type="dcterms:W3CDTF">2008-08-18T16:27:39Z</dcterms:created>
  <dcterms:modified xsi:type="dcterms:W3CDTF">2014-12-03T00:45:20Z</dcterms:modified>
</cp:coreProperties>
</file>