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8" r:id="rId2"/>
    <p:sldId id="359" r:id="rId3"/>
    <p:sldId id="260" r:id="rId4"/>
    <p:sldId id="262" r:id="rId5"/>
    <p:sldId id="263" r:id="rId6"/>
    <p:sldId id="264" r:id="rId7"/>
    <p:sldId id="265" r:id="rId8"/>
    <p:sldId id="369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370" r:id="rId19"/>
    <p:sldId id="339" r:id="rId20"/>
    <p:sldId id="378" r:id="rId21"/>
    <p:sldId id="368" r:id="rId22"/>
    <p:sldId id="285" r:id="rId23"/>
    <p:sldId id="377" r:id="rId24"/>
    <p:sldId id="371" r:id="rId25"/>
    <p:sldId id="280" r:id="rId26"/>
    <p:sldId id="279" r:id="rId27"/>
    <p:sldId id="283" r:id="rId28"/>
    <p:sldId id="372" r:id="rId29"/>
    <p:sldId id="284" r:id="rId30"/>
    <p:sldId id="286" r:id="rId31"/>
    <p:sldId id="330" r:id="rId32"/>
    <p:sldId id="383" r:id="rId33"/>
    <p:sldId id="382" r:id="rId34"/>
    <p:sldId id="290" r:id="rId35"/>
    <p:sldId id="385" r:id="rId36"/>
    <p:sldId id="289" r:id="rId37"/>
    <p:sldId id="291" r:id="rId38"/>
    <p:sldId id="292" r:id="rId39"/>
    <p:sldId id="294" r:id="rId40"/>
    <p:sldId id="333" r:id="rId41"/>
    <p:sldId id="384" r:id="rId42"/>
    <p:sldId id="373" r:id="rId43"/>
    <p:sldId id="387" r:id="rId44"/>
    <p:sldId id="303" r:id="rId45"/>
    <p:sldId id="386" r:id="rId46"/>
    <p:sldId id="305" r:id="rId47"/>
    <p:sldId id="332" r:id="rId48"/>
    <p:sldId id="306" r:id="rId49"/>
    <p:sldId id="335" r:id="rId50"/>
    <p:sldId id="375" r:id="rId51"/>
    <p:sldId id="357" r:id="rId52"/>
    <p:sldId id="388" r:id="rId53"/>
    <p:sldId id="353" r:id="rId54"/>
    <p:sldId id="354" r:id="rId55"/>
    <p:sldId id="355" r:id="rId56"/>
    <p:sldId id="356" r:id="rId57"/>
    <p:sldId id="389" r:id="rId58"/>
    <p:sldId id="376" r:id="rId59"/>
    <p:sldId id="362" r:id="rId60"/>
    <p:sldId id="364" r:id="rId61"/>
    <p:sldId id="365" r:id="rId62"/>
    <p:sldId id="366" r:id="rId63"/>
    <p:sldId id="367" r:id="rId64"/>
    <p:sldId id="374" r:id="rId65"/>
    <p:sldId id="310" r:id="rId66"/>
    <p:sldId id="311" r:id="rId67"/>
    <p:sldId id="379" r:id="rId68"/>
    <p:sldId id="313" r:id="rId69"/>
    <p:sldId id="314" r:id="rId70"/>
    <p:sldId id="390" r:id="rId71"/>
    <p:sldId id="315" r:id="rId72"/>
    <p:sldId id="380" r:id="rId73"/>
    <p:sldId id="381" r:id="rId74"/>
    <p:sldId id="317" r:id="rId75"/>
    <p:sldId id="318" r:id="rId76"/>
    <p:sldId id="319" r:id="rId77"/>
    <p:sldId id="320" r:id="rId78"/>
    <p:sldId id="321" r:id="rId79"/>
    <p:sldId id="349" r:id="rId80"/>
    <p:sldId id="352" r:id="rId81"/>
    <p:sldId id="350" r:id="rId82"/>
    <p:sldId id="351" r:id="rId83"/>
    <p:sldId id="323" r:id="rId84"/>
    <p:sldId id="391" r:id="rId85"/>
    <p:sldId id="324" r:id="rId86"/>
    <p:sldId id="325" r:id="rId87"/>
    <p:sldId id="326" r:id="rId8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2819" autoAdjust="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1/29/2015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21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18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23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20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5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</a:t>
            </a:r>
            <a:r>
              <a:rPr lang="en-US" dirty="0" smtClean="0"/>
              <a:t>MATCHING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 smtClean="0"/>
              <a:t>Existing System: 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/>
          <a:lstStyle/>
          <a:p>
            <a:r>
              <a:rPr lang="en-US" sz="2400" b="1" dirty="0" smtClean="0"/>
              <a:t>CASPER’s ranking technique: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 smtClean="0"/>
              <a:t>(how strong is job j for user t compared to all users)</a:t>
            </a:r>
          </a:p>
          <a:p>
            <a:endParaRPr lang="en-US" sz="2400" dirty="0" smtClean="0"/>
          </a:p>
          <a:p>
            <a:r>
              <a:rPr lang="en-US" sz="2400" dirty="0" smtClean="0"/>
              <a:t>Shortcomings </a:t>
            </a:r>
            <a:r>
              <a:rPr lang="en-US" sz="2400" dirty="0"/>
              <a:t>of Collaborative Filtering </a:t>
            </a:r>
            <a:endParaRPr lang="en-US" sz="2400" dirty="0" smtClean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Cold start: new jobs have no review logs </a:t>
            </a:r>
            <a:endParaRPr lang="en-US" sz="2400" dirty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Sparseness: few overlap </a:t>
            </a:r>
            <a:r>
              <a:rPr lang="en-US" sz="2400" dirty="0"/>
              <a:t>in </a:t>
            </a:r>
            <a:r>
              <a:rPr lang="en-US" sz="2400" dirty="0" smtClean="0"/>
              <a:t>users</a:t>
            </a:r>
            <a:r>
              <a:rPr lang="en-US" sz="2400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07126"/>
            <a:ext cx="7896109" cy="994172"/>
          </a:xfrm>
        </p:spPr>
        <p:txBody>
          <a:bodyPr/>
          <a:lstStyle/>
          <a:p>
            <a:r>
              <a:rPr lang="en-US" dirty="0" smtClean="0"/>
              <a:t>Exiting System: CASPER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2800"/>
            <a:ext cx="4847969" cy="666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2133600"/>
            <a:ext cx="3801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Where: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 and t: Two users 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Items(p): items selected by p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P: all users in system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j: item to be recommended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Hybrid Recommender System: </a:t>
            </a:r>
          </a:p>
          <a:p>
            <a:pPr marL="857250" lvl="1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Content – based Recommendation </a:t>
            </a:r>
            <a:endParaRPr lang="en-US" sz="2400" dirty="0"/>
          </a:p>
          <a:p>
            <a:pPr marL="1257300" lvl="2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Similarity </a:t>
            </a:r>
            <a:r>
              <a:rPr lang="en-US" dirty="0"/>
              <a:t>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857250" lvl="1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Collaborative Filtering </a:t>
            </a:r>
            <a:r>
              <a:rPr lang="en-US" sz="2400" dirty="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Existing System: Hybrid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Existing System: Hybrid </a:t>
            </a:r>
            <a:r>
              <a:rPr lang="en-US" dirty="0"/>
              <a:t>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Filters </a:t>
            </a:r>
            <a:r>
              <a:rPr lang="en-US" sz="2800" dirty="0"/>
              <a:t>the candidates </a:t>
            </a:r>
            <a:r>
              <a:rPr lang="en-US" sz="2800" dirty="0" smtClean="0"/>
              <a:t>using 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994172"/>
          </a:xfrm>
        </p:spPr>
        <p:txBody>
          <a:bodyPr/>
          <a:lstStyle/>
          <a:p>
            <a:r>
              <a:rPr lang="en-US" dirty="0" smtClean="0"/>
              <a:t>Existing System: IBM Prospect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8077200" cy="994172"/>
          </a:xfrm>
        </p:spPr>
        <p:txBody>
          <a:bodyPr/>
          <a:lstStyle/>
          <a:p>
            <a:r>
              <a:rPr lang="en-US" dirty="0" smtClean="0"/>
              <a:t>Existing System: IBM Prospect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System: HP </a:t>
            </a:r>
            <a:r>
              <a:rPr lang="en-US" dirty="0"/>
              <a:t>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</a:t>
            </a:r>
            <a:r>
              <a:rPr lang="en-US" sz="2800" b="1" i="1" dirty="0"/>
              <a:t>only </a:t>
            </a:r>
            <a:r>
              <a:rPr lang="en-US" sz="2800" b="1" i="1" dirty="0" smtClean="0"/>
              <a:t>process </a:t>
            </a:r>
            <a:r>
              <a:rPr lang="en-US" sz="2800" b="1" i="1" dirty="0"/>
              <a:t>structured </a:t>
            </a:r>
            <a:r>
              <a:rPr lang="en-US" sz="2800" b="1" i="1" dirty="0" smtClean="0"/>
              <a:t>or synthetic data  </a:t>
            </a:r>
            <a:endParaRPr lang="en-US" sz="2800" b="1" i="1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</a:t>
            </a:r>
            <a:r>
              <a:rPr lang="en-US" sz="2800" b="1" i="1" dirty="0"/>
              <a:t>designed for </a:t>
            </a:r>
            <a:r>
              <a:rPr lang="en-US" sz="2800" b="1" i="1" dirty="0" smtClean="0"/>
              <a:t>recruiters </a:t>
            </a:r>
            <a:r>
              <a:rPr lang="en-US" sz="2800" dirty="0" smtClean="0"/>
              <a:t>not job seekers</a:t>
            </a:r>
            <a:endParaRPr lang="en-US" sz="2800" b="1" i="1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</a:t>
            </a:r>
            <a:r>
              <a:rPr lang="en-US" sz="2800" dirty="0" smtClean="0"/>
              <a:t>grained, requiring </a:t>
            </a:r>
            <a:r>
              <a:rPr lang="en-US" sz="2800" b="1" i="1" dirty="0" smtClean="0"/>
              <a:t>exact matching</a:t>
            </a:r>
            <a:r>
              <a:rPr lang="en-US" sz="2800" dirty="0" smtClean="0"/>
              <a:t>.  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Problem </a:t>
            </a:r>
            <a:r>
              <a:rPr lang="en-US" sz="3200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To calculate the similarity values between a user’s résumé and the job description.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</a:t>
            </a:r>
            <a:r>
              <a:rPr lang="en-US" sz="2800" dirty="0" smtClean="0"/>
              <a:t>to input their personal information into forms by hand.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Likewise, 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into forms by hand.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</a:t>
            </a:r>
            <a:r>
              <a:rPr lang="en-US" sz="2800" dirty="0" smtClean="0"/>
              <a:t>need to </a:t>
            </a:r>
            <a:r>
              <a:rPr lang="en-US" sz="2800" dirty="0"/>
              <a:t>extract information from </a:t>
            </a:r>
            <a:r>
              <a:rPr lang="en-US" sz="2800" dirty="0" smtClean="0"/>
              <a:t>the </a:t>
            </a:r>
            <a:r>
              <a:rPr lang="en-US" sz="2800" b="1" i="1" dirty="0" smtClean="0"/>
              <a:t>unstructured text data source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do we effectively </a:t>
            </a:r>
            <a:r>
              <a:rPr lang="en-US" sz="2800" dirty="0"/>
              <a:t>extract résumé </a:t>
            </a:r>
            <a:r>
              <a:rPr lang="en-US" sz="2800" dirty="0" smtClean="0"/>
              <a:t>and job information from 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do we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a résumé and a job.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1900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994172"/>
          </a:xfrm>
        </p:spPr>
        <p:txBody>
          <a:bodyPr/>
          <a:lstStyle/>
          <a:p>
            <a:r>
              <a:rPr lang="en-US" dirty="0" smtClean="0"/>
              <a:t>Difficulties with Unstructured 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single concept </a:t>
            </a:r>
            <a:r>
              <a:rPr lang="en-US" b="1" i="1" dirty="0" smtClean="0">
                <a:solidFill>
                  <a:schemeClr val="tx1"/>
                </a:solidFill>
              </a:rPr>
              <a:t>can be expressed in many ways</a:t>
            </a:r>
            <a:r>
              <a:rPr lang="en-US" dirty="0" smtClean="0">
                <a:solidFill>
                  <a:schemeClr val="tx1"/>
                </a:solidFill>
              </a:rPr>
              <a:t>, leading to a combinatorial explosion of possible phrases for the same concept.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example, some words that mean bachelor’s are: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Undergraduate, 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Which one could express using the pattern below: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But the pattern becomes too large to list every </a:t>
            </a:r>
            <a:r>
              <a:rPr lang="en-US" dirty="0" err="1" smtClean="0">
                <a:solidFill>
                  <a:schemeClr val="tx1"/>
                </a:solidFill>
              </a:rPr>
              <a:t>possibility</a:t>
            </a:r>
            <a:r>
              <a:rPr lang="en-US" dirty="0" err="1" smtClean="0"/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</a:t>
            </a:r>
            <a:r>
              <a:rPr lang="en-US" dirty="0" smtClean="0"/>
              <a:t>vs. </a:t>
            </a:r>
            <a:r>
              <a:rPr lang="en-US" dirty="0"/>
              <a:t>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25805"/>
              </p:ext>
            </p:extLst>
          </p:nvPr>
        </p:nvGraphicFramePr>
        <p:xfrm>
          <a:off x="457200" y="1828800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0" y="-7620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562600"/>
            <a:ext cx="7772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Problem with word matching: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know that Oracle and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are related but the system would not.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System </a:t>
            </a:r>
            <a:r>
              <a:rPr lang="en-US" sz="3200" b="1" dirty="0" smtClean="0">
                <a:solidFill>
                  <a:srgbClr val="FF0000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77000" y="2743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Searching indeed or nice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</a:t>
            </a:r>
            <a:r>
              <a:rPr lang="en-US" sz="3200" b="1" dirty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Sample sentences of degree information: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Extracting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950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</a:p>
                    <a:p>
                      <a:r>
                        <a:rPr lang="en-US" sz="1400" dirty="0" smtClean="0"/>
                        <a:t>(short for degree level)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8013" cy="4038600"/>
          </a:xfrm>
        </p:spPr>
        <p:txBody>
          <a:bodyPr/>
          <a:lstStyle/>
          <a:p>
            <a:r>
              <a:rPr lang="en-US" sz="2400" dirty="0" smtClean="0"/>
              <a:t>The sentence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“Bachelors degree in computer science or information systems “</a:t>
            </a:r>
          </a:p>
          <a:p>
            <a:r>
              <a:rPr lang="en-US" sz="2400" dirty="0" smtClean="0"/>
              <a:t>is labeled to: 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Labeling Used In Pattern Matching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15061"/>
              </p:ext>
            </p:extLst>
          </p:nvPr>
        </p:nvGraphicFramePr>
        <p:xfrm>
          <a:off x="838200" y="35814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337" y="5715000"/>
            <a:ext cx="724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sing the pattern: 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DE_LEVEL  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79436" cy="994172"/>
          </a:xfrm>
        </p:spPr>
        <p:txBody>
          <a:bodyPr/>
          <a:lstStyle/>
          <a:p>
            <a:r>
              <a:rPr lang="en-US" dirty="0" smtClean="0"/>
              <a:t>More Degree Matching Examples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62647"/>
              </p:ext>
            </p:extLst>
          </p:nvPr>
        </p:nvGraphicFramePr>
        <p:xfrm>
          <a:off x="609600" y="2057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41823"/>
              </p:ext>
            </p:extLst>
          </p:nvPr>
        </p:nvGraphicFramePr>
        <p:xfrm>
          <a:off x="609600" y="42875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283799"/>
                <a:gridCol w="440108"/>
                <a:gridCol w="2238493"/>
                <a:gridCol w="6858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bachelors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equivalent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4574"/>
              </p:ext>
            </p:extLst>
          </p:nvPr>
        </p:nvGraphicFramePr>
        <p:xfrm>
          <a:off x="609600" y="55067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67938"/>
                <a:gridCol w="1541862"/>
                <a:gridCol w="1201338"/>
                <a:gridCol w="533400"/>
                <a:gridCol w="2684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HIGHER_JJ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086"/>
              </p:ext>
            </p:extLst>
          </p:nvPr>
        </p:nvGraphicFramePr>
        <p:xfrm>
          <a:off x="609600" y="3200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PREFER_VBD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More Semantic </a:t>
            </a:r>
            <a:r>
              <a:rPr lang="en-US" dirty="0" smtClean="0"/>
              <a:t>Label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7170"/>
              </p:ext>
            </p:extLst>
          </p:nvPr>
        </p:nvGraphicFramePr>
        <p:xfrm>
          <a:off x="322662" y="1828800"/>
          <a:ext cx="8534400" cy="4282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2727"/>
                <a:gridCol w="1957431"/>
                <a:gridCol w="1644242"/>
              </a:tblGrid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"Be", "be", "is", "are", "was", "were", "am"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"a", "A", "an", "An", "The", "the"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</a:tr>
              <a:tr h="83786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"MBA", "BSCS", "BSEE", "MSCS", "MSEE", "MSCE","MPH"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"work experience" , "practical experience" ,"professional experience"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"preferred", "required", "desired"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 plus", "mandatory", "desirable"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"similar", "related", "Relevant", "equivalent", "based"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9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DEGREE ) ? ( IN | OF ) MAJOR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(MAJOR_DEGREE|DE_LEVEL) OR DEGREE_JJ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DEGREE ) ?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PREFER_VBD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PREFER_VBD | PREFER_JJ )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HIGHER_JJ ) ? ( DEGREE_JJ ) ?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(, DE_LEVEL)* (OR DE_LEVEL)? 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Our Own </a:t>
            </a:r>
            <a:r>
              <a:rPr lang="en-US" dirty="0" err="1" smtClean="0"/>
              <a:t>RegEx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Encoded using a finite state transducer model, allowing us to translate the sentences into phrases meaningful to our system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49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</a:t>
            </a:r>
            <a:r>
              <a:rPr lang="en-US" altLang="zh-CN" dirty="0" smtClean="0"/>
              <a:t>State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846102" cy="994172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RegEx</a:t>
            </a:r>
            <a:r>
              <a:rPr lang="en-US" dirty="0" smtClean="0"/>
              <a:t> Library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8492"/>
              </p:ext>
            </p:extLst>
          </p:nvPr>
        </p:nvGraphicFramePr>
        <p:xfrm>
          <a:off x="685800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9143999" cy="1295400"/>
          </a:xfrm>
        </p:spPr>
        <p:txBody>
          <a:bodyPr/>
          <a:lstStyle/>
          <a:p>
            <a:r>
              <a:rPr lang="en-US" dirty="0" smtClean="0"/>
              <a:t>Advantages of our </a:t>
            </a:r>
            <a:r>
              <a:rPr lang="en-US" dirty="0" err="1" smtClean="0"/>
              <a:t>RegEx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Our library offers </a:t>
            </a:r>
            <a:r>
              <a:rPr lang="en-US" b="1" i="1" dirty="0" smtClean="0">
                <a:solidFill>
                  <a:schemeClr val="tx1"/>
                </a:solidFill>
              </a:rPr>
              <a:t>flexibility</a:t>
            </a:r>
            <a:r>
              <a:rPr lang="en-US" dirty="0" smtClean="0">
                <a:solidFill>
                  <a:schemeClr val="tx1"/>
                </a:solidFill>
              </a:rPr>
              <a:t> in creating regular expressions. There are three ways to create a pattern: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Pattern: </a:t>
            </a:r>
            <a:r>
              <a:rPr lang="en-US" sz="2000" dirty="0">
                <a:solidFill>
                  <a:srgbClr val="0066FF"/>
                </a:solidFill>
              </a:rPr>
              <a:t>DE-LEVEL DEGREE ( IN | OF ) MAJOR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</a:rPr>
              <a:t>1) As a r</a:t>
            </a:r>
            <a:r>
              <a:rPr lang="en-US" dirty="0" smtClean="0">
                <a:solidFill>
                  <a:schemeClr val="tx1"/>
                </a:solidFill>
              </a:rPr>
              <a:t>egular expression </a:t>
            </a:r>
            <a:endParaRPr lang="en-US" dirty="0"/>
          </a:p>
          <a:p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 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DEGREE ( IN | OF ) 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MAJOR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2) Connected by algebraic operators</a:t>
            </a:r>
            <a:endParaRPr lang="en-US" dirty="0" smtClean="0">
              <a:solidFill>
                <a:srgbClr val="0066FF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(”DE_LEVEL”) +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+ (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3) Using object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riented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rogramming style (next slide)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err="1" smtClean="0"/>
              <a:t>RegEx</a:t>
            </a:r>
            <a:r>
              <a:rPr lang="en-US" dirty="0" smtClean="0"/>
              <a:t> Library: OO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400" b="1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Methods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 (simplicity)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Compared to: 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which is 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) using Viterbi </a:t>
            </a:r>
            <a:r>
              <a:rPr lang="en-US" sz="2400" dirty="0" smtClean="0">
                <a:solidFill>
                  <a:schemeClr val="tx1"/>
                </a:solidFill>
              </a:rPr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Processed Similarly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Semantic labeling and pattern matching used for other types of information, not just degrees: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E.g.: </a:t>
            </a:r>
            <a:r>
              <a:rPr lang="en-US" dirty="0" smtClean="0"/>
              <a:t>majors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51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</a:t>
            </a:r>
            <a:r>
              <a:rPr lang="en-US" sz="2400" dirty="0" smtClean="0"/>
              <a:t>extensively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</a:t>
            </a:r>
            <a:r>
              <a:rPr lang="en-US" sz="2400" dirty="0" smtClean="0"/>
              <a:t>great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</a:t>
            </a:r>
            <a:r>
              <a:rPr lang="en-US" sz="2400" dirty="0" smtClean="0"/>
              <a:t>Services</a:t>
            </a:r>
          </a:p>
          <a:p>
            <a:pPr marL="0" indent="0">
              <a:buClr>
                <a:srgbClr val="C00000"/>
              </a:buClr>
            </a:pPr>
            <a:endParaRPr lang="en-US" sz="2400" dirty="0"/>
          </a:p>
          <a:p>
            <a:pPr marL="0" indent="0">
              <a:buClr>
                <a:srgbClr val="C00000"/>
              </a:buClr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Skills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 smtClean="0"/>
              <a:t>Skill based Ontology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determine similarity between different nodes in the ontology?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83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0" indent="0">
              <a:buClr>
                <a:srgbClr val="C00000"/>
              </a:buClr>
            </a:pPr>
            <a:r>
              <a:rPr lang="en-US" sz="2400" dirty="0" smtClean="0"/>
              <a:t>We can automatically learn skill similarity from the sentences themselves using statistical measures.</a:t>
            </a:r>
          </a:p>
          <a:p>
            <a:pPr marL="0" indent="0">
              <a:buClr>
                <a:srgbClr val="C00000"/>
              </a:buClr>
            </a:pP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</a:t>
            </a:r>
            <a:r>
              <a:rPr lang="en-US" sz="2400" dirty="0" smtClean="0"/>
              <a:t>extensively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</a:t>
            </a:r>
            <a:r>
              <a:rPr lang="en-US" sz="2400" dirty="0" smtClean="0"/>
              <a:t>great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</a:t>
            </a:r>
            <a:r>
              <a:rPr lang="en-US" sz="2400" dirty="0" smtClean="0"/>
              <a:t>Services</a:t>
            </a:r>
          </a:p>
          <a:p>
            <a:pPr marL="0" indent="0">
              <a:buClr>
                <a:srgbClr val="C00000"/>
              </a:buClr>
            </a:pPr>
            <a:endParaRPr lang="en-US" sz="2400" dirty="0"/>
          </a:p>
          <a:p>
            <a:pPr marL="0" indent="0">
              <a:buClr>
                <a:srgbClr val="C00000"/>
              </a:buClr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Skill Similarity Computation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We can use a statistical based measure to automatically determine skill similarity using the following guidelines: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Related </a:t>
            </a:r>
            <a:r>
              <a:rPr lang="en-US" sz="2800" b="1" i="1" dirty="0"/>
              <a:t>skills always exist in the job </a:t>
            </a:r>
            <a:r>
              <a:rPr lang="en-US" sz="2800" b="1" i="1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The smaller the distance between two skills, the closer the relationship between them.  </a:t>
            </a:r>
            <a:endParaRPr lang="en-US" sz="2800" b="1" i="1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Skill Similarity Computation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Skill Similarity Equation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0323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Automatically Calculated 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1981200"/>
            <a:ext cx="8629650" cy="418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Our Idea: Use Résumé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Ontology </a:t>
            </a:r>
            <a:r>
              <a:rPr lang="en-US" sz="3200" b="1" dirty="0" smtClean="0">
                <a:solidFill>
                  <a:srgbClr val="FF0000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</a:t>
            </a:r>
            <a:r>
              <a:rPr lang="en-US" sz="3200" b="1" dirty="0" smtClean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construct our ontology as automatically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3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 smtClean="0"/>
              <a:t>Example Skill Sentences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52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8288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Bootstrapping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 50 initial terms manually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Find new terms using pattern matching library and regex expression: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TERM , * , *, (AND)? TERM </a:t>
            </a:r>
            <a:endParaRPr lang="en-US" sz="2000" dirty="0" smtClean="0"/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err="1" smtClean="0"/>
              <a:t>Dbpedia</a:t>
            </a:r>
            <a:r>
              <a:rPr lang="en-US" dirty="0" smtClean="0"/>
              <a:t> has an API to return an xml description of the term, including technical </a:t>
            </a:r>
            <a:r>
              <a:rPr lang="en-US" dirty="0"/>
              <a:t>categories like software, programming language and so on. </a:t>
            </a:r>
            <a:endParaRPr lang="en-US" dirty="0" smtClean="0"/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 the new terms to term list based on information from </a:t>
            </a:r>
            <a:r>
              <a:rPr lang="en-US" sz="2400" dirty="0" err="1" smtClean="0"/>
              <a:t>Dbpedia</a:t>
            </a:r>
            <a:endParaRPr lang="en-US" sz="2400" dirty="0" smtClean="0"/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8014741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Automatically Extracting Terms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11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149202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81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62777"/>
            <a:ext cx="7792067" cy="994172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Dbpedia</a:t>
            </a:r>
            <a:r>
              <a:rPr lang="en-US" dirty="0" smtClean="0"/>
              <a:t> Page on XSL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4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0" indent="0">
              <a:buClr>
                <a:srgbClr val="C00000"/>
              </a:buClr>
            </a:pPr>
            <a:r>
              <a:rPr lang="en-US" sz="2400" dirty="0" smtClean="0"/>
              <a:t>Initial list included: Java, Python, JavaScript, HTML , CSS, and some other well known skills. We were able to obtain the rest using our bootstrapping technique:</a:t>
            </a:r>
          </a:p>
          <a:p>
            <a:pPr marL="0" indent="0">
              <a:buClr>
                <a:srgbClr val="C00000"/>
              </a:buClr>
            </a:pPr>
            <a:endParaRPr lang="en-US" sz="2400" dirty="0" smtClean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</a:t>
            </a:r>
            <a:r>
              <a:rPr lang="en-US" sz="2400" dirty="0" smtClean="0"/>
              <a:t>extensively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</a:t>
            </a:r>
            <a:r>
              <a:rPr lang="en-US" sz="2400" dirty="0" smtClean="0"/>
              <a:t>great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 smtClean="0"/>
              <a:t>Automatically Extracting Terms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0535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8013" cy="5046901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Similarity value is the summation of weighted similarity values of each field in the models  </a:t>
                </a:r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the user‘s résumé </a:t>
                </a:r>
                <a:r>
                  <a:rPr lang="en-US" sz="2400" dirty="0" smtClean="0"/>
                  <a:t>model</a:t>
                </a:r>
                <a:endParaRPr lang="en-US" sz="24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résumé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job description model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/>
                  <a:t> 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job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the weight for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feature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8013" cy="5046901"/>
              </a:xfrm>
              <a:blipFill rotWithShape="1">
                <a:blip r:embed="rId2"/>
                <a:stretch>
                  <a:fillRect b="-5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5493544" cy="11072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35008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dirty="0" smtClean="0"/>
              <a:t>Screenshot of Our System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8305800" y="1981200"/>
            <a:ext cx="578198" cy="457200"/>
          </a:xfrm>
          <a:prstGeom prst="ellipse">
            <a:avLst/>
          </a:prstGeom>
          <a:solidFill>
            <a:srgbClr val="00B8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</a:t>
            </a:r>
            <a:r>
              <a:rPr lang="en-US" dirty="0"/>
              <a:t>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22860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9046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90600" y="4343400"/>
                <a:ext cx="6248400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major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major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job model </a:t>
                </a:r>
                <a:r>
                  <a:rPr lang="en-US" dirty="0" smtClean="0"/>
                  <a:t>j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related majors of major in job model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343400"/>
                <a:ext cx="6248400" cy="17218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4" y="2819400"/>
            <a:ext cx="6878596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4"/>
              </p:ext>
            </p:extLst>
          </p:nvPr>
        </p:nvGraphicFramePr>
        <p:xfrm>
          <a:off x="711625" y="1828046"/>
          <a:ext cx="784860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School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Ph.D.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12985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degree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degree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job model </a:t>
                </a:r>
                <a:r>
                  <a:rPr lang="en-US" dirty="0" smtClean="0"/>
                  <a:t>j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5195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J</a:t>
            </a:r>
            <a:r>
              <a:rPr lang="en-US" sz="2400" dirty="0" smtClean="0"/>
              <a:t>ob Role (Developer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Administrator)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Job Level </a:t>
            </a:r>
            <a:r>
              <a:rPr lang="en-US" sz="2400" dirty="0" smtClean="0"/>
              <a:t>(Junior</a:t>
            </a:r>
            <a:r>
              <a:rPr lang="en-US" sz="2400" dirty="0"/>
              <a:t>, </a:t>
            </a:r>
            <a:r>
              <a:rPr lang="en-US" sz="2400" dirty="0" smtClean="0"/>
              <a:t>Senior </a:t>
            </a:r>
            <a:r>
              <a:rPr lang="en-US" sz="2400" dirty="0"/>
              <a:t>and </a:t>
            </a:r>
            <a:r>
              <a:rPr lang="en-US" sz="2400" dirty="0" smtClean="0"/>
              <a:t>Architect</a:t>
            </a:r>
            <a:r>
              <a:rPr lang="en-US" sz="2400" dirty="0"/>
              <a:t>)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Programming language (Python, Java, C++)</a:t>
            </a:r>
            <a:endParaRPr lang="en-US" altLang="zh-CN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Summation </a:t>
            </a:r>
            <a:r>
              <a:rPr lang="en-US" altLang="zh-CN" sz="2400" dirty="0"/>
              <a:t>of similarity all </a:t>
            </a:r>
            <a:r>
              <a:rPr lang="en-US" altLang="zh-CN" sz="2400" dirty="0" smtClean="0"/>
              <a:t>the fields between job and </a:t>
            </a:r>
            <a:r>
              <a:rPr lang="en-US" sz="2400" dirty="0" smtClean="0"/>
              <a:t>résumé (.25 for each found similarity, totaling a max of 1)</a:t>
            </a:r>
            <a:endParaRPr lang="en-US" altLang="zh-CN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If there are several job titles in the </a:t>
            </a:r>
            <a:r>
              <a:rPr lang="en-US" sz="2400" dirty="0" smtClean="0"/>
              <a:t>résumé, we return the one with </a:t>
            </a:r>
            <a:r>
              <a:rPr lang="en-US" sz="2400" dirty="0"/>
              <a:t>maximum </a:t>
            </a:r>
            <a:r>
              <a:rPr lang="en-US" altLang="zh-CN" sz="2400" dirty="0"/>
              <a:t>similarity </a:t>
            </a:r>
            <a:r>
              <a:rPr lang="en-US" altLang="zh-CN" sz="2400" dirty="0" smtClean="0"/>
              <a:t>value.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557145" y="-38637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14186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</a:t>
            </a:r>
            <a:r>
              <a:rPr lang="en-US" sz="2800" baseline="30000" dirty="0" err="1"/>
              <a:t>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Otherwise,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 (computed during the ontology similarity phase).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-5044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21106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valuation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107005" cy="2286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Comparison of our </a:t>
            </a:r>
            <a:r>
              <a:rPr lang="en-US" sz="2800" dirty="0" err="1" smtClean="0"/>
              <a:t>RegEx</a:t>
            </a:r>
            <a:r>
              <a:rPr lang="en-US" sz="2800" dirty="0" smtClean="0"/>
              <a:t> Library and Semantic Labeling Methods to: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Conditional </a:t>
            </a:r>
            <a:r>
              <a:rPr lang="en-US" altLang="zh-CN" sz="2000" dirty="0"/>
              <a:t>Random Fields (CRFs)</a:t>
            </a:r>
            <a:r>
              <a:rPr lang="en-US" sz="2000" dirty="0"/>
              <a:t> Model</a:t>
            </a:r>
          </a:p>
          <a:p>
            <a:pPr marL="1257300" lvl="2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Used CRF</a:t>
            </a:r>
            <a:r>
              <a:rPr lang="en-US" sz="1600" dirty="0"/>
              <a:t>++ </a:t>
            </a:r>
            <a:r>
              <a:rPr lang="en-US" sz="1600" dirty="0" smtClean="0"/>
              <a:t>[T </a:t>
            </a:r>
            <a:r>
              <a:rPr lang="en-US" sz="1600" dirty="0" err="1" smtClean="0"/>
              <a:t>Kudoh</a:t>
            </a:r>
            <a:r>
              <a:rPr lang="en-US" sz="1600" dirty="0" smtClean="0"/>
              <a:t>, Software</a:t>
            </a:r>
            <a:r>
              <a:rPr lang="en-US" sz="1600" dirty="0"/>
              <a:t>]</a:t>
            </a:r>
          </a:p>
          <a:p>
            <a:pPr marL="1257300" lvl="2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dirty="0"/>
              <a:t>200 </a:t>
            </a:r>
            <a:r>
              <a:rPr lang="en-US" altLang="zh-CN" sz="1600" dirty="0" smtClean="0"/>
              <a:t>labeled sentences to train the CRFs model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400" cy="994172"/>
          </a:xfrm>
        </p:spPr>
        <p:txBody>
          <a:bodyPr/>
          <a:lstStyle/>
          <a:p>
            <a:r>
              <a:rPr lang="en-US" dirty="0" smtClean="0"/>
              <a:t>Information </a:t>
            </a:r>
            <a:r>
              <a:rPr lang="en-US" dirty="0"/>
              <a:t>Extraction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8137"/>
              </p:ext>
            </p:extLst>
          </p:nvPr>
        </p:nvGraphicFramePr>
        <p:xfrm>
          <a:off x="883008" y="4343400"/>
          <a:ext cx="7848600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1583606"/>
                <a:gridCol w="2832782"/>
                <a:gridCol w="2136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Field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Pattern</a:t>
                      </a:r>
                    </a:p>
                    <a:p>
                      <a:r>
                        <a:rPr lang="en-US" sz="2400" dirty="0" smtClean="0"/>
                        <a:t>Number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Pattern M</a:t>
                      </a:r>
                      <a:r>
                        <a:rPr lang="en-US" altLang="zh-CN" sz="2400" dirty="0" smtClean="0"/>
                        <a:t>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CRFs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Degree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0.94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76400"/>
                <a:ext cx="8686800" cy="4724401"/>
              </a:xfrm>
            </p:spPr>
            <p:txBody>
              <a:bodyPr/>
              <a:lstStyle/>
              <a:p>
                <a:r>
                  <a:rPr lang="en-US" sz="2800" dirty="0"/>
                  <a:t>Discounted Cumulative Gain </a:t>
                </a:r>
                <a:r>
                  <a:rPr lang="en-US" sz="2800" dirty="0" smtClean="0"/>
                  <a:t>(DCG)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– </a:t>
                </a:r>
                <a:r>
                  <a:rPr lang="en-US" sz="2800" dirty="0" smtClean="0"/>
                  <a:t>A measure </a:t>
                </a:r>
                <a:r>
                  <a:rPr lang="en-US" sz="2800" dirty="0"/>
                  <a:t>of ranking </a:t>
                </a:r>
                <a:r>
                  <a:rPr lang="en-US" sz="2800" dirty="0" smtClean="0"/>
                  <a:t>quality. How documents are ranked according to their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scores</a:t>
                </a:r>
                <a:r>
                  <a:rPr lang="en-US" sz="2800" dirty="0" smtClean="0"/>
                  <a:t>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position of the document.  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aseline="-25000" dirty="0" smtClean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score assessors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sz="2800" dirty="0">
                    <a:solidFill>
                      <a:schemeClr val="tx1"/>
                    </a:solidFill>
                  </a:rPr>
                  <a:t>to document 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at position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number of first p query results.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76400"/>
                <a:ext cx="8686800" cy="4724401"/>
              </a:xfrm>
              <a:blipFill rotWithShape="1">
                <a:blip r:embed="rId3"/>
                <a:stretch>
                  <a:fillRect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834193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 smtClean="0">
                <a:solidFill>
                  <a:schemeClr val="tx1"/>
                </a:solidFill>
              </a:rPr>
              <a:t>Evaluation</a:t>
            </a:r>
            <a:endParaRPr lang="en-US" dirty="0"/>
          </a:p>
        </p:txBody>
      </p:sp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sz="2800" dirty="0" smtClean="0"/>
              <a:t>NDCG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 smtClean="0"/>
              <a:t> Normalized </a:t>
            </a:r>
            <a:r>
              <a:rPr lang="en-US" sz="2800" dirty="0"/>
              <a:t>Discounted Cumulative </a:t>
            </a:r>
            <a:r>
              <a:rPr lang="en-US" sz="2800" dirty="0" smtClean="0"/>
              <a:t>Gain </a:t>
            </a:r>
            <a:r>
              <a:rPr lang="en-US" sz="2400" dirty="0"/>
              <a:t>(</a:t>
            </a:r>
            <a:r>
              <a:rPr lang="de-DE" sz="2400" dirty="0"/>
              <a:t>CD Manning, P Raghavan and H Schütze, 2008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IDCG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/>
              <a:t> </a:t>
            </a:r>
            <a:r>
              <a:rPr lang="en-US" sz="2800" dirty="0" smtClean="0"/>
              <a:t>Ideal Discounted </a:t>
            </a:r>
            <a:r>
              <a:rPr lang="en-US" sz="2800" dirty="0"/>
              <a:t>Cumulative </a:t>
            </a:r>
            <a:r>
              <a:rPr lang="en-US" sz="2800" dirty="0" smtClean="0"/>
              <a:t>Gain. The DCG value that the documents are strictly sorted by their relevance values.  </a:t>
            </a:r>
            <a:endParaRPr lang="en-US" sz="28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NDCG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𝑁𝐷𝐶𝐺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76400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JavaScript, </a:t>
            </a:r>
            <a:r>
              <a:rPr lang="en-US" altLang="zh-CN" dirty="0" smtClean="0">
                <a:solidFill>
                  <a:schemeClr val="tx1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89904"/>
              </p:ext>
            </p:extLst>
          </p:nvPr>
        </p:nvGraphicFramePr>
        <p:xfrm>
          <a:off x="486412" y="2196570"/>
          <a:ext cx="8505187" cy="412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029"/>
                <a:gridCol w="1771959"/>
                <a:gridCol w="1752600"/>
                <a:gridCol w="3657599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</a:p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  <a:r>
                        <a:rPr lang="en-US" sz="2400" b="1" baseline="0" dirty="0" smtClean="0"/>
                        <a:t> Similarity Rank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Human Labeled Relevance</a:t>
                      </a:r>
                    </a:p>
                    <a:p>
                      <a:r>
                        <a:rPr lang="en-US" sz="2400" b="1" dirty="0" smtClean="0"/>
                        <a:t>(5 is best, 1</a:t>
                      </a:r>
                      <a:r>
                        <a:rPr lang="en-US" sz="2400" b="1" baseline="0" dirty="0" smtClean="0"/>
                        <a:t> is worst</a:t>
                      </a:r>
                      <a:r>
                        <a:rPr lang="en-US" sz="2400" b="1" dirty="0" smtClean="0"/>
                        <a:t>)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HTML, </a:t>
            </a:r>
            <a:r>
              <a:rPr lang="en-US" altLang="zh-CN" dirty="0" smtClean="0">
                <a:solidFill>
                  <a:schemeClr val="tx1"/>
                </a:solidFill>
              </a:rPr>
              <a:t>NDCG = 0.97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24750"/>
              </p:ext>
            </p:extLst>
          </p:nvPr>
        </p:nvGraphicFramePr>
        <p:xfrm>
          <a:off x="457200" y="2286000"/>
          <a:ext cx="8305800" cy="412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828800"/>
                <a:gridCol w="1752600"/>
                <a:gridCol w="342900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</a:p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  <a:r>
                        <a:rPr lang="en-US" sz="2400" b="1" baseline="0" dirty="0" smtClean="0"/>
                        <a:t> Similarity Rank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Human Labeled Relevance</a:t>
                      </a:r>
                    </a:p>
                    <a:p>
                      <a:r>
                        <a:rPr lang="en-US" sz="2400" b="1" dirty="0" smtClean="0"/>
                        <a:t>(5 is best, 1</a:t>
                      </a:r>
                      <a:r>
                        <a:rPr lang="en-US" sz="2400" b="1" baseline="0" dirty="0" smtClean="0"/>
                        <a:t> is worst</a:t>
                      </a:r>
                      <a:r>
                        <a:rPr lang="en-US" sz="2400" b="1" dirty="0" smtClean="0"/>
                        <a:t>)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</a:t>
            </a:r>
            <a:r>
              <a:rPr lang="en-US" sz="2400" dirty="0" smtClean="0"/>
              <a:t>to </a:t>
            </a:r>
            <a:r>
              <a:rPr lang="en-US" sz="2400" dirty="0"/>
              <a:t>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696335"/>
            <a:ext cx="8534400" cy="701675"/>
          </a:xfrm>
        </p:spPr>
        <p:txBody>
          <a:bodyPr/>
          <a:lstStyle/>
          <a:p>
            <a:r>
              <a:rPr lang="en-US" dirty="0" smtClean="0"/>
              <a:t>Evaluation of Complete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compare our job-resume matching system with three other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Kullback-Leibler</a:t>
            </a:r>
            <a:r>
              <a:rPr lang="en-US" sz="2400" dirty="0" smtClean="0"/>
              <a:t> divergence (KL)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TF-IDF weighting 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Okapi BM25 bag of words model</a:t>
            </a:r>
          </a:p>
          <a:p>
            <a:pPr marL="0" indent="0"/>
            <a:endParaRPr lang="en-US" sz="2400" dirty="0" smtClean="0"/>
          </a:p>
          <a:p>
            <a:pPr marL="0" indent="0"/>
            <a:r>
              <a:rPr lang="en-US" sz="2400" dirty="0" smtClean="0"/>
              <a:t>For each we compute </a:t>
            </a:r>
            <a:r>
              <a:rPr lang="en-US" sz="2400" dirty="0" err="1" smtClean="0"/>
              <a:t>Precision@k</a:t>
            </a:r>
            <a:r>
              <a:rPr lang="en-US" sz="2400" dirty="0" smtClean="0"/>
              <a:t> and NDCG.</a:t>
            </a:r>
          </a:p>
          <a:p>
            <a:pPr marL="0" indent="0"/>
            <a:r>
              <a:rPr lang="en-US" sz="2400" dirty="0" smtClean="0"/>
              <a:t>IDCG (ideal DCG) is manually determined by the sorted average relevance values given by 10 human rankers matching resumes to jobs.</a:t>
            </a:r>
          </a:p>
        </p:txBody>
      </p:sp>
    </p:spTree>
    <p:extLst>
      <p:ext uri="{BB962C8B-B14F-4D97-AF65-F5344CB8AC3E}">
        <p14:creationId xmlns:p14="http://schemas.microsoft.com/office/powerpoint/2010/main" val="42528577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NDCG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Precision@K</a:t>
                </a:r>
                <a:r>
                  <a:rPr lang="en-US" sz="2400" dirty="0" smtClean="0"/>
                  <a:t>: </a:t>
                </a:r>
                <a:r>
                  <a:rPr lang="en-US" sz="2800" dirty="0" smtClean="0"/>
                  <a:t> The </a:t>
                </a:r>
                <a:r>
                  <a:rPr lang="en-US" sz="2800" dirty="0"/>
                  <a:t>proportion of relevant documents in the first </a:t>
                </a:r>
                <a:r>
                  <a:rPr lang="en-US" sz="2800" dirty="0" smtClean="0"/>
                  <a:t>K results</a:t>
                </a:r>
                <a:r>
                  <a:rPr lang="en-US" sz="2800" dirty="0"/>
                  <a:t>. </a:t>
                </a:r>
                <a:r>
                  <a:rPr lang="en-US" sz="1800" dirty="0"/>
                  <a:t>(</a:t>
                </a:r>
                <a:r>
                  <a:rPr lang="de-DE" sz="1800" dirty="0"/>
                  <a:t>CD Manning, P Raghavan and H Schütze, 2008</a:t>
                </a:r>
                <a:r>
                  <a:rPr lang="en-US" sz="1800" dirty="0"/>
                  <a:t>)</a:t>
                </a: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: related documents number in first K documents </a:t>
                </a: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  <a:blipFill rotWithShape="0">
                <a:blip r:embed="rId2"/>
                <a:stretch>
                  <a:fillRect l="-1037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</a:t>
            </a:r>
            <a:r>
              <a:rPr lang="en-US" dirty="0" smtClean="0"/>
              <a:t>Matching Precision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tx1"/>
                          </a:solidFill>
                        </a:rPr>
                        <m:t>Precision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57874" cy="40386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KL</a:t>
                </a:r>
                <a:r>
                  <a:rPr lang="zh-CN" altLang="en-US" sz="2800" dirty="0" smtClean="0"/>
                  <a:t>： </a:t>
                </a:r>
                <a:r>
                  <a:rPr lang="en-US" altLang="zh-CN" sz="2800" dirty="0" err="1"/>
                  <a:t>Kullback-Leibler</a:t>
                </a:r>
                <a:r>
                  <a:rPr lang="en-US" altLang="zh-CN" sz="2800" dirty="0"/>
                  <a:t> divergence </a:t>
                </a:r>
                <a:r>
                  <a:rPr lang="en-US" altLang="zh-CN" sz="2000" dirty="0"/>
                  <a:t>(C. </a:t>
                </a:r>
                <a:r>
                  <a:rPr lang="en-US" altLang="zh-CN" sz="2000" dirty="0" err="1" smtClean="0"/>
                  <a:t>Zhai</a:t>
                </a:r>
                <a:r>
                  <a:rPr lang="en-US" altLang="zh-CN" sz="2000" dirty="0" smtClean="0"/>
                  <a:t>, 2008)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KL </a:t>
                </a:r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a measure of the information lost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/>
                  <a:t> is used to approximate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800" dirty="0" smtClean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57874" cy="40386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Kullback-Leibler</a:t>
            </a:r>
            <a:r>
              <a:rPr lang="en-US" altLang="zh-CN" dirty="0"/>
              <a:t> </a:t>
            </a:r>
            <a:r>
              <a:rPr lang="en-US" altLang="zh-CN" dirty="0" smtClean="0"/>
              <a:t>Divergence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pic>
        <p:nvPicPr>
          <p:cNvPr id="1026" name="Picture 2" descr="D_{\mathrm{KL}}(P\|Q) = \sum_i P(i) \, \ln\frac{P(i)}{Q(i)}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4191000" cy="8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791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Intuition Behind Measure: How well does this job approximate this resume, or vice-versa.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 weighting </a:t>
                </a:r>
                <a:r>
                  <a:rPr lang="en-US" altLang="zh-CN" sz="2400" dirty="0"/>
                  <a:t>factor in information retrieval and text </a:t>
                </a:r>
                <a:r>
                  <a:rPr lang="en-US" altLang="zh-CN" sz="2400" dirty="0" smtClean="0"/>
                  <a:t>mining.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Term </a:t>
                </a:r>
                <a:r>
                  <a:rPr lang="en-US" altLang="zh-CN" sz="2400" dirty="0" smtClean="0"/>
                  <a:t>Frequency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defined as the number of times </a:t>
                </a:r>
                <a:r>
                  <a:rPr lang="en-US" altLang="zh-CN" sz="2400" dirty="0" smtClean="0"/>
                  <a:t>that 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occurs </a:t>
                </a:r>
                <a:r>
                  <a:rPr lang="en-US" altLang="zh-CN" sz="2400" dirty="0" smtClean="0"/>
                  <a:t>in document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Inverse Document </a:t>
                </a:r>
                <a:r>
                  <a:rPr lang="en-US" altLang="zh-CN" sz="2400" dirty="0" smtClean="0"/>
                  <a:t>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</a:t>
                </a:r>
                <a:r>
                  <a:rPr lang="en-US" altLang="zh-CN" sz="2400" dirty="0"/>
                  <a:t>Estimate the rarity of a </a:t>
                </a:r>
                <a:r>
                  <a:rPr lang="en-US" altLang="zh-CN" sz="2400" dirty="0" smtClean="0"/>
                  <a:t>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the whole document collection. 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  <a:blipFill rotWithShape="0">
                <a:blip r:embed="rId3"/>
                <a:stretch>
                  <a:fillRect l="-1037" t="-2588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Weighting Factor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/>
              <p:cNvSpPr txBox="1">
                <a:spLocks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000" kern="0" dirty="0" smtClean="0"/>
                  <a:t>: The </a:t>
                </a:r>
                <a:r>
                  <a:rPr lang="en-US" altLang="zh-CN" sz="2000" kern="0" dirty="0"/>
                  <a:t>total number of documents in the </a:t>
                </a:r>
                <a:r>
                  <a:rPr lang="en-US" altLang="zh-CN" sz="2000" kern="0" dirty="0" smtClean="0"/>
                  <a:t>corpus</a:t>
                </a:r>
              </a:p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CN" sz="2000" kern="0" dirty="0" smtClean="0"/>
                  <a:t>number </a:t>
                </a:r>
                <a:r>
                  <a:rPr lang="en-US" altLang="zh-CN" sz="2000" kern="0" dirty="0"/>
                  <a:t>of </a:t>
                </a:r>
                <a:r>
                  <a:rPr lang="en-US" altLang="zh-CN" sz="2000" kern="0" dirty="0" smtClean="0"/>
                  <a:t>documents where </a:t>
                </a:r>
                <a:r>
                  <a:rPr lang="en-US" altLang="zh-CN" sz="2000" kern="0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kern="0" dirty="0" smtClean="0"/>
                  <a:t> appears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/>
              </a:p>
            </p:txBody>
          </p:sp>
        </mc:Choice>
        <mc:Fallback xmlns=""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blipFill rotWithShape="0">
                <a:blip r:embed="rId5"/>
                <a:stretch>
                  <a:fillRect l="-1402" t="-1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:  similarity between query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800" dirty="0" smtClean="0"/>
                  <a:t> and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  <a:blipFill rotWithShape="0">
                <a:blip r:embed="rId3"/>
                <a:stretch>
                  <a:fillRect l="-1316" t="-6286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</a:t>
            </a:r>
            <a:r>
              <a:rPr lang="en-US" dirty="0" smtClean="0"/>
              <a:t>IDF Weighting Factor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m:rPr>
                              <m:nor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</a:rPr>
                            <m:t>‑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Okapi BM25: </a:t>
                </a:r>
                <a:r>
                  <a:rPr lang="en-US" sz="2000" dirty="0"/>
                  <a:t>(K </a:t>
                </a:r>
                <a:r>
                  <a:rPr lang="en-US" sz="2000" dirty="0" err="1"/>
                  <a:t>Sparck</a:t>
                </a:r>
                <a:r>
                  <a:rPr lang="en-US" sz="2000" dirty="0"/>
                  <a:t> Jones, S </a:t>
                </a:r>
                <a:r>
                  <a:rPr lang="en-US" sz="2000" dirty="0" smtClean="0"/>
                  <a:t>Walker and </a:t>
                </a:r>
                <a:r>
                  <a:rPr lang="en-US" sz="2000" dirty="0"/>
                  <a:t>SE </a:t>
                </a:r>
                <a:r>
                  <a:rPr lang="en-US" sz="2000" dirty="0" smtClean="0"/>
                  <a:t>Robertson, </a:t>
                </a:r>
                <a:r>
                  <a:rPr lang="en-US" altLang="zh-CN" sz="2000" dirty="0" smtClean="0"/>
                  <a:t>1994</a:t>
                </a:r>
                <a:r>
                  <a:rPr lang="en-US" sz="2000" dirty="0" smtClean="0"/>
                  <a:t>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bag-of-words retrieval </a:t>
                </a:r>
                <a:r>
                  <a:rPr lang="en-US" sz="2400" dirty="0" smtClean="0"/>
                  <a:t>model that </a:t>
                </a:r>
                <a:r>
                  <a:rPr lang="en-US" sz="2400" dirty="0"/>
                  <a:t>ranks a set of documents based on the query terms </a:t>
                </a:r>
                <a:r>
                  <a:rPr lang="en-US" sz="2400" dirty="0">
                    <a:solidFill>
                      <a:schemeClr val="tx1"/>
                    </a:solidFill>
                  </a:rPr>
                  <a:t>appearing in each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document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𝑎𝑣𝑔𝑑𝑙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average document length in the text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collection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free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parameters.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  <a:blipFill rotWithShape="0">
                <a:blip r:embed="rId3"/>
                <a:stretch>
                  <a:fillRect l="-1334" t="-86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Okapi </a:t>
            </a:r>
            <a:r>
              <a:rPr lang="en-US" dirty="0" smtClean="0"/>
              <a:t>BM25 Bag of Words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𝑎𝑣𝑔𝑑𝑙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-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-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0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86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286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2286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057400"/>
            <a:ext cx="75422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 human judges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IDCG </a:t>
            </a:r>
            <a:r>
              <a:rPr lang="en-US" dirty="0"/>
              <a:t>(ideal DCG) is manually determined by the sorted average relevance values given </a:t>
            </a:r>
            <a:r>
              <a:rPr lang="en-US" dirty="0" smtClean="0"/>
              <a:t>by </a:t>
            </a:r>
            <a:r>
              <a:rPr lang="en-US" dirty="0"/>
              <a:t>human </a:t>
            </a:r>
            <a:r>
              <a:rPr lang="en-US" dirty="0" smtClean="0"/>
              <a:t>judges </a:t>
            </a:r>
            <a:r>
              <a:rPr lang="en-US" dirty="0"/>
              <a:t>matching resumes to jobs.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 smtClean="0"/>
              <a:t>Experimental </a:t>
            </a:r>
            <a:r>
              <a:rPr lang="en-US" dirty="0"/>
              <a:t>Setup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804" y="2068324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Precision@k</a:t>
            </a:r>
            <a:r>
              <a:rPr lang="en-US" sz="2800" dirty="0" smtClean="0">
                <a:solidFill>
                  <a:schemeClr val="tx1"/>
                </a:solidFill>
              </a:rPr>
              <a:t> 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71492"/>
              </p:ext>
            </p:extLst>
          </p:nvPr>
        </p:nvGraphicFramePr>
        <p:xfrm>
          <a:off x="838200" y="3124200"/>
          <a:ext cx="7535785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Our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System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0.82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0.33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0.21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NDCG </a:t>
            </a:r>
            <a:r>
              <a:rPr lang="en-US" sz="2800" dirty="0" smtClean="0">
                <a:solidFill>
                  <a:schemeClr val="tx1"/>
                </a:solidFill>
              </a:rPr>
              <a:t>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30608"/>
              </p:ext>
            </p:extLst>
          </p:nvPr>
        </p:nvGraphicFramePr>
        <p:xfrm>
          <a:off x="838200" y="3200400"/>
          <a:ext cx="7535785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0.78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0.19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0.66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733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Used keywords search in </a:t>
            </a:r>
            <a:r>
              <a:rPr lang="en-US" dirty="0" err="1" smtClean="0"/>
              <a:t>Indeed.com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Collected the front 100 search 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Imported the jobs to our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Used our system to re-rank the results</a:t>
            </a:r>
            <a:r>
              <a:rPr lang="en-US" altLang="zh-CN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Both systems are judged against human assigned rankings and compared.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Related </a:t>
            </a:r>
            <a:r>
              <a:rPr lang="en-US" sz="3200" b="1" dirty="0" smtClean="0">
                <a:solidFill>
                  <a:srgbClr val="FF0000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System 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12338"/>
              </p:ext>
            </p:extLst>
          </p:nvPr>
        </p:nvGraphicFramePr>
        <p:xfrm>
          <a:off x="442210" y="3124200"/>
          <a:ext cx="814228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205933"/>
                <a:gridCol w="1828800"/>
                <a:gridCol w="1295400"/>
                <a:gridCol w="2183696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10.86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27.785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24.85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47.06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0.825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51.97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73.33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914961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114931"/>
                <a:gridCol w="1878896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 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430821"/>
              </p:ext>
            </p:extLst>
          </p:nvPr>
        </p:nvGraphicFramePr>
        <p:xfrm>
          <a:off x="457200" y="3429000"/>
          <a:ext cx="814228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190943"/>
                <a:gridCol w="1905000"/>
                <a:gridCol w="1295400"/>
                <a:gridCol w="2122486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</a:t>
                      </a:r>
                      <a:r>
                        <a:rPr lang="en-US" sz="2400" b="0" baseline="0" dirty="0" smtClean="0">
                          <a:solidFill>
                            <a:srgbClr val="FF0000"/>
                          </a:solidFill>
                        </a:rPr>
                        <a:t>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23.87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45.57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0.768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58.70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66.70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Build a more complex job and </a:t>
            </a:r>
            <a:r>
              <a:rPr lang="en-US" sz="2800" dirty="0">
                <a:solidFill>
                  <a:schemeClr val="tx1"/>
                </a:solidFill>
              </a:rPr>
              <a:t>résumé model to support job responsibilities and company characteristics </a:t>
            </a:r>
            <a:r>
              <a:rPr lang="en-US" sz="2800" dirty="0" smtClean="0">
                <a:solidFill>
                  <a:schemeClr val="tx1"/>
                </a:solidFill>
              </a:rPr>
              <a:t>(size, dress code, etc.)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Improve searching speed by prior clustering of job types to reduce the the number of comparison by filtering out clearly not related résumés.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Use hybrid recommendation techniques to further increase accuracy, combining other methods with this ours.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7341" y="-50442"/>
            <a:ext cx="1871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Created a </a:t>
            </a:r>
            <a:r>
              <a:rPr lang="en-US" sz="2400" dirty="0"/>
              <a:t>résumé </a:t>
            </a:r>
            <a:r>
              <a:rPr lang="en-US" sz="2400" dirty="0" smtClean="0"/>
              <a:t>to </a:t>
            </a:r>
            <a:r>
              <a:rPr lang="en-US" sz="2400" dirty="0"/>
              <a:t>job matching </a:t>
            </a:r>
            <a:r>
              <a:rPr lang="en-US" sz="2400" dirty="0" smtClean="0"/>
              <a:t>system that out-performs existing websites and methods.</a:t>
            </a:r>
            <a:endParaRPr lang="en-US" sz="24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Created 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Created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Created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400" cy="994172"/>
          </a:xfrm>
        </p:spPr>
        <p:txBody>
          <a:bodyPr/>
          <a:lstStyle/>
          <a:p>
            <a:r>
              <a:rPr lang="en-US" dirty="0"/>
              <a:t>Techniques for </a:t>
            </a:r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 selected.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18954</TotalTime>
  <Words>3641</Words>
  <Application>Microsoft Office PowerPoint</Application>
  <PresentationFormat>On-screen Show (4:3)</PresentationFormat>
  <Paragraphs>934</Paragraphs>
  <Slides>87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ＭＳ Ｐゴシック</vt:lpstr>
      <vt:lpstr>MS PMincho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JOBFINDER: A PERSONALIZED RÉSUMÉ – JOB MATCHING SYSTEM</vt:lpstr>
      <vt:lpstr>Table of Contents</vt:lpstr>
      <vt:lpstr>Motivation</vt:lpstr>
      <vt:lpstr>Problems of Keyword Searching</vt:lpstr>
      <vt:lpstr>Our Idea: Use Résumé as Query</vt:lpstr>
      <vt:lpstr>Screenshot of Our System</vt:lpstr>
      <vt:lpstr>Contributions of our works</vt:lpstr>
      <vt:lpstr>Table of Contents</vt:lpstr>
      <vt:lpstr>Techniques for Recommendation</vt:lpstr>
      <vt:lpstr>Existing System: CASPER </vt:lpstr>
      <vt:lpstr>Exiting System: CASPER </vt:lpstr>
      <vt:lpstr>Existing System: Hybrid System</vt:lpstr>
      <vt:lpstr>Existing System: Hybrid System</vt:lpstr>
      <vt:lpstr>Existing System: IBM Prospect</vt:lpstr>
      <vt:lpstr>Existing System: IBM Prospect</vt:lpstr>
      <vt:lpstr>Existing System: HP Resource Planning Tool </vt:lpstr>
      <vt:lpstr>Problems in Previous Work </vt:lpstr>
      <vt:lpstr>Table of Contents</vt:lpstr>
      <vt:lpstr>Problem Definition </vt:lpstr>
      <vt:lpstr>HCI Consideration </vt:lpstr>
      <vt:lpstr>Challenges </vt:lpstr>
      <vt:lpstr>Difficulties with Unstructured Text</vt:lpstr>
      <vt:lpstr>Résumé vs. Job Description</vt:lpstr>
      <vt:lpstr>Table of Contents</vt:lpstr>
      <vt:lpstr>System Interface</vt:lpstr>
      <vt:lpstr>System Architecture</vt:lpstr>
      <vt:lpstr>Information Extraction Stages</vt:lpstr>
      <vt:lpstr>Table of Contents</vt:lpstr>
      <vt:lpstr>Extracting Information</vt:lpstr>
      <vt:lpstr>Semantic Labeling</vt:lpstr>
      <vt:lpstr>Semantic Labeling Used In Pattern Matching</vt:lpstr>
      <vt:lpstr>More Degree Matching Examples </vt:lpstr>
      <vt:lpstr>More Semantic Labels</vt:lpstr>
      <vt:lpstr>Patterns for Matching Degrees</vt:lpstr>
      <vt:lpstr>Coded Our Own RegEx Library</vt:lpstr>
      <vt:lpstr>Finite State Transducer</vt:lpstr>
      <vt:lpstr>Our RegEx Library Functions</vt:lpstr>
      <vt:lpstr>Advantages of our RegEx Library</vt:lpstr>
      <vt:lpstr>RegEx Library: OO Style</vt:lpstr>
      <vt:lpstr>Advantages of Methods</vt:lpstr>
      <vt:lpstr>Other Data Processed Similarly</vt:lpstr>
      <vt:lpstr>Table of Contents</vt:lpstr>
      <vt:lpstr>Understanding Skills</vt:lpstr>
      <vt:lpstr>Skill based Ontology</vt:lpstr>
      <vt:lpstr>Ontology Problem Definition</vt:lpstr>
      <vt:lpstr>Skill Similarity Computation</vt:lpstr>
      <vt:lpstr>Skill Similarity Computation</vt:lpstr>
      <vt:lpstr>Skill Similarity Equation</vt:lpstr>
      <vt:lpstr>Automatically Calculated Similarity Values between Skills</vt:lpstr>
      <vt:lpstr>Table of Contents</vt:lpstr>
      <vt:lpstr>PowerPoint Presentation</vt:lpstr>
      <vt:lpstr>Problem Definition</vt:lpstr>
      <vt:lpstr>Example Skill Sentences</vt:lpstr>
      <vt:lpstr>Automatically Extracting Terms</vt:lpstr>
      <vt:lpstr>Bootstrap Approach </vt:lpstr>
      <vt:lpstr>Example Dbpedia Page on XSL </vt:lpstr>
      <vt:lpstr>Automatically Extracting Terms</vt:lpstr>
      <vt:lpstr>Table of Contents</vt:lpstr>
      <vt:lpstr>Model Similarity</vt:lpstr>
      <vt:lpstr>Model Similarity - Major</vt:lpstr>
      <vt:lpstr>Model Similarity - Degree</vt:lpstr>
      <vt:lpstr>Model Similarity - Job Title</vt:lpstr>
      <vt:lpstr>Model Similarity - Skills</vt:lpstr>
      <vt:lpstr>Table of Contents</vt:lpstr>
      <vt:lpstr>Information Extraction Evaluation</vt:lpstr>
      <vt:lpstr>Ontology Similarity Evaluation</vt:lpstr>
      <vt:lpstr>Ontology Similarity – NDCG </vt:lpstr>
      <vt:lpstr>Ontology Similarity </vt:lpstr>
      <vt:lpstr>Ontology Similarity </vt:lpstr>
      <vt:lpstr>Evaluation of Complete System</vt:lpstr>
      <vt:lpstr> Résumé – Job Matching Precision</vt:lpstr>
      <vt:lpstr>Kullback-Leibler Divergence</vt:lpstr>
      <vt:lpstr>TF-IDF Weighting Factor</vt:lpstr>
      <vt:lpstr>TF-IDF Weighting Factor</vt:lpstr>
      <vt:lpstr>Okapi BM25 Bag of Words Model</vt:lpstr>
      <vt:lpstr>Experimental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Future Work</vt:lpstr>
      <vt:lpstr>Contributions of our works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876</cp:revision>
  <cp:lastPrinted>2012-06-25T20:32:36Z</cp:lastPrinted>
  <dcterms:created xsi:type="dcterms:W3CDTF">2008-08-18T16:27:39Z</dcterms:created>
  <dcterms:modified xsi:type="dcterms:W3CDTF">2015-01-30T04:30:27Z</dcterms:modified>
</cp:coreProperties>
</file>