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52"/>
  </p:notesMasterIdLst>
  <p:handoutMasterIdLst>
    <p:handoutMasterId r:id="rId53"/>
  </p:handoutMasterIdLst>
  <p:sldIdLst>
    <p:sldId id="265" r:id="rId3"/>
    <p:sldId id="266" r:id="rId4"/>
    <p:sldId id="267" r:id="rId5"/>
    <p:sldId id="268" r:id="rId6"/>
    <p:sldId id="324" r:id="rId7"/>
    <p:sldId id="32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331" r:id="rId21"/>
    <p:sldId id="281" r:id="rId22"/>
    <p:sldId id="282" r:id="rId23"/>
    <p:sldId id="283" r:id="rId24"/>
    <p:sldId id="284" r:id="rId25"/>
    <p:sldId id="285" r:id="rId26"/>
    <p:sldId id="286" r:id="rId27"/>
    <p:sldId id="327" r:id="rId28"/>
    <p:sldId id="287" r:id="rId29"/>
    <p:sldId id="288" r:id="rId30"/>
    <p:sldId id="328" r:id="rId31"/>
    <p:sldId id="289" r:id="rId32"/>
    <p:sldId id="290" r:id="rId33"/>
    <p:sldId id="291" r:id="rId34"/>
    <p:sldId id="32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30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pos="1464">
          <p15:clr>
            <a:srgbClr val="F26B43"/>
          </p15:clr>
        </p15:guide>
        <p15:guide id="3" pos="7152">
          <p15:clr>
            <a:srgbClr val="F26B43"/>
          </p15:clr>
        </p15:guide>
        <p15:guide id="4" pos="984">
          <p15:clr>
            <a:srgbClr val="F26B43"/>
          </p15:clr>
        </p15:guide>
        <p15:guide id="5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1"/>
                </a:solidFill>
              </a:rPr>
              <a:t>Shiqiang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Guo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JOBFINDER: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PERSONALIZED RESUME-JOB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smtClean="0"/>
              <a:t>is the user‘s </a:t>
            </a:r>
            <a:r>
              <a:rPr lang="en-US" dirty="0"/>
              <a:t>resume </a:t>
            </a:r>
            <a:r>
              <a:rPr lang="en-US" dirty="0" smtClean="0"/>
              <a:t>model,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is the feature of r </a:t>
            </a:r>
          </a:p>
          <a:p>
            <a:r>
              <a:rPr lang="en-US" dirty="0" smtClean="0"/>
              <a:t>j is the job description model </a:t>
            </a:r>
            <a:r>
              <a:rPr lang="en-US" dirty="0"/>
              <a:t>, </a:t>
            </a:r>
            <a:r>
              <a:rPr lang="en-US" dirty="0" err="1" smtClean="0"/>
              <a:t>j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is the feature of </a:t>
            </a:r>
            <a:r>
              <a:rPr lang="en-US" dirty="0" smtClean="0"/>
              <a:t>j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91" y="2948390"/>
            <a:ext cx="73247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 is the set of jobs</a:t>
            </a:r>
          </a:p>
          <a:p>
            <a:r>
              <a:rPr lang="en-US" dirty="0"/>
              <a:t>Searching job    </a:t>
            </a:r>
            <a:r>
              <a:rPr lang="en-US" dirty="0">
                <a:sym typeface="Wingdings" panose="05000000000000000000" pitchFamily="2" charset="2"/>
              </a:rPr>
              <a:t>  search(r, J)  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Return   list of jobs in J ranked by </a:t>
            </a:r>
            <a:r>
              <a:rPr lang="en-US" dirty="0" err="1" smtClean="0">
                <a:sym typeface="Wingdings" panose="05000000000000000000" pitchFamily="2" charset="2"/>
              </a:rPr>
              <a:t>sim</a:t>
            </a:r>
            <a:r>
              <a:rPr lang="en-US" dirty="0" smtClean="0">
                <a:sym typeface="Wingdings" panose="05000000000000000000" pitchFamily="2" charset="2"/>
              </a:rPr>
              <a:t>(r, j ) 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217598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821622"/>
            <a:ext cx="7298565" cy="44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don’t like input personal information </a:t>
            </a:r>
          </a:p>
          <a:p>
            <a:r>
              <a:rPr lang="en-US" dirty="0" smtClean="0"/>
              <a:t>Recruiter </a:t>
            </a:r>
            <a:r>
              <a:rPr lang="en-US" dirty="0"/>
              <a:t>don’t like </a:t>
            </a:r>
            <a:r>
              <a:rPr lang="en-US" dirty="0" smtClean="0"/>
              <a:t>input job description in web forms </a:t>
            </a:r>
          </a:p>
          <a:p>
            <a:r>
              <a:rPr lang="en-US" dirty="0" smtClean="0"/>
              <a:t>We need extraction information from plaint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Get the models from Resumes and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high-level language such as Java, Groovy, Ruby or Python; we use Java </a:t>
            </a:r>
            <a:r>
              <a:rPr lang="en-US" dirty="0" smtClean="0"/>
              <a:t>and Groovy extensively</a:t>
            </a:r>
          </a:p>
          <a:p>
            <a:endParaRPr lang="en-US" dirty="0"/>
          </a:p>
          <a:p>
            <a:r>
              <a:rPr lang="en-US" dirty="0" smtClean="0"/>
              <a:t>HTML5/CSS3/JavaScript</a:t>
            </a:r>
            <a:r>
              <a:rPr lang="en-US" dirty="0"/>
              <a:t>, web standards, jQuery or frameworks like </a:t>
            </a:r>
            <a:r>
              <a:rPr lang="en-US" dirty="0" err="1" smtClean="0"/>
              <a:t>AngularJS</a:t>
            </a:r>
            <a:r>
              <a:rPr lang="en-US" dirty="0" smtClean="0"/>
              <a:t> would </a:t>
            </a:r>
            <a:r>
              <a:rPr lang="en-US" dirty="0"/>
              <a:t>be </a:t>
            </a:r>
            <a:r>
              <a:rPr lang="en-US" dirty="0" smtClean="0"/>
              <a:t>great</a:t>
            </a:r>
          </a:p>
          <a:p>
            <a:endParaRPr lang="en-US" dirty="0"/>
          </a:p>
          <a:p>
            <a:r>
              <a:rPr lang="en-US" dirty="0" smtClean="0"/>
              <a:t>HTML </a:t>
            </a:r>
            <a:r>
              <a:rPr lang="en-US" dirty="0"/>
              <a:t>CSS and </a:t>
            </a:r>
            <a:r>
              <a:rPr lang="en-US" dirty="0" err="1"/>
              <a:t>Javascript</a:t>
            </a:r>
            <a:r>
              <a:rPr lang="en-US" dirty="0"/>
              <a:t> a </a:t>
            </a:r>
            <a:r>
              <a:rPr lang="en-US" dirty="0" smtClean="0"/>
              <a:t>must 4</a:t>
            </a:r>
            <a:r>
              <a:rPr lang="en-US" dirty="0"/>
              <a:t>. Experience with AJAX, XML, XSL, XSLT, CSS, JavaScript, JQuery, HTML </a:t>
            </a:r>
            <a:r>
              <a:rPr lang="en-US" dirty="0" smtClean="0"/>
              <a:t>and Web </a:t>
            </a:r>
            <a:r>
              <a:rPr lang="en-US" dirty="0"/>
              <a:t>Services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sentences from </a:t>
            </a:r>
            <a:r>
              <a:rPr lang="en-US" dirty="0"/>
              <a:t>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5322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803970"/>
            <a:ext cx="9601200" cy="20764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Pattern Matching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2013721"/>
            <a:ext cx="10327472" cy="26613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Other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 of the expression is token or word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aaa</a:t>
            </a:r>
            <a:r>
              <a:rPr lang="en-US" dirty="0" smtClean="0"/>
              <a:t> ccc </a:t>
            </a:r>
            <a:r>
              <a:rPr lang="en-US" dirty="0" err="1" smtClean="0"/>
              <a:t>ddd</a:t>
            </a:r>
            <a:endParaRPr lang="en-US" dirty="0" smtClean="0"/>
          </a:p>
          <a:p>
            <a:r>
              <a:rPr lang="en-US" dirty="0" err="1" smtClean="0"/>
              <a:t>bbb</a:t>
            </a:r>
            <a:r>
              <a:rPr lang="en-US" dirty="0" smtClean="0"/>
              <a:t>  ccc </a:t>
            </a:r>
            <a:r>
              <a:rPr lang="en-US" dirty="0" err="1" smtClean="0"/>
              <a:t>ccc</a:t>
            </a:r>
            <a:r>
              <a:rPr lang="en-US" dirty="0" smtClean="0"/>
              <a:t>  </a:t>
            </a:r>
            <a:r>
              <a:rPr lang="en-US" dirty="0" err="1" smtClean="0"/>
              <a:t>sss</a:t>
            </a:r>
            <a:r>
              <a:rPr lang="en-US" dirty="0" smtClean="0"/>
              <a:t> </a:t>
            </a:r>
            <a:r>
              <a:rPr lang="en-US" dirty="0" err="1" smtClean="0"/>
              <a:t>ddd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Regular Expression Over Tokens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19" y="2710868"/>
            <a:ext cx="10886679" cy="11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finite state transducer</a:t>
            </a:r>
            <a:r>
              <a:rPr lang="en-US" dirty="0"/>
              <a:t> (</a:t>
            </a:r>
            <a:r>
              <a:rPr lang="en-US" b="1" dirty="0"/>
              <a:t>FST</a:t>
            </a:r>
            <a:r>
              <a:rPr lang="en-US" dirty="0"/>
              <a:t>) is </a:t>
            </a:r>
            <a:r>
              <a:rPr lang="en-US" dirty="0" smtClean="0"/>
              <a:t>a finite </a:t>
            </a:r>
            <a:r>
              <a:rPr lang="en-US" smtClean="0"/>
              <a:t>state machine </a:t>
            </a:r>
            <a:r>
              <a:rPr lang="en-US" dirty="0"/>
              <a:t> with two tapes: an input tape and an output tape.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286241"/>
            <a:ext cx="9029700" cy="1325563"/>
          </a:xfrm>
        </p:spPr>
        <p:txBody>
          <a:bodyPr/>
          <a:lstStyle/>
          <a:p>
            <a:r>
              <a:rPr lang="en-US" dirty="0"/>
              <a:t>Finite Automata Transducers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167665"/>
            <a:ext cx="9648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0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There are many job finding websites today. 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0911" y="406003"/>
            <a:ext cx="9029700" cy="1325563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963069"/>
            <a:ext cx="2381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3120231"/>
            <a:ext cx="28384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4529146"/>
            <a:ext cx="2268792" cy="728663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95" y="3120231"/>
            <a:ext cx="4873231" cy="68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855" y="4451378"/>
            <a:ext cx="2857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11" y="4138613"/>
            <a:ext cx="2752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err="1" smtClean="0"/>
              <a:t>Grammer</a:t>
            </a:r>
            <a:r>
              <a:rPr lang="en-US" dirty="0" smtClean="0"/>
              <a:t> current support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9" y="2001994"/>
            <a:ext cx="95345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Flexibility --  regular expression style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9" y="2517685"/>
            <a:ext cx="10886679" cy="11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Flexibility -- </a:t>
            </a:r>
            <a:r>
              <a:rPr lang="en-US" dirty="0" smtClean="0"/>
              <a:t>connected by algebra  operator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951207"/>
            <a:ext cx="11054297" cy="181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099" y="2252249"/>
            <a:ext cx="9170147" cy="26932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/>
          </a:bodyPr>
          <a:lstStyle/>
          <a:p>
            <a:r>
              <a:rPr lang="en-US" dirty="0"/>
              <a:t>Flexibility </a:t>
            </a:r>
            <a:r>
              <a:rPr lang="en-US" dirty="0" smtClean="0"/>
              <a:t>– OO programming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099" y="3310797"/>
            <a:ext cx="9601200" cy="2076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2099" y="1789021"/>
            <a:ext cx="88697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customized </a:t>
            </a:r>
            <a:r>
              <a:rPr lang="en-US" sz="4000" dirty="0" smtClean="0"/>
              <a:t>in catch function and output function by lambda expression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193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x:x[0] </a:t>
            </a:r>
            <a:r>
              <a:rPr lang="en-US" dirty="0"/>
              <a:t>– </a:t>
            </a:r>
            <a:r>
              <a:rPr lang="en-US" dirty="0" smtClean="0"/>
              <a:t>catch the original text</a:t>
            </a:r>
          </a:p>
          <a:p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x:x[2</a:t>
            </a:r>
            <a:r>
              <a:rPr lang="en-US" dirty="0" smtClean="0"/>
              <a:t>]   -- catch the first layer label </a:t>
            </a:r>
          </a:p>
          <a:p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x:x[1</a:t>
            </a:r>
            <a:r>
              <a:rPr lang="en-US" dirty="0" smtClean="0"/>
              <a:t>] – output the second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40666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Transfer the sentence from </a:t>
            </a:r>
          </a:p>
          <a:p>
            <a:r>
              <a:rPr lang="en-US" dirty="0"/>
              <a:t> </a:t>
            </a:r>
            <a:r>
              <a:rPr lang="en-US" dirty="0" smtClean="0"/>
              <a:t>Bachelors degree in computer science or information systems </a:t>
            </a:r>
          </a:p>
          <a:p>
            <a:r>
              <a:rPr lang="en-US" dirty="0" smtClean="0"/>
              <a:t>To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Processing the text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52466"/>
            <a:ext cx="96012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318" y="2299203"/>
            <a:ext cx="10277482" cy="27493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Information Extraction Pipeline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3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810678"/>
            <a:ext cx="9410700" cy="39433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Similarity between concepts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1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786987"/>
            <a:ext cx="8277359" cy="61440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029700" cy="1325563"/>
          </a:xfrm>
        </p:spPr>
        <p:txBody>
          <a:bodyPr/>
          <a:lstStyle/>
          <a:p>
            <a:r>
              <a:rPr lang="en-US" dirty="0"/>
              <a:t>Ontology similarity</a:t>
            </a:r>
          </a:p>
        </p:txBody>
      </p:sp>
    </p:spTree>
    <p:extLst>
      <p:ext uri="{BB962C8B-B14F-4D97-AF65-F5344CB8AC3E}">
        <p14:creationId xmlns:p14="http://schemas.microsoft.com/office/powerpoint/2010/main" val="26651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15" y="1690688"/>
            <a:ext cx="8532525" cy="10651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5915" y="365125"/>
            <a:ext cx="10387885" cy="1325563"/>
          </a:xfrm>
        </p:spPr>
        <p:txBody>
          <a:bodyPr/>
          <a:lstStyle/>
          <a:p>
            <a:r>
              <a:rPr lang="en-US" dirty="0" smtClean="0"/>
              <a:t>They 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15" y="3016251"/>
            <a:ext cx="786765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15" y="4756127"/>
            <a:ext cx="8077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4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 </a:t>
            </a:r>
          </a:p>
          <a:p>
            <a:endParaRPr lang="en-US" dirty="0"/>
          </a:p>
          <a:p>
            <a:r>
              <a:rPr lang="en-US" b="1" dirty="0" smtClean="0"/>
              <a:t> </a:t>
            </a:r>
          </a:p>
          <a:p>
            <a:r>
              <a:rPr lang="en-US" dirty="0"/>
              <a:t>Feature-based </a:t>
            </a:r>
            <a:r>
              <a:rPr lang="en-US" dirty="0" smtClean="0"/>
              <a:t>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Content-based measures  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Ontology 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33" y="2535327"/>
            <a:ext cx="4686300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3698920"/>
            <a:ext cx="1016317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563" y="5264061"/>
            <a:ext cx="5524926" cy="6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high-level language such as Java, Groovy, Ruby or Python; we use Java and Groovy extensively</a:t>
            </a:r>
          </a:p>
          <a:p>
            <a:endParaRPr lang="en-US" dirty="0"/>
          </a:p>
          <a:p>
            <a:r>
              <a:rPr lang="en-US" dirty="0"/>
              <a:t>HTML5/CSS3/JavaScript, web standards, jQuery or frameworks like </a:t>
            </a:r>
            <a:r>
              <a:rPr lang="en-US" dirty="0" err="1"/>
              <a:t>AngularJS</a:t>
            </a:r>
            <a:r>
              <a:rPr lang="en-US" dirty="0"/>
              <a:t> would be great</a:t>
            </a:r>
          </a:p>
          <a:p>
            <a:endParaRPr lang="en-US" dirty="0"/>
          </a:p>
          <a:p>
            <a:r>
              <a:rPr lang="en-US" dirty="0"/>
              <a:t>HTML CSS and </a:t>
            </a:r>
            <a:r>
              <a:rPr lang="en-US" dirty="0" err="1"/>
              <a:t>Javascript</a:t>
            </a:r>
            <a:r>
              <a:rPr lang="en-US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255057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ratio of the number of documents that two terms exist together </a:t>
            </a:r>
            <a:r>
              <a:rPr lang="en-US" dirty="0" smtClean="0"/>
              <a:t> to the </a:t>
            </a:r>
            <a:r>
              <a:rPr lang="en-US" dirty="0"/>
              <a:t>number of documents have a least one them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The average log value of minimum distance </a:t>
            </a:r>
            <a:r>
              <a:rPr lang="en-US" dirty="0" smtClean="0"/>
              <a:t>of </a:t>
            </a:r>
            <a:r>
              <a:rPr lang="en-US" dirty="0"/>
              <a:t>the two </a:t>
            </a:r>
            <a:r>
              <a:rPr lang="en-US" dirty="0" smtClean="0"/>
              <a:t>terms in </a:t>
            </a:r>
            <a:r>
              <a:rPr lang="en-US" dirty="0"/>
              <a:t>documents that have them both.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66" y="4228496"/>
            <a:ext cx="7208916" cy="15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13610"/>
            <a:ext cx="9029700" cy="1325563"/>
          </a:xfrm>
        </p:spPr>
        <p:txBody>
          <a:bodyPr/>
          <a:lstStyle/>
          <a:p>
            <a:r>
              <a:rPr lang="en-US" dirty="0" smtClean="0"/>
              <a:t>Algorithm of Similarity Calculation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06" y="1639173"/>
            <a:ext cx="46863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973877"/>
            <a:ext cx="8326906" cy="45041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Similarity between terms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 high-level language such as Java, Groovy, Ruby or Python; we use Java and Groovy extensively</a:t>
            </a:r>
          </a:p>
          <a:p>
            <a:endParaRPr lang="en-US" dirty="0"/>
          </a:p>
          <a:p>
            <a:r>
              <a:rPr lang="en-US" dirty="0"/>
              <a:t>HTML5/CSS3/JavaScript, web standards, jQuery or frameworks like </a:t>
            </a:r>
            <a:r>
              <a:rPr lang="en-US" dirty="0" err="1"/>
              <a:t>AngularJS</a:t>
            </a:r>
            <a:r>
              <a:rPr lang="en-US" dirty="0"/>
              <a:t> would be great</a:t>
            </a:r>
          </a:p>
          <a:p>
            <a:endParaRPr lang="en-US" dirty="0"/>
          </a:p>
          <a:p>
            <a:r>
              <a:rPr lang="en-US" dirty="0"/>
              <a:t>HTML CSS and </a:t>
            </a:r>
            <a:r>
              <a:rPr lang="en-US" dirty="0" err="1"/>
              <a:t>Javascript</a:t>
            </a:r>
            <a:r>
              <a:rPr lang="en-US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Find </a:t>
            </a:r>
            <a:r>
              <a:rPr lang="en-US" dirty="0"/>
              <a:t>terms in </a:t>
            </a:r>
            <a:r>
              <a:rPr lang="en-US" dirty="0" smtClean="0"/>
              <a:t>Job Description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 term </a:t>
            </a:r>
            <a:r>
              <a:rPr lang="en-US" dirty="0"/>
              <a:t>, * , *, </a:t>
            </a:r>
            <a:r>
              <a:rPr lang="en-US" dirty="0" smtClean="0"/>
              <a:t>term &gt;</a:t>
            </a:r>
            <a:endParaRPr lang="en-US" dirty="0"/>
          </a:p>
          <a:p>
            <a:r>
              <a:rPr lang="en-US" dirty="0" smtClean="0"/>
              <a:t>&lt; term </a:t>
            </a:r>
            <a:r>
              <a:rPr lang="en-US" dirty="0"/>
              <a:t>, * , *, and </a:t>
            </a:r>
            <a:r>
              <a:rPr lang="en-US" dirty="0" smtClean="0"/>
              <a:t>term &gt; </a:t>
            </a:r>
          </a:p>
          <a:p>
            <a:r>
              <a:rPr lang="en-US" dirty="0" smtClean="0"/>
              <a:t>Bootstrap approach </a:t>
            </a:r>
          </a:p>
          <a:p>
            <a:pPr lvl="1"/>
            <a:r>
              <a:rPr lang="en-US" dirty="0" smtClean="0"/>
              <a:t>Get some initial terms manually </a:t>
            </a:r>
          </a:p>
          <a:p>
            <a:pPr lvl="1"/>
            <a:r>
              <a:rPr lang="en-US" dirty="0" smtClean="0"/>
              <a:t>Use the FST tool to find new terms</a:t>
            </a:r>
          </a:p>
          <a:p>
            <a:pPr lvl="1"/>
            <a:r>
              <a:rPr lang="en-US" dirty="0" smtClean="0"/>
              <a:t>Checking on Dbpedia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Pattern in sentences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45" y="2208313"/>
            <a:ext cx="8389361" cy="31106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</p:spTree>
    <p:extLst>
      <p:ext uri="{BB962C8B-B14F-4D97-AF65-F5344CB8AC3E}">
        <p14:creationId xmlns:p14="http://schemas.microsoft.com/office/powerpoint/2010/main" val="29565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874602"/>
            <a:ext cx="8601075" cy="9048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Dbpedia Page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2963391"/>
            <a:ext cx="86010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276" y="1786989"/>
            <a:ext cx="5345393" cy="43513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EVALUATION – Information Extraction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jobs return</a:t>
            </a:r>
          </a:p>
          <a:p>
            <a:r>
              <a:rPr lang="en-US" dirty="0" smtClean="0"/>
              <a:t>The result is not ranked</a:t>
            </a:r>
          </a:p>
          <a:p>
            <a:r>
              <a:rPr lang="en-US" dirty="0" smtClean="0"/>
              <a:t>7000 jobs returned when</a:t>
            </a:r>
          </a:p>
          <a:p>
            <a:r>
              <a:rPr lang="en-US" dirty="0" smtClean="0"/>
              <a:t> searching with Java </a:t>
            </a:r>
          </a:p>
          <a:p>
            <a:r>
              <a:rPr lang="en-US" dirty="0" smtClean="0"/>
              <a:t>Job finding become a tedious work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Problems of keywords Searching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61" y="1353443"/>
            <a:ext cx="4633739" cy="52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Extraction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Information Extraction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15" y="2894862"/>
            <a:ext cx="4890555" cy="30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Discounted Cumulative Gain(NDCG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</a:t>
            </a:r>
            <a:r>
              <a:rPr lang="en-US" dirty="0" smtClean="0"/>
              <a:t>Ontology Similarity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84" y="2927920"/>
            <a:ext cx="7317260" cy="12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185" y="1789146"/>
            <a:ext cx="7846313" cy="434119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24080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690688"/>
            <a:ext cx="653370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057" y="1690688"/>
            <a:ext cx="6778037" cy="46199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232395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Measure </a:t>
            </a:r>
          </a:p>
          <a:p>
            <a:r>
              <a:rPr lang="en-US" dirty="0" smtClean="0"/>
              <a:t>NDCG </a:t>
            </a:r>
          </a:p>
          <a:p>
            <a:r>
              <a:rPr lang="en-US" dirty="0" err="1" smtClean="0"/>
              <a:t>Precision@K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</a:t>
            </a:r>
            <a:r>
              <a:rPr lang="en-US" dirty="0" smtClean="0"/>
              <a:t>System Performance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10" y="3329054"/>
            <a:ext cx="4064128" cy="10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resumes </a:t>
            </a:r>
          </a:p>
          <a:p>
            <a:r>
              <a:rPr lang="en-US" dirty="0" smtClean="0"/>
              <a:t>100 jobs </a:t>
            </a:r>
          </a:p>
          <a:p>
            <a:r>
              <a:rPr lang="en-US" dirty="0" smtClean="0"/>
              <a:t>Relevance value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1216" y="326489"/>
            <a:ext cx="9029700" cy="1325563"/>
          </a:xfrm>
        </p:spPr>
        <p:txBody>
          <a:bodyPr/>
          <a:lstStyle/>
          <a:p>
            <a:r>
              <a:rPr lang="en-US" dirty="0"/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195206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883" y="2599509"/>
            <a:ext cx="7419434" cy="298992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1563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75" y="2509021"/>
            <a:ext cx="6848475" cy="27527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19899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Conclusion 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90882"/>
            <a:ext cx="9029700" cy="1325563"/>
          </a:xfrm>
        </p:spPr>
        <p:txBody>
          <a:bodyPr/>
          <a:lstStyle/>
          <a:p>
            <a:r>
              <a:rPr lang="en-US" altLang="zh-CN" dirty="0" smtClean="0"/>
              <a:t>Job Finder</a:t>
            </a:r>
            <a:endParaRPr lang="en-US" dirty="0"/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51" y="1523092"/>
            <a:ext cx="3309813" cy="47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47" y="1085850"/>
            <a:ext cx="544830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右箭头 16"/>
          <p:cNvSpPr/>
          <p:nvPr/>
        </p:nvSpPr>
        <p:spPr>
          <a:xfrm>
            <a:off x="5013164" y="3536742"/>
            <a:ext cx="1216951" cy="5132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3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resume – job matching system</a:t>
            </a:r>
          </a:p>
          <a:p>
            <a:r>
              <a:rPr lang="en-US" dirty="0" smtClean="0"/>
              <a:t>A finite </a:t>
            </a:r>
            <a:r>
              <a:rPr lang="en-US" dirty="0"/>
              <a:t>state transducer based </a:t>
            </a:r>
            <a:r>
              <a:rPr lang="en-US" dirty="0" smtClean="0"/>
              <a:t>tool for information extraction</a:t>
            </a:r>
          </a:p>
          <a:p>
            <a:r>
              <a:rPr lang="en-US" dirty="0" smtClean="0"/>
              <a:t>A </a:t>
            </a:r>
            <a:r>
              <a:rPr lang="en-US" dirty="0"/>
              <a:t>semi-automatic </a:t>
            </a:r>
            <a:r>
              <a:rPr lang="en-US" dirty="0" smtClean="0"/>
              <a:t>approach to collect </a:t>
            </a:r>
            <a:r>
              <a:rPr lang="en-US" dirty="0"/>
              <a:t>technical </a:t>
            </a:r>
            <a:r>
              <a:rPr lang="en-US" dirty="0" smtClean="0"/>
              <a:t>terms</a:t>
            </a:r>
          </a:p>
          <a:p>
            <a:r>
              <a:rPr lang="en-US" dirty="0" smtClean="0"/>
              <a:t>A statistical-based </a:t>
            </a:r>
            <a:r>
              <a:rPr lang="en-US" dirty="0"/>
              <a:t>ontology similarity </a:t>
            </a:r>
            <a:r>
              <a:rPr lang="en-US" dirty="0" smtClean="0"/>
              <a:t>measure</a:t>
            </a:r>
          </a:p>
          <a:p>
            <a:r>
              <a:rPr lang="en-US" dirty="0" smtClean="0"/>
              <a:t>Combined keyword </a:t>
            </a:r>
            <a:r>
              <a:rPr lang="en-US" dirty="0"/>
              <a:t>searching and </a:t>
            </a:r>
            <a:r>
              <a:rPr lang="en-US" dirty="0" smtClean="0"/>
              <a:t>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altLang="zh-CN" dirty="0" smtClean="0"/>
              <a:t>Contribution of our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 </a:t>
            </a:r>
            <a:r>
              <a:rPr lang="en-US" dirty="0" smtClean="0"/>
              <a:t>Recommendation (CBR)</a:t>
            </a:r>
            <a:endParaRPr lang="en-US" dirty="0"/>
          </a:p>
          <a:p>
            <a:pPr lvl="1"/>
            <a:r>
              <a:rPr lang="en-US" sz="2800" dirty="0"/>
              <a:t>suggest items that have similar content information to </a:t>
            </a:r>
            <a:r>
              <a:rPr lang="en-US" sz="2800" dirty="0" smtClean="0"/>
              <a:t>the corresponding users</a:t>
            </a:r>
          </a:p>
          <a:p>
            <a:r>
              <a:rPr lang="en-US" dirty="0"/>
              <a:t>Knowledge-based Recommendation (KBR)</a:t>
            </a:r>
          </a:p>
          <a:p>
            <a:pPr lvl="1"/>
            <a:r>
              <a:rPr lang="en-US" dirty="0"/>
              <a:t>rules and patterns obtained from the functional knowledge of how a specific item meets the requirement of a particular </a:t>
            </a:r>
            <a:r>
              <a:rPr lang="en-US" dirty="0" smtClean="0"/>
              <a:t>user</a:t>
            </a:r>
          </a:p>
          <a:p>
            <a:r>
              <a:rPr lang="en-US" dirty="0"/>
              <a:t>Knowledge-based Recommendation (KBR)</a:t>
            </a:r>
          </a:p>
          <a:p>
            <a:pPr lvl="1"/>
            <a:r>
              <a:rPr lang="en-US" dirty="0"/>
              <a:t>rules and patterns obtained from the functional knowledge of how a specific item meets the requirement of a particular user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Recommender </a:t>
            </a:r>
            <a:r>
              <a:rPr lang="en-US" dirty="0"/>
              <a:t>Systems </a:t>
            </a:r>
          </a:p>
        </p:txBody>
      </p:sp>
    </p:spTree>
    <p:extLst>
      <p:ext uri="{BB962C8B-B14F-4D97-AF65-F5344CB8AC3E}">
        <p14:creationId xmlns:p14="http://schemas.microsoft.com/office/powerpoint/2010/main" val="416698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CASPER  ACF </a:t>
            </a:r>
          </a:p>
          <a:p>
            <a:r>
              <a:rPr lang="en-US" dirty="0" smtClean="0"/>
              <a:t>PROSPECT</a:t>
            </a:r>
          </a:p>
          <a:p>
            <a:r>
              <a:rPr lang="en-US" dirty="0" smtClean="0"/>
              <a:t>…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Problem Definition  </a:t>
            </a:r>
            <a:endParaRPr lang="en-US" dirty="0"/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" y="1690688"/>
            <a:ext cx="3309813" cy="47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16"/>
          <p:cNvSpPr/>
          <p:nvPr/>
        </p:nvSpPr>
        <p:spPr>
          <a:xfrm>
            <a:off x="3909060" y="3736366"/>
            <a:ext cx="1216951" cy="5132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303" y="1429286"/>
            <a:ext cx="69913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5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0</TotalTime>
  <Words>727</Words>
  <Application>Microsoft Office PowerPoint</Application>
  <PresentationFormat>Widescreen</PresentationFormat>
  <Paragraphs>140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宋体</vt:lpstr>
      <vt:lpstr>Arial</vt:lpstr>
      <vt:lpstr>Calibri</vt:lpstr>
      <vt:lpstr>Cambria</vt:lpstr>
      <vt:lpstr>Wingdings</vt:lpstr>
      <vt:lpstr>Cloud skipper design template</vt:lpstr>
      <vt:lpstr>JOBFINDER:  A PERSONALIZED RESUME-JOB MATCHING SYSTEM</vt:lpstr>
      <vt:lpstr>Motivation</vt:lpstr>
      <vt:lpstr>They all use keyword Searching</vt:lpstr>
      <vt:lpstr>Problems of keywords Searching</vt:lpstr>
      <vt:lpstr>Job Finder</vt:lpstr>
      <vt:lpstr>Contribution of our works</vt:lpstr>
      <vt:lpstr>Recommender Systems </vt:lpstr>
      <vt:lpstr>Previous work</vt:lpstr>
      <vt:lpstr>Problem Definition  </vt:lpstr>
      <vt:lpstr>Problem Definition </vt:lpstr>
      <vt:lpstr>Problem Definition </vt:lpstr>
      <vt:lpstr>System Architecture</vt:lpstr>
      <vt:lpstr>System Interface</vt:lpstr>
      <vt:lpstr>Get the models from Resumes and Jobs</vt:lpstr>
      <vt:lpstr>Some sentences from Job Description</vt:lpstr>
      <vt:lpstr>Pattern Matching </vt:lpstr>
      <vt:lpstr>Other Patterns</vt:lpstr>
      <vt:lpstr>Regular Expression Over Tokens</vt:lpstr>
      <vt:lpstr>Finite Automata Transducers</vt:lpstr>
      <vt:lpstr>Grammer current support </vt:lpstr>
      <vt:lpstr>Flexibility --  regular expression style </vt:lpstr>
      <vt:lpstr>Flexibility -- connected by algebra  operator</vt:lpstr>
      <vt:lpstr>Flexibility – OO programming style</vt:lpstr>
      <vt:lpstr>Flexibility</vt:lpstr>
      <vt:lpstr>Flexibility</vt:lpstr>
      <vt:lpstr>Processing the text </vt:lpstr>
      <vt:lpstr>Information Extraction Pipeline </vt:lpstr>
      <vt:lpstr>Similarity between concepts </vt:lpstr>
      <vt:lpstr>Ontology similarity</vt:lpstr>
      <vt:lpstr>Ontology similarity</vt:lpstr>
      <vt:lpstr>Statistical-based Ontology Similarity Measure</vt:lpstr>
      <vt:lpstr>Statistical-based Ontology Similarity Measure</vt:lpstr>
      <vt:lpstr>Algorithm of Similarity Calculation</vt:lpstr>
      <vt:lpstr>Similarity between terms </vt:lpstr>
      <vt:lpstr>How to Find terms in Job Description </vt:lpstr>
      <vt:lpstr>Pattern in sentences </vt:lpstr>
      <vt:lpstr>Bootstrap approach </vt:lpstr>
      <vt:lpstr>Dbpedia Page </vt:lpstr>
      <vt:lpstr>EVALUATION – Information Extraction </vt:lpstr>
      <vt:lpstr>EVALUATION – Information Extraction </vt:lpstr>
      <vt:lpstr>EVALUATION – Ontology Similarity </vt:lpstr>
      <vt:lpstr>EVALUATION – Ontology Similarity </vt:lpstr>
      <vt:lpstr>EVALUATION – Ontology Similarity </vt:lpstr>
      <vt:lpstr>EVALUATION – Ontology Similarity </vt:lpstr>
      <vt:lpstr>EVALUATION – System Performance </vt:lpstr>
      <vt:lpstr>EVALUATION – System Performance </vt:lpstr>
      <vt:lpstr>EVALUATION – System Performance </vt:lpstr>
      <vt:lpstr>EVALUATION – System Performance </vt:lpstr>
      <vt:lpstr>Conclusion  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2014-10-22T03:42:40Z</dcterms:created>
  <dcterms:modified xsi:type="dcterms:W3CDTF">2014-10-22T18:07:51Z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