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3" autoAdjust="0"/>
  </p:normalViewPr>
  <p:slideViewPr>
    <p:cSldViewPr>
      <p:cViewPr varScale="1">
        <p:scale>
          <a:sx n="68" d="100"/>
          <a:sy n="68" d="100"/>
        </p:scale>
        <p:origin x="720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62D8BE-84FD-4F17-8B08-6A99D707834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This is my outline….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B232F1-003E-49AE-94D8-61940AEB5118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6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4063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80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19100"/>
            <a:ext cx="9144000" cy="266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Master’s Defense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Shiqiang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Guo</a:t>
            </a:r>
            <a:r>
              <a:rPr lang="zh-CN" altLang="en-US" sz="2700" dirty="0" smtClean="0">
                <a:solidFill>
                  <a:schemeClr val="tx1"/>
                </a:solidFill>
              </a:rPr>
              <a:t>， </a:t>
            </a:r>
            <a:r>
              <a:rPr lang="en-US" altLang="zh-CN" sz="2700" dirty="0" smtClean="0">
                <a:solidFill>
                  <a:schemeClr val="tx1"/>
                </a:solidFill>
              </a:rPr>
              <a:t>Tracy Hammond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JOBFINDER: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PERSONALIZED </a:t>
            </a:r>
            <a:r>
              <a:rPr lang="en-US" dirty="0" smtClean="0">
                <a:solidFill>
                  <a:schemeClr val="tx1"/>
                </a:solidFill>
              </a:rPr>
              <a:t>Résumé-JOB </a:t>
            </a:r>
            <a:r>
              <a:rPr lang="en-US" dirty="0">
                <a:solidFill>
                  <a:schemeClr val="tx1"/>
                </a:solidFill>
              </a:rPr>
              <a:t>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0"/>
            <a:ext cx="8228013" cy="4981575"/>
          </a:xfrm>
        </p:spPr>
        <p:txBody>
          <a:bodyPr/>
          <a:lstStyle/>
          <a:p>
            <a:r>
              <a:rPr lang="en-US" sz="2800" dirty="0" smtClean="0"/>
              <a:t>CASPER  (Rafter et. Al.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Recommendation 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(CFR)</a:t>
            </a:r>
          </a:p>
          <a:p>
            <a:r>
              <a:rPr lang="en-US" altLang="zh-CN" sz="2800" dirty="0" smtClean="0"/>
              <a:t>Monitor users’ behavior</a:t>
            </a:r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Revisit data </a:t>
            </a:r>
          </a:p>
          <a:p>
            <a:pPr lvl="1"/>
            <a:r>
              <a:rPr lang="en-US" sz="2400" dirty="0" smtClean="0"/>
              <a:t>Read time data</a:t>
            </a:r>
          </a:p>
          <a:p>
            <a:pPr lvl="1"/>
            <a:r>
              <a:rPr lang="en-US" sz="2400" dirty="0" smtClean="0"/>
              <a:t>Activity data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CASPER </a:t>
            </a: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lvl="1"/>
            <a:r>
              <a:rPr lang="en-US" sz="2400" dirty="0" smtClean="0"/>
              <a:t>Cold </a:t>
            </a:r>
            <a:r>
              <a:rPr lang="en-US" sz="2400" dirty="0"/>
              <a:t>start</a:t>
            </a:r>
          </a:p>
          <a:p>
            <a:pPr lvl="1"/>
            <a:r>
              <a:rPr lang="en-US" sz="2400" dirty="0" smtClean="0"/>
              <a:t>Sparseness </a:t>
            </a:r>
            <a:r>
              <a:rPr lang="en-US" sz="2400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90880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279317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438400"/>
            <a:ext cx="7343775" cy="3263504"/>
          </a:xfrm>
        </p:spPr>
        <p:txBody>
          <a:bodyPr/>
          <a:lstStyle/>
          <a:p>
            <a:r>
              <a:rPr lang="en-US" sz="2800" dirty="0"/>
              <a:t>Yao Lu et. A. 2013 </a:t>
            </a:r>
          </a:p>
          <a:p>
            <a:r>
              <a:rPr lang="en-US" sz="2800" dirty="0"/>
              <a:t>Content –based Recommendation </a:t>
            </a:r>
          </a:p>
          <a:p>
            <a:pPr lvl="1"/>
            <a:r>
              <a:rPr lang="en-US" sz="2400" dirty="0"/>
              <a:t>Similarity is computed using Latent Semantic Analysis (LSA) </a:t>
            </a:r>
          </a:p>
          <a:p>
            <a:r>
              <a:rPr lang="en-US" sz="2800" dirty="0"/>
              <a:t>Interaction-based Recommendation</a:t>
            </a:r>
          </a:p>
          <a:p>
            <a:pPr lvl="1"/>
            <a:r>
              <a:rPr lang="en-US" sz="2400" dirty="0"/>
              <a:t>Apply &gt; Favorite &gt; Like &gt; Visit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8400"/>
            <a:ext cx="5138064" cy="35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r>
              <a:rPr lang="en-US" altLang="zh-CN" sz="2400" dirty="0"/>
              <a:t>Recommend Job  C  to Peter because Yao  liked  Job  C,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Peter and Yao have similar profiles;</a:t>
            </a:r>
          </a:p>
          <a:p>
            <a:r>
              <a:rPr lang="en-US" altLang="zh-CN" sz="2400" dirty="0" smtClean="0"/>
              <a:t> Recommend </a:t>
            </a:r>
            <a:r>
              <a:rPr lang="en-US" altLang="zh-CN" sz="2400" dirty="0"/>
              <a:t>Job  A  to  Peter  because  Peter  applied for </a:t>
            </a:r>
            <a:r>
              <a:rPr lang="en-US" altLang="zh-CN" sz="2400" dirty="0" smtClean="0"/>
              <a:t>Job </a:t>
            </a:r>
            <a:r>
              <a:rPr lang="en-US" altLang="zh-CN" sz="2400" dirty="0"/>
              <a:t>B, and Job A and Job B are similar;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Employer 3 to Peter because Peter </a:t>
            </a:r>
            <a:r>
              <a:rPr lang="en-US" altLang="zh-CN" sz="2400" dirty="0" smtClean="0"/>
              <a:t>applied for </a:t>
            </a:r>
            <a:r>
              <a:rPr lang="en-US" altLang="zh-CN" sz="2400" dirty="0"/>
              <a:t>Job B and Job B is posted by Employer 3;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B to Yao because Peter applied for </a:t>
            </a:r>
            <a:r>
              <a:rPr lang="en-US" altLang="zh-CN" sz="2400" dirty="0" smtClean="0"/>
              <a:t>Job B</a:t>
            </a:r>
            <a:r>
              <a:rPr lang="en-US" altLang="zh-CN" sz="2400" dirty="0"/>
              <a:t>, and Peter and Yao have similar profiles.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r>
              <a:rPr lang="en-US" sz="2400" dirty="0"/>
              <a:t>A system that aids in the shortlisting of candidates for jobs.</a:t>
            </a:r>
          </a:p>
          <a:p>
            <a:r>
              <a:rPr lang="en-US" sz="2400" dirty="0"/>
              <a:t>Using Conditional Random Fields (CRFs) model to extract the information from résumés</a:t>
            </a:r>
          </a:p>
          <a:p>
            <a:r>
              <a:rPr lang="en-US" sz="2400" dirty="0"/>
              <a:t>Filtering the candidates with facets</a:t>
            </a:r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IBM PROSPECT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4" y="2125266"/>
            <a:ext cx="7136606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/>
              <a:t>Resource Classification</a:t>
            </a:r>
          </a:p>
          <a:p>
            <a:r>
              <a:rPr lang="en-US" sz="2800" dirty="0"/>
              <a:t>Help recruiters to find </a:t>
            </a:r>
          </a:p>
          <a:p>
            <a:r>
              <a:rPr lang="en-US" sz="2800" dirty="0"/>
              <a:t>candidates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15764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HP Resource </a:t>
            </a:r>
            <a:r>
              <a:rPr lang="en-US" dirty="0">
                <a:solidFill>
                  <a:schemeClr val="tx1"/>
                </a:solidFill>
              </a:rPr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930" y="3193257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/>
          </a:bodyPr>
          <a:lstStyle/>
          <a:p>
            <a:r>
              <a:rPr lang="en-US" sz="2800" dirty="0"/>
              <a:t>Most systems can only process the structured data  </a:t>
            </a:r>
          </a:p>
          <a:p>
            <a:pPr marL="0" indent="0"/>
            <a:endParaRPr lang="en-US" sz="2800" dirty="0"/>
          </a:p>
          <a:p>
            <a:r>
              <a:rPr lang="en-US" sz="2800" dirty="0"/>
              <a:t>The systems that have information extraction module are designed for recruiters</a:t>
            </a:r>
          </a:p>
          <a:p>
            <a:pPr marL="0" indent="0"/>
            <a:endParaRPr lang="en-US" sz="2800" dirty="0"/>
          </a:p>
          <a:p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4292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Problems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0099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Definition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6" y="2125266"/>
            <a:ext cx="2482360" cy="35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16"/>
          <p:cNvSpPr/>
          <p:nvPr/>
        </p:nvSpPr>
        <p:spPr>
          <a:xfrm>
            <a:off x="2931796" y="3659525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77" y="1929215"/>
            <a:ext cx="524351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Clr>
                <a:srgbClr val="FF6600"/>
              </a:buClr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FF6600"/>
                </a:solidFill>
              </a:rPr>
              <a:t>Introduction</a:t>
            </a:r>
          </a:p>
          <a:p>
            <a:pPr>
              <a:spcBef>
                <a:spcPts val="600"/>
              </a:spcBef>
              <a:buClr>
                <a:srgbClr val="FF6600"/>
              </a:buClr>
              <a:buFont typeface="Arial" charset="0"/>
              <a:buChar char="-"/>
              <a:defRPr/>
            </a:pPr>
            <a:r>
              <a:rPr lang="en-US" dirty="0" smtClean="0">
                <a:solidFill>
                  <a:srgbClr val="FF6600"/>
                </a:solidFill>
              </a:rPr>
              <a:t>Motivation</a:t>
            </a:r>
          </a:p>
          <a:p>
            <a:pPr>
              <a:spcBef>
                <a:spcPts val="600"/>
              </a:spcBef>
              <a:buClr>
                <a:srgbClr val="FF6600"/>
              </a:buClr>
              <a:buFont typeface="Arial" charset="0"/>
              <a:buChar char="-"/>
              <a:defRPr/>
            </a:pPr>
            <a:r>
              <a:rPr lang="en-US" dirty="0" smtClean="0">
                <a:solidFill>
                  <a:srgbClr val="FF6600"/>
                </a:solidFill>
              </a:rPr>
              <a:t>Background</a:t>
            </a:r>
          </a:p>
          <a:p>
            <a:pPr>
              <a:spcBef>
                <a:spcPts val="600"/>
              </a:spcBef>
              <a:buClr>
                <a:srgbClr val="FF6600"/>
              </a:buClr>
              <a:buFont typeface="Arial" charset="0"/>
              <a:buChar char="-"/>
              <a:defRPr/>
            </a:pPr>
            <a:r>
              <a:rPr lang="en-US" dirty="0" smtClean="0">
                <a:solidFill>
                  <a:srgbClr val="FF6600"/>
                </a:solidFill>
              </a:rPr>
              <a:t>Related Work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/>
              <a:t>Proposed Solution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/>
              <a:t>Evaluation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/>
              <a:t>Conclusion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/>
              <a:t>Future Work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554663" y="492125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26063" y="169863"/>
            <a:ext cx="185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872038" y="1333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1"/>
            <a:ext cx="8228013" cy="3276600"/>
          </a:xfrm>
        </p:spPr>
        <p:txBody>
          <a:bodyPr/>
          <a:lstStyle/>
          <a:p>
            <a:r>
              <a:rPr lang="en-US" sz="2800" dirty="0"/>
              <a:t>r is the user‘s résumé model,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 </a:t>
            </a:r>
            <a:r>
              <a:rPr lang="en-US" sz="2800" dirty="0"/>
              <a:t>is the feature of r </a:t>
            </a:r>
          </a:p>
          <a:p>
            <a:r>
              <a:rPr lang="en-US" sz="2800" dirty="0"/>
              <a:t>j is the job description model , </a:t>
            </a:r>
            <a:r>
              <a:rPr lang="en-US" sz="2800" dirty="0" err="1"/>
              <a:t>j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 </a:t>
            </a:r>
            <a:r>
              <a:rPr lang="en-US" sz="2800" dirty="0"/>
              <a:t>is the feature of j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3429000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jobs</a:t>
            </a:r>
          </a:p>
          <a:p>
            <a:r>
              <a:rPr lang="en-US" sz="2800" dirty="0"/>
              <a:t>Searching job    </a:t>
            </a:r>
            <a:r>
              <a:rPr lang="en-US" sz="2800" dirty="0">
                <a:sym typeface="Wingdings" panose="05000000000000000000" pitchFamily="2" charset="2"/>
              </a:rPr>
              <a:t>  search(r, J)   </a:t>
            </a:r>
          </a:p>
          <a:p>
            <a:r>
              <a:rPr lang="en-US" sz="2800" dirty="0">
                <a:sym typeface="Wingdings" panose="05000000000000000000" pitchFamily="2" charset="2"/>
              </a:rPr>
              <a:t>Return list of jobs in J ranked by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) 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5" y="2286000"/>
            <a:ext cx="56454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50" y="2125266"/>
            <a:ext cx="5036552" cy="37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6231" y="2309511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r>
              <a:rPr lang="en-US" sz="2800" dirty="0"/>
              <a:t>Ask users to input their profiles? </a:t>
            </a:r>
          </a:p>
          <a:p>
            <a:pPr lvl="1"/>
            <a:r>
              <a:rPr lang="en-US" sz="2400" dirty="0"/>
              <a:t>Users don’t like input personal information </a:t>
            </a:r>
          </a:p>
          <a:p>
            <a:pPr lvl="1"/>
            <a:r>
              <a:rPr lang="en-US" sz="2400" dirty="0"/>
              <a:t>Recruiter don’t like input job description in web forms </a:t>
            </a:r>
          </a:p>
          <a:p>
            <a:r>
              <a:rPr lang="en-US" sz="2800" dirty="0"/>
              <a:t>So we need extract information from plaint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972" y="11430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Extracting the models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853" y="1874523"/>
            <a:ext cx="3364297" cy="41262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022" y="1044162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Information Extraction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41910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Bachelors degree in Computer or Information Systems</a:t>
            </a:r>
          </a:p>
          <a:p>
            <a:endParaRPr lang="en-US" sz="2600" dirty="0" smtClean="0"/>
          </a:p>
          <a:p>
            <a:r>
              <a:rPr lang="en-US" sz="2600" dirty="0" smtClean="0"/>
              <a:t>BS or MS in computer science or similar degree </a:t>
            </a:r>
          </a:p>
          <a:p>
            <a:endParaRPr lang="en-US" sz="2600" dirty="0" smtClean="0"/>
          </a:p>
          <a:p>
            <a:r>
              <a:rPr lang="en-US" sz="2600" dirty="0" smtClean="0"/>
              <a:t>MS/PhD Degree in Computer, Science, Engineering or Finance from top institution. </a:t>
            </a:r>
          </a:p>
          <a:p>
            <a:endParaRPr lang="en-US" sz="2600" dirty="0" smtClean="0"/>
          </a:p>
          <a:p>
            <a:r>
              <a:rPr lang="en-US" sz="2600" dirty="0" smtClean="0"/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Some </a:t>
            </a:r>
            <a:r>
              <a:rPr lang="en-US" dirty="0" smtClean="0">
                <a:solidFill>
                  <a:schemeClr val="tx1"/>
                </a:solidFill>
              </a:rPr>
              <a:t>sentences from </a:t>
            </a:r>
            <a:r>
              <a:rPr lang="en-US" dirty="0">
                <a:solidFill>
                  <a:schemeClr val="tx1"/>
                </a:solidFill>
              </a:rPr>
              <a:t>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11693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A  single concept has multiple expressions</a:t>
            </a:r>
          </a:p>
          <a:p>
            <a:r>
              <a:rPr lang="en-US" sz="8000" dirty="0"/>
              <a:t>“bachelor’s degree”, the pattern will like below:</a:t>
            </a:r>
          </a:p>
          <a:p>
            <a:r>
              <a:rPr lang="en-US" sz="8000" dirty="0"/>
              <a:t>( Baccalaureate | bachelors | bachelor | B.S | BS | BA ) degree</a:t>
            </a:r>
          </a:p>
          <a:p>
            <a:endParaRPr lang="en-US" sz="8000" dirty="0"/>
          </a:p>
          <a:p>
            <a:r>
              <a:rPr lang="en-US" sz="8000" dirty="0"/>
              <a:t>All words mean 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Semantic Labeling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648200"/>
            <a:ext cx="7594913" cy="13234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”</a:t>
            </a:r>
            <a:r>
              <a:rPr lang="en-US" sz="2000" dirty="0">
                <a:solidFill>
                  <a:schemeClr val="tx1"/>
                </a:solidFill>
              </a:rPr>
              <a:t>Baccalaureate”, ”bachelors”, ”bachelor” ,”B.S.”, ”B.S”,”BS”,”BA”,”BA/BS”, ”BABS”, ”BSBA”, ”B.A.”, ”4-year”,”4-year”, ”4 year”, ”four year”, ”college”, ”Undergraduate” , ”University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71575" y="3748145"/>
          <a:ext cx="6917167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690"/>
                <a:gridCol w="882533"/>
                <a:gridCol w="444321"/>
                <a:gridCol w="1854558"/>
                <a:gridCol w="531254"/>
                <a:gridCol w="1552304"/>
                <a:gridCol w="245507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lvl="0"/>
            <a:r>
              <a:rPr lang="en-US" altLang="zh-CN" sz="2800" dirty="0" smtClean="0"/>
              <a:t>Job finding websites are one of main channels today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0648" y="760213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Matching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05115" y="2221999"/>
          <a:ext cx="7456872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690"/>
                <a:gridCol w="882533"/>
                <a:gridCol w="444321"/>
                <a:gridCol w="1854558"/>
                <a:gridCol w="531254"/>
                <a:gridCol w="1767625"/>
                <a:gridCol w="569891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73670"/>
              </p:ext>
            </p:extLst>
          </p:nvPr>
        </p:nvGraphicFramePr>
        <p:xfrm>
          <a:off x="381000" y="4343400"/>
          <a:ext cx="8414737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811"/>
                <a:gridCol w="490496"/>
                <a:gridCol w="1393372"/>
                <a:gridCol w="786611"/>
                <a:gridCol w="1838884"/>
                <a:gridCol w="591797"/>
                <a:gridCol w="1185488"/>
                <a:gridCol w="927278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Similar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expression is token or word</a:t>
            </a:r>
          </a:p>
          <a:p>
            <a:r>
              <a:rPr lang="en-US" sz="2400" dirty="0" err="1"/>
              <a:t>seqMatcher</a:t>
            </a:r>
            <a:r>
              <a:rPr lang="en-US" sz="2400" dirty="0"/>
              <a:t> = </a:t>
            </a:r>
            <a:r>
              <a:rPr lang="en-US" sz="2400" dirty="0" err="1"/>
              <a:t>parser.parse</a:t>
            </a:r>
            <a:endParaRPr lang="en-US" sz="2400" dirty="0"/>
          </a:p>
          <a:p>
            <a:r>
              <a:rPr lang="en-US" sz="2400" dirty="0"/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Regular Expression Over Tokens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machine  with 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231" y="1071931"/>
            <a:ext cx="723661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Finite </a:t>
            </a:r>
            <a:r>
              <a:rPr lang="en-US" sz="3600" dirty="0" smtClean="0">
                <a:solidFill>
                  <a:schemeClr val="tx1"/>
                </a:solidFill>
              </a:rPr>
              <a:t>Automata Transducers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6" y="3352800"/>
            <a:ext cx="7658206" cy="24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742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Patterns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atching Degree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 ,  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Matchers </a:t>
            </a:r>
            <a:r>
              <a:rPr lang="en-US" dirty="0" smtClean="0">
                <a:solidFill>
                  <a:schemeClr val="tx1"/>
                </a:solidFill>
              </a:rPr>
              <a:t>current support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52" y="2389685"/>
            <a:ext cx="7179469" cy="31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52008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Flexibility --  regular expression style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Pattern: DE-LEVEL DEGREE ( IN | OF ) DT? MAJOR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dirty="0" err="1">
                <a:solidFill>
                  <a:schemeClr val="tx1"/>
                </a:solidFill>
              </a:rPr>
              <a:t>seqMatcher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 err="1">
                <a:solidFill>
                  <a:schemeClr val="tx1"/>
                </a:solidFill>
              </a:rPr>
              <a:t>parser.parse</a:t>
            </a:r>
            <a:r>
              <a:rPr lang="en-US" dirty="0">
                <a:solidFill>
                  <a:schemeClr val="tx1"/>
                </a:solidFill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r>
              <a:rPr lang="en-US" sz="2400" dirty="0" err="1" smtClean="0"/>
              <a:t>seqMatcher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UnitMatcher</a:t>
            </a:r>
            <a:r>
              <a:rPr lang="en-US" sz="2400" dirty="0"/>
              <a:t>(”DE-LEVEL”) </a:t>
            </a:r>
            <a:r>
              <a:rPr lang="en-US" sz="2400" dirty="0" smtClean="0"/>
              <a:t>+ </a:t>
            </a:r>
            <a:r>
              <a:rPr lang="en-US" sz="2400" dirty="0" err="1" smtClean="0"/>
              <a:t>UnitMatcher</a:t>
            </a:r>
            <a:r>
              <a:rPr lang="en-US" sz="2400" dirty="0"/>
              <a:t>(”DEGREE”) </a:t>
            </a:r>
            <a:r>
              <a:rPr lang="en-US" sz="2400" dirty="0" smtClean="0"/>
              <a:t>+ ( </a:t>
            </a:r>
            <a:r>
              <a:rPr lang="en-US" sz="2400" dirty="0" err="1"/>
              <a:t>UnitMatcher</a:t>
            </a:r>
            <a:r>
              <a:rPr lang="en-US" sz="2400" dirty="0"/>
              <a:t>(”IN”) | </a:t>
            </a:r>
            <a:r>
              <a:rPr lang="en-US" sz="2400" dirty="0" err="1"/>
              <a:t>UnitMatcher</a:t>
            </a:r>
            <a:r>
              <a:rPr lang="en-US" sz="2400" dirty="0"/>
              <a:t>(”OF” ) ) + </a:t>
            </a:r>
            <a:r>
              <a:rPr lang="en-US" sz="2400" dirty="0" err="1"/>
              <a:t>UnitMatcher</a:t>
            </a:r>
            <a:r>
              <a:rPr lang="en-US" sz="2400" dirty="0"/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066800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-- </a:t>
            </a:r>
            <a:r>
              <a:rPr lang="en-US" dirty="0" smtClean="0">
                <a:solidFill>
                  <a:schemeClr val="tx1"/>
                </a:solidFill>
              </a:rPr>
              <a:t>connected by algebra  operator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1131094"/>
            <a:ext cx="790575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r>
              <a:rPr lang="en-US" dirty="0" smtClean="0">
                <a:solidFill>
                  <a:schemeClr val="tx1"/>
                </a:solidFill>
              </a:rPr>
              <a:t>– OO programming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2226469"/>
            <a:ext cx="7905750" cy="3263504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Pattern: </a:t>
            </a:r>
            <a:r>
              <a:rPr lang="en-US" sz="20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matcher1 = </a:t>
            </a:r>
            <a:r>
              <a:rPr lang="en-US" sz="2000" dirty="0" err="1">
                <a:solidFill>
                  <a:schemeClr val="tx1"/>
                </a:solidFill>
              </a:rPr>
              <a:t>UnitMatcher</a:t>
            </a:r>
            <a:r>
              <a:rPr lang="en-US" sz="2000" dirty="0">
                <a:solidFill>
                  <a:schemeClr val="tx1"/>
                </a:solidFill>
              </a:rPr>
              <a:t>(”DE-LEVEL”)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matcher2 = </a:t>
            </a:r>
            <a:r>
              <a:rPr lang="en-US" sz="2000" dirty="0" err="1">
                <a:solidFill>
                  <a:schemeClr val="tx1"/>
                </a:solidFill>
              </a:rPr>
              <a:t>UnitMatcher</a:t>
            </a:r>
            <a:r>
              <a:rPr lang="en-US" sz="2000" dirty="0">
                <a:solidFill>
                  <a:schemeClr val="tx1"/>
                </a:solidFill>
              </a:rPr>
              <a:t>(”DEGREE”)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matcher3 = </a:t>
            </a:r>
            <a:r>
              <a:rPr lang="en-US" sz="2000" dirty="0" err="1">
                <a:solidFill>
                  <a:schemeClr val="tx1"/>
                </a:solidFill>
              </a:rPr>
              <a:t>UnitMatcher</a:t>
            </a:r>
            <a:r>
              <a:rPr lang="en-US" sz="2000" dirty="0">
                <a:solidFill>
                  <a:schemeClr val="tx1"/>
                </a:solidFill>
              </a:rPr>
              <a:t>(”IN”)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matcher4 = </a:t>
            </a:r>
            <a:r>
              <a:rPr lang="en-US" sz="2000" dirty="0" err="1">
                <a:solidFill>
                  <a:schemeClr val="tx1"/>
                </a:solidFill>
              </a:rPr>
              <a:t>UnitMatcher</a:t>
            </a:r>
            <a:r>
              <a:rPr lang="en-US" sz="2000" dirty="0">
                <a:solidFill>
                  <a:schemeClr val="tx1"/>
                </a:solidFill>
              </a:rPr>
              <a:t>(”OF”)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matcher5 = </a:t>
            </a:r>
            <a:r>
              <a:rPr lang="en-US" sz="2000" dirty="0" err="1">
                <a:solidFill>
                  <a:schemeClr val="tx1"/>
                </a:solidFill>
              </a:rPr>
              <a:t>UnitMatcher</a:t>
            </a:r>
            <a:r>
              <a:rPr lang="en-US" sz="2000" dirty="0">
                <a:solidFill>
                  <a:schemeClr val="tx1"/>
                </a:solidFill>
              </a:rPr>
              <a:t>(”MAJOR”)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matcher6 = </a:t>
            </a:r>
            <a:r>
              <a:rPr lang="en-US" sz="2000" dirty="0" err="1">
                <a:solidFill>
                  <a:schemeClr val="tx1"/>
                </a:solidFill>
              </a:rPr>
              <a:t>AlternateMatcher</a:t>
            </a:r>
            <a:r>
              <a:rPr lang="en-US" sz="2000" dirty="0">
                <a:solidFill>
                  <a:schemeClr val="tx1"/>
                </a:solidFill>
              </a:rPr>
              <a:t>([matcher3,matcher4])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seqMatcher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SeqMatcher</a:t>
            </a:r>
            <a:r>
              <a:rPr lang="en-US" sz="2000" dirty="0">
                <a:solidFill>
                  <a:schemeClr val="tx1"/>
                </a:solidFill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117436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1574" y="2199016"/>
            <a:ext cx="66523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customized in catch function and output function by lambda expression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46702"/>
              </p:ext>
            </p:extLst>
          </p:nvPr>
        </p:nvGraphicFramePr>
        <p:xfrm>
          <a:off x="1090130" y="2971800"/>
          <a:ext cx="7456872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690"/>
                <a:gridCol w="882533"/>
                <a:gridCol w="444321"/>
                <a:gridCol w="1854558"/>
                <a:gridCol w="531254"/>
                <a:gridCol w="1767625"/>
                <a:gridCol w="569891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6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81400"/>
          </a:xfrm>
        </p:spPr>
        <p:txBody>
          <a:bodyPr/>
          <a:lstStyle/>
          <a:p>
            <a:r>
              <a:rPr lang="en-US" sz="2800" dirty="0"/>
              <a:t>lambda </a:t>
            </a:r>
            <a:r>
              <a:rPr lang="en-US" sz="2800" dirty="0" smtClean="0"/>
              <a:t>x:x[0] </a:t>
            </a:r>
            <a:r>
              <a:rPr lang="en-US" sz="2800" dirty="0"/>
              <a:t>– </a:t>
            </a:r>
            <a:r>
              <a:rPr lang="en-US" sz="2800" dirty="0" smtClean="0"/>
              <a:t>catch the original text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x:x[2</a:t>
            </a:r>
            <a:r>
              <a:rPr lang="en-US" sz="2800" dirty="0" smtClean="0"/>
              <a:t>]   -- catch the first layer label 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x:x[1</a:t>
            </a:r>
            <a:r>
              <a:rPr lang="en-US" sz="2800" dirty="0" smtClean="0"/>
              <a:t>] – output the second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131094"/>
            <a:ext cx="810974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– Lambda expression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108" y="2486685"/>
            <a:ext cx="6399394" cy="7988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131094"/>
            <a:ext cx="779091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They all use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36" y="3526649"/>
            <a:ext cx="5900738" cy="66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36" y="4831556"/>
            <a:ext cx="6057900" cy="57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189" y="2724855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Similarity Calculation </a:t>
            </a:r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Job Description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78984" y="2337767"/>
          <a:ext cx="7447209" cy="27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055"/>
                <a:gridCol w="3465154"/>
              </a:tblGrid>
              <a:tr h="508188">
                <a:tc>
                  <a:txBody>
                    <a:bodyPr/>
                    <a:lstStyle/>
                    <a:p>
                      <a:r>
                        <a:rPr lang="en-US" sz="2100" b="1" dirty="0" smtClean="0"/>
                        <a:t>Part of Résumé</a:t>
                      </a:r>
                      <a:endParaRPr lang="en-US" sz="2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/>
                        <a:t>Part of Job Description</a:t>
                      </a:r>
                      <a:endParaRPr lang="en-US" sz="2100" b="1" dirty="0"/>
                    </a:p>
                  </a:txBody>
                  <a:tcPr marL="68580" marR="68580" marT="34290" marB="34290"/>
                </a:tc>
              </a:tr>
              <a:tr h="22631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B.S. degree in computer science  </a:t>
                      </a:r>
                    </a:p>
                    <a:p>
                      <a:r>
                        <a:rPr lang="en-US" sz="1800" dirty="0" smtClean="0"/>
                        <a:t>    5+ years Java  </a:t>
                      </a:r>
                    </a:p>
                    <a:p>
                      <a:r>
                        <a:rPr lang="en-US" sz="1800" dirty="0" smtClean="0"/>
                        <a:t>    2+ year   C++   </a:t>
                      </a:r>
                    </a:p>
                    <a:p>
                      <a:r>
                        <a:rPr lang="en-US" sz="1800" dirty="0" smtClean="0"/>
                        <a:t>    Some experience in Oracle database  </a:t>
                      </a:r>
                    </a:p>
                    <a:p>
                      <a:r>
                        <a:rPr lang="en-US" sz="1800" dirty="0" smtClean="0"/>
                        <a:t>Other experience like:  </a:t>
                      </a:r>
                    </a:p>
                    <a:p>
                      <a:r>
                        <a:rPr lang="en-US" sz="1800" dirty="0" smtClean="0"/>
                        <a:t>    Hibernate, JBOSS, </a:t>
                      </a:r>
                      <a:r>
                        <a:rPr lang="en-US" sz="1800" dirty="0" err="1" smtClean="0"/>
                        <a:t>JUnit</a:t>
                      </a:r>
                      <a:r>
                        <a:rPr lang="en-US" sz="1800" dirty="0" smtClean="0"/>
                        <a:t>, Tomcat etc.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BS degree above    </a:t>
                      </a:r>
                    </a:p>
                    <a:p>
                      <a:r>
                        <a:rPr lang="en-US" sz="1800" dirty="0" smtClean="0"/>
                        <a:t> 4+ years Java   </a:t>
                      </a:r>
                    </a:p>
                    <a:p>
                      <a:r>
                        <a:rPr lang="en-US" sz="1800" dirty="0" smtClean="0"/>
                        <a:t> Some experience of Python    </a:t>
                      </a:r>
                    </a:p>
                    <a:p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Mysql</a:t>
                      </a:r>
                      <a:r>
                        <a:rPr lang="en-US" sz="1800" dirty="0" smtClean="0"/>
                        <a:t>, MS-SQL    </a:t>
                      </a:r>
                    </a:p>
                    <a:p>
                      <a:r>
                        <a:rPr lang="en-US" sz="1800" dirty="0" smtClean="0"/>
                        <a:t> Java web application Server    </a:t>
                      </a:r>
                    </a:p>
                    <a:p>
                      <a:r>
                        <a:rPr lang="en-US" sz="1800" dirty="0" smtClean="0"/>
                        <a:t> OOA/OOD  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87331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terms in </a:t>
            </a:r>
            <a:r>
              <a:rPr lang="en-US" dirty="0" smtClean="0">
                <a:solidFill>
                  <a:schemeClr val="tx1"/>
                </a:solidFill>
              </a:rPr>
              <a:t>Job Description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4929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&gt;</a:t>
            </a:r>
            <a:endParaRPr lang="en-US" sz="2800" dirty="0"/>
          </a:p>
          <a:p>
            <a:r>
              <a:rPr lang="en-US" sz="2800" dirty="0" smtClean="0"/>
              <a:t>&lt; 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 fifty initial terms manually, add 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in sentences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Bootstrap approach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2" y="2476056"/>
            <a:ext cx="6478205" cy="2781744"/>
          </a:xfr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66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Dbpedia Page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904589" cy="5867400"/>
          </a:xfrm>
        </p:spPr>
      </p:pic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 </a:t>
            </a:r>
            <a:r>
              <a:rPr lang="en-US" dirty="0" smtClean="0"/>
              <a:t>Feature-based measures</a:t>
            </a:r>
          </a:p>
          <a:p>
            <a:endParaRPr lang="en-US" dirty="0"/>
          </a:p>
          <a:p>
            <a:r>
              <a:rPr lang="en-US" dirty="0" smtClean="0"/>
              <a:t>Content-based measures  </a:t>
            </a:r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90611"/>
            <a:ext cx="3755011" cy="709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71" y="3841971"/>
            <a:ext cx="7349730" cy="530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257800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documents have a 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documents 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870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01" y="2209800"/>
            <a:ext cx="8228013" cy="4981575"/>
          </a:xfrm>
        </p:spPr>
        <p:txBody>
          <a:bodyPr/>
          <a:lstStyle/>
          <a:p>
            <a:r>
              <a:rPr lang="en-US" sz="2400" dirty="0" smtClean="0"/>
              <a:t>When  searching with Java </a:t>
            </a:r>
          </a:p>
          <a:p>
            <a:r>
              <a:rPr lang="en-US" sz="2400" dirty="0" smtClean="0"/>
              <a:t>7000 unranked </a:t>
            </a:r>
            <a:r>
              <a:rPr lang="en-US" sz="2400" dirty="0"/>
              <a:t>jobs </a:t>
            </a:r>
            <a:r>
              <a:rPr lang="en-US" sz="2400" dirty="0" smtClean="0"/>
              <a:t>returned.</a:t>
            </a:r>
          </a:p>
          <a:p>
            <a:endParaRPr lang="en-US" sz="2400" dirty="0"/>
          </a:p>
          <a:p>
            <a:r>
              <a:rPr lang="en-US" sz="2400" dirty="0"/>
              <a:t>Too many jobs return</a:t>
            </a:r>
          </a:p>
          <a:p>
            <a:r>
              <a:rPr lang="en-US" sz="2400" dirty="0"/>
              <a:t>The result is not </a:t>
            </a:r>
            <a:r>
              <a:rPr lang="en-US" sz="2400" dirty="0" smtClean="0"/>
              <a:t>ranked </a:t>
            </a:r>
          </a:p>
          <a:p>
            <a:r>
              <a:rPr lang="en-US" sz="2400" dirty="0" smtClean="0"/>
              <a:t>Job finding become a tedious work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101" y="915691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Problems of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96" y="1872332"/>
            <a:ext cx="3475304" cy="3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 of Similarity Calculation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8" y="1752599"/>
            <a:ext cx="4217451" cy="4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Similarity between terms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" y="2438400"/>
            <a:ext cx="7052442" cy="34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438400"/>
            <a:ext cx="4724400" cy="38458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07" y="1131094"/>
            <a:ext cx="815094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9"/>
            <a:ext cx="8228013" cy="3962400"/>
          </a:xfrm>
        </p:spPr>
        <p:txBody>
          <a:bodyPr/>
          <a:lstStyle/>
          <a:p>
            <a:r>
              <a:rPr lang="en-US" dirty="0"/>
              <a:t>Normalized Discounted Cumulative Gain(NDCG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5474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</a:t>
            </a:r>
            <a:r>
              <a:rPr lang="en-US" dirty="0" smtClean="0">
                <a:solidFill>
                  <a:schemeClr val="tx1"/>
                </a:solidFill>
              </a:rPr>
              <a:t>Ontology Similarity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22059"/>
            <a:ext cx="6813337" cy="11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70" y="2514600"/>
            <a:ext cx="6892730" cy="3813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9641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6296025" cy="4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38400"/>
            <a:ext cx="6096000" cy="4155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</a:p>
          <a:p>
            <a:endParaRPr lang="en-US" sz="2700" dirty="0"/>
          </a:p>
          <a:p>
            <a:r>
              <a:rPr lang="en-US" sz="2700" dirty="0" err="1"/>
              <a:t>Precision@K</a:t>
            </a:r>
            <a:r>
              <a:rPr lang="en-US" sz="2700" dirty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02117"/>
            <a:ext cx="8077200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05400"/>
            <a:ext cx="3709015" cy="11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8013" cy="4114800"/>
          </a:xfrm>
        </p:spPr>
        <p:txBody>
          <a:bodyPr/>
          <a:lstStyle/>
          <a:p>
            <a:r>
              <a:rPr lang="en-US" dirty="0" err="1"/>
              <a:t>Kullback-Leibler</a:t>
            </a:r>
            <a:r>
              <a:rPr lang="en-US" dirty="0"/>
              <a:t> </a:t>
            </a:r>
            <a:r>
              <a:rPr lang="en-US" dirty="0" smtClean="0"/>
              <a:t>divergence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8" y="3200400"/>
            <a:ext cx="8090735" cy="14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4419600"/>
          </a:xfrm>
        </p:spPr>
        <p:txBody>
          <a:bodyPr/>
          <a:lstStyle/>
          <a:p>
            <a:r>
              <a:rPr lang="en-US" sz="2800" dirty="0" smtClean="0"/>
              <a:t>A résumé has completed personal information </a:t>
            </a:r>
          </a:p>
          <a:p>
            <a:pPr lvl="1"/>
            <a:r>
              <a:rPr lang="en-US" sz="2400" dirty="0" smtClean="0"/>
              <a:t>Education </a:t>
            </a:r>
          </a:p>
          <a:p>
            <a:pPr lvl="1"/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lvl="1"/>
            <a:r>
              <a:rPr lang="en-US" sz="2400" dirty="0" smtClean="0"/>
              <a:t>Skills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Finding similarity between résumés and jobs</a:t>
            </a:r>
          </a:p>
          <a:p>
            <a:r>
              <a:rPr lang="en-US" sz="2800" dirty="0" smtClean="0"/>
              <a:t>Ranking the jobs by their similarity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idea of </a:t>
            </a:r>
            <a:r>
              <a:rPr lang="en-US" dirty="0" err="1" smtClean="0">
                <a:solidFill>
                  <a:schemeClr val="tx1"/>
                </a:solidFill>
              </a:rPr>
              <a:t>JobFinder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 is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 </a:t>
            </a:r>
            <a:r>
              <a:rPr lang="en-US" altLang="zh-CN" sz="2800" dirty="0"/>
              <a:t>is the 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query Q, containing the keywords q1,...,</a:t>
            </a:r>
            <a:r>
              <a:rPr lang="en-US" dirty="0" err="1"/>
              <a:t>qn</a:t>
            </a:r>
            <a:r>
              <a:rPr lang="en-US" dirty="0"/>
              <a:t>, the </a:t>
            </a:r>
            <a:r>
              <a:rPr lang="en-US" dirty="0" smtClean="0"/>
              <a:t>BM25 score </a:t>
            </a:r>
            <a:r>
              <a:rPr lang="en-US" dirty="0"/>
              <a:t>of a document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to Compare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4" y="3858221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</a:t>
            </a:r>
          </a:p>
          <a:p>
            <a:r>
              <a:rPr lang="en-US" dirty="0" smtClean="0"/>
              <a:t>Relevance value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912" y="1102117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Experiment Setup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90800"/>
            <a:ext cx="8130824" cy="3276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967739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667000"/>
            <a:ext cx="8228013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 for Information Extraction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750" y="990600"/>
            <a:ext cx="8228013" cy="7016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smtClean="0">
                <a:solidFill>
                  <a:srgbClr val="5F5F5F"/>
                </a:solidFill>
              </a:rPr>
              <a:t>Acknowledgements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rgbClr val="5F5F5F"/>
                </a:solidFill>
              </a:rPr>
              <a:t>Reference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4800" dirty="0" smtClean="0">
                <a:solidFill>
                  <a:srgbClr val="000000"/>
                </a:solidFill>
              </a:rPr>
              <a:t>Thank you</a:t>
            </a:r>
            <a:endParaRPr lang="en-US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73772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Job Finder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14" y="1999569"/>
            <a:ext cx="2482360" cy="35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85" y="1671637"/>
            <a:ext cx="4086225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右箭头 16"/>
          <p:cNvSpPr/>
          <p:nvPr/>
        </p:nvSpPr>
        <p:spPr>
          <a:xfrm>
            <a:off x="3759874" y="3509807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876425"/>
            <a:ext cx="8228013" cy="49815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sz="2400" dirty="0"/>
              <a:t>A finite state transducer based tool 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2569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Contribution of our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3600"/>
            <a:ext cx="8311662" cy="4267200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/>
              <a:t>Content-based </a:t>
            </a:r>
            <a:r>
              <a:rPr lang="en-US" sz="8600" dirty="0" smtClean="0"/>
              <a:t>Recommendation (CBR)</a:t>
            </a:r>
            <a:endParaRPr lang="en-US" sz="8600" dirty="0"/>
          </a:p>
          <a:p>
            <a:pPr lvl="1"/>
            <a:r>
              <a:rPr lang="en-US" sz="7400" dirty="0"/>
              <a:t>Suggesting items that have similar content information to the corresponding users</a:t>
            </a:r>
          </a:p>
          <a:p>
            <a:r>
              <a:rPr lang="en-US" sz="8600" dirty="0"/>
              <a:t>Collaborative Filtering Recommendation (CFR). </a:t>
            </a:r>
            <a:endParaRPr lang="en-US" sz="8600" dirty="0" smtClean="0"/>
          </a:p>
          <a:p>
            <a:pPr lvl="1"/>
            <a:r>
              <a:rPr lang="en-US" sz="7400" dirty="0" smtClean="0"/>
              <a:t>Finding </a:t>
            </a:r>
            <a:r>
              <a:rPr lang="en-US" sz="7400" dirty="0"/>
              <a:t>similar users who have the same taste with the target user </a:t>
            </a:r>
            <a:r>
              <a:rPr lang="en-US" sz="7400" dirty="0" smtClean="0"/>
              <a:t>and recommends </a:t>
            </a:r>
            <a:r>
              <a:rPr lang="en-US" sz="7400" dirty="0"/>
              <a:t>items based on what the similar </a:t>
            </a:r>
            <a:r>
              <a:rPr lang="en-US" sz="7400" dirty="0" smtClean="0"/>
              <a:t>users</a:t>
            </a:r>
          </a:p>
          <a:p>
            <a:r>
              <a:rPr lang="en-US" sz="8600" dirty="0" smtClean="0"/>
              <a:t>Knowledge-based </a:t>
            </a:r>
            <a:r>
              <a:rPr lang="en-US" sz="8600" dirty="0"/>
              <a:t>Recommendation (KBR)</a:t>
            </a:r>
          </a:p>
          <a:p>
            <a:pPr lvl="1"/>
            <a:r>
              <a:rPr lang="en-US" sz="6200" dirty="0" smtClean="0"/>
              <a:t>Rules </a:t>
            </a:r>
            <a:r>
              <a:rPr lang="en-US" sz="6200" dirty="0"/>
              <a:t>and patterns obtained from the functional knowledge of how a specific item meets the requirement of a particular </a:t>
            </a:r>
            <a:r>
              <a:rPr lang="en-US" sz="6200" dirty="0" smtClean="0"/>
              <a:t>use</a:t>
            </a:r>
          </a:p>
          <a:p>
            <a:r>
              <a:rPr lang="en-US" sz="8600" dirty="0" smtClean="0"/>
              <a:t>Hybrid </a:t>
            </a:r>
            <a:r>
              <a:rPr lang="en-US" sz="8600" dirty="0"/>
              <a:t>Recommendation </a:t>
            </a:r>
          </a:p>
          <a:p>
            <a:pPr lvl="1"/>
            <a:endParaRPr lang="en-US" dirty="0"/>
          </a:p>
          <a:p>
            <a:pPr lvl="1"/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Recommender </a:t>
            </a:r>
            <a:r>
              <a:rPr lang="en-US" dirty="0">
                <a:solidFill>
                  <a:schemeClr val="tx1"/>
                </a:solidFill>
              </a:rPr>
              <a:t>Systems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1853</Words>
  <Application>Microsoft Office PowerPoint</Application>
  <PresentationFormat>On-screen Show (4:3)</PresentationFormat>
  <Paragraphs>388</Paragraphs>
  <Slides>69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ＭＳ Ｐゴシック</vt:lpstr>
      <vt:lpstr>Arial</vt:lpstr>
      <vt:lpstr>Times New Roman</vt:lpstr>
      <vt:lpstr>Wingdings</vt:lpstr>
      <vt:lpstr>Office Theme</vt:lpstr>
      <vt:lpstr>JOBFINDER:  A PERSONALIZED Résumé-JOB MATCHING SYSTEM</vt:lpstr>
      <vt:lpstr>PowerPoint Presentation</vt:lpstr>
      <vt:lpstr>Motivation</vt:lpstr>
      <vt:lpstr>They all use keyword Searching</vt:lpstr>
      <vt:lpstr>Problems of keyword Searching</vt:lpstr>
      <vt:lpstr>Main idea of JobFinder</vt:lpstr>
      <vt:lpstr>Job Finder</vt:lpstr>
      <vt:lpstr>Contribution of our works</vt:lpstr>
      <vt:lpstr>Recommender Systems </vt:lpstr>
      <vt:lpstr>Previous work -- CASPER </vt:lpstr>
      <vt:lpstr>Previous work -- CASPER </vt:lpstr>
      <vt:lpstr>Previous work – Hybrid Recommender System</vt:lpstr>
      <vt:lpstr>Previous work – Hybrid Recommender System</vt:lpstr>
      <vt:lpstr>Previous work – Hybrid Recommender System</vt:lpstr>
      <vt:lpstr>Previous work – IBM PROSPECT</vt:lpstr>
      <vt:lpstr>Previous work -- PROSPECT</vt:lpstr>
      <vt:lpstr>Previous work – HP Resource Planning Tool </vt:lpstr>
      <vt:lpstr>Previous work – Problems</vt:lpstr>
      <vt:lpstr>Problem Definition 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Some sentences from Job Description</vt:lpstr>
      <vt:lpstr>Semantic Labeling</vt:lpstr>
      <vt:lpstr>Semantic Labeling</vt:lpstr>
      <vt:lpstr>Pattern Matching </vt:lpstr>
      <vt:lpstr>Regular Expression Over Tokens</vt:lpstr>
      <vt:lpstr>Finite Automata Transducers</vt:lpstr>
      <vt:lpstr>Patterns Matching Degree</vt:lpstr>
      <vt:lpstr>Matchers current support </vt:lpstr>
      <vt:lpstr>Flexibility --  regular expression style </vt:lpstr>
      <vt:lpstr>Flexibility -- connected by algebra  operator</vt:lpstr>
      <vt:lpstr>Flexibility – OO programming style</vt:lpstr>
      <vt:lpstr>Flexibility</vt:lpstr>
      <vt:lpstr>Flexibility – Lambda expression </vt:lpstr>
      <vt:lpstr>Similarity Calculation </vt:lpstr>
      <vt:lpstr>Résumé and Job Description</vt:lpstr>
      <vt:lpstr>How to Find terms in Job Description </vt:lpstr>
      <vt:lpstr>Pattern in sentences </vt:lpstr>
      <vt:lpstr>Bootstrap approach </vt:lpstr>
      <vt:lpstr>Dbpedia Page </vt:lpstr>
      <vt:lpstr>PowerPoint Presentation</vt:lpstr>
      <vt:lpstr>Ontology similarity</vt:lpstr>
      <vt:lpstr>Statistical-based Ontology Similarity Measure</vt:lpstr>
      <vt:lpstr>Statistical-based Ontology Similarity Measure</vt:lpstr>
      <vt:lpstr>Algorithm of Similarity Calculation</vt:lpstr>
      <vt:lpstr>Similarity between terms </vt:lpstr>
      <vt:lpstr>EVALUATION – Information Extraction </vt:lpstr>
      <vt:lpstr>EVALUATION – Information Extraction </vt:lpstr>
      <vt:lpstr>EVALUATION – Ontology Similarity </vt:lpstr>
      <vt:lpstr>EVALUATION – Ontology Similarity </vt:lpstr>
      <vt:lpstr>EVALUATION – Ontology Similarity </vt:lpstr>
      <vt:lpstr>EVALUATION – Ontology Similarity </vt:lpstr>
      <vt:lpstr>EVALUATION – System Performance </vt:lpstr>
      <vt:lpstr>Models to Compare</vt:lpstr>
      <vt:lpstr>Models to Compare</vt:lpstr>
      <vt:lpstr>Models to Compare</vt:lpstr>
      <vt:lpstr>Experiment Setup </vt:lpstr>
      <vt:lpstr>EVALUATION – System Performance </vt:lpstr>
      <vt:lpstr>EVALUATION – System Performance 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383</cp:revision>
  <cp:lastPrinted>2012-06-25T20:32:36Z</cp:lastPrinted>
  <dcterms:created xsi:type="dcterms:W3CDTF">2008-08-18T16:27:39Z</dcterms:created>
  <dcterms:modified xsi:type="dcterms:W3CDTF">2014-12-02T04:45:30Z</dcterms:modified>
</cp:coreProperties>
</file>