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4" r:id="rId2"/>
  </p:sldMasterIdLst>
  <p:notesMasterIdLst>
    <p:notesMasterId r:id="rId53"/>
  </p:notesMasterIdLst>
  <p:handoutMasterIdLst>
    <p:handoutMasterId r:id="rId54"/>
  </p:handoutMasterIdLst>
  <p:sldIdLst>
    <p:sldId id="265" r:id="rId3"/>
    <p:sldId id="266" r:id="rId4"/>
    <p:sldId id="267" r:id="rId5"/>
    <p:sldId id="268" r:id="rId6"/>
    <p:sldId id="332" r:id="rId7"/>
    <p:sldId id="324" r:id="rId8"/>
    <p:sldId id="325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333" r:id="rId18"/>
    <p:sldId id="277" r:id="rId19"/>
    <p:sldId id="278" r:id="rId20"/>
    <p:sldId id="279" r:id="rId21"/>
    <p:sldId id="280" r:id="rId22"/>
    <p:sldId id="331" r:id="rId23"/>
    <p:sldId id="281" r:id="rId24"/>
    <p:sldId id="282" r:id="rId25"/>
    <p:sldId id="283" r:id="rId26"/>
    <p:sldId id="284" r:id="rId27"/>
    <p:sldId id="285" r:id="rId28"/>
    <p:sldId id="286" r:id="rId29"/>
    <p:sldId id="327" r:id="rId30"/>
    <p:sldId id="288" r:id="rId31"/>
    <p:sldId id="328" r:id="rId32"/>
    <p:sldId id="289" r:id="rId33"/>
    <p:sldId id="290" r:id="rId34"/>
    <p:sldId id="291" r:id="rId35"/>
    <p:sldId id="329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30" r:id="rId49"/>
    <p:sldId id="304" r:id="rId50"/>
    <p:sldId id="305" r:id="rId51"/>
    <p:sldId id="306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241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658A34-83F4-4B2E-BC5A-DE51EE8822F9}" type="datetimeFigureOut">
              <a:rPr lang="en-US" smtClean="0"/>
              <a:t>11/19/2014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8FE58C-C1A6-4C4C-90C2-B7F5B0504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6050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E1917-0BAF-4687-978A-82FFF05559C3}" type="datetimeFigureOut">
              <a:rPr lang="en-US" smtClean="0"/>
              <a:t>11/19/2014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E1E9A-E921-4174-A0FC-51868D7AC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6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11/19/2014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3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705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11/19/2014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62100" y="1825625"/>
            <a:ext cx="9791700" cy="43513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885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11/19/2014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62100" y="365125"/>
            <a:ext cx="70104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30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11/19/2014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678904" y="987425"/>
            <a:ext cx="5678424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88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11/19/2014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9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11/19/2014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1658" y="4589463"/>
            <a:ext cx="10105791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658" y="1709738"/>
            <a:ext cx="10105791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686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11/19/2014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5325" y="1825625"/>
            <a:ext cx="475488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69700" y="1825625"/>
            <a:ext cx="475488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11/19/2014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98920" y="2193925"/>
            <a:ext cx="475488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98920" y="1489075"/>
            <a:ext cx="4754880" cy="64135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62100" y="2193925"/>
            <a:ext cx="475488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2100" y="1489075"/>
            <a:ext cx="4754880" cy="64135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4100" y="274638"/>
            <a:ext cx="902335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66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11/19/2014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586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11/19/2014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14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11/19/2014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8905" y="987425"/>
            <a:ext cx="567648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12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11/19/2014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678904" y="987425"/>
            <a:ext cx="5678424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359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62100" y="6356350"/>
            <a:ext cx="2552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AB7D7-3608-4730-B2E2-670834DF882C}" type="datetimeFigureOut">
              <a:rPr lang="en-US" smtClean="0"/>
              <a:pPr/>
              <a:t>11/19/2014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2100" y="1825625"/>
            <a:ext cx="9791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24100" y="365125"/>
            <a:ext cx="9029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367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81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>
          <p15:clr>
            <a:srgbClr val="F26B43"/>
          </p15:clr>
        </p15:guide>
        <p15:guide id="1" pos="3840">
          <p15:clr>
            <a:srgbClr val="F26B43"/>
          </p15:clr>
        </p15:guide>
        <p15:guide id="2" pos="1464">
          <p15:clr>
            <a:srgbClr val="F26B43"/>
          </p15:clr>
        </p15:guide>
        <p15:guide id="3" pos="7152">
          <p15:clr>
            <a:srgbClr val="F26B43"/>
          </p15:clr>
        </p15:guide>
        <p15:guide id="4" pos="984">
          <p15:clr>
            <a:srgbClr val="F26B43"/>
          </p15:clr>
        </p15:guide>
        <p15:guide id="5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>
                <a:solidFill>
                  <a:schemeClr val="accent1"/>
                </a:solidFill>
              </a:rPr>
              <a:t>Shiqiang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</a:rPr>
              <a:t>Guo</a:t>
            </a:r>
            <a:endParaRPr lang="en-US" sz="3600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JOBFINDER: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 </a:t>
            </a:r>
            <a:r>
              <a:rPr lang="en-US" dirty="0"/>
              <a:t>PERSONALIZED RESUME-JOB MATCHING SYSTEM</a:t>
            </a:r>
          </a:p>
        </p:txBody>
      </p:sp>
    </p:spTree>
    <p:extLst>
      <p:ext uri="{BB962C8B-B14F-4D97-AF65-F5344CB8AC3E}">
        <p14:creationId xmlns:p14="http://schemas.microsoft.com/office/powerpoint/2010/main" val="923078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62100" y="365125"/>
            <a:ext cx="9791700" cy="1325563"/>
          </a:xfrm>
        </p:spPr>
        <p:txBody>
          <a:bodyPr/>
          <a:lstStyle/>
          <a:p>
            <a:r>
              <a:rPr lang="en-US" dirty="0" smtClean="0"/>
              <a:t>Problem Definition  </a:t>
            </a:r>
            <a:endParaRPr lang="en-US" dirty="0"/>
          </a:p>
        </p:txBody>
      </p:sp>
      <p:pic>
        <p:nvPicPr>
          <p:cNvPr id="4" name="Picture 6" descr="http://new-cdn.financialsamurai.com.s3.amazonaws.com/wp-content/uploads/2011/01/good_resume4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247" y="1690688"/>
            <a:ext cx="3309813" cy="4766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左右箭头 16"/>
          <p:cNvSpPr/>
          <p:nvPr/>
        </p:nvSpPr>
        <p:spPr>
          <a:xfrm>
            <a:off x="3909060" y="3736366"/>
            <a:ext cx="1216951" cy="51328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5303" y="1429286"/>
            <a:ext cx="6991350" cy="590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759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 </a:t>
            </a:r>
            <a:r>
              <a:rPr lang="en-US" dirty="0" smtClean="0"/>
              <a:t>is the user‘s </a:t>
            </a:r>
            <a:r>
              <a:rPr lang="en-US" dirty="0"/>
              <a:t>resume </a:t>
            </a:r>
            <a:r>
              <a:rPr lang="en-US" dirty="0" smtClean="0"/>
              <a:t>model, </a:t>
            </a:r>
            <a:r>
              <a:rPr lang="en-US" dirty="0" err="1"/>
              <a:t>r</a:t>
            </a:r>
            <a:r>
              <a:rPr lang="en-US" baseline="-25000" dirty="0" err="1"/>
              <a:t>i</a:t>
            </a:r>
            <a:r>
              <a:rPr lang="en-US" baseline="-25000" dirty="0"/>
              <a:t> </a:t>
            </a:r>
            <a:r>
              <a:rPr lang="en-US" baseline="-25000" dirty="0" smtClean="0"/>
              <a:t> </a:t>
            </a:r>
            <a:r>
              <a:rPr lang="en-US" dirty="0" smtClean="0"/>
              <a:t>is the feature of r </a:t>
            </a:r>
          </a:p>
          <a:p>
            <a:r>
              <a:rPr lang="en-US" dirty="0" smtClean="0"/>
              <a:t>j is the job description model </a:t>
            </a:r>
            <a:r>
              <a:rPr lang="en-US" dirty="0"/>
              <a:t>, </a:t>
            </a:r>
            <a:r>
              <a:rPr lang="en-US" dirty="0" err="1" smtClean="0"/>
              <a:t>j</a:t>
            </a:r>
            <a:r>
              <a:rPr lang="en-US" baseline="-25000" dirty="0" err="1" smtClean="0"/>
              <a:t>i</a:t>
            </a:r>
            <a:r>
              <a:rPr lang="en-US" baseline="-25000" dirty="0" smtClean="0"/>
              <a:t>  </a:t>
            </a:r>
            <a:r>
              <a:rPr lang="en-US" dirty="0"/>
              <a:t>is the feature of </a:t>
            </a:r>
            <a:r>
              <a:rPr lang="en-US" dirty="0" smtClean="0"/>
              <a:t>j</a:t>
            </a:r>
          </a:p>
          <a:p>
            <a:r>
              <a:rPr lang="en-US" dirty="0" smtClean="0"/>
              <a:t> 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62100" y="365125"/>
            <a:ext cx="9791700" cy="1325563"/>
          </a:xfrm>
        </p:spPr>
        <p:txBody>
          <a:bodyPr/>
          <a:lstStyle/>
          <a:p>
            <a:r>
              <a:rPr lang="en-US" dirty="0"/>
              <a:t>Problem Definition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391" y="2948390"/>
            <a:ext cx="7324725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081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 is the set of jobs</a:t>
            </a:r>
          </a:p>
          <a:p>
            <a:r>
              <a:rPr lang="en-US" dirty="0"/>
              <a:t>Searching job    </a:t>
            </a:r>
            <a:r>
              <a:rPr lang="en-US" dirty="0">
                <a:sym typeface="Wingdings" panose="05000000000000000000" pitchFamily="2" charset="2"/>
              </a:rPr>
              <a:t>  search(r, J)   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Return   list of jobs in J ranked by </a:t>
            </a:r>
            <a:r>
              <a:rPr lang="en-US" dirty="0" err="1" smtClean="0">
                <a:sym typeface="Wingdings" panose="05000000000000000000" pitchFamily="2" charset="2"/>
              </a:rPr>
              <a:t>sim</a:t>
            </a:r>
            <a:r>
              <a:rPr lang="en-US" dirty="0" smtClean="0">
                <a:sym typeface="Wingdings" panose="05000000000000000000" pitchFamily="2" charset="2"/>
              </a:rPr>
              <a:t>(r, j )  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62100" y="365125"/>
            <a:ext cx="9791700" cy="1325563"/>
          </a:xfrm>
        </p:spPr>
        <p:txBody>
          <a:bodyPr/>
          <a:lstStyle/>
          <a:p>
            <a:r>
              <a:rPr lang="en-US" dirty="0"/>
              <a:t>Problem Definition </a:t>
            </a:r>
          </a:p>
        </p:txBody>
      </p:sp>
    </p:spTree>
    <p:extLst>
      <p:ext uri="{BB962C8B-B14F-4D97-AF65-F5344CB8AC3E}">
        <p14:creationId xmlns:p14="http://schemas.microsoft.com/office/powerpoint/2010/main" val="2175985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62100" y="365125"/>
            <a:ext cx="9791700" cy="1325563"/>
          </a:xfrm>
        </p:spPr>
        <p:txBody>
          <a:bodyPr/>
          <a:lstStyle/>
          <a:p>
            <a:r>
              <a:rPr lang="en-US" dirty="0"/>
              <a:t>System Architecture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100" y="1690688"/>
            <a:ext cx="6959959" cy="4697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752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62100" y="365125"/>
            <a:ext cx="9791700" cy="1325563"/>
          </a:xfrm>
        </p:spPr>
        <p:txBody>
          <a:bodyPr/>
          <a:lstStyle/>
          <a:p>
            <a:r>
              <a:rPr lang="en-US" dirty="0"/>
              <a:t>System </a:t>
            </a:r>
            <a:r>
              <a:rPr lang="en-US" dirty="0" smtClean="0"/>
              <a:t>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211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Ask users to input their profiles? </a:t>
            </a:r>
          </a:p>
          <a:p>
            <a:pPr lvl="1"/>
            <a:r>
              <a:rPr lang="en-US" dirty="0" smtClean="0"/>
              <a:t>Users </a:t>
            </a:r>
            <a:r>
              <a:rPr lang="en-US" dirty="0" smtClean="0"/>
              <a:t>don’t like input personal information </a:t>
            </a:r>
          </a:p>
          <a:p>
            <a:pPr lvl="1"/>
            <a:r>
              <a:rPr lang="en-US" dirty="0" smtClean="0"/>
              <a:t>Recruiter </a:t>
            </a:r>
            <a:r>
              <a:rPr lang="en-US" dirty="0"/>
              <a:t>don’t like </a:t>
            </a:r>
            <a:r>
              <a:rPr lang="en-US" dirty="0" smtClean="0"/>
              <a:t>input job description in web forms </a:t>
            </a:r>
          </a:p>
          <a:p>
            <a:r>
              <a:rPr lang="en-US" dirty="0" smtClean="0"/>
              <a:t>So </a:t>
            </a:r>
            <a:r>
              <a:rPr lang="en-US" dirty="0"/>
              <a:t>w</a:t>
            </a:r>
            <a:r>
              <a:rPr lang="en-US" dirty="0" smtClean="0"/>
              <a:t>e </a:t>
            </a:r>
            <a:r>
              <a:rPr lang="en-US" dirty="0" smtClean="0"/>
              <a:t>need extraction information from plaint text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62100" y="365125"/>
            <a:ext cx="9791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Extracting the </a:t>
            </a:r>
            <a:r>
              <a:rPr lang="en-US" dirty="0" smtClean="0"/>
              <a:t>models 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333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9803" y="1356363"/>
            <a:ext cx="4485729" cy="5501637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01362" y="249215"/>
            <a:ext cx="9029700" cy="1325563"/>
          </a:xfrm>
        </p:spPr>
        <p:txBody>
          <a:bodyPr/>
          <a:lstStyle/>
          <a:p>
            <a:r>
              <a:rPr lang="en-US" dirty="0" smtClean="0"/>
              <a:t>Information Extraction Stages</a:t>
            </a:r>
            <a:endParaRPr lang="en-US" dirty="0"/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609063" y="1931512"/>
            <a:ext cx="9791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HTML Parsing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Segmenting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Preprocessing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Tokenizing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Labeling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Pattern Matching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6469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Bachelors degree in Computer or Information Systems</a:t>
            </a:r>
          </a:p>
          <a:p>
            <a:endParaRPr lang="en-US" dirty="0" smtClean="0"/>
          </a:p>
          <a:p>
            <a:r>
              <a:rPr lang="en-US" dirty="0" smtClean="0"/>
              <a:t>BS or MS in computer science or similar degree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MS/PhD Degree in Computer, Science, Engineering or Finance from top institution. </a:t>
            </a:r>
          </a:p>
          <a:p>
            <a:endParaRPr lang="en-US" dirty="0" smtClean="0"/>
          </a:p>
          <a:p>
            <a:r>
              <a:rPr lang="en-US" dirty="0" smtClean="0"/>
              <a:t>Requires a minimum of bachelors degree in a related, field or foreign equivalent.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62100" y="365125"/>
            <a:ext cx="9791700" cy="1325563"/>
          </a:xfrm>
        </p:spPr>
        <p:txBody>
          <a:bodyPr/>
          <a:lstStyle/>
          <a:p>
            <a:r>
              <a:rPr lang="en-US" dirty="0"/>
              <a:t>Some </a:t>
            </a:r>
            <a:r>
              <a:rPr lang="en-US" dirty="0" smtClean="0"/>
              <a:t>sentences from </a:t>
            </a:r>
            <a:r>
              <a:rPr lang="en-US" dirty="0"/>
              <a:t>Job Description</a:t>
            </a:r>
          </a:p>
        </p:txBody>
      </p:sp>
    </p:spTree>
    <p:extLst>
      <p:ext uri="{BB962C8B-B14F-4D97-AF65-F5344CB8AC3E}">
        <p14:creationId xmlns:p14="http://schemas.microsoft.com/office/powerpoint/2010/main" val="532225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62100" y="365125"/>
            <a:ext cx="9791700" cy="1325563"/>
          </a:xfrm>
        </p:spPr>
        <p:txBody>
          <a:bodyPr/>
          <a:lstStyle/>
          <a:p>
            <a:r>
              <a:rPr lang="en-US" dirty="0" smtClean="0"/>
              <a:t>Pattern Matching 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2891590"/>
              </p:ext>
            </p:extLst>
          </p:nvPr>
        </p:nvGraphicFramePr>
        <p:xfrm>
          <a:off x="940154" y="1819665"/>
          <a:ext cx="9942494" cy="1737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5587"/>
                <a:gridCol w="1176710"/>
                <a:gridCol w="592428"/>
                <a:gridCol w="2472744"/>
                <a:gridCol w="708338"/>
                <a:gridCol w="2356833"/>
                <a:gridCol w="75985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DE_LEVEL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DEGREE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MAJOR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MAJOR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.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BS_LEVEL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DEGREE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MAJOR_CS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MAJOR_INFO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.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bachelors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degree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Computer Science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Information Systems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.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2323921"/>
              </p:ext>
            </p:extLst>
          </p:nvPr>
        </p:nvGraphicFramePr>
        <p:xfrm>
          <a:off x="384216" y="4135716"/>
          <a:ext cx="11219648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1081"/>
                <a:gridCol w="653994"/>
                <a:gridCol w="1857829"/>
                <a:gridCol w="1048815"/>
                <a:gridCol w="2451845"/>
                <a:gridCol w="789062"/>
                <a:gridCol w="1580651"/>
                <a:gridCol w="123637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DE_LEVEL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MS_LEVEL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MAJOR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N/A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DEGREE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BS_LEVEL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MS_LEVEL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MAJOR_CS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N/A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DEGREE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Computer Science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Similar</a:t>
                      </a:r>
                      <a:r>
                        <a:rPr lang="en-US" sz="2400" baseline="0" dirty="0" smtClean="0"/>
                        <a:t>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degree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7437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62100" y="365125"/>
            <a:ext cx="9791700" cy="1325563"/>
          </a:xfrm>
        </p:spPr>
        <p:txBody>
          <a:bodyPr/>
          <a:lstStyle/>
          <a:p>
            <a:r>
              <a:rPr lang="en-US" dirty="0" smtClean="0"/>
              <a:t>Patterns </a:t>
            </a:r>
            <a:r>
              <a:rPr lang="en-US" dirty="0"/>
              <a:t>M</a:t>
            </a:r>
            <a:r>
              <a:rPr lang="en-US" dirty="0" smtClean="0"/>
              <a:t>atching Degree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 DE-LEVEL,  DE-LEVEL, OR  DE-LEVEL </a:t>
            </a:r>
            <a:r>
              <a:rPr lang="en-US" dirty="0" smtClean="0"/>
              <a:t> 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DE-LEVEL DEGREE ( IN  </a:t>
            </a:r>
            <a:r>
              <a:rPr lang="en-US" dirty="0" smtClean="0"/>
              <a:t>| OF </a:t>
            </a:r>
            <a:r>
              <a:rPr lang="en-US" dirty="0"/>
              <a:t>) DT MAJOR 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MAJOR-DEGREE  ,  MAJOR-DEGREE OR MAJOR </a:t>
            </a:r>
            <a:r>
              <a:rPr lang="en-US" dirty="0" smtClean="0"/>
              <a:t> 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DE-LEVEL (, DE-LEVEL)* (OR DE-LEVEL)? BE? PERFER-VBD   </a:t>
            </a:r>
            <a:r>
              <a:rPr lang="en-US" dirty="0" smtClean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MAJOR DEGREE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DE_LEVEL </a:t>
            </a:r>
            <a:r>
              <a:rPr lang="en-US" dirty="0"/>
              <a:t>, OR DEGREE_JJ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261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 There are many job finding websites today. 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80911" y="406003"/>
            <a:ext cx="9029700" cy="1325563"/>
          </a:xfrm>
        </p:spPr>
        <p:txBody>
          <a:bodyPr/>
          <a:lstStyle/>
          <a:p>
            <a:r>
              <a:rPr lang="en-US" altLang="zh-CN" dirty="0" smtClean="0"/>
              <a:t>Motivation</a:t>
            </a:r>
            <a:endParaRPr lang="en-US" dirty="0"/>
          </a:p>
        </p:txBody>
      </p:sp>
      <p:pic>
        <p:nvPicPr>
          <p:cNvPr id="1026" name="Picture 2" descr="Indeed job sear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100" y="2963069"/>
            <a:ext cx="2381250" cy="103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isit Monster for Employer home p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25" y="3120231"/>
            <a:ext cx="283845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2100" y="4529146"/>
            <a:ext cx="2268792" cy="728663"/>
          </a:xfrm>
          <a:prstGeom prst="rect">
            <a:avLst/>
          </a:prstGeom>
        </p:spPr>
      </p:pic>
      <p:pic>
        <p:nvPicPr>
          <p:cNvPr id="1030" name="Picture 6" descr="Dice - The career hub for tech™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5795" y="3120231"/>
            <a:ext cx="4873231" cy="688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nd Jobs and Careers – SimplyHired.com Job Search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6855" y="4451378"/>
            <a:ext cx="2857500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Log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7511" y="4138613"/>
            <a:ext cx="2752725" cy="203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4934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unit of the expression is token or word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 </a:t>
            </a:r>
            <a:r>
              <a:rPr lang="en-US" dirty="0" err="1" smtClean="0"/>
              <a:t>aaa</a:t>
            </a:r>
            <a:r>
              <a:rPr lang="en-US" dirty="0" smtClean="0"/>
              <a:t> ccc </a:t>
            </a:r>
            <a:r>
              <a:rPr lang="en-US" dirty="0" err="1" smtClean="0"/>
              <a:t>ddd</a:t>
            </a:r>
            <a:endParaRPr lang="en-US" dirty="0" smtClean="0"/>
          </a:p>
          <a:p>
            <a:r>
              <a:rPr lang="en-US" dirty="0" err="1" smtClean="0"/>
              <a:t>bbb</a:t>
            </a:r>
            <a:r>
              <a:rPr lang="en-US" dirty="0" smtClean="0"/>
              <a:t>  ccc </a:t>
            </a:r>
            <a:r>
              <a:rPr lang="en-US" dirty="0" err="1" smtClean="0"/>
              <a:t>ccc</a:t>
            </a:r>
            <a:r>
              <a:rPr lang="en-US" dirty="0" smtClean="0"/>
              <a:t>  </a:t>
            </a:r>
            <a:r>
              <a:rPr lang="en-US" dirty="0" err="1" smtClean="0"/>
              <a:t>sss</a:t>
            </a:r>
            <a:r>
              <a:rPr lang="en-US" dirty="0" smtClean="0"/>
              <a:t> </a:t>
            </a:r>
            <a:r>
              <a:rPr lang="en-US" dirty="0" err="1" smtClean="0"/>
              <a:t>ddd</a:t>
            </a:r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62100" y="365125"/>
            <a:ext cx="9791700" cy="1325563"/>
          </a:xfrm>
        </p:spPr>
        <p:txBody>
          <a:bodyPr/>
          <a:lstStyle/>
          <a:p>
            <a:r>
              <a:rPr lang="en-US" dirty="0" smtClean="0"/>
              <a:t>Regular Expression Over Tokens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519" y="2710868"/>
            <a:ext cx="10886679" cy="1127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2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 </a:t>
            </a:r>
            <a:r>
              <a:rPr lang="en-US" b="1" dirty="0"/>
              <a:t>finite state transducer</a:t>
            </a:r>
            <a:r>
              <a:rPr lang="en-US" dirty="0"/>
              <a:t> (</a:t>
            </a:r>
            <a:r>
              <a:rPr lang="en-US" b="1" dirty="0"/>
              <a:t>FST</a:t>
            </a:r>
            <a:r>
              <a:rPr lang="en-US" dirty="0"/>
              <a:t>) is </a:t>
            </a:r>
            <a:r>
              <a:rPr lang="en-US" dirty="0" smtClean="0"/>
              <a:t>a finite </a:t>
            </a:r>
            <a:r>
              <a:rPr lang="en-US" smtClean="0"/>
              <a:t>state machine </a:t>
            </a:r>
            <a:r>
              <a:rPr lang="en-US" dirty="0"/>
              <a:t> with two tapes: an input tape and an output tape. 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62100" y="286241"/>
            <a:ext cx="9029700" cy="1325563"/>
          </a:xfrm>
        </p:spPr>
        <p:txBody>
          <a:bodyPr/>
          <a:lstStyle/>
          <a:p>
            <a:r>
              <a:rPr lang="en-US" dirty="0"/>
              <a:t>Finite Automata Transducers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100" y="3167665"/>
            <a:ext cx="9648825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405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62100" y="365125"/>
            <a:ext cx="9791700" cy="1325563"/>
          </a:xfrm>
        </p:spPr>
        <p:txBody>
          <a:bodyPr/>
          <a:lstStyle/>
          <a:p>
            <a:r>
              <a:rPr lang="en-US" dirty="0" err="1" smtClean="0"/>
              <a:t>Grammer</a:t>
            </a:r>
            <a:r>
              <a:rPr lang="en-US" dirty="0" smtClean="0"/>
              <a:t> current support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889" y="2001994"/>
            <a:ext cx="9534525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370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62100" y="365125"/>
            <a:ext cx="9791700" cy="1325563"/>
          </a:xfrm>
        </p:spPr>
        <p:txBody>
          <a:bodyPr/>
          <a:lstStyle/>
          <a:p>
            <a:r>
              <a:rPr lang="en-US" dirty="0" smtClean="0"/>
              <a:t>Flexibility --  regular expression style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699" y="2517685"/>
            <a:ext cx="10886679" cy="1127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215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62100" y="365125"/>
            <a:ext cx="97917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Flexibility -- </a:t>
            </a:r>
            <a:r>
              <a:rPr lang="en-US" dirty="0" smtClean="0"/>
              <a:t>connected by algebra  operator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100" y="2951207"/>
            <a:ext cx="11054297" cy="1813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01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2099" y="2252249"/>
            <a:ext cx="9170147" cy="2693238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62100" y="365125"/>
            <a:ext cx="9791700" cy="1325563"/>
          </a:xfrm>
        </p:spPr>
        <p:txBody>
          <a:bodyPr>
            <a:normAutofit/>
          </a:bodyPr>
          <a:lstStyle/>
          <a:p>
            <a:r>
              <a:rPr lang="en-US" dirty="0"/>
              <a:t>Flexibility </a:t>
            </a:r>
            <a:r>
              <a:rPr lang="en-US" dirty="0" smtClean="0"/>
              <a:t>– OO programming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069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62100" y="365125"/>
            <a:ext cx="9791700" cy="1325563"/>
          </a:xfrm>
        </p:spPr>
        <p:txBody>
          <a:bodyPr/>
          <a:lstStyle/>
          <a:p>
            <a:r>
              <a:rPr lang="en-US" dirty="0" smtClean="0"/>
              <a:t>Flexibility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2099" y="3310797"/>
            <a:ext cx="9601200" cy="20764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562099" y="1789021"/>
            <a:ext cx="886978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/>
              <a:t>customized </a:t>
            </a:r>
            <a:r>
              <a:rPr lang="en-US" sz="4000" dirty="0" smtClean="0"/>
              <a:t>in catch function and output function by lambda expression 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061939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lambda </a:t>
            </a:r>
            <a:r>
              <a:rPr lang="en-US" dirty="0" smtClean="0"/>
              <a:t>x:x[0] </a:t>
            </a:r>
            <a:r>
              <a:rPr lang="en-US" dirty="0"/>
              <a:t>– </a:t>
            </a:r>
            <a:r>
              <a:rPr lang="en-US" dirty="0" smtClean="0"/>
              <a:t>catch the original text</a:t>
            </a:r>
          </a:p>
          <a:p>
            <a:endParaRPr lang="en-US" dirty="0" smtClean="0"/>
          </a:p>
          <a:p>
            <a:r>
              <a:rPr lang="en-US" dirty="0" smtClean="0"/>
              <a:t>lambda </a:t>
            </a:r>
            <a:r>
              <a:rPr lang="en-US" dirty="0"/>
              <a:t>x:x[2</a:t>
            </a:r>
            <a:r>
              <a:rPr lang="en-US" dirty="0" smtClean="0"/>
              <a:t>]   -- catch the first layer label </a:t>
            </a:r>
          </a:p>
          <a:p>
            <a:endParaRPr lang="en-US" dirty="0" smtClean="0"/>
          </a:p>
          <a:p>
            <a:r>
              <a:rPr lang="en-US" dirty="0" smtClean="0"/>
              <a:t>lambda </a:t>
            </a:r>
            <a:r>
              <a:rPr lang="en-US" dirty="0"/>
              <a:t>x:x[1</a:t>
            </a:r>
            <a:r>
              <a:rPr lang="en-US" dirty="0" smtClean="0"/>
              <a:t>] – output the second layer label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62100" y="365125"/>
            <a:ext cx="9791700" cy="1325563"/>
          </a:xfrm>
        </p:spPr>
        <p:txBody>
          <a:bodyPr/>
          <a:lstStyle/>
          <a:p>
            <a:r>
              <a:rPr lang="en-US" dirty="0"/>
              <a:t>Flexibility</a:t>
            </a:r>
          </a:p>
        </p:txBody>
      </p:sp>
    </p:spTree>
    <p:extLst>
      <p:ext uri="{BB962C8B-B14F-4D97-AF65-F5344CB8AC3E}">
        <p14:creationId xmlns:p14="http://schemas.microsoft.com/office/powerpoint/2010/main" val="4066664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Transfer the sentence from </a:t>
            </a:r>
          </a:p>
          <a:p>
            <a:r>
              <a:rPr lang="en-US" dirty="0"/>
              <a:t> </a:t>
            </a:r>
            <a:r>
              <a:rPr lang="en-US" dirty="0" smtClean="0"/>
              <a:t>Bachelors degree in computer science or information systems </a:t>
            </a:r>
          </a:p>
          <a:p>
            <a:r>
              <a:rPr lang="en-US" dirty="0" smtClean="0"/>
              <a:t>To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62100" y="365125"/>
            <a:ext cx="9791700" cy="1325563"/>
          </a:xfrm>
        </p:spPr>
        <p:txBody>
          <a:bodyPr/>
          <a:lstStyle/>
          <a:p>
            <a:r>
              <a:rPr lang="en-US" dirty="0" smtClean="0"/>
              <a:t>Processing the text 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3452466"/>
            <a:ext cx="9601200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646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62100" y="365125"/>
            <a:ext cx="9791700" cy="1325563"/>
          </a:xfrm>
        </p:spPr>
        <p:txBody>
          <a:bodyPr/>
          <a:lstStyle/>
          <a:p>
            <a:r>
              <a:rPr lang="en-US" dirty="0" smtClean="0"/>
              <a:t>Similarity between </a:t>
            </a:r>
            <a:r>
              <a:rPr lang="en-US" dirty="0" smtClean="0"/>
              <a:t>Skills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822529"/>
              </p:ext>
            </p:extLst>
          </p:nvPr>
        </p:nvGraphicFramePr>
        <p:xfrm>
          <a:off x="1171978" y="1974022"/>
          <a:ext cx="9929611" cy="36669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09406"/>
                <a:gridCol w="4620205"/>
              </a:tblGrid>
              <a:tr h="677584"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Part of Resume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Part of Job Description</a:t>
                      </a:r>
                      <a:endParaRPr lang="en-US" sz="2800" b="1" dirty="0"/>
                    </a:p>
                  </a:txBody>
                  <a:tcPr/>
                </a:tc>
              </a:tr>
              <a:tr h="2989339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B.S. degree in computer science  </a:t>
                      </a:r>
                    </a:p>
                    <a:p>
                      <a:r>
                        <a:rPr lang="en-US" sz="2400" dirty="0" smtClean="0"/>
                        <a:t>    5+ years Java  </a:t>
                      </a:r>
                    </a:p>
                    <a:p>
                      <a:r>
                        <a:rPr lang="en-US" sz="2400" dirty="0" smtClean="0"/>
                        <a:t>    2+ year   C++   </a:t>
                      </a:r>
                    </a:p>
                    <a:p>
                      <a:r>
                        <a:rPr lang="en-US" sz="2400" dirty="0" smtClean="0"/>
                        <a:t>    Some experience in Oracle database  </a:t>
                      </a:r>
                    </a:p>
                    <a:p>
                      <a:r>
                        <a:rPr lang="en-US" sz="2400" dirty="0" smtClean="0"/>
                        <a:t>Other experience like:  </a:t>
                      </a:r>
                    </a:p>
                    <a:p>
                      <a:r>
                        <a:rPr lang="en-US" sz="2400" dirty="0" smtClean="0"/>
                        <a:t>    Hibernate, JBOSS, </a:t>
                      </a:r>
                      <a:r>
                        <a:rPr lang="en-US" sz="2400" dirty="0" err="1" smtClean="0"/>
                        <a:t>JUnit</a:t>
                      </a:r>
                      <a:r>
                        <a:rPr lang="en-US" sz="2400" dirty="0" smtClean="0"/>
                        <a:t>, Tomcat etc.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BS degree above    </a:t>
                      </a:r>
                    </a:p>
                    <a:p>
                      <a:r>
                        <a:rPr lang="en-US" sz="2400" dirty="0" smtClean="0"/>
                        <a:t> 4+ years Java   </a:t>
                      </a:r>
                    </a:p>
                    <a:p>
                      <a:r>
                        <a:rPr lang="en-US" sz="2400" dirty="0" smtClean="0"/>
                        <a:t> Some experience of Python    </a:t>
                      </a:r>
                    </a:p>
                    <a:p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Mysql</a:t>
                      </a:r>
                      <a:r>
                        <a:rPr lang="en-US" sz="2400" dirty="0" smtClean="0"/>
                        <a:t>, MS-SQL    </a:t>
                      </a:r>
                    </a:p>
                    <a:p>
                      <a:r>
                        <a:rPr lang="en-US" sz="2400" dirty="0" smtClean="0"/>
                        <a:t> Java web application Server    </a:t>
                      </a:r>
                    </a:p>
                    <a:p>
                      <a:r>
                        <a:rPr lang="en-US" sz="2400" dirty="0" smtClean="0"/>
                        <a:t> OOA/OOD   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0913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5915" y="1690688"/>
            <a:ext cx="8532525" cy="1065134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65915" y="365125"/>
            <a:ext cx="10387885" cy="1325563"/>
          </a:xfrm>
        </p:spPr>
        <p:txBody>
          <a:bodyPr/>
          <a:lstStyle/>
          <a:p>
            <a:r>
              <a:rPr lang="en-US" dirty="0" smtClean="0"/>
              <a:t>They all use keyword Searching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915" y="3016251"/>
            <a:ext cx="7867650" cy="8858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5915" y="4756127"/>
            <a:ext cx="8077200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245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133" y="1361984"/>
            <a:ext cx="8277359" cy="6144099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62100" y="365125"/>
            <a:ext cx="9029700" cy="1325563"/>
          </a:xfrm>
        </p:spPr>
        <p:txBody>
          <a:bodyPr/>
          <a:lstStyle/>
          <a:p>
            <a:r>
              <a:rPr lang="en-US" dirty="0"/>
              <a:t>Ontology similarity</a:t>
            </a:r>
          </a:p>
        </p:txBody>
      </p:sp>
    </p:spTree>
    <p:extLst>
      <p:ext uri="{BB962C8B-B14F-4D97-AF65-F5344CB8AC3E}">
        <p14:creationId xmlns:p14="http://schemas.microsoft.com/office/powerpoint/2010/main" val="266512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Path-based </a:t>
            </a:r>
            <a:r>
              <a:rPr lang="en-US" dirty="0" smtClean="0"/>
              <a:t>approaches  </a:t>
            </a:r>
          </a:p>
          <a:p>
            <a:endParaRPr lang="en-US" dirty="0"/>
          </a:p>
          <a:p>
            <a:r>
              <a:rPr lang="en-US" b="1" dirty="0" smtClean="0"/>
              <a:t> </a:t>
            </a:r>
          </a:p>
          <a:p>
            <a:r>
              <a:rPr lang="en-US" dirty="0"/>
              <a:t>Feature-based </a:t>
            </a:r>
            <a:r>
              <a:rPr lang="en-US" dirty="0" smtClean="0"/>
              <a:t>measures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Content-based measures  </a:t>
            </a:r>
          </a:p>
          <a:p>
            <a:r>
              <a:rPr lang="en-US" dirty="0" smtClean="0"/>
              <a:t> 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62100" y="365125"/>
            <a:ext cx="9791700" cy="1325563"/>
          </a:xfrm>
        </p:spPr>
        <p:txBody>
          <a:bodyPr/>
          <a:lstStyle/>
          <a:p>
            <a:r>
              <a:rPr lang="en-US" dirty="0" smtClean="0"/>
              <a:t>Ontology similarity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5876" y="2248874"/>
            <a:ext cx="4686300" cy="8858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8812" y="3698920"/>
            <a:ext cx="10163175" cy="7334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6563" y="5264061"/>
            <a:ext cx="5524926" cy="69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564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high-level language such as Java, Groovy, Ruby or Python; we use Java and Groovy extensively</a:t>
            </a:r>
          </a:p>
          <a:p>
            <a:endParaRPr lang="en-US" dirty="0"/>
          </a:p>
          <a:p>
            <a:r>
              <a:rPr lang="en-US" dirty="0"/>
              <a:t>HTML5/CSS3/JavaScript, web standards, jQuery or frameworks like </a:t>
            </a:r>
            <a:r>
              <a:rPr lang="en-US" dirty="0" err="1"/>
              <a:t>AngularJS</a:t>
            </a:r>
            <a:r>
              <a:rPr lang="en-US" dirty="0"/>
              <a:t> would be great</a:t>
            </a:r>
          </a:p>
          <a:p>
            <a:endParaRPr lang="en-US" dirty="0"/>
          </a:p>
          <a:p>
            <a:r>
              <a:rPr lang="en-US" dirty="0"/>
              <a:t>HTML CSS and </a:t>
            </a:r>
            <a:r>
              <a:rPr lang="en-US" dirty="0" err="1"/>
              <a:t>Javascript</a:t>
            </a:r>
            <a:r>
              <a:rPr lang="en-US" dirty="0"/>
              <a:t> a must 4. Experience with AJAX, XML, XSL, XSLT, CSS, JavaScript, JQuery, HTML and Web Services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62100" y="365125"/>
            <a:ext cx="97917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Statistical-based Ontology Similarity Measure</a:t>
            </a:r>
          </a:p>
        </p:txBody>
      </p:sp>
    </p:spTree>
    <p:extLst>
      <p:ext uri="{BB962C8B-B14F-4D97-AF65-F5344CB8AC3E}">
        <p14:creationId xmlns:p14="http://schemas.microsoft.com/office/powerpoint/2010/main" val="2550577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numerator</a:t>
            </a:r>
            <a:r>
              <a:rPr lang="zh-CN" altLang="en-US" dirty="0" smtClean="0"/>
              <a:t>： </a:t>
            </a:r>
            <a:r>
              <a:rPr lang="en-US" altLang="zh-CN" dirty="0" smtClean="0"/>
              <a:t>T</a:t>
            </a:r>
            <a:r>
              <a:rPr lang="en-US" dirty="0" smtClean="0"/>
              <a:t>he </a:t>
            </a:r>
            <a:r>
              <a:rPr lang="en-US" dirty="0"/>
              <a:t>ratio of the number of documents in which the two terms exist together </a:t>
            </a:r>
            <a:r>
              <a:rPr lang="en-US" dirty="0" smtClean="0"/>
              <a:t>  </a:t>
            </a:r>
            <a:r>
              <a:rPr lang="en-US" dirty="0"/>
              <a:t>to the number of documents have a least one </a:t>
            </a:r>
            <a:r>
              <a:rPr lang="en-US" dirty="0" smtClean="0"/>
              <a:t>them.</a:t>
            </a:r>
          </a:p>
          <a:p>
            <a:r>
              <a:rPr lang="en-US" dirty="0" smtClean="0"/>
              <a:t>The denominator</a:t>
            </a:r>
            <a:r>
              <a:rPr lang="zh-CN" altLang="en-US" dirty="0" smtClean="0"/>
              <a:t>：</a:t>
            </a:r>
            <a:r>
              <a:rPr lang="en-US" dirty="0" smtClean="0"/>
              <a:t> </a:t>
            </a:r>
            <a:r>
              <a:rPr lang="en-US" altLang="zh-CN" dirty="0" smtClean="0"/>
              <a:t>T</a:t>
            </a:r>
            <a:r>
              <a:rPr lang="en-US" dirty="0" smtClean="0"/>
              <a:t>he </a:t>
            </a:r>
            <a:r>
              <a:rPr lang="en-US" dirty="0"/>
              <a:t>average </a:t>
            </a:r>
            <a:r>
              <a:rPr lang="en-US" dirty="0" smtClean="0"/>
              <a:t> log </a:t>
            </a:r>
            <a:r>
              <a:rPr lang="en-US" dirty="0"/>
              <a:t>value of minimum distance </a:t>
            </a:r>
            <a:r>
              <a:rPr lang="en-US" dirty="0" smtClean="0"/>
              <a:t>of </a:t>
            </a:r>
            <a:r>
              <a:rPr lang="en-US" dirty="0"/>
              <a:t>the two terms in documents that have them both.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62100" y="365125"/>
            <a:ext cx="97917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Statistical-based Ontology Similarity Measure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5625" y="1825625"/>
            <a:ext cx="7208916" cy="1579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007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62100" y="313610"/>
            <a:ext cx="9029700" cy="1325563"/>
          </a:xfrm>
        </p:spPr>
        <p:txBody>
          <a:bodyPr/>
          <a:lstStyle/>
          <a:p>
            <a:r>
              <a:rPr lang="en-US" dirty="0" smtClean="0"/>
              <a:t>Algorithm of Similarity Calculation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106" y="1639173"/>
            <a:ext cx="4686300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826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2100" y="1973877"/>
            <a:ext cx="8326906" cy="4504196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62100" y="365125"/>
            <a:ext cx="9791700" cy="1325563"/>
          </a:xfrm>
        </p:spPr>
        <p:txBody>
          <a:bodyPr/>
          <a:lstStyle/>
          <a:p>
            <a:r>
              <a:rPr lang="en-US" dirty="0" smtClean="0"/>
              <a:t>Similarity between terms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765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/>
              <a:t>A high-level language such as Java, Groovy, Ruby or Python; we use Java and Groovy extensively</a:t>
            </a:r>
          </a:p>
          <a:p>
            <a:endParaRPr lang="en-US" dirty="0"/>
          </a:p>
          <a:p>
            <a:r>
              <a:rPr lang="en-US" dirty="0"/>
              <a:t>HTML5/CSS3/JavaScript, web standards, jQuery or frameworks like </a:t>
            </a:r>
            <a:r>
              <a:rPr lang="en-US" dirty="0" err="1"/>
              <a:t>AngularJS</a:t>
            </a:r>
            <a:r>
              <a:rPr lang="en-US" dirty="0"/>
              <a:t> would be great</a:t>
            </a:r>
          </a:p>
          <a:p>
            <a:endParaRPr lang="en-US" dirty="0"/>
          </a:p>
          <a:p>
            <a:r>
              <a:rPr lang="en-US" dirty="0"/>
              <a:t>HTML CSS and </a:t>
            </a:r>
            <a:r>
              <a:rPr lang="en-US" dirty="0" err="1"/>
              <a:t>Javascript</a:t>
            </a:r>
            <a:r>
              <a:rPr lang="en-US" dirty="0"/>
              <a:t> a must 4. Experience with AJAX, XML, XSL, XSLT, CSS, JavaScript, JQuery, HTML and Web Services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62100" y="365125"/>
            <a:ext cx="9791700" cy="1325563"/>
          </a:xfrm>
        </p:spPr>
        <p:txBody>
          <a:bodyPr/>
          <a:lstStyle/>
          <a:p>
            <a:r>
              <a:rPr lang="en-US" dirty="0"/>
              <a:t>How to </a:t>
            </a:r>
            <a:r>
              <a:rPr lang="en-US" dirty="0" smtClean="0"/>
              <a:t>Find </a:t>
            </a:r>
            <a:r>
              <a:rPr lang="en-US" dirty="0"/>
              <a:t>terms in </a:t>
            </a:r>
            <a:r>
              <a:rPr lang="en-US" dirty="0" smtClean="0"/>
              <a:t>Job Description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25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 term </a:t>
            </a:r>
            <a:r>
              <a:rPr lang="en-US" dirty="0"/>
              <a:t>, * , *, </a:t>
            </a:r>
            <a:r>
              <a:rPr lang="en-US" dirty="0" smtClean="0"/>
              <a:t>term &gt;</a:t>
            </a:r>
            <a:endParaRPr lang="en-US" dirty="0"/>
          </a:p>
          <a:p>
            <a:r>
              <a:rPr lang="en-US" dirty="0" smtClean="0"/>
              <a:t>&lt; term </a:t>
            </a:r>
            <a:r>
              <a:rPr lang="en-US" dirty="0"/>
              <a:t>, * , *, and </a:t>
            </a:r>
            <a:r>
              <a:rPr lang="en-US" dirty="0" smtClean="0"/>
              <a:t>term &gt; </a:t>
            </a:r>
          </a:p>
          <a:p>
            <a:r>
              <a:rPr lang="en-US" dirty="0" smtClean="0"/>
              <a:t>Bootstrap approach </a:t>
            </a:r>
          </a:p>
          <a:p>
            <a:pPr lvl="1"/>
            <a:r>
              <a:rPr lang="en-US" dirty="0" smtClean="0"/>
              <a:t>Get some initial terms manually </a:t>
            </a:r>
          </a:p>
          <a:p>
            <a:pPr lvl="1"/>
            <a:r>
              <a:rPr lang="en-US" dirty="0" smtClean="0"/>
              <a:t>Use the FST tool to find new terms</a:t>
            </a:r>
          </a:p>
          <a:p>
            <a:pPr lvl="1"/>
            <a:r>
              <a:rPr lang="en-US" dirty="0" smtClean="0"/>
              <a:t>Checking on Dbpedia 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62100" y="365125"/>
            <a:ext cx="9791700" cy="1325563"/>
          </a:xfrm>
        </p:spPr>
        <p:txBody>
          <a:bodyPr/>
          <a:lstStyle/>
          <a:p>
            <a:r>
              <a:rPr lang="en-US" dirty="0" smtClean="0"/>
              <a:t>Pattern in sentences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667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245" y="2208313"/>
            <a:ext cx="8389361" cy="311066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62100" y="365125"/>
            <a:ext cx="9791700" cy="1325563"/>
          </a:xfrm>
        </p:spPr>
        <p:txBody>
          <a:bodyPr>
            <a:normAutofit/>
          </a:bodyPr>
          <a:lstStyle/>
          <a:p>
            <a:r>
              <a:rPr lang="en-US" dirty="0"/>
              <a:t>Bootstrap approach </a:t>
            </a:r>
          </a:p>
        </p:txBody>
      </p:sp>
    </p:spTree>
    <p:extLst>
      <p:ext uri="{BB962C8B-B14F-4D97-AF65-F5344CB8AC3E}">
        <p14:creationId xmlns:p14="http://schemas.microsoft.com/office/powerpoint/2010/main" val="2956514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2100" y="1874602"/>
            <a:ext cx="8601075" cy="90487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62100" y="365125"/>
            <a:ext cx="9791700" cy="1325563"/>
          </a:xfrm>
        </p:spPr>
        <p:txBody>
          <a:bodyPr/>
          <a:lstStyle/>
          <a:p>
            <a:r>
              <a:rPr lang="en-US" dirty="0" smtClean="0"/>
              <a:t>Dbpedia Page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2099" y="2963391"/>
            <a:ext cx="8601075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276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 </a:t>
            </a:r>
            <a:r>
              <a:rPr lang="en-US" dirty="0" smtClean="0"/>
              <a:t>searching with Java </a:t>
            </a:r>
          </a:p>
          <a:p>
            <a:r>
              <a:rPr lang="en-US" dirty="0" smtClean="0"/>
              <a:t>7000 unranked </a:t>
            </a:r>
            <a:r>
              <a:rPr lang="en-US" dirty="0"/>
              <a:t>jobs </a:t>
            </a:r>
            <a:r>
              <a:rPr lang="en-US" dirty="0" smtClean="0"/>
              <a:t>returned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Too many jobs return</a:t>
            </a:r>
          </a:p>
          <a:p>
            <a:r>
              <a:rPr lang="en-US" dirty="0"/>
              <a:t>The result is not </a:t>
            </a:r>
            <a:r>
              <a:rPr lang="en-US" dirty="0" smtClean="0"/>
              <a:t>ranked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Job finding become a tedious work 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62100" y="365125"/>
            <a:ext cx="9791700" cy="1325563"/>
          </a:xfrm>
        </p:spPr>
        <p:txBody>
          <a:bodyPr/>
          <a:lstStyle/>
          <a:p>
            <a:r>
              <a:rPr lang="en-US" dirty="0" smtClean="0"/>
              <a:t>Problems of keywords Searching</a:t>
            </a:r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8261" y="1353443"/>
            <a:ext cx="4633739" cy="5295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580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3276" y="1786989"/>
            <a:ext cx="5345393" cy="4351338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62100" y="365125"/>
            <a:ext cx="9791700" cy="1325563"/>
          </a:xfrm>
        </p:spPr>
        <p:txBody>
          <a:bodyPr/>
          <a:lstStyle/>
          <a:p>
            <a:r>
              <a:rPr lang="en-US" dirty="0" smtClean="0"/>
              <a:t>EVALUATION – Information Extraction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282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Accuracy of </a:t>
            </a:r>
            <a:r>
              <a:rPr lang="en-US" dirty="0"/>
              <a:t>Information Extraction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62100" y="365125"/>
            <a:ext cx="9791700" cy="1325563"/>
          </a:xfrm>
        </p:spPr>
        <p:txBody>
          <a:bodyPr/>
          <a:lstStyle/>
          <a:p>
            <a:r>
              <a:rPr lang="en-US" dirty="0"/>
              <a:t>EVALUATION – Information Extraction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8615" y="2894862"/>
            <a:ext cx="4890555" cy="3080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421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Normalized Discounted Cumulative Gain(NDCG</a:t>
            </a:r>
            <a:r>
              <a:rPr lang="en-US" dirty="0" smtClean="0"/>
              <a:t>)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62100" y="365125"/>
            <a:ext cx="9791700" cy="1325563"/>
          </a:xfrm>
        </p:spPr>
        <p:txBody>
          <a:bodyPr/>
          <a:lstStyle/>
          <a:p>
            <a:r>
              <a:rPr lang="en-US" dirty="0"/>
              <a:t>EVALUATION – </a:t>
            </a:r>
            <a:r>
              <a:rPr lang="en-US" dirty="0" smtClean="0"/>
              <a:t>Ontology Similarity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484" y="2927920"/>
            <a:ext cx="7317260" cy="1283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756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1185" y="1789146"/>
            <a:ext cx="7846313" cy="4341198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62100" y="365125"/>
            <a:ext cx="9791700" cy="1325563"/>
          </a:xfrm>
        </p:spPr>
        <p:txBody>
          <a:bodyPr/>
          <a:lstStyle/>
          <a:p>
            <a:r>
              <a:rPr lang="en-US" dirty="0"/>
              <a:t>EVALUATION – Ontology Similarity </a:t>
            </a:r>
          </a:p>
        </p:txBody>
      </p:sp>
    </p:spTree>
    <p:extLst>
      <p:ext uri="{BB962C8B-B14F-4D97-AF65-F5344CB8AC3E}">
        <p14:creationId xmlns:p14="http://schemas.microsoft.com/office/powerpoint/2010/main" val="2408042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62100" y="365125"/>
            <a:ext cx="9791700" cy="1325563"/>
          </a:xfrm>
        </p:spPr>
        <p:txBody>
          <a:bodyPr/>
          <a:lstStyle/>
          <a:p>
            <a:r>
              <a:rPr lang="en-US" dirty="0"/>
              <a:t>EVALUATION – Ontology Similarity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100" y="1690688"/>
            <a:ext cx="6533703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388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7057" y="1690688"/>
            <a:ext cx="6778037" cy="461996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62100" y="365125"/>
            <a:ext cx="9791700" cy="1325563"/>
          </a:xfrm>
        </p:spPr>
        <p:txBody>
          <a:bodyPr/>
          <a:lstStyle/>
          <a:p>
            <a:r>
              <a:rPr lang="en-US" dirty="0"/>
              <a:t>EVALUATION – Ontology Similarity </a:t>
            </a:r>
          </a:p>
        </p:txBody>
      </p:sp>
    </p:spTree>
    <p:extLst>
      <p:ext uri="{BB962C8B-B14F-4D97-AF65-F5344CB8AC3E}">
        <p14:creationId xmlns:p14="http://schemas.microsoft.com/office/powerpoint/2010/main" val="2323954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Measure </a:t>
            </a:r>
          </a:p>
          <a:p>
            <a:r>
              <a:rPr lang="en-US" dirty="0" smtClean="0"/>
              <a:t>NDCG </a:t>
            </a:r>
          </a:p>
          <a:p>
            <a:r>
              <a:rPr lang="en-US" dirty="0" err="1" smtClean="0"/>
              <a:t>Precision@K</a:t>
            </a:r>
            <a:r>
              <a:rPr lang="en-US" dirty="0" smtClean="0"/>
              <a:t> 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62100" y="365125"/>
            <a:ext cx="9791700" cy="1325563"/>
          </a:xfrm>
        </p:spPr>
        <p:txBody>
          <a:bodyPr/>
          <a:lstStyle/>
          <a:p>
            <a:r>
              <a:rPr lang="en-US" dirty="0"/>
              <a:t>EVALUATION – </a:t>
            </a:r>
            <a:r>
              <a:rPr lang="en-US" dirty="0" smtClean="0"/>
              <a:t>System Performance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5410" y="3329054"/>
            <a:ext cx="4064128" cy="1088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817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5 resumes </a:t>
            </a:r>
          </a:p>
          <a:p>
            <a:r>
              <a:rPr lang="en-US" dirty="0" smtClean="0"/>
              <a:t>100 jobs </a:t>
            </a:r>
          </a:p>
          <a:p>
            <a:r>
              <a:rPr lang="en-US" dirty="0" smtClean="0"/>
              <a:t>Relevance value manually assigned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61216" y="326489"/>
            <a:ext cx="9029700" cy="1325563"/>
          </a:xfrm>
        </p:spPr>
        <p:txBody>
          <a:bodyPr/>
          <a:lstStyle/>
          <a:p>
            <a:r>
              <a:rPr lang="en-US" dirty="0"/>
              <a:t>EVALUATION – System Performance </a:t>
            </a:r>
          </a:p>
        </p:txBody>
      </p:sp>
    </p:spTree>
    <p:extLst>
      <p:ext uri="{BB962C8B-B14F-4D97-AF65-F5344CB8AC3E}">
        <p14:creationId xmlns:p14="http://schemas.microsoft.com/office/powerpoint/2010/main" val="1952061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8883" y="2599509"/>
            <a:ext cx="7419434" cy="2989921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62100" y="365125"/>
            <a:ext cx="9791700" cy="1325563"/>
          </a:xfrm>
        </p:spPr>
        <p:txBody>
          <a:bodyPr/>
          <a:lstStyle/>
          <a:p>
            <a:r>
              <a:rPr lang="en-US" dirty="0"/>
              <a:t>EVALUATION – System Performance </a:t>
            </a:r>
          </a:p>
        </p:txBody>
      </p:sp>
    </p:spTree>
    <p:extLst>
      <p:ext uri="{BB962C8B-B14F-4D97-AF65-F5344CB8AC3E}">
        <p14:creationId xmlns:p14="http://schemas.microsoft.com/office/powerpoint/2010/main" val="156323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0675" y="2509021"/>
            <a:ext cx="6848475" cy="275272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62100" y="365125"/>
            <a:ext cx="9791700" cy="1325563"/>
          </a:xfrm>
        </p:spPr>
        <p:txBody>
          <a:bodyPr/>
          <a:lstStyle/>
          <a:p>
            <a:r>
              <a:rPr lang="en-US" dirty="0"/>
              <a:t>EVALUATION – System Performance </a:t>
            </a:r>
          </a:p>
        </p:txBody>
      </p:sp>
    </p:spTree>
    <p:extLst>
      <p:ext uri="{BB962C8B-B14F-4D97-AF65-F5344CB8AC3E}">
        <p14:creationId xmlns:p14="http://schemas.microsoft.com/office/powerpoint/2010/main" val="1989927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resume has completed personal information </a:t>
            </a:r>
          </a:p>
          <a:p>
            <a:pPr lvl="1"/>
            <a:r>
              <a:rPr lang="en-US" dirty="0" smtClean="0"/>
              <a:t>Education </a:t>
            </a:r>
          </a:p>
          <a:p>
            <a:pPr lvl="1"/>
            <a:r>
              <a:rPr lang="en-US" dirty="0"/>
              <a:t>Work </a:t>
            </a:r>
            <a:r>
              <a:rPr lang="en-US" dirty="0" smtClean="0"/>
              <a:t>experience</a:t>
            </a:r>
          </a:p>
          <a:p>
            <a:pPr lvl="1"/>
            <a:r>
              <a:rPr lang="en-US" dirty="0" smtClean="0"/>
              <a:t>Skills </a:t>
            </a:r>
          </a:p>
          <a:p>
            <a:pPr lvl="1"/>
            <a:endParaRPr lang="en-US" dirty="0"/>
          </a:p>
          <a:p>
            <a:r>
              <a:rPr lang="en-US" dirty="0" smtClean="0"/>
              <a:t>Finding similarity between resumes and jobs</a:t>
            </a:r>
          </a:p>
          <a:p>
            <a:r>
              <a:rPr lang="en-US" dirty="0" smtClean="0"/>
              <a:t>Ranking the jobs by their similarity value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idea of </a:t>
            </a:r>
            <a:r>
              <a:rPr lang="en-US" dirty="0" err="1" smtClean="0"/>
              <a:t>JobFinder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9892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62100" y="365125"/>
            <a:ext cx="9791700" cy="1325563"/>
          </a:xfrm>
        </p:spPr>
        <p:txBody>
          <a:bodyPr/>
          <a:lstStyle/>
          <a:p>
            <a:r>
              <a:rPr lang="en-US" dirty="0" smtClean="0"/>
              <a:t>Conclusion  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33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62100" y="390882"/>
            <a:ext cx="9029700" cy="1325563"/>
          </a:xfrm>
        </p:spPr>
        <p:txBody>
          <a:bodyPr/>
          <a:lstStyle/>
          <a:p>
            <a:r>
              <a:rPr lang="en-US" altLang="zh-CN" dirty="0" smtClean="0"/>
              <a:t>Job Finder</a:t>
            </a:r>
            <a:endParaRPr lang="en-US" dirty="0"/>
          </a:p>
        </p:txBody>
      </p:sp>
      <p:pic>
        <p:nvPicPr>
          <p:cNvPr id="4" name="Picture 6" descr="http://new-cdn.financialsamurai.com.s3.amazonaws.com/wp-content/uploads/2011/01/good_resume4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351" y="1523092"/>
            <a:ext cx="3309813" cy="4766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0247" y="1085850"/>
            <a:ext cx="5448300" cy="577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左右箭头 16"/>
          <p:cNvSpPr/>
          <p:nvPr/>
        </p:nvSpPr>
        <p:spPr>
          <a:xfrm>
            <a:off x="5013164" y="3536742"/>
            <a:ext cx="1216951" cy="51328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931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resume – job matching system</a:t>
            </a:r>
          </a:p>
          <a:p>
            <a:r>
              <a:rPr lang="en-US" dirty="0" smtClean="0"/>
              <a:t>A finite </a:t>
            </a:r>
            <a:r>
              <a:rPr lang="en-US" dirty="0"/>
              <a:t>state transducer based </a:t>
            </a:r>
            <a:r>
              <a:rPr lang="en-US" dirty="0" smtClean="0"/>
              <a:t>tool for information extraction</a:t>
            </a:r>
          </a:p>
          <a:p>
            <a:r>
              <a:rPr lang="en-US" dirty="0" smtClean="0"/>
              <a:t>A </a:t>
            </a:r>
            <a:r>
              <a:rPr lang="en-US" dirty="0"/>
              <a:t>semi-automatic </a:t>
            </a:r>
            <a:r>
              <a:rPr lang="en-US" dirty="0" smtClean="0"/>
              <a:t>approach to collect </a:t>
            </a:r>
            <a:r>
              <a:rPr lang="en-US" dirty="0"/>
              <a:t>technical </a:t>
            </a:r>
            <a:r>
              <a:rPr lang="en-US" dirty="0" smtClean="0"/>
              <a:t>terms</a:t>
            </a:r>
          </a:p>
          <a:p>
            <a:r>
              <a:rPr lang="en-US" dirty="0" smtClean="0"/>
              <a:t>A statistical-based </a:t>
            </a:r>
            <a:r>
              <a:rPr lang="en-US" dirty="0"/>
              <a:t>ontology similarity </a:t>
            </a:r>
            <a:r>
              <a:rPr lang="en-US" dirty="0" smtClean="0"/>
              <a:t>measure</a:t>
            </a:r>
          </a:p>
          <a:p>
            <a:r>
              <a:rPr lang="en-US" dirty="0" smtClean="0"/>
              <a:t>Combined keyword </a:t>
            </a:r>
            <a:r>
              <a:rPr lang="en-US" dirty="0"/>
              <a:t>searching and </a:t>
            </a:r>
            <a:r>
              <a:rPr lang="en-US" dirty="0" smtClean="0"/>
              <a:t>model matching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62100" y="365125"/>
            <a:ext cx="9791700" cy="1325563"/>
          </a:xfrm>
        </p:spPr>
        <p:txBody>
          <a:bodyPr/>
          <a:lstStyle/>
          <a:p>
            <a:r>
              <a:rPr lang="en-US" altLang="zh-CN" dirty="0" smtClean="0"/>
              <a:t>Contribution of our 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30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Content-based </a:t>
            </a:r>
            <a:r>
              <a:rPr lang="en-US" dirty="0" smtClean="0"/>
              <a:t>Recommendation (CBR)</a:t>
            </a:r>
            <a:endParaRPr lang="en-US" dirty="0"/>
          </a:p>
          <a:p>
            <a:pPr lvl="1"/>
            <a:r>
              <a:rPr lang="en-US" sz="2800" dirty="0"/>
              <a:t>suggest items that have similar content information to </a:t>
            </a:r>
            <a:r>
              <a:rPr lang="en-US" sz="2800" dirty="0" smtClean="0"/>
              <a:t>the corresponding users</a:t>
            </a:r>
          </a:p>
          <a:p>
            <a:r>
              <a:rPr lang="en-US" dirty="0"/>
              <a:t>Knowledge-based Recommendation (KBR)</a:t>
            </a:r>
          </a:p>
          <a:p>
            <a:pPr lvl="1"/>
            <a:r>
              <a:rPr lang="en-US" dirty="0"/>
              <a:t>rules and patterns obtained from the functional knowledge of how a specific item meets the requirement of a particular </a:t>
            </a:r>
            <a:r>
              <a:rPr lang="en-US" dirty="0" smtClean="0"/>
              <a:t>user</a:t>
            </a:r>
          </a:p>
          <a:p>
            <a:r>
              <a:rPr lang="en-US" dirty="0"/>
              <a:t>Knowledge-based Recommendation (KBR)</a:t>
            </a:r>
          </a:p>
          <a:p>
            <a:pPr lvl="1"/>
            <a:r>
              <a:rPr lang="en-US" dirty="0"/>
              <a:t>rules and patterns obtained from the functional knowledge of how a specific item meets the requirement of a particular user</a:t>
            </a:r>
          </a:p>
          <a:p>
            <a:pPr lvl="1"/>
            <a:endParaRPr lang="en-US" dirty="0"/>
          </a:p>
          <a:p>
            <a:pPr lvl="1"/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62100" y="365125"/>
            <a:ext cx="9791700" cy="1325563"/>
          </a:xfrm>
        </p:spPr>
        <p:txBody>
          <a:bodyPr/>
          <a:lstStyle/>
          <a:p>
            <a:r>
              <a:rPr lang="en-US" dirty="0" smtClean="0"/>
              <a:t>Recommender </a:t>
            </a:r>
            <a:r>
              <a:rPr lang="en-US" dirty="0"/>
              <a:t>Systems </a:t>
            </a:r>
          </a:p>
        </p:txBody>
      </p:sp>
    </p:spTree>
    <p:extLst>
      <p:ext uri="{BB962C8B-B14F-4D97-AF65-F5344CB8AC3E}">
        <p14:creationId xmlns:p14="http://schemas.microsoft.com/office/powerpoint/2010/main" val="4166984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CASPER  ACF </a:t>
            </a:r>
          </a:p>
          <a:p>
            <a:r>
              <a:rPr lang="en-US" dirty="0" smtClean="0"/>
              <a:t>PROSPECT</a:t>
            </a:r>
          </a:p>
          <a:p>
            <a:r>
              <a:rPr lang="en-US" dirty="0" smtClean="0"/>
              <a:t>… 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62100" y="365125"/>
            <a:ext cx="9791700" cy="1325563"/>
          </a:xfrm>
        </p:spPr>
        <p:txBody>
          <a:bodyPr/>
          <a:lstStyle/>
          <a:p>
            <a:r>
              <a:rPr lang="en-US" dirty="0" smtClean="0"/>
              <a:t>Previous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182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loud skipper design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Cloud skipper design template" id="{30DBBF30-EDA2-4408-9702-3B0A8AED6F12}" vid="{0F128B79-39D4-4007-9EC6-E245A2CC91E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A1AFEDE-5CAF-4D05-AC35-0F55C5366E1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TC103090434[[fn=Wood Type]]</Template>
  <TotalTime>0</TotalTime>
  <Words>922</Words>
  <Application>Microsoft Office PowerPoint</Application>
  <PresentationFormat>Widescreen</PresentationFormat>
  <Paragraphs>225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6" baseType="lpstr">
      <vt:lpstr>宋体</vt:lpstr>
      <vt:lpstr>Arial</vt:lpstr>
      <vt:lpstr>Calibri</vt:lpstr>
      <vt:lpstr>Cambria</vt:lpstr>
      <vt:lpstr>Wingdings</vt:lpstr>
      <vt:lpstr>Cloud skipper design template</vt:lpstr>
      <vt:lpstr>JOBFINDER:  A PERSONALIZED RESUME-JOB MATCHING SYSTEM</vt:lpstr>
      <vt:lpstr>Motivation</vt:lpstr>
      <vt:lpstr>They all use keyword Searching</vt:lpstr>
      <vt:lpstr>Problems of keywords Searching</vt:lpstr>
      <vt:lpstr>Main idea of JobFinder</vt:lpstr>
      <vt:lpstr>Job Finder</vt:lpstr>
      <vt:lpstr>Contribution of our works</vt:lpstr>
      <vt:lpstr>Recommender Systems </vt:lpstr>
      <vt:lpstr>Previous work</vt:lpstr>
      <vt:lpstr>Problem Definition  </vt:lpstr>
      <vt:lpstr>Problem Definition </vt:lpstr>
      <vt:lpstr>Problem Definition </vt:lpstr>
      <vt:lpstr>System Architecture</vt:lpstr>
      <vt:lpstr>System Interface</vt:lpstr>
      <vt:lpstr>Extracting the models  </vt:lpstr>
      <vt:lpstr>Information Extraction Stages</vt:lpstr>
      <vt:lpstr>Some sentences from Job Description</vt:lpstr>
      <vt:lpstr>Pattern Matching </vt:lpstr>
      <vt:lpstr>Patterns Matching Degree</vt:lpstr>
      <vt:lpstr>Regular Expression Over Tokens</vt:lpstr>
      <vt:lpstr>Finite Automata Transducers</vt:lpstr>
      <vt:lpstr>Grammer current support </vt:lpstr>
      <vt:lpstr>Flexibility --  regular expression style </vt:lpstr>
      <vt:lpstr>Flexibility -- connected by algebra  operator</vt:lpstr>
      <vt:lpstr>Flexibility – OO programming style</vt:lpstr>
      <vt:lpstr>Flexibility</vt:lpstr>
      <vt:lpstr>Flexibility</vt:lpstr>
      <vt:lpstr>Processing the text </vt:lpstr>
      <vt:lpstr>Similarity between Skills</vt:lpstr>
      <vt:lpstr>Ontology similarity</vt:lpstr>
      <vt:lpstr>Ontology similarity</vt:lpstr>
      <vt:lpstr>Statistical-based Ontology Similarity Measure</vt:lpstr>
      <vt:lpstr>Statistical-based Ontology Similarity Measure</vt:lpstr>
      <vt:lpstr>Algorithm of Similarity Calculation</vt:lpstr>
      <vt:lpstr>Similarity between terms </vt:lpstr>
      <vt:lpstr>How to Find terms in Job Description </vt:lpstr>
      <vt:lpstr>Pattern in sentences </vt:lpstr>
      <vt:lpstr>Bootstrap approach </vt:lpstr>
      <vt:lpstr>Dbpedia Page </vt:lpstr>
      <vt:lpstr>EVALUATION – Information Extraction </vt:lpstr>
      <vt:lpstr>EVALUATION – Information Extraction </vt:lpstr>
      <vt:lpstr>EVALUATION – Ontology Similarity </vt:lpstr>
      <vt:lpstr>EVALUATION – Ontology Similarity </vt:lpstr>
      <vt:lpstr>EVALUATION – Ontology Similarity </vt:lpstr>
      <vt:lpstr>EVALUATION – Ontology Similarity </vt:lpstr>
      <vt:lpstr>EVALUATION – System Performance </vt:lpstr>
      <vt:lpstr>EVALUATION – System Performance </vt:lpstr>
      <vt:lpstr>EVALUATION – System Performance </vt:lpstr>
      <vt:lpstr>EVALUATION – System Performance </vt:lpstr>
      <vt:lpstr>Conclusion  ??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2014-10-22T03:42:40Z</dcterms:created>
  <dcterms:modified xsi:type="dcterms:W3CDTF">2014-11-19T23:13:21Z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TC034605089991</vt:lpwstr>
  </property>
</Properties>
</file>