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342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339" r:id="rId20"/>
    <p:sldId id="338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330" r:id="rId31"/>
    <p:sldId id="288" r:id="rId32"/>
    <p:sldId id="287" r:id="rId33"/>
    <p:sldId id="290" r:id="rId34"/>
    <p:sldId id="334" r:id="rId35"/>
    <p:sldId id="331" r:id="rId36"/>
    <p:sldId id="291" r:id="rId37"/>
    <p:sldId id="289" r:id="rId38"/>
    <p:sldId id="292" r:id="rId39"/>
    <p:sldId id="293" r:id="rId40"/>
    <p:sldId id="294" r:id="rId41"/>
    <p:sldId id="333" r:id="rId42"/>
    <p:sldId id="297" r:id="rId43"/>
    <p:sldId id="299" r:id="rId44"/>
    <p:sldId id="300" r:id="rId45"/>
    <p:sldId id="301" r:id="rId46"/>
    <p:sldId id="302" r:id="rId47"/>
    <p:sldId id="303" r:id="rId48"/>
    <p:sldId id="340" r:id="rId49"/>
    <p:sldId id="343" r:id="rId50"/>
    <p:sldId id="298" r:id="rId51"/>
    <p:sldId id="305" r:id="rId52"/>
    <p:sldId id="332" r:id="rId53"/>
    <p:sldId id="306" r:id="rId54"/>
    <p:sldId id="335" r:id="rId55"/>
    <p:sldId id="328" r:id="rId56"/>
    <p:sldId id="341" r:id="rId57"/>
    <p:sldId id="310" r:id="rId58"/>
    <p:sldId id="311" r:id="rId59"/>
    <p:sldId id="313" r:id="rId60"/>
    <p:sldId id="314" r:id="rId61"/>
    <p:sldId id="315" r:id="rId62"/>
    <p:sldId id="337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00"/>
    <a:srgbClr val="52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85996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12/14/2014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830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673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35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77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20574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</a:rPr>
              <a:t>Master’s Defense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JOBFINDER: A PERSONALIZED RÉ</a:t>
            </a:r>
            <a:r>
              <a:rPr lang="en-US" altLang="zh-CN" dirty="0"/>
              <a:t>SUM</a:t>
            </a:r>
            <a:r>
              <a:rPr lang="en-US" dirty="0"/>
              <a:t>É – JOB MATCHINGSYSTEM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CASPER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 smtClean="0"/>
              <a:t>Rafter, Rachael, and Barry Smyth. "Passive profiling from server logs in an online recruitment environment." (2001).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Get User’s profile from server-log: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visited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091" y="533400"/>
            <a:ext cx="7343775" cy="994172"/>
          </a:xfrm>
        </p:spPr>
        <p:txBody>
          <a:bodyPr/>
          <a:lstStyle/>
          <a:p>
            <a:r>
              <a:rPr lang="en-US" dirty="0"/>
              <a:t>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7029" y="3945799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Cold </a:t>
            </a:r>
            <a:r>
              <a:rPr lang="en-US" dirty="0"/>
              <a:t>start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Sparseness </a:t>
            </a:r>
            <a:r>
              <a:rPr lang="en-US" dirty="0"/>
              <a:t>of users’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9534" y="507126"/>
            <a:ext cx="7343775" cy="994172"/>
          </a:xfrm>
        </p:spPr>
        <p:txBody>
          <a:bodyPr/>
          <a:lstStyle/>
          <a:p>
            <a:r>
              <a:rPr lang="en-US" dirty="0"/>
              <a:t>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85249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304613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822037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Yao Lu et. </a:t>
            </a:r>
            <a:r>
              <a:rPr lang="en-US" sz="2800" dirty="0" smtClean="0"/>
              <a:t>al. </a:t>
            </a:r>
            <a:r>
              <a:rPr lang="en-US" sz="2800" dirty="0"/>
              <a:t>2013 </a:t>
            </a:r>
            <a:endParaRPr lang="en-US" sz="2800" dirty="0" smtClean="0"/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Lu, Yao, Sandy El </a:t>
            </a:r>
            <a:r>
              <a:rPr lang="en-US" sz="2000" dirty="0" err="1"/>
              <a:t>Helou</a:t>
            </a:r>
            <a:r>
              <a:rPr lang="en-US" sz="2000" dirty="0"/>
              <a:t>, and Denis Gillet. "A recommender system for job seeking and recruiting website." </a:t>
            </a:r>
            <a:r>
              <a:rPr lang="en-US" sz="2000" i="1" dirty="0"/>
              <a:t>Proceedings of the 22nd international conference on World Wide Web companion</a:t>
            </a:r>
            <a:r>
              <a:rPr lang="en-US" sz="2000" dirty="0"/>
              <a:t>. International World Wide Web Conferences Steering Committee, 2013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Content </a:t>
            </a:r>
            <a:r>
              <a:rPr lang="en-US" sz="2800" dirty="0" smtClean="0"/>
              <a:t>– based Recommendation </a:t>
            </a:r>
            <a:endParaRPr lang="en-US" sz="2800" dirty="0"/>
          </a:p>
          <a:p>
            <a:pPr marL="857250" lvl="2" indent="0">
              <a:buClr>
                <a:srgbClr val="C00000"/>
              </a:buClr>
            </a:pPr>
            <a:r>
              <a:rPr lang="en-US" sz="2000" dirty="0"/>
              <a:t>Similarity is computed </a:t>
            </a:r>
            <a:r>
              <a:rPr lang="en-US" sz="2000" dirty="0" smtClean="0"/>
              <a:t>using </a:t>
            </a:r>
            <a:r>
              <a:rPr lang="en-US" sz="2000" dirty="0"/>
              <a:t>Latent Semantic Analysis (LSA)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Collaborative Filtering </a:t>
            </a:r>
            <a:r>
              <a:rPr lang="en-US" sz="2800" dirty="0" smtClean="0"/>
              <a:t>Recommendation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308431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Prospect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Singh, Amit, et al. "PROSPECT: a system for screening candidates for recruitment." </a:t>
            </a:r>
            <a:r>
              <a:rPr lang="en-US" sz="2000" i="1" dirty="0"/>
              <a:t>Proceedings of the 19th ACM international conference on Information and knowledge management</a:t>
            </a:r>
            <a:r>
              <a:rPr lang="en-US" sz="2000" dirty="0"/>
              <a:t>. ACM, 2010.</a:t>
            </a:r>
            <a:endParaRPr lang="en-US" sz="20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system that aids in the shortlisting of candidates for jobs.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Using Conditional Random Fields (CRFs) model to extract the information from résumés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dirty="0"/>
              <a:t>IBM PROSPECT</a:t>
            </a: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7343775" cy="994172"/>
          </a:xfrm>
        </p:spPr>
        <p:txBody>
          <a:bodyPr/>
          <a:lstStyle/>
          <a:p>
            <a:r>
              <a:rPr lang="en-US" dirty="0"/>
              <a:t>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371" y="1828800"/>
            <a:ext cx="8228013" cy="4217531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Fsdf</a:t>
            </a:r>
            <a:r>
              <a:rPr lang="en-US" sz="2800" dirty="0" smtClean="0"/>
              <a:t>????</a:t>
            </a:r>
          </a:p>
          <a:p>
            <a:pPr marL="857250" lvl="1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Gonzalez, </a:t>
            </a:r>
            <a:r>
              <a:rPr lang="en-US" sz="2400" dirty="0" err="1"/>
              <a:t>Tere</a:t>
            </a:r>
            <a:r>
              <a:rPr lang="en-US" sz="2400" dirty="0"/>
              <a:t>, et al. "Adaptive employee profile classification for resource planning tool." </a:t>
            </a:r>
            <a:r>
              <a:rPr lang="en-US" sz="2400" i="1" dirty="0"/>
              <a:t>SRII Global Conference (SRII), 2012 Annual</a:t>
            </a:r>
            <a:r>
              <a:rPr lang="en-US" sz="2400" dirty="0"/>
              <a:t>. IEEE, 2012.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Help managers to find right candidates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Staged Information Extraction Framework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HP Resource 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124200"/>
            <a:ext cx="5134409" cy="32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092487" y="1676400"/>
            <a:ext cx="4899113" cy="5105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2984" y="20310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46736"/>
            <a:ext cx="7343775" cy="994172"/>
          </a:xfrm>
        </p:spPr>
        <p:txBody>
          <a:bodyPr/>
          <a:lstStyle/>
          <a:p>
            <a:r>
              <a:rPr lang="en-US" dirty="0"/>
              <a:t>Problem Definition  </a:t>
            </a:r>
          </a:p>
        </p:txBody>
      </p:sp>
      <p:sp>
        <p:nvSpPr>
          <p:cNvPr id="5" name="左右箭头 16"/>
          <p:cNvSpPr/>
          <p:nvPr/>
        </p:nvSpPr>
        <p:spPr>
          <a:xfrm>
            <a:off x="3422738" y="3822567"/>
            <a:ext cx="644330" cy="2623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7" y="2142060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1762125"/>
            <a:ext cx="47529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Calculating the similarity values between the user’s résumé and the job models</a:t>
            </a:r>
            <a:r>
              <a:rPr lang="en-US" sz="2800" dirty="0"/>
              <a:t>.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 </a:t>
            </a:r>
            <a:r>
              <a:rPr lang="en-US" sz="2800" dirty="0"/>
              <a:t>is the user‘s résumé </a:t>
            </a:r>
            <a:r>
              <a:rPr lang="en-US" sz="2800" dirty="0" smtClean="0"/>
              <a:t>model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résumé </a:t>
            </a:r>
            <a:r>
              <a:rPr lang="en-US" sz="2800" dirty="0" smtClean="0"/>
              <a:t> r 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 is the </a:t>
            </a:r>
            <a:r>
              <a:rPr lang="en-US" sz="2800" dirty="0" smtClean="0"/>
              <a:t>job </a:t>
            </a:r>
            <a:r>
              <a:rPr lang="en-US" sz="2800" dirty="0"/>
              <a:t>description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j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</a:t>
            </a:r>
            <a:r>
              <a:rPr lang="en-US" sz="2800" dirty="0" smtClean="0"/>
              <a:t>job j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Similarity value is the summation of weighted similarity values of each field in the models  </a:t>
            </a:r>
            <a:endParaRPr lang="en-US" sz="2800" dirty="0"/>
          </a:p>
          <a:p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4961899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04211"/>
          </a:xfrm>
        </p:spPr>
        <p:txBody>
          <a:bodyPr/>
          <a:lstStyle/>
          <a:p>
            <a:r>
              <a:rPr lang="en-US" sz="2800" dirty="0"/>
              <a:t>J is the set of </a:t>
            </a:r>
            <a:r>
              <a:rPr lang="en-US" sz="2800" dirty="0" smtClean="0"/>
              <a:t>jobs </a:t>
            </a:r>
            <a:r>
              <a:rPr lang="en-US" altLang="zh-CN" sz="2800" dirty="0" smtClean="0"/>
              <a:t>in the system</a:t>
            </a:r>
            <a:endParaRPr lang="en-US" sz="2800" dirty="0"/>
          </a:p>
          <a:p>
            <a:r>
              <a:rPr lang="en-US" sz="2800" dirty="0"/>
              <a:t>Searching </a:t>
            </a:r>
            <a:r>
              <a:rPr lang="en-US" sz="2800" dirty="0" smtClean="0"/>
              <a:t>jobs with </a:t>
            </a:r>
            <a:r>
              <a:rPr lang="en-US" sz="2800" dirty="0"/>
              <a:t>a </a:t>
            </a:r>
            <a:r>
              <a:rPr lang="en-US" sz="2800" dirty="0" smtClean="0"/>
              <a:t>résumé  </a:t>
            </a:r>
            <a:r>
              <a:rPr lang="en-US" sz="2800" dirty="0" smtClean="0">
                <a:sym typeface="Wingdings" panose="05000000000000000000" pitchFamily="2" charset="2"/>
              </a:rPr>
              <a:t>  </a:t>
            </a:r>
            <a:r>
              <a:rPr lang="en-US" sz="2800" dirty="0">
                <a:sym typeface="Wingdings" panose="05000000000000000000" pitchFamily="2" charset="2"/>
              </a:rPr>
              <a:t>search(r, J)   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Return a </a:t>
            </a:r>
            <a:r>
              <a:rPr lang="en-US" sz="2800" dirty="0">
                <a:sym typeface="Wingdings" panose="05000000000000000000" pitchFamily="2" charset="2"/>
              </a:rPr>
              <a:t>list of jobs </a:t>
            </a:r>
            <a:r>
              <a:rPr lang="en-US" sz="2800" dirty="0" smtClean="0">
                <a:sym typeface="Wingdings" panose="05000000000000000000" pitchFamily="2" charset="2"/>
              </a:rPr>
              <a:t>that ranked by their similarity values  </a:t>
            </a:r>
            <a:r>
              <a:rPr lang="en-US" sz="2800" dirty="0" err="1">
                <a:sym typeface="Wingdings" panose="05000000000000000000" pitchFamily="2" charset="2"/>
              </a:rPr>
              <a:t>sim</a:t>
            </a:r>
            <a:r>
              <a:rPr lang="en-US" sz="2800" dirty="0">
                <a:sym typeface="Wingdings" panose="05000000000000000000" pitchFamily="2" charset="2"/>
              </a:rPr>
              <a:t>(r, j </a:t>
            </a:r>
            <a:r>
              <a:rPr lang="en-US" sz="2800" dirty="0" smtClean="0">
                <a:sym typeface="Wingdings" panose="05000000000000000000" pitchFamily="2" charset="2"/>
              </a:rPr>
              <a:t>).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6957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960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78905"/>
            <a:ext cx="7038975" cy="47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7343775" cy="994172"/>
          </a:xfrm>
        </p:spPr>
        <p:txBody>
          <a:bodyPr>
            <a:normAutofit/>
          </a:bodyPr>
          <a:lstStyle/>
          <a:p>
            <a:r>
              <a:rPr lang="en-US" sz="4400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</a:t>
            </a:r>
            <a:r>
              <a:rPr lang="en-US" sz="2800" dirty="0"/>
              <a:t>information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forms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 data source.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HCI Consideration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65879" y="2057400"/>
            <a:ext cx="324412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HTML Parsing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Segmenting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Tokenizing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Labeling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Pattern Matching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8" y="533400"/>
            <a:ext cx="8228013" cy="994172"/>
          </a:xfrm>
        </p:spPr>
        <p:txBody>
          <a:bodyPr/>
          <a:lstStyle/>
          <a:p>
            <a:r>
              <a:rPr lang="en-US" dirty="0" smtClean="0"/>
              <a:t>Sentences of Degree Information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720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ombinatorial </a:t>
            </a:r>
            <a:r>
              <a:rPr lang="en-US" altLang="zh-CN" dirty="0"/>
              <a:t>E</a:t>
            </a:r>
            <a:r>
              <a:rPr lang="en-US" dirty="0"/>
              <a:t>xplosion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4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single concept may have multiple </a:t>
            </a:r>
            <a:r>
              <a:rPr lang="en-US" dirty="0" smtClean="0">
                <a:solidFill>
                  <a:schemeClr val="tx1"/>
                </a:solidFill>
              </a:rPr>
              <a:t>expressions. For example, some words </a:t>
            </a:r>
            <a:r>
              <a:rPr lang="en-US" dirty="0">
                <a:solidFill>
                  <a:schemeClr val="tx1"/>
                </a:solidFill>
              </a:rPr>
              <a:t>mean </a:t>
            </a:r>
            <a:r>
              <a:rPr lang="en-US" dirty="0" smtClean="0">
                <a:solidFill>
                  <a:schemeClr val="tx1"/>
                </a:solidFill>
              </a:rPr>
              <a:t>bachelors are: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Baccalaureate, bachelors, bachelor, B.S., BS, BA, BA/BS, 4-year, 4-year, 4 year, four year,  college, Undergraduate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bachelor’s degree”, the pattern will like below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Baccalaureate | bachelors | bachelor | B.S | BS | BA ) degree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02426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33400" y="1905000"/>
            <a:ext cx="7998567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32" y="2276766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507" y="530020"/>
            <a:ext cx="8134351" cy="994172"/>
          </a:xfrm>
        </p:spPr>
        <p:txBody>
          <a:bodyPr/>
          <a:lstStyle/>
          <a:p>
            <a:r>
              <a:rPr lang="en-US" dirty="0"/>
              <a:t>They </a:t>
            </a:r>
            <a:r>
              <a:rPr lang="en-US" dirty="0" smtClean="0"/>
              <a:t>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b="1" dirty="0">
              <a:solidFill>
                <a:srgbClr val="0066F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00975" cy="994172"/>
          </a:xfrm>
        </p:spPr>
        <p:txBody>
          <a:bodyPr/>
          <a:lstStyle/>
          <a:p>
            <a:r>
              <a:rPr lang="en-US" dirty="0"/>
              <a:t>Token </a:t>
            </a:r>
            <a:r>
              <a:rPr lang="en-US" altLang="zh-CN" dirty="0"/>
              <a:t>Pattern </a:t>
            </a:r>
            <a:r>
              <a:rPr lang="en-US" altLang="zh-CN" dirty="0" smtClean="0"/>
              <a:t>Matching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458" y="609600"/>
            <a:ext cx="7343775" cy="994172"/>
          </a:xfrm>
        </p:spPr>
        <p:txBody>
          <a:bodyPr/>
          <a:lstStyle/>
          <a:p>
            <a:r>
              <a:rPr lang="en-US" dirty="0"/>
              <a:t>Pattern Matching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701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DE_LEVEL 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smtClean="0">
                <a:solidFill>
                  <a:srgbClr val="0066FF"/>
                </a:solidFill>
              </a:rPr>
              <a:t>DEGREE IN MAJOR  (OR MAJOR) ?</a:t>
            </a:r>
            <a:endParaRPr lang="en-US" dirty="0">
              <a:solidFill>
                <a:srgbClr val="0066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2516"/>
              </p:ext>
            </p:extLst>
          </p:nvPr>
        </p:nvGraphicFramePr>
        <p:xfrm>
          <a:off x="685800" y="3352800"/>
          <a:ext cx="78485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450"/>
                <a:gridCol w="1288117"/>
                <a:gridCol w="475026"/>
                <a:gridCol w="1496007"/>
                <a:gridCol w="762000"/>
                <a:gridCol w="1905000"/>
                <a:gridCol w="380999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174" y="1981201"/>
            <a:ext cx="8228013" cy="3733800"/>
          </a:xfrm>
        </p:spPr>
        <p:txBody>
          <a:bodyPr/>
          <a:lstStyle/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DE-LEVEL,  DE-LEVEL, OR  DE-LEVEL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 DEGREE ( IN  </a:t>
            </a:r>
            <a:r>
              <a:rPr lang="en-US" sz="2400" dirty="0" smtClean="0">
                <a:solidFill>
                  <a:srgbClr val="0066FF"/>
                </a:solidFill>
              </a:rPr>
              <a:t>| OF </a:t>
            </a:r>
            <a:r>
              <a:rPr lang="en-US" sz="2400" dirty="0">
                <a:solidFill>
                  <a:srgbClr val="0066FF"/>
                </a:solidFill>
              </a:rPr>
              <a:t>) DT MAJOR  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MAJOR-DEGREE </a:t>
            </a:r>
            <a:r>
              <a:rPr lang="en-US" sz="2400" dirty="0" smtClean="0">
                <a:solidFill>
                  <a:srgbClr val="0066FF"/>
                </a:solidFill>
              </a:rPr>
              <a:t>,  </a:t>
            </a:r>
            <a:r>
              <a:rPr lang="en-US" sz="2400" dirty="0">
                <a:solidFill>
                  <a:srgbClr val="0066FF"/>
                </a:solidFill>
              </a:rPr>
              <a:t>MAJOR-DEGREE OR MAJOR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 (, DE-LEVEL)* (OR DE-LEVEL)? BE? PERFER-VBD  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66FF"/>
                </a:solidFill>
              </a:rPr>
              <a:t> MAJOR DEGREE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66FF"/>
                </a:solidFill>
              </a:rPr>
              <a:t> DE_LEVEL </a:t>
            </a:r>
            <a:r>
              <a:rPr lang="en-US" sz="2400" dirty="0">
                <a:solidFill>
                  <a:srgbClr val="0066FF"/>
                </a:solidFill>
              </a:rPr>
              <a:t>, OR DEGREE_JJ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32537"/>
            <a:ext cx="8924792" cy="994172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Accuracy Increases </a:t>
            </a:r>
            <a:r>
              <a:rPr lang="en-US" sz="4400" dirty="0"/>
              <a:t>Monotonous</a:t>
            </a:r>
            <a:r>
              <a:rPr lang="en-US" b="0" dirty="0"/>
              <a:t/>
            </a:r>
            <a:br>
              <a:rPr lang="en-US" b="0" dirty="0"/>
            </a:b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723008"/>
            <a:ext cx="6308071" cy="513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40976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209800"/>
            <a:ext cx="7496175" cy="2667000"/>
          </a:xfrm>
        </p:spPr>
        <p:txBody>
          <a:bodyPr/>
          <a:lstStyle/>
          <a:p>
            <a:r>
              <a:rPr lang="en-US" dirty="0"/>
              <a:t>Implementation of Token </a:t>
            </a:r>
            <a:r>
              <a:rPr lang="en-US" altLang="zh-CN" dirty="0"/>
              <a:t>Pattern Matching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343775" cy="994172"/>
          </a:xfrm>
        </p:spPr>
        <p:txBody>
          <a:bodyPr/>
          <a:lstStyle/>
          <a:p>
            <a:r>
              <a:rPr lang="en-US" altLang="zh-CN" dirty="0"/>
              <a:t>Matchers </a:t>
            </a:r>
            <a:r>
              <a:rPr lang="en-US" dirty="0"/>
              <a:t>current support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96162"/>
              </p:ext>
            </p:extLst>
          </p:nvPr>
        </p:nvGraphicFramePr>
        <p:xfrm>
          <a:off x="459698" y="1828800"/>
          <a:ext cx="7861523" cy="446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709"/>
                <a:gridCol w="2590800"/>
                <a:gridCol w="29210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Matcher 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 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Counter Part of </a:t>
                      </a:r>
                      <a:r>
                        <a:rPr lang="en-US" sz="2000" b="1" dirty="0" smtClean="0"/>
                        <a:t>regex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Token </a:t>
                      </a:r>
                      <a:r>
                        <a:rPr lang="en-US" sz="2000" dirty="0" smtClean="0"/>
                        <a:t>to be </a:t>
                      </a:r>
                      <a:r>
                        <a:rPr lang="en-US" sz="2000" dirty="0" smtClean="0"/>
                        <a:t>matched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Character  </a:t>
                      </a:r>
                      <a:r>
                        <a:rPr lang="en-US" sz="2000" dirty="0" smtClean="0"/>
                        <a:t>in regex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SequenceMatcher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</a:t>
                      </a:r>
                      <a:r>
                        <a:rPr lang="en-US" sz="2000" dirty="0" smtClean="0"/>
                        <a:t>list of </a:t>
                      </a:r>
                      <a:r>
                        <a:rPr lang="en-US" sz="2000" dirty="0" smtClean="0"/>
                        <a:t>Matchers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Sequence </a:t>
                      </a:r>
                      <a:r>
                        <a:rPr lang="en-US" sz="2000" dirty="0" smtClean="0"/>
                        <a:t>of </a:t>
                      </a:r>
                      <a:r>
                        <a:rPr lang="en-US" sz="2000" dirty="0" smtClean="0"/>
                        <a:t>characters</a:t>
                      </a:r>
                      <a:endParaRPr lang="en-US" sz="2000" dirty="0"/>
                    </a:p>
                  </a:txBody>
                  <a:tcPr/>
                </a:tc>
              </a:tr>
              <a:tr h="41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QuestionMatcher</a:t>
                      </a:r>
                      <a:r>
                        <a:rPr lang="en-US" sz="2000" dirty="0" smtClean="0"/>
                        <a:t>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or more of the preceding </a:t>
                      </a:r>
                      <a:r>
                        <a:rPr lang="en-US" sz="2000" dirty="0" smtClean="0"/>
                        <a:t>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StarMatcher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PlusMatcher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one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RegexMatcher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token matches the 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Automata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9524999" cy="1295400"/>
          </a:xfrm>
        </p:spPr>
        <p:txBody>
          <a:bodyPr/>
          <a:lstStyle/>
          <a:p>
            <a:r>
              <a:rPr lang="en-US" dirty="0" smtClean="0"/>
              <a:t>Flexibility–Regular Expression Style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</a:rPr>
              <a:t>Pattern: </a:t>
            </a:r>
            <a:r>
              <a:rPr lang="en-US" sz="2100" dirty="0">
                <a:solidFill>
                  <a:srgbClr val="0066FF"/>
                </a:solidFill>
              </a:rPr>
              <a:t>DE-LEVEL DEGREE ( IN | OF ) DT? MAJOR</a:t>
            </a:r>
          </a:p>
          <a:p>
            <a:endParaRPr lang="en-US" sz="2100" dirty="0">
              <a:solidFill>
                <a:schemeClr val="tx1"/>
              </a:solidFill>
            </a:endParaRPr>
          </a:p>
          <a:p>
            <a:endParaRPr lang="en-US" sz="2100" dirty="0"/>
          </a:p>
          <a:p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8" y="2514600"/>
            <a:ext cx="8037391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766" y="457200"/>
            <a:ext cx="86106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Connected </a:t>
            </a:r>
            <a:r>
              <a:rPr lang="en-US" dirty="0"/>
              <a:t>by </a:t>
            </a:r>
            <a:r>
              <a:rPr lang="en-US" dirty="0" smtClean="0"/>
              <a:t>Algebra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OO </a:t>
            </a:r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”DE-LEVEL DEGREE (IN | OF) MAJOR”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Easy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accuracy </a:t>
            </a:r>
            <a:r>
              <a:rPr lang="en-US" sz="28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Faster 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Complexity   O(n)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Conditional </a:t>
            </a:r>
            <a:r>
              <a:rPr lang="en-US" sz="2400" dirty="0">
                <a:solidFill>
                  <a:schemeClr val="tx1"/>
                </a:solidFill>
              </a:rPr>
              <a:t>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343775" cy="2075745"/>
          </a:xfrm>
        </p:spPr>
        <p:txBody>
          <a:bodyPr>
            <a:noAutofit/>
          </a:bodyPr>
          <a:lstStyle/>
          <a:p>
            <a:r>
              <a:rPr lang="en-US" sz="4800" dirty="0"/>
              <a:t>Ontology </a:t>
            </a:r>
            <a:r>
              <a:rPr lang="en-US" sz="4800" dirty="0" smtClean="0"/>
              <a:t>Construction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/>
              <a:t>Find Terms in Job Descriptions </a:t>
            </a:r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9" y="1752600"/>
            <a:ext cx="8319541" cy="47244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Pattern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e</a:t>
            </a:r>
            <a:r>
              <a:rPr lang="en-US" sz="2800" dirty="0" smtClean="0"/>
              <a:t>xtract terms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rgbClr val="C00000"/>
              </a:buClr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TERM 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* , *,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(AND)? TERM    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Bootstrap approach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Collecting fifty initial terms manually, and adding them  to term list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200150" lvl="3" indent="0">
              <a:buClr>
                <a:srgbClr val="C00000"/>
              </a:buClr>
            </a:pP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technical categories </a:t>
            </a:r>
            <a:r>
              <a:rPr lang="en-US" dirty="0"/>
              <a:t>like </a:t>
            </a:r>
            <a:r>
              <a:rPr lang="en-US" dirty="0" smtClean="0"/>
              <a:t>software</a:t>
            </a:r>
            <a:r>
              <a:rPr lang="en-US" dirty="0"/>
              <a:t>, programming </a:t>
            </a:r>
            <a:r>
              <a:rPr lang="en-US" dirty="0" smtClean="0"/>
              <a:t>language and so on. 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Approach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4920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2" y="562777"/>
            <a:ext cx="7343775" cy="994172"/>
          </a:xfrm>
        </p:spPr>
        <p:txBody>
          <a:bodyPr/>
          <a:lstStyle/>
          <a:p>
            <a:r>
              <a:rPr lang="en-US" dirty="0"/>
              <a:t>Dbpedia Page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</p:spTree>
    <p:extLst>
      <p:ext uri="{BB962C8B-B14F-4D97-AF65-F5344CB8AC3E}">
        <p14:creationId xmlns:p14="http://schemas.microsoft.com/office/powerpoint/2010/main" val="7120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343775" cy="2075745"/>
          </a:xfrm>
        </p:spPr>
        <p:txBody>
          <a:bodyPr>
            <a:noAutofit/>
          </a:bodyPr>
          <a:lstStyle/>
          <a:p>
            <a:r>
              <a:rPr lang="en-US" sz="4800" dirty="0"/>
              <a:t>Ontology </a:t>
            </a:r>
            <a:r>
              <a:rPr lang="en-US" sz="4800" dirty="0" smtClean="0"/>
              <a:t>Similarity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032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Ranking the jobs by their similarity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Résumés 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and Job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58288"/>
              </p:ext>
            </p:extLst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A 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smaller the distance of two skills, the closer the relationship between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981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numerator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ratio of the number of documents in which the two terms exist together </a:t>
            </a:r>
            <a:r>
              <a:rPr lang="en-US" sz="2800" dirty="0" smtClean="0"/>
              <a:t>  </a:t>
            </a:r>
            <a:r>
              <a:rPr lang="en-US" sz="2800" dirty="0"/>
              <a:t>to the 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denominator</a:t>
            </a:r>
            <a:r>
              <a:rPr lang="zh-CN" altLang="en-US" sz="2800" dirty="0" smtClean="0"/>
              <a:t>：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average </a:t>
            </a:r>
            <a:r>
              <a:rPr lang="en-US" sz="2800" dirty="0" smtClean="0"/>
              <a:t>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46067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8" y="1600199"/>
            <a:ext cx="6641642" cy="14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08076" cy="994172"/>
          </a:xfrm>
        </p:spPr>
        <p:txBody>
          <a:bodyPr/>
          <a:lstStyle/>
          <a:p>
            <a:r>
              <a:rPr lang="en-US" dirty="0" smtClean="0"/>
              <a:t>Similarity Values between Skills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2209800"/>
            <a:ext cx="86296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0666" y="609600"/>
            <a:ext cx="6772275" cy="994172"/>
          </a:xfrm>
        </p:spPr>
        <p:txBody>
          <a:bodyPr/>
          <a:lstStyle/>
          <a:p>
            <a:r>
              <a:rPr lang="en-US" altLang="zh-CN" dirty="0"/>
              <a:t>Combine Keyword Search and </a:t>
            </a:r>
            <a:r>
              <a:rPr lang="en-US" dirty="0"/>
              <a:t>Résumé </a:t>
            </a:r>
            <a:r>
              <a:rPr lang="en-US" altLang="zh-CN" dirty="0"/>
              <a:t>Matching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0659" y="2133600"/>
            <a:ext cx="70326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Users’ preference is important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Keyword represents personal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Ranking by the similarity values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90800"/>
            <a:ext cx="4648200" cy="1219200"/>
          </a:xfrm>
        </p:spPr>
        <p:txBody>
          <a:bodyPr/>
          <a:lstStyle/>
          <a:p>
            <a:r>
              <a:rPr lang="en-US" sz="54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945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4" y="24384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994" y="533400"/>
            <a:ext cx="7467600" cy="994172"/>
          </a:xfrm>
        </p:spPr>
        <p:txBody>
          <a:bodyPr/>
          <a:lstStyle/>
          <a:p>
            <a:r>
              <a:rPr lang="en-US" dirty="0"/>
              <a:t>Information Extraction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0"/>
            <a:ext cx="85535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8"/>
            <a:ext cx="8228013" cy="4724401"/>
          </a:xfrm>
        </p:spPr>
        <p:txBody>
          <a:bodyPr/>
          <a:lstStyle/>
          <a:p>
            <a:r>
              <a:rPr lang="en-US" dirty="0" smtClean="0"/>
              <a:t>NDCG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Normalized </a:t>
            </a:r>
            <a:r>
              <a:rPr lang="en-US" dirty="0"/>
              <a:t>Discounted Cumulative </a:t>
            </a:r>
            <a:r>
              <a:rPr lang="en-US" dirty="0" smtClean="0"/>
              <a:t>Gain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rel</a:t>
            </a:r>
            <a:r>
              <a:rPr lang="en-US" baseline="-25000" dirty="0" err="1" smtClean="0">
                <a:latin typeface="Calibri" panose="020F0502020204030204" pitchFamily="34" charset="0"/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>
                <a:solidFill>
                  <a:schemeClr val="tx1"/>
                </a:solidFill>
              </a:rPr>
              <a:t>relevance score assessors </a:t>
            </a:r>
            <a:r>
              <a:rPr lang="en-US" dirty="0" smtClean="0">
                <a:solidFill>
                  <a:schemeClr val="tx1"/>
                </a:solidFill>
              </a:rPr>
              <a:t>given </a:t>
            </a:r>
            <a:r>
              <a:rPr lang="en-US" dirty="0">
                <a:solidFill>
                  <a:schemeClr val="tx1"/>
                </a:solidFill>
              </a:rPr>
              <a:t>to document </a:t>
            </a:r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for query </a:t>
            </a:r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the relevance score assessors gave to document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query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$R(j,d)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-144463"/>
            <a:ext cx="4667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$d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-144463"/>
            <a:ext cx="114300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j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-144463"/>
            <a:ext cx="85725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63" y="3962398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\mathrm{nDCG_{p}} = \frac{DCG_{p}}{IDCG_{p}}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18" y="3962398"/>
            <a:ext cx="3070464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668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14600"/>
            <a:ext cx="5715000" cy="4246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186" y="1846788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Terms similarity for </a:t>
            </a:r>
            <a:r>
              <a:rPr lang="en-US" altLang="zh-CN" sz="2800" dirty="0" err="1" smtClean="0">
                <a:solidFill>
                  <a:srgbClr val="0066FF"/>
                </a:solidFill>
              </a:rPr>
              <a:t>Javascript</a:t>
            </a:r>
            <a:r>
              <a:rPr lang="en-US" altLang="zh-CN" sz="2800" dirty="0" smtClean="0">
                <a:solidFill>
                  <a:srgbClr val="0066FF"/>
                </a:solidFill>
              </a:rPr>
              <a:t>, </a:t>
            </a:r>
            <a:r>
              <a:rPr lang="en-US" altLang="zh-CN" dirty="0" smtClean="0">
                <a:solidFill>
                  <a:srgbClr val="0066FF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altLang="zh-CN" dirty="0"/>
              <a:t>Job Finder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5943600" cy="4199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5732" y="1645176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Terms similarity for HTML, </a:t>
            </a:r>
            <a:r>
              <a:rPr lang="en-US" altLang="zh-CN" dirty="0" smtClean="0">
                <a:solidFill>
                  <a:srgbClr val="0066FF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987" y="1986391"/>
            <a:ext cx="8228013" cy="4191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700" dirty="0"/>
              <a:t>NDCG </a:t>
            </a:r>
            <a:endParaRPr lang="en-US" sz="27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700" dirty="0" err="1" smtClean="0"/>
              <a:t>Precision@K</a:t>
            </a:r>
            <a:r>
              <a:rPr lang="en-US" sz="2700" dirty="0" smtClean="0"/>
              <a:t> </a:t>
            </a:r>
            <a:endParaRPr lang="en-US" sz="2700" dirty="0"/>
          </a:p>
          <a:p>
            <a:pPr lvl="1"/>
            <a:r>
              <a:rPr lang="en-US" dirty="0" smtClean="0"/>
              <a:t>	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– Job Matching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343400"/>
            <a:ext cx="4724400" cy="14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KL</a:t>
            </a:r>
            <a:r>
              <a:rPr lang="zh-CN" altLang="en-US" sz="2800" dirty="0" smtClean="0"/>
              <a:t>： </a:t>
            </a:r>
            <a:r>
              <a:rPr lang="en-US" altLang="zh-CN" sz="2800" dirty="0" err="1"/>
              <a:t>Kullback-Leibler</a:t>
            </a:r>
            <a:r>
              <a:rPr lang="en-US" altLang="zh-CN" sz="2800" dirty="0"/>
              <a:t> divergence 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A </a:t>
            </a:r>
            <a:r>
              <a:rPr lang="en-US" altLang="zh-CN" sz="2800" dirty="0"/>
              <a:t>non-symmetric measure of the difference </a:t>
            </a:r>
            <a:r>
              <a:rPr lang="en-US" altLang="zh-CN" sz="2800" dirty="0" smtClean="0"/>
              <a:t>between two </a:t>
            </a:r>
            <a:r>
              <a:rPr lang="en-US" altLang="zh-CN" sz="2800" dirty="0"/>
              <a:t>probability </a:t>
            </a:r>
            <a:r>
              <a:rPr lang="en-US" altLang="zh-CN" sz="2800" dirty="0" smtClean="0"/>
              <a:t>distributions of </a:t>
            </a:r>
            <a:r>
              <a:rPr lang="en-US" altLang="zh-CN" sz="2800" dirty="0"/>
              <a:t>P and Q.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dirty="0" smtClean="0"/>
              <a:t>to be Compared </a:t>
            </a:r>
            <a:r>
              <a:rPr lang="en-US" dirty="0"/>
              <a:t>With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33800"/>
            <a:ext cx="6553200" cy="14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 weighting </a:t>
            </a:r>
            <a:r>
              <a:rPr lang="en-US" altLang="zh-CN" sz="2800" dirty="0"/>
              <a:t>factor in information retrieval and text mining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TF: The 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IDF: The </a:t>
            </a:r>
            <a:r>
              <a:rPr lang="en-US" altLang="zh-CN" sz="2800" dirty="0"/>
              <a:t>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be Compared 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86200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92028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Okapi BM25: 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/>
              <a:t>bag-of-words retrieval </a:t>
            </a:r>
            <a:r>
              <a:rPr lang="en-US" dirty="0" smtClean="0"/>
              <a:t>model that </a:t>
            </a:r>
            <a:r>
              <a:rPr lang="en-US" dirty="0"/>
              <a:t>ranks a set of documents based on the query terms appearing in each document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be Compared 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27" y="4343400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5 résumés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100 jobs in the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/>
              <a:t>Experiment Setup </a:t>
            </a: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Matching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8067675" cy="31146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6804" y="2068324"/>
            <a:ext cx="6291264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66FF"/>
                </a:solidFill>
              </a:rPr>
              <a:t>Precision@k</a:t>
            </a:r>
            <a:r>
              <a:rPr lang="en-US" sz="2800" dirty="0" smtClean="0">
                <a:solidFill>
                  <a:srgbClr val="0066FF"/>
                </a:solidFill>
              </a:rPr>
              <a:t> of Resume-Job Matching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92" y="1981200"/>
            <a:ext cx="6291264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NDCG </a:t>
            </a:r>
            <a:r>
              <a:rPr lang="en-US" sz="2800" dirty="0" smtClean="0">
                <a:solidFill>
                  <a:srgbClr val="0066FF"/>
                </a:solidFill>
              </a:rPr>
              <a:t>of Resume-Job Matching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A </a:t>
            </a:r>
            <a:r>
              <a:rPr lang="en-US" sz="2400" dirty="0"/>
              <a:t>finite state transducer </a:t>
            </a:r>
            <a:r>
              <a:rPr lang="en-US" sz="2400" dirty="0" smtClean="0"/>
              <a:t>based pattern matching tool </a:t>
            </a:r>
            <a:r>
              <a:rPr lang="en-US" sz="2400" dirty="0"/>
              <a:t>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statistical-based ontology similarity measure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A new searching approach which combines </a:t>
            </a:r>
            <a:r>
              <a:rPr lang="en-US" sz="2400" dirty="0"/>
              <a:t>keyword searching and model matching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Clustering the </a:t>
            </a:r>
            <a:r>
              <a:rPr lang="en-US" sz="2800" dirty="0"/>
              <a:t>résumé </a:t>
            </a:r>
            <a:r>
              <a:rPr lang="en-US" sz="2800" dirty="0" smtClean="0"/>
              <a:t>and job models to decrease the size of the matching set.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Building more complex job and </a:t>
            </a:r>
            <a:r>
              <a:rPr lang="en-US" sz="2800" dirty="0" smtClean="0">
                <a:solidFill>
                  <a:schemeClr val="tx1"/>
                </a:solidFill>
              </a:rPr>
              <a:t>Résumé model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Using hybrid recommendation techniques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new searching approach which combines keyword searching and 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3200"/>
            <a:ext cx="8228013" cy="701675"/>
          </a:xfrm>
        </p:spPr>
        <p:txBody>
          <a:bodyPr/>
          <a:lstStyle/>
          <a:p>
            <a:r>
              <a:rPr lang="en-US" sz="4800" dirty="0"/>
              <a:t>Previous Work  </a:t>
            </a:r>
          </a:p>
        </p:txBody>
      </p:sp>
    </p:spTree>
    <p:extLst>
      <p:ext uri="{BB962C8B-B14F-4D97-AF65-F5344CB8AC3E}">
        <p14:creationId xmlns:p14="http://schemas.microsoft.com/office/powerpoint/2010/main" val="2348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918" y="533400"/>
            <a:ext cx="6400800" cy="994172"/>
          </a:xfrm>
        </p:spPr>
        <p:txBody>
          <a:bodyPr/>
          <a:lstStyle/>
          <a:p>
            <a:r>
              <a:rPr lang="en-US" dirty="0"/>
              <a:t>Recommender 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Suggesting items that have similar content information to the corresponding </a:t>
            </a:r>
            <a:r>
              <a:rPr lang="en-US" sz="2000" dirty="0" smtClean="0"/>
              <a:t>users.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Finding similar users who have the same taste with the target user and recommends items based on what the similar </a:t>
            </a:r>
            <a:r>
              <a:rPr lang="en-US" sz="2000" dirty="0" smtClean="0"/>
              <a:t>users.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Rules and patterns obtained from the functional knowledge of how a specific item meets the requirement of a particular </a:t>
            </a:r>
            <a:r>
              <a:rPr lang="en-US" sz="2000" dirty="0" smtClean="0"/>
              <a:t>use.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Hybrid </a:t>
            </a:r>
            <a:r>
              <a:rPr lang="en-US" sz="2400" dirty="0"/>
              <a:t>Recommendation </a:t>
            </a:r>
            <a:endParaRPr lang="en-US" sz="2400" dirty="0" smtClean="0"/>
          </a:p>
          <a:p>
            <a:pPr marL="400050" lvl="1" indent="0">
              <a:buClr>
                <a:srgbClr val="C00000"/>
              </a:buClr>
            </a:pPr>
            <a:r>
              <a:rPr lang="en-US" altLang="zh-CN" sz="2000" kern="1200" dirty="0" smtClean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000" kern="1200" dirty="0" smtClean="0">
                <a:latin typeface="+mj-lt"/>
                <a:ea typeface="ＭＳ Ｐゴシック" charset="0"/>
                <a:cs typeface="ＭＳ Ｐゴシック" charset="0"/>
              </a:rPr>
              <a:t>ombines </a:t>
            </a:r>
            <a:r>
              <a:rPr lang="en-US" sz="2000" kern="1200" dirty="0">
                <a:latin typeface="+mj-lt"/>
                <a:ea typeface="ＭＳ Ｐゴシック" charset="0"/>
                <a:cs typeface="ＭＳ Ｐゴシック" charset="0"/>
              </a:rPr>
              <a:t>multiple recommendation techniques together to produce its output. </a:t>
            </a:r>
            <a:endParaRPr lang="en-US" sz="2000" dirty="0">
              <a:latin typeface="+mj-lt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9288</TotalTime>
  <Words>1992</Words>
  <Application>Microsoft Office PowerPoint</Application>
  <PresentationFormat>On-screen Show (4:3)</PresentationFormat>
  <Paragraphs>423</Paragraphs>
  <Slides>72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Dotum</vt:lpstr>
      <vt:lpstr>ＭＳ Ｐゴシック</vt:lpstr>
      <vt:lpstr>MS PMincho</vt:lpstr>
      <vt:lpstr>Arial</vt:lpstr>
      <vt:lpstr>Calibri</vt:lpstr>
      <vt:lpstr>Times New Roman</vt:lpstr>
      <vt:lpstr>Wingdings</vt:lpstr>
      <vt:lpstr>Office Theme</vt:lpstr>
      <vt:lpstr>JOBFINDER: A PERSONALIZED RÉSUMÉ – JOB MATCHINGSYSTEM</vt:lpstr>
      <vt:lpstr>Motivation</vt:lpstr>
      <vt:lpstr>They All Use Keyword Searching</vt:lpstr>
      <vt:lpstr>Problems of Keyword Searching</vt:lpstr>
      <vt:lpstr>Résumés  as Query</vt:lpstr>
      <vt:lpstr>Job Finder</vt:lpstr>
      <vt:lpstr>Contributions of our works</vt:lpstr>
      <vt:lpstr>Previous Work  </vt:lpstr>
      <vt:lpstr>Recommender Systems </vt:lpstr>
      <vt:lpstr>CASPER </vt:lpstr>
      <vt:lpstr>CASPER </vt:lpstr>
      <vt:lpstr>Hybrid Recommender System</vt:lpstr>
      <vt:lpstr>Hybrid Recommender System</vt:lpstr>
      <vt:lpstr>IBM PROSPECT</vt:lpstr>
      <vt:lpstr>PROSPECT</vt:lpstr>
      <vt:lpstr>HP Resource Planning Tool </vt:lpstr>
      <vt:lpstr>Problems in Previous Work </vt:lpstr>
      <vt:lpstr>Problem Definition  </vt:lpstr>
      <vt:lpstr>Problem Definition </vt:lpstr>
      <vt:lpstr>Problem Definition </vt:lpstr>
      <vt:lpstr>Problem Definition </vt:lpstr>
      <vt:lpstr>System Architecture</vt:lpstr>
      <vt:lpstr>System Interface</vt:lpstr>
      <vt:lpstr>Information Extraction</vt:lpstr>
      <vt:lpstr>HCI Consideration </vt:lpstr>
      <vt:lpstr>Information Extraction Stages</vt:lpstr>
      <vt:lpstr>Sentences of Degree Information</vt:lpstr>
      <vt:lpstr>Combinatorial Explosion</vt:lpstr>
      <vt:lpstr>Semantic Labeling</vt:lpstr>
      <vt:lpstr>Semantic Labeling</vt:lpstr>
      <vt:lpstr>Token Pattern Matching Library</vt:lpstr>
      <vt:lpstr>Pattern Matching </vt:lpstr>
      <vt:lpstr>Patterns for Matching Degrees</vt:lpstr>
      <vt:lpstr>Accuracy Increases Monotonous </vt:lpstr>
      <vt:lpstr>Implementation of Token Pattern Matching Library</vt:lpstr>
      <vt:lpstr>Matchers current support </vt:lpstr>
      <vt:lpstr>Finite Automata Transducer</vt:lpstr>
      <vt:lpstr>Flexibility–Regular Expression Style </vt:lpstr>
      <vt:lpstr>Connected by Algebra Operators</vt:lpstr>
      <vt:lpstr>OO Programming Style</vt:lpstr>
      <vt:lpstr>Simplicity   </vt:lpstr>
      <vt:lpstr>Ontology Construction</vt:lpstr>
      <vt:lpstr>Find Terms in Job Descriptions </vt:lpstr>
      <vt:lpstr>Bootstrap Approach </vt:lpstr>
      <vt:lpstr>Bootstrap Approach </vt:lpstr>
      <vt:lpstr>Dbpedia Page </vt:lpstr>
      <vt:lpstr>Ontology</vt:lpstr>
      <vt:lpstr>PowerPoint Presentation</vt:lpstr>
      <vt:lpstr>Ontology Similarity</vt:lpstr>
      <vt:lpstr>Résumé and Job Description</vt:lpstr>
      <vt:lpstr>Statistical-based Measure</vt:lpstr>
      <vt:lpstr>Statistical-based Measure</vt:lpstr>
      <vt:lpstr>Statistical-based Measure</vt:lpstr>
      <vt:lpstr>Similarity Values between Skills</vt:lpstr>
      <vt:lpstr>Combine Keyword Search and Résumé Matching</vt:lpstr>
      <vt:lpstr>EVALUATION</vt:lpstr>
      <vt:lpstr>Information Extraction </vt:lpstr>
      <vt:lpstr>Ontology Similarity </vt:lpstr>
      <vt:lpstr>Ontology Similarity </vt:lpstr>
      <vt:lpstr>Ontology Similarity </vt:lpstr>
      <vt:lpstr> Résumé – Job Matching</vt:lpstr>
      <vt:lpstr>Models to be Compared With</vt:lpstr>
      <vt:lpstr>Models to be Compared With</vt:lpstr>
      <vt:lpstr>Models to be Compared With</vt:lpstr>
      <vt:lpstr>Experiment Setup </vt:lpstr>
      <vt:lpstr> Ontology Matching</vt:lpstr>
      <vt:lpstr>Ontology Matching</vt:lpstr>
      <vt:lpstr>Summary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649</cp:revision>
  <cp:lastPrinted>2012-06-25T20:32:36Z</cp:lastPrinted>
  <dcterms:created xsi:type="dcterms:W3CDTF">2008-08-18T16:27:39Z</dcterms:created>
  <dcterms:modified xsi:type="dcterms:W3CDTF">2014-12-15T00:22:42Z</dcterms:modified>
</cp:coreProperties>
</file>