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44" r:id="rId21"/>
    <p:sldId id="338" r:id="rId22"/>
    <p:sldId id="345" r:id="rId23"/>
    <p:sldId id="346" r:id="rId24"/>
    <p:sldId id="347" r:id="rId25"/>
    <p:sldId id="34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30" r:id="rId35"/>
    <p:sldId id="288" r:id="rId36"/>
    <p:sldId id="287" r:id="rId37"/>
    <p:sldId id="290" r:id="rId38"/>
    <p:sldId id="334" r:id="rId39"/>
    <p:sldId id="331" r:id="rId40"/>
    <p:sldId id="291" r:id="rId41"/>
    <p:sldId id="289" r:id="rId42"/>
    <p:sldId id="292" r:id="rId43"/>
    <p:sldId id="293" r:id="rId44"/>
    <p:sldId id="294" r:id="rId45"/>
    <p:sldId id="333" r:id="rId46"/>
    <p:sldId id="297" r:id="rId47"/>
    <p:sldId id="299" r:id="rId48"/>
    <p:sldId id="300" r:id="rId49"/>
    <p:sldId id="301" r:id="rId50"/>
    <p:sldId id="302" r:id="rId51"/>
    <p:sldId id="303" r:id="rId52"/>
    <p:sldId id="340" r:id="rId53"/>
    <p:sldId id="343" r:id="rId54"/>
    <p:sldId id="298" r:id="rId55"/>
    <p:sldId id="305" r:id="rId56"/>
    <p:sldId id="332" r:id="rId57"/>
    <p:sldId id="306" r:id="rId58"/>
    <p:sldId id="335" r:id="rId59"/>
    <p:sldId id="341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49" r:id="rId72"/>
    <p:sldId id="352" r:id="rId73"/>
    <p:sldId id="350" r:id="rId74"/>
    <p:sldId id="351" r:id="rId75"/>
    <p:sldId id="322" r:id="rId76"/>
    <p:sldId id="323" r:id="rId77"/>
    <p:sldId id="324" r:id="rId78"/>
    <p:sldId id="325" r:id="rId79"/>
    <p:sldId id="326" r:id="rId8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5996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12/16/2014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3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9534" y="3825226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start: new jobs have no review logs 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Sparseness: few overlap </a:t>
            </a:r>
            <a:r>
              <a:rPr lang="en-US" dirty="0"/>
              <a:t>in </a:t>
            </a:r>
            <a:r>
              <a:rPr lang="en-US" dirty="0" smtClean="0"/>
              <a:t>users</a:t>
            </a:r>
            <a:r>
              <a:rPr lang="en-US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14" y="185598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5" y="2954480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2" y="2667000"/>
            <a:ext cx="82217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566454" cy="2514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631"/>
              </p:ext>
            </p:extLst>
          </p:nvPr>
        </p:nvGraphicFramePr>
        <p:xfrm>
          <a:off x="762000" y="2057400"/>
          <a:ext cx="78486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School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Ph.D.</a:t>
                      </a:r>
                      <a:endParaRPr lang="en-US" sz="2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PERFER-VBD  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sz="4400" dirty="0"/>
              <a:t>Monotonous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96162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 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 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8288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0"/>
            <a:ext cx="8553533" cy="213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57199" y="3810000"/>
            <a:ext cx="8320807" cy="53340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4600"/>
            <a:ext cx="5715000" cy="4246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</a:t>
            </a:r>
            <a:r>
              <a:rPr lang="en-US" altLang="zh-CN" sz="2800" dirty="0" err="1" smtClean="0">
                <a:solidFill>
                  <a:srgbClr val="0066FF"/>
                </a:solidFill>
              </a:rPr>
              <a:t>Javascript</a:t>
            </a:r>
            <a:r>
              <a:rPr lang="en-US" altLang="zh-CN" sz="2800" dirty="0" smtClean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514600"/>
            <a:ext cx="5562600" cy="53340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943600" cy="4199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HTML,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71600" y="2354330"/>
            <a:ext cx="5867400" cy="50292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	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 weighting </a:t>
            </a:r>
            <a:r>
              <a:rPr lang="en-US" altLang="zh-CN" sz="2800" dirty="0"/>
              <a:t>factor in information retrieval and text mining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2028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Okapi BM25: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514601"/>
            <a:ext cx="8001000" cy="30889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6804" y="2068324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66FF"/>
                </a:solidFill>
              </a:rPr>
              <a:t>Precision@k</a:t>
            </a:r>
            <a:r>
              <a:rPr lang="en-US" sz="2800" dirty="0" smtClean="0">
                <a:solidFill>
                  <a:srgbClr val="0066FF"/>
                </a:solidFill>
              </a:rPr>
              <a:t> 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1010" y="3030829"/>
            <a:ext cx="7562851" cy="54839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NDCG </a:t>
            </a:r>
            <a:r>
              <a:rPr lang="en-US" sz="2800" dirty="0" smtClean="0">
                <a:solidFill>
                  <a:srgbClr val="0066FF"/>
                </a:solidFill>
              </a:rPr>
              <a:t>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8200" y="2946380"/>
            <a:ext cx="7543800" cy="55882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 smtClean="0"/>
              <a:t>Comparing with Indeed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mtClean="0"/>
              <a:t>Collecting </a:t>
            </a:r>
            <a:r>
              <a:rPr lang="en-US" dirty="0" smtClean="0"/>
              <a:t>the </a:t>
            </a:r>
            <a:r>
              <a:rPr lang="en-US" smtClean="0"/>
              <a:t>front 100 search </a:t>
            </a:r>
            <a:r>
              <a:rPr lang="en-US" dirty="0" smtClean="0"/>
              <a:t>results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 smtClean="0"/>
              <a:t>Comparing with Indeed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13.35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24.39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17.8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27.64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25.62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41.67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 smtClean="0"/>
              <a:t>Comparing with Indeed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 smtClean="0"/>
              <a:t>Comparing with Indeed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33396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13.15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21.90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and </a:t>
            </a:r>
            <a:r>
              <a:rPr lang="en-US" sz="2800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Work  </a:t>
            </a:r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10805</TotalTime>
  <Words>2212</Words>
  <Application>Microsoft Office PowerPoint</Application>
  <PresentationFormat>On-screen Show (4:3)</PresentationFormat>
  <Paragraphs>515</Paragraphs>
  <Slides>79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Challenges 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System Architecture</vt:lpstr>
      <vt:lpstr>System Interface</vt:lpstr>
      <vt:lpstr>Information Extraction</vt:lpstr>
      <vt:lpstr>HCI Consideration </vt:lpstr>
      <vt:lpstr>Information Extraction Stages</vt:lpstr>
      <vt:lpstr>Sentences of Degree Information</vt:lpstr>
      <vt:lpstr>Combinatorial Explosion</vt:lpstr>
      <vt:lpstr>Semantic Labeling</vt:lpstr>
      <vt:lpstr>Semantic Labeling</vt:lpstr>
      <vt:lpstr>Token Pattern Matching Library</vt:lpstr>
      <vt:lpstr>Pattern Matching </vt:lpstr>
      <vt:lpstr>Patterns for Matching Degrees</vt:lpstr>
      <vt:lpstr>Accuracy Increases Monotonous 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Ontology Construction</vt:lpstr>
      <vt:lpstr>Find Terms in Job Descriptions </vt:lpstr>
      <vt:lpstr>Bootstrap Approach </vt:lpstr>
      <vt:lpstr>Bootstrap Approach </vt:lpstr>
      <vt:lpstr>Dbpedia Page </vt:lpstr>
      <vt:lpstr>Ontology</vt:lpstr>
      <vt:lpstr>PowerPoint Presentation</vt:lpstr>
      <vt:lpstr>Ontology Similarity</vt:lpstr>
      <vt:lpstr>Résumé and Job Description</vt:lpstr>
      <vt:lpstr>Statistical-based Measure</vt:lpstr>
      <vt:lpstr>Statistical-based Measure</vt:lpstr>
      <vt:lpstr>Statistical-based Measure</vt:lpstr>
      <vt:lpstr>Similarity Values between Skills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be Compared With</vt:lpstr>
      <vt:lpstr>Models to be Compared With</vt:lpstr>
      <vt:lpstr>Models to be Compared With</vt:lpstr>
      <vt:lpstr>Experiment Setup </vt:lpstr>
      <vt:lpstr> Ontology Matching</vt:lpstr>
      <vt:lpstr>Ontology Matching</vt:lpstr>
      <vt:lpstr>Comparing with Indeed</vt:lpstr>
      <vt:lpstr>Comparing with Indeed</vt:lpstr>
      <vt:lpstr>Comparing with Indeed</vt:lpstr>
      <vt:lpstr>Comparing with Indeed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702</cp:revision>
  <cp:lastPrinted>2012-06-25T20:32:36Z</cp:lastPrinted>
  <dcterms:created xsi:type="dcterms:W3CDTF">2008-08-18T16:27:39Z</dcterms:created>
  <dcterms:modified xsi:type="dcterms:W3CDTF">2014-12-17T17:22:19Z</dcterms:modified>
</cp:coreProperties>
</file>