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8" r:id="rId27"/>
    <p:sldId id="284" r:id="rId28"/>
    <p:sldId id="285" r:id="rId29"/>
    <p:sldId id="286" r:id="rId30"/>
    <p:sldId id="330" r:id="rId31"/>
    <p:sldId id="287" r:id="rId32"/>
    <p:sldId id="290" r:id="rId33"/>
    <p:sldId id="331" r:id="rId34"/>
    <p:sldId id="291" r:id="rId35"/>
    <p:sldId id="289" r:id="rId36"/>
    <p:sldId id="296" r:id="rId37"/>
    <p:sldId id="292" r:id="rId38"/>
    <p:sldId id="293" r:id="rId39"/>
    <p:sldId id="294" r:id="rId40"/>
    <p:sldId id="333" r:id="rId41"/>
    <p:sldId id="334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29" r:id="rId51"/>
    <p:sldId id="327" r:id="rId52"/>
    <p:sldId id="305" r:id="rId53"/>
    <p:sldId id="332" r:id="rId54"/>
    <p:sldId id="306" r:id="rId55"/>
    <p:sldId id="335" r:id="rId56"/>
    <p:sldId id="307" r:id="rId57"/>
    <p:sldId id="328" r:id="rId58"/>
    <p:sldId id="309" r:id="rId59"/>
    <p:sldId id="310" r:id="rId60"/>
    <p:sldId id="312" r:id="rId61"/>
    <p:sldId id="311" r:id="rId62"/>
    <p:sldId id="313" r:id="rId63"/>
    <p:sldId id="314" r:id="rId64"/>
    <p:sldId id="315" r:id="rId65"/>
    <p:sldId id="337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FF3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23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12/2/2014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4063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80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19100"/>
            <a:ext cx="9144000" cy="2667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Master’s Defense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dirty="0" err="1">
                <a:solidFill>
                  <a:schemeClr val="tx1"/>
                </a:solidFill>
              </a:rPr>
              <a:t>Shiqiang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Guo</a:t>
            </a:r>
            <a:r>
              <a:rPr lang="zh-CN" altLang="en-US" sz="2700" dirty="0" smtClean="0">
                <a:solidFill>
                  <a:schemeClr val="tx1"/>
                </a:solidFill>
              </a:rPr>
              <a:t>， </a:t>
            </a:r>
            <a:r>
              <a:rPr lang="en-US" altLang="zh-CN" sz="2700" dirty="0" smtClean="0">
                <a:solidFill>
                  <a:schemeClr val="tx1"/>
                </a:solidFill>
              </a:rPr>
              <a:t>Tracy Hammond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JOBFINDER: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PERSONALIZED </a:t>
            </a: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É</a:t>
            </a:r>
            <a:r>
              <a:rPr lang="en-US" altLang="zh-CN" dirty="0" smtClean="0">
                <a:solidFill>
                  <a:schemeClr val="tx1"/>
                </a:solidFill>
              </a:rPr>
              <a:t>SUM</a:t>
            </a:r>
            <a:r>
              <a:rPr lang="en-US" dirty="0" smtClean="0">
                <a:solidFill>
                  <a:schemeClr val="tx1"/>
                </a:solidFill>
              </a:rPr>
              <a:t>É</a:t>
            </a:r>
            <a:r>
              <a:rPr lang="en-US" dirty="0" smtClean="0">
                <a:solidFill>
                  <a:schemeClr val="tx1"/>
                </a:solidFill>
              </a:rPr>
              <a:t>-JOB </a:t>
            </a:r>
            <a:r>
              <a:rPr lang="en-US" dirty="0">
                <a:solidFill>
                  <a:schemeClr val="tx1"/>
                </a:solidFill>
              </a:rPr>
              <a:t>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7029" y="3945799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lvl="1"/>
            <a:r>
              <a:rPr lang="en-US" sz="2400" dirty="0" smtClean="0"/>
              <a:t>Cold </a:t>
            </a:r>
            <a:r>
              <a:rPr lang="en-US" sz="2400" dirty="0"/>
              <a:t>start</a:t>
            </a:r>
          </a:p>
          <a:p>
            <a:pPr lvl="1"/>
            <a:r>
              <a:rPr lang="en-US" sz="2400" dirty="0" smtClean="0"/>
              <a:t>Sparseness </a:t>
            </a:r>
            <a:r>
              <a:rPr lang="en-US" sz="2400" dirty="0"/>
              <a:t>of users’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-- 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90880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279317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667000"/>
            <a:ext cx="7343775" cy="3263504"/>
          </a:xfrm>
        </p:spPr>
        <p:txBody>
          <a:bodyPr/>
          <a:lstStyle/>
          <a:p>
            <a:r>
              <a:rPr lang="en-US" sz="2800" dirty="0"/>
              <a:t>Yao Lu et. </a:t>
            </a:r>
            <a:r>
              <a:rPr lang="en-US" sz="2800" dirty="0" smtClean="0"/>
              <a:t>al. </a:t>
            </a:r>
            <a:r>
              <a:rPr lang="en-US" sz="2800" dirty="0"/>
              <a:t>2013 </a:t>
            </a:r>
          </a:p>
          <a:p>
            <a:r>
              <a:rPr lang="en-US" sz="2800" dirty="0"/>
              <a:t>Content </a:t>
            </a:r>
            <a:r>
              <a:rPr lang="en-US" sz="2800" dirty="0" smtClean="0"/>
              <a:t>– based </a:t>
            </a:r>
            <a:r>
              <a:rPr lang="en-US" sz="2800" dirty="0"/>
              <a:t>Recommendation </a:t>
            </a:r>
          </a:p>
          <a:p>
            <a:pPr lvl="1"/>
            <a:r>
              <a:rPr lang="en-US" sz="2400" dirty="0"/>
              <a:t>Similarity is computed using Latent Semantic Analysis (LSA) </a:t>
            </a:r>
          </a:p>
          <a:p>
            <a:r>
              <a:rPr lang="en-US" sz="2800" dirty="0"/>
              <a:t>Collaborative Filtering </a:t>
            </a:r>
            <a:r>
              <a:rPr lang="en-US" sz="2800" dirty="0" smtClean="0"/>
              <a:t>Recommendation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Hybrid </a:t>
            </a:r>
            <a:r>
              <a:rPr lang="en-US" dirty="0" smtClean="0">
                <a:solidFill>
                  <a:schemeClr val="tx1"/>
                </a:solidFill>
              </a:rPr>
              <a:t>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Hybrid </a:t>
            </a:r>
            <a:r>
              <a:rPr lang="en-US" dirty="0" smtClean="0">
                <a:solidFill>
                  <a:schemeClr val="tx1"/>
                </a:solidFill>
              </a:rPr>
              <a:t>Recommender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73786"/>
            <a:ext cx="558739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7343775" cy="4275534"/>
          </a:xfrm>
        </p:spPr>
        <p:txBody>
          <a:bodyPr/>
          <a:lstStyle/>
          <a:p>
            <a:r>
              <a:rPr lang="en-US" altLang="zh-CN" sz="2400" dirty="0"/>
              <a:t>Recommend Job  C  to Peter because Yao  liked  Job  C, </a:t>
            </a:r>
            <a:r>
              <a:rPr lang="en-US" altLang="zh-CN" sz="2400" dirty="0" smtClean="0"/>
              <a:t>and </a:t>
            </a:r>
            <a:r>
              <a:rPr lang="en-US" altLang="zh-CN" sz="2400" dirty="0"/>
              <a:t>Peter and Yao have similar profiles;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Job  A  to  Peter  because  Peter  applied for </a:t>
            </a:r>
            <a:r>
              <a:rPr lang="en-US" altLang="zh-CN" sz="2400" dirty="0" smtClean="0"/>
              <a:t>Job </a:t>
            </a:r>
            <a:r>
              <a:rPr lang="en-US" altLang="zh-CN" sz="2400" dirty="0"/>
              <a:t>B, and Job A and Job B are </a:t>
            </a:r>
            <a:r>
              <a:rPr lang="en-US" altLang="zh-CN" sz="2400" dirty="0" smtClean="0"/>
              <a:t>similar;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Employer 3 to Peter because Peter </a:t>
            </a:r>
            <a:r>
              <a:rPr lang="en-US" altLang="zh-CN" sz="2400" dirty="0" smtClean="0"/>
              <a:t>applied for </a:t>
            </a:r>
            <a:r>
              <a:rPr lang="en-US" altLang="zh-CN" sz="2400" dirty="0"/>
              <a:t>Job B and Job B is posted by Employer 3;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67000"/>
            <a:ext cx="8228013" cy="3084314"/>
          </a:xfrm>
        </p:spPr>
        <p:txBody>
          <a:bodyPr/>
          <a:lstStyle/>
          <a:p>
            <a:r>
              <a:rPr lang="en-US" sz="2800" dirty="0"/>
              <a:t>A system that aids in the shortlisting of candidates for jobs.</a:t>
            </a:r>
          </a:p>
          <a:p>
            <a:r>
              <a:rPr lang="en-US" sz="2800" dirty="0"/>
              <a:t>Using Conditional Random Fields (CRFs) model to extract the information from résumés</a:t>
            </a:r>
          </a:p>
          <a:p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IBM </a:t>
            </a:r>
            <a:r>
              <a:rPr lang="en-US" dirty="0" smtClean="0">
                <a:solidFill>
                  <a:schemeClr val="tx1"/>
                </a:solidFill>
              </a:rPr>
              <a:t>PROSPECT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5325" y="102691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-- 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740503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4217531"/>
          </a:xfrm>
        </p:spPr>
        <p:txBody>
          <a:bodyPr/>
          <a:lstStyle/>
          <a:p>
            <a:r>
              <a:rPr lang="en-US" sz="2800" dirty="0"/>
              <a:t>Staged Information Extraction Framework</a:t>
            </a:r>
          </a:p>
          <a:p>
            <a:r>
              <a:rPr lang="en-US" sz="2800" dirty="0"/>
              <a:t>Resource Classification</a:t>
            </a:r>
          </a:p>
          <a:p>
            <a:r>
              <a:rPr lang="en-US" sz="2800" dirty="0"/>
              <a:t>Help recruiters to find </a:t>
            </a:r>
          </a:p>
          <a:p>
            <a:r>
              <a:rPr lang="en-US" sz="2800" dirty="0"/>
              <a:t>candidates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15764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HP </a:t>
            </a:r>
            <a:r>
              <a:rPr lang="en-US" dirty="0" smtClean="0">
                <a:solidFill>
                  <a:schemeClr val="tx1"/>
                </a:solidFill>
              </a:rPr>
              <a:t>Resource </a:t>
            </a:r>
            <a:r>
              <a:rPr lang="en-US" dirty="0">
                <a:solidFill>
                  <a:schemeClr val="tx1"/>
                </a:solidFill>
              </a:rPr>
              <a:t>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78" y="3429000"/>
            <a:ext cx="4471988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</a:t>
            </a:r>
            <a:r>
              <a:rPr lang="en-US" sz="2800" dirty="0" smtClean="0"/>
              <a:t>  </a:t>
            </a:r>
            <a:endParaRPr lang="en-US" sz="2800" dirty="0"/>
          </a:p>
          <a:p>
            <a:pPr marL="0" indent="0"/>
            <a:endParaRPr lang="en-US" sz="2800" dirty="0"/>
          </a:p>
          <a:p>
            <a:r>
              <a:rPr lang="en-US" sz="2800" dirty="0"/>
              <a:t>The systems that have information extraction module are designed for recruiters</a:t>
            </a:r>
          </a:p>
          <a:p>
            <a:pPr marL="0" indent="0"/>
            <a:endParaRPr lang="en-US" sz="2800" dirty="0"/>
          </a:p>
          <a:p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4292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Problems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00998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Definition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36" y="2125266"/>
            <a:ext cx="2482360" cy="35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16"/>
          <p:cNvSpPr/>
          <p:nvPr/>
        </p:nvSpPr>
        <p:spPr>
          <a:xfrm>
            <a:off x="2931796" y="3659525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77" y="1929215"/>
            <a:ext cx="5243513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1"/>
            <a:ext cx="8228013" cy="3276600"/>
          </a:xfrm>
        </p:spPr>
        <p:txBody>
          <a:bodyPr/>
          <a:lstStyle/>
          <a:p>
            <a:r>
              <a:rPr lang="en-US" sz="2800" dirty="0"/>
              <a:t>r is the user‘s résumé </a:t>
            </a:r>
            <a:r>
              <a:rPr lang="en-US" sz="2800" dirty="0" smtClean="0"/>
              <a:t>model;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the feature of r </a:t>
            </a:r>
          </a:p>
          <a:p>
            <a:r>
              <a:rPr lang="en-US" sz="2800" dirty="0"/>
              <a:t>j is the job description </a:t>
            </a:r>
            <a:r>
              <a:rPr lang="en-US" sz="2800" dirty="0" smtClean="0"/>
              <a:t>model; </a:t>
            </a:r>
            <a:r>
              <a:rPr lang="en-US" sz="2800" dirty="0" err="1" smtClean="0"/>
              <a:t>j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the feature of </a:t>
            </a:r>
            <a:r>
              <a:rPr lang="en-US" sz="2800" dirty="0" smtClean="0"/>
              <a:t>j</a:t>
            </a:r>
          </a:p>
          <a:p>
            <a:r>
              <a:rPr lang="en-US" sz="2800" dirty="0" smtClean="0"/>
              <a:t>Similarity value is the summation of weighted similarity values of the fields </a:t>
            </a:r>
            <a:endParaRPr lang="en-US" sz="2800" dirty="0"/>
          </a:p>
          <a:p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064" y="905972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4568029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lvl="0"/>
            <a:r>
              <a:rPr lang="en-US" altLang="zh-CN" sz="2800" dirty="0" smtClean="0"/>
              <a:t>Job finding websites are one of main channels today</a:t>
            </a:r>
            <a:r>
              <a:rPr lang="en-US" sz="2800" dirty="0" smtClean="0"/>
              <a:t> </a:t>
            </a:r>
          </a:p>
          <a:p>
            <a:pPr lvl="0"/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0648" y="760213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04211"/>
          </a:xfrm>
        </p:spPr>
        <p:txBody>
          <a:bodyPr/>
          <a:lstStyle/>
          <a:p>
            <a:r>
              <a:rPr lang="en-US" sz="2800" dirty="0"/>
              <a:t>J is the set of </a:t>
            </a:r>
            <a:r>
              <a:rPr lang="en-US" sz="2800" dirty="0" smtClean="0"/>
              <a:t>jobs </a:t>
            </a:r>
            <a:r>
              <a:rPr lang="en-US" altLang="zh-CN" sz="2800" dirty="0" smtClean="0"/>
              <a:t>in the system</a:t>
            </a:r>
            <a:endParaRPr lang="en-US" sz="2800" dirty="0"/>
          </a:p>
          <a:p>
            <a:r>
              <a:rPr lang="en-US" sz="2800" dirty="0"/>
              <a:t>Searching </a:t>
            </a:r>
            <a:r>
              <a:rPr lang="en-US" sz="2800" dirty="0" smtClean="0"/>
              <a:t>jobs with </a:t>
            </a:r>
            <a:r>
              <a:rPr lang="en-US" sz="2800" dirty="0"/>
              <a:t>a </a:t>
            </a:r>
            <a:r>
              <a:rPr lang="en-US" sz="2800" dirty="0" smtClean="0"/>
              <a:t>résumé  </a:t>
            </a:r>
            <a:r>
              <a:rPr lang="en-US" sz="2800" dirty="0" smtClean="0">
                <a:sym typeface="Wingdings" panose="05000000000000000000" pitchFamily="2" charset="2"/>
              </a:rPr>
              <a:t>  </a:t>
            </a:r>
            <a:r>
              <a:rPr lang="en-US" sz="2800" dirty="0">
                <a:sym typeface="Wingdings" panose="05000000000000000000" pitchFamily="2" charset="2"/>
              </a:rPr>
              <a:t>search(r, J)  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Return a </a:t>
            </a:r>
            <a:r>
              <a:rPr lang="en-US" sz="2800" dirty="0">
                <a:sym typeface="Wingdings" panose="05000000000000000000" pitchFamily="2" charset="2"/>
              </a:rPr>
              <a:t>list of jobs in </a:t>
            </a:r>
            <a:r>
              <a:rPr lang="en-US" sz="2800" dirty="0" smtClean="0">
                <a:sym typeface="Wingdings" panose="05000000000000000000" pitchFamily="2" charset="2"/>
              </a:rPr>
              <a:t>ranked by their similarity values.  </a:t>
            </a:r>
            <a:r>
              <a:rPr lang="en-US" sz="2800" dirty="0" err="1">
                <a:sym typeface="Wingdings" panose="05000000000000000000" pitchFamily="2" charset="2"/>
              </a:rPr>
              <a:t>sim</a:t>
            </a:r>
            <a:r>
              <a:rPr lang="en-US" sz="2800" dirty="0">
                <a:sym typeface="Wingdings" panose="05000000000000000000" pitchFamily="2" charset="2"/>
              </a:rPr>
              <a:t>(r, j )  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960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643576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181600" cy="38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tx1"/>
                </a:solidFill>
              </a:rPr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514600"/>
            <a:ext cx="8228013" cy="3657600"/>
          </a:xfrm>
        </p:spPr>
        <p:txBody>
          <a:bodyPr>
            <a:normAutofit/>
          </a:bodyPr>
          <a:lstStyle/>
          <a:p>
            <a:r>
              <a:rPr lang="en-US" sz="2800" dirty="0"/>
              <a:t>Ask users to input their </a:t>
            </a:r>
            <a:r>
              <a:rPr lang="en-US" sz="2800" dirty="0" smtClean="0"/>
              <a:t>profiles</a:t>
            </a:r>
            <a:endParaRPr lang="en-US" sz="2800" dirty="0"/>
          </a:p>
          <a:p>
            <a:pPr lvl="1"/>
            <a:r>
              <a:rPr lang="en-US" sz="2400" dirty="0"/>
              <a:t>Users don’t like input personal information </a:t>
            </a:r>
          </a:p>
          <a:p>
            <a:pPr lvl="1"/>
            <a:r>
              <a:rPr lang="en-US" sz="2400" dirty="0"/>
              <a:t>Recruiter don’t like input job description in web forms </a:t>
            </a:r>
          </a:p>
          <a:p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2972" y="11430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Extracting the models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022" y="1044162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Information Extraction Stages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85800" y="2514600"/>
            <a:ext cx="4073347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dirty="0"/>
              <a:t>HTML Parsing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Segmenting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Preprocessing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Tokenizing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Labeling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Pattern Matching</a:t>
            </a:r>
          </a:p>
          <a:p>
            <a:pPr marL="385763" indent="-385763">
              <a:buFont typeface="+mj-lt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dirty="0" err="1"/>
              <a:t>seqMatcher</a:t>
            </a:r>
            <a:r>
              <a:rPr lang="en-US" sz="2400" dirty="0"/>
              <a:t> = </a:t>
            </a:r>
            <a:r>
              <a:rPr lang="en-US" sz="2400" dirty="0" err="1"/>
              <a:t>parser.parse</a:t>
            </a:r>
            <a:endParaRPr lang="en-US" sz="2400" dirty="0"/>
          </a:p>
          <a:p>
            <a:r>
              <a:rPr lang="en-US" sz="2400" dirty="0"/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Regular Expression Over Tokens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41910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Bachelors degree in Computer or Information Systems</a:t>
            </a:r>
          </a:p>
          <a:p>
            <a:endParaRPr lang="en-US" sz="2600" dirty="0" smtClean="0"/>
          </a:p>
          <a:p>
            <a:r>
              <a:rPr lang="en-US" sz="2600" dirty="0" smtClean="0"/>
              <a:t>BS or MS in computer science or similar degree </a:t>
            </a:r>
          </a:p>
          <a:p>
            <a:endParaRPr lang="en-US" sz="2600" dirty="0" smtClean="0"/>
          </a:p>
          <a:p>
            <a:r>
              <a:rPr lang="en-US" sz="2600" dirty="0" smtClean="0"/>
              <a:t>MS/PhD Degree in Computer, Science, Engineering or Finance from top institution. </a:t>
            </a:r>
          </a:p>
          <a:p>
            <a:endParaRPr lang="en-US" sz="2600" dirty="0" smtClean="0"/>
          </a:p>
          <a:p>
            <a:r>
              <a:rPr lang="en-US" sz="2600" dirty="0" smtClean="0"/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Regular Expression Over Tokens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3074" y="2226468"/>
            <a:ext cx="7752277" cy="234553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A  single concept has multiple expressions</a:t>
            </a:r>
          </a:p>
          <a:p>
            <a:r>
              <a:rPr lang="en-US" sz="9600" dirty="0"/>
              <a:t>“bachelor’s degree”, the pattern will like below:</a:t>
            </a:r>
          </a:p>
          <a:p>
            <a:r>
              <a:rPr lang="en-US" sz="9600" dirty="0"/>
              <a:t>( Baccalaureate | bachelors | bachelor | B.S | BS | BA ) degree</a:t>
            </a:r>
          </a:p>
          <a:p>
            <a:endParaRPr lang="en-US" sz="9600" dirty="0"/>
          </a:p>
          <a:p>
            <a:r>
              <a:rPr lang="en-US" sz="9600" dirty="0"/>
              <a:t>All words mean bachelors: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9557" y="109358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Semantic Labeling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199" y="4694304"/>
            <a:ext cx="8228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Baccalaureate”, ”bachelors”, ”bachelor” ,”B.S.”, ”B.S”,”BS”,”BA”,”BA/BS”, ”BABS”, ”BSBA”, ”B.A.”, ”4-year”,”4-year”, ”4 year”, ”four year”, ”college”, ”Undergraduate” , ”University”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13781"/>
              </p:ext>
            </p:extLst>
          </p:nvPr>
        </p:nvGraphicFramePr>
        <p:xfrm>
          <a:off x="1143000" y="1905000"/>
          <a:ext cx="60960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1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bachelors</a:t>
                      </a:r>
                      <a:endParaRPr lang="en-US" sz="2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000" dirty="0" smtClean="0"/>
                        <a:t>BS_LEVEL</a:t>
                      </a:r>
                      <a:endParaRPr lang="en-US" sz="20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000" dirty="0" smtClean="0"/>
                        <a:t>DE_LEVEL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bachelor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B.S.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Baccalaureate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Master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MS_LEVEL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M.S.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PhD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PHD_LEVEL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Ph.D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doctorate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44" y="2486685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7616" y="1025586"/>
            <a:ext cx="8134351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They all use keyword Searching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 Matching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593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DE_LEVEL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DEGREE IN   </a:t>
            </a:r>
            <a:r>
              <a:rPr lang="en-US" dirty="0" smtClean="0">
                <a:solidFill>
                  <a:schemeClr val="tx1"/>
                </a:solidFill>
              </a:rPr>
              <a:t>(OR </a:t>
            </a:r>
            <a:r>
              <a:rPr lang="en-US" dirty="0" smtClean="0">
                <a:solidFill>
                  <a:schemeClr val="tx1"/>
                </a:solidFill>
              </a:rPr>
              <a:t>MAJOR)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0711"/>
              </p:ext>
            </p:extLst>
          </p:nvPr>
        </p:nvGraphicFramePr>
        <p:xfrm>
          <a:off x="685800" y="33528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742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Patterns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atching Degree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14600"/>
            <a:ext cx="8228013" cy="4981575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DE-LEVEL,  DE-LEVEL, OR  DE-LEVEL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DEGREE ( IN  </a:t>
            </a:r>
            <a:r>
              <a:rPr lang="en-US" sz="2400" dirty="0" smtClean="0"/>
              <a:t>| OF </a:t>
            </a:r>
            <a:r>
              <a:rPr lang="en-US" sz="2400" dirty="0"/>
              <a:t>) DT MAJOR  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MAJOR-DEGREE  ,  MAJOR-DEGREE OR MAJOR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(, DE-LEVEL)* (OR DE-LEVEL)? BE? PERFER-VBD   </a:t>
            </a:r>
            <a:r>
              <a:rPr lang="en-US" sz="2400" dirty="0" smtClean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MAJOR DEGREE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DE_LEVEL </a:t>
            </a:r>
            <a:r>
              <a:rPr lang="en-US" sz="2400" dirty="0"/>
              <a:t>, OR DEGREE_JJ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098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Implementation of Regular Expression Over Tokens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2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Matchers </a:t>
            </a:r>
            <a:r>
              <a:rPr lang="en-US" dirty="0" smtClean="0">
                <a:solidFill>
                  <a:schemeClr val="tx1"/>
                </a:solidFill>
              </a:rPr>
              <a:t>current support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8348433" cy="36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7231" y="1071931"/>
            <a:ext cx="7236619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Finite </a:t>
            </a:r>
            <a:r>
              <a:rPr lang="en-US" sz="3600" dirty="0" smtClean="0">
                <a:solidFill>
                  <a:schemeClr val="tx1"/>
                </a:solidFill>
              </a:rPr>
              <a:t>Automata Transducers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" y="3200400"/>
            <a:ext cx="8737823" cy="28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81400"/>
          </a:xfrm>
        </p:spPr>
        <p:txBody>
          <a:bodyPr/>
          <a:lstStyle/>
          <a:p>
            <a:r>
              <a:rPr lang="en-US" sz="2800" dirty="0"/>
              <a:t>lambda </a:t>
            </a:r>
            <a:r>
              <a:rPr lang="en-US" sz="2800" dirty="0" smtClean="0"/>
              <a:t>x:x[0] </a:t>
            </a:r>
            <a:r>
              <a:rPr lang="en-US" sz="2800" dirty="0"/>
              <a:t>– </a:t>
            </a:r>
            <a:r>
              <a:rPr lang="en-US" sz="2800" dirty="0" smtClean="0"/>
              <a:t>catch the original text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x:x[2</a:t>
            </a:r>
            <a:r>
              <a:rPr lang="en-US" sz="2800" dirty="0" smtClean="0"/>
              <a:t>] </a:t>
            </a:r>
            <a:r>
              <a:rPr lang="en-US" sz="2800" dirty="0"/>
              <a:t>– </a:t>
            </a:r>
            <a:r>
              <a:rPr lang="en-US" sz="2800" dirty="0" smtClean="0"/>
              <a:t>catch the </a:t>
            </a:r>
            <a:r>
              <a:rPr lang="en-US" sz="2800" dirty="0"/>
              <a:t>second layer </a:t>
            </a:r>
            <a:r>
              <a:rPr lang="en-US" sz="2800" dirty="0" smtClean="0"/>
              <a:t>label 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x:x[1</a:t>
            </a:r>
            <a:r>
              <a:rPr lang="en-US" sz="2800" dirty="0" smtClean="0"/>
              <a:t>] – output the </a:t>
            </a:r>
            <a:r>
              <a:rPr lang="en-US" sz="2800" dirty="0" smtClean="0"/>
              <a:t>first layer </a:t>
            </a:r>
            <a:r>
              <a:rPr lang="en-US" sz="2800" dirty="0" smtClean="0"/>
              <a:t>label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131094"/>
            <a:ext cx="810974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Flexibility – Lambda expression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1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371600"/>
            <a:ext cx="7752008" cy="12954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Flexibility --  regular expression style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Pattern: DE-LEVEL DEGREE ( IN | OF ) DT? MAJOR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dirty="0" err="1">
                <a:solidFill>
                  <a:schemeClr val="tx1"/>
                </a:solidFill>
              </a:rPr>
              <a:t>seqMatcher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 err="1">
                <a:solidFill>
                  <a:schemeClr val="tx1"/>
                </a:solidFill>
              </a:rPr>
              <a:t>parser.parse</a:t>
            </a:r>
            <a:r>
              <a:rPr lang="en-US" dirty="0">
                <a:solidFill>
                  <a:schemeClr val="tx1"/>
                </a:solidFill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9" y="2514600"/>
            <a:ext cx="7790914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”DE-LEVEL DEGREE (IN | OF) MAJOR</a:t>
            </a:r>
            <a:r>
              <a:rPr lang="en-US" sz="2400" dirty="0" smtClean="0"/>
              <a:t>”</a:t>
            </a:r>
          </a:p>
          <a:p>
            <a:r>
              <a:rPr lang="en-US" sz="2400" dirty="0" err="1" smtClean="0"/>
              <a:t>seqMatcher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UnitMatcher</a:t>
            </a:r>
            <a:r>
              <a:rPr lang="en-US" sz="2400" dirty="0"/>
              <a:t>(”DE-LEVEL”) </a:t>
            </a:r>
            <a:r>
              <a:rPr lang="en-US" sz="2400" dirty="0" smtClean="0"/>
              <a:t>+ </a:t>
            </a:r>
            <a:r>
              <a:rPr lang="en-US" sz="2400" dirty="0" err="1" smtClean="0"/>
              <a:t>UnitMatcher</a:t>
            </a:r>
            <a:r>
              <a:rPr lang="en-US" sz="2400" dirty="0"/>
              <a:t>(”DEGREE”) </a:t>
            </a:r>
            <a:r>
              <a:rPr lang="en-US" sz="2400" dirty="0" smtClean="0"/>
              <a:t>+ ( </a:t>
            </a:r>
            <a:r>
              <a:rPr lang="en-US" sz="2400" dirty="0" err="1"/>
              <a:t>UnitMatcher</a:t>
            </a:r>
            <a:r>
              <a:rPr lang="en-US" sz="2400" dirty="0"/>
              <a:t>(”IN”) | </a:t>
            </a:r>
            <a:r>
              <a:rPr lang="en-US" sz="2400" dirty="0" err="1"/>
              <a:t>UnitMatcher</a:t>
            </a:r>
            <a:r>
              <a:rPr lang="en-US" sz="2400" dirty="0"/>
              <a:t>(”OF” ) ) + </a:t>
            </a:r>
            <a:r>
              <a:rPr lang="en-US" sz="2400" dirty="0" err="1"/>
              <a:t>UnitMatcher</a:t>
            </a:r>
            <a:r>
              <a:rPr lang="en-US" sz="2400" dirty="0"/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437" y="1066800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-- </a:t>
            </a:r>
            <a:r>
              <a:rPr lang="en-US" dirty="0" smtClean="0">
                <a:solidFill>
                  <a:schemeClr val="tx1"/>
                </a:solidFill>
              </a:rPr>
              <a:t>connected by algebra </a:t>
            </a:r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</a:t>
            </a:r>
            <a:r>
              <a:rPr lang="en-US" dirty="0" smtClean="0">
                <a:solidFill>
                  <a:schemeClr val="tx1"/>
                </a:solidFill>
              </a:rPr>
              <a:t>– OO programming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matcher1 = </a:t>
            </a:r>
            <a:r>
              <a:rPr lang="en-US" sz="2400" dirty="0" err="1">
                <a:solidFill>
                  <a:schemeClr val="tx1"/>
                </a:solidFill>
              </a:rPr>
              <a:t>UnitMatcher</a:t>
            </a:r>
            <a:r>
              <a:rPr lang="en-US" sz="2400" dirty="0">
                <a:solidFill>
                  <a:schemeClr val="tx1"/>
                </a:solidFill>
              </a:rPr>
              <a:t>(”DE-LEVEL”)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matcher2 = </a:t>
            </a:r>
            <a:r>
              <a:rPr lang="en-US" sz="2400" dirty="0" err="1">
                <a:solidFill>
                  <a:schemeClr val="tx1"/>
                </a:solidFill>
              </a:rPr>
              <a:t>UnitMatcher</a:t>
            </a:r>
            <a:r>
              <a:rPr lang="en-US" sz="2400" dirty="0">
                <a:solidFill>
                  <a:schemeClr val="tx1"/>
                </a:solidFill>
              </a:rPr>
              <a:t>(”DEGREE”)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matcher3 = </a:t>
            </a:r>
            <a:r>
              <a:rPr lang="en-US" sz="2400" dirty="0" err="1">
                <a:solidFill>
                  <a:schemeClr val="tx1"/>
                </a:solidFill>
              </a:rPr>
              <a:t>UnitMatcher</a:t>
            </a:r>
            <a:r>
              <a:rPr lang="en-US" sz="2400" dirty="0">
                <a:solidFill>
                  <a:schemeClr val="tx1"/>
                </a:solidFill>
              </a:rPr>
              <a:t>(”IN”)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matcher4 = </a:t>
            </a:r>
            <a:r>
              <a:rPr lang="en-US" sz="2400" dirty="0" err="1">
                <a:solidFill>
                  <a:schemeClr val="tx1"/>
                </a:solidFill>
              </a:rPr>
              <a:t>UnitMatcher</a:t>
            </a:r>
            <a:r>
              <a:rPr lang="en-US" sz="2400" dirty="0">
                <a:solidFill>
                  <a:schemeClr val="tx1"/>
                </a:solidFill>
              </a:rPr>
              <a:t>(”OF”)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matcher5 = </a:t>
            </a:r>
            <a:r>
              <a:rPr lang="en-US" sz="2400" dirty="0" err="1">
                <a:solidFill>
                  <a:schemeClr val="tx1"/>
                </a:solidFill>
              </a:rPr>
              <a:t>UnitMatcher</a:t>
            </a:r>
            <a:r>
              <a:rPr lang="en-US" sz="2400" dirty="0">
                <a:solidFill>
                  <a:schemeClr val="tx1"/>
                </a:solidFill>
              </a:rPr>
              <a:t>(”MAJOR”)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matcher6 = </a:t>
            </a:r>
            <a:r>
              <a:rPr lang="en-US" sz="2400" dirty="0" err="1">
                <a:solidFill>
                  <a:schemeClr val="tx1"/>
                </a:solidFill>
              </a:rPr>
              <a:t>AlternateMatcher</a:t>
            </a:r>
            <a:r>
              <a:rPr lang="en-US" sz="2400" dirty="0">
                <a:solidFill>
                  <a:schemeClr val="tx1"/>
                </a:solidFill>
              </a:rPr>
              <a:t>([matcher3,matcher4])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seqMatcher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SeqMatcher</a:t>
            </a:r>
            <a:r>
              <a:rPr lang="en-US" sz="2400" dirty="0">
                <a:solidFill>
                  <a:schemeClr val="tx1"/>
                </a:solidFill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101" y="2209800"/>
            <a:ext cx="8228013" cy="4981575"/>
          </a:xfrm>
        </p:spPr>
        <p:txBody>
          <a:bodyPr/>
          <a:lstStyle/>
          <a:p>
            <a:r>
              <a:rPr lang="en-US" sz="2400" dirty="0" smtClean="0"/>
              <a:t>When </a:t>
            </a:r>
            <a:r>
              <a:rPr lang="en-US" sz="2400" dirty="0" smtClean="0"/>
              <a:t>searching with </a:t>
            </a:r>
            <a:r>
              <a:rPr lang="en-US" sz="2400" dirty="0" smtClean="0"/>
              <a:t>keyword</a:t>
            </a:r>
            <a:r>
              <a:rPr lang="en-US" sz="2400" dirty="0" smtClean="0"/>
              <a:t> “Java” </a:t>
            </a:r>
            <a:endParaRPr lang="en-US" sz="2400" dirty="0" smtClean="0"/>
          </a:p>
          <a:p>
            <a:r>
              <a:rPr lang="en-US" sz="2400" dirty="0" smtClean="0"/>
              <a:t>7000 unranked </a:t>
            </a:r>
            <a:r>
              <a:rPr lang="en-US" sz="2400" dirty="0"/>
              <a:t>jobs </a:t>
            </a:r>
            <a:r>
              <a:rPr lang="en-US" sz="2400" dirty="0" smtClean="0"/>
              <a:t>returned.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Too many jobs return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result </a:t>
            </a:r>
            <a:r>
              <a:rPr lang="en-US" sz="2400" dirty="0" smtClean="0"/>
              <a:t>is not well ranked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Job finding become a tedious work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101" y="915691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Problems of keyword Searching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696" y="1872332"/>
            <a:ext cx="3475304" cy="3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Simplicity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Easy to </a:t>
            </a:r>
            <a:r>
              <a:rPr lang="en-US" sz="24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accuracy </a:t>
            </a:r>
            <a:r>
              <a:rPr lang="en-US" sz="24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400" dirty="0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Faster: Time Complexity   O(n)  </a:t>
            </a:r>
          </a:p>
          <a:p>
            <a:pPr marL="457200" lvl="1" indent="0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Conditional Random Fields(CRFs</a:t>
            </a:r>
            <a:r>
              <a:rPr lang="en-US" sz="2400" dirty="0" smtClean="0">
                <a:solidFill>
                  <a:schemeClr val="tx1"/>
                </a:solidFill>
              </a:rPr>
              <a:t>) 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Simplicity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2059707"/>
            <a:ext cx="5334000" cy="434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9189" y="2724855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tx1"/>
                </a:solidFill>
              </a:rPr>
              <a:t>Similarity Calculation </a:t>
            </a:r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Résumé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Job Description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62609"/>
              </p:ext>
            </p:extLst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87331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</a:t>
            </a:r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terms in </a:t>
            </a:r>
            <a:r>
              <a:rPr lang="en-US" dirty="0" smtClean="0">
                <a:solidFill>
                  <a:schemeClr val="tx1"/>
                </a:solidFill>
              </a:rPr>
              <a:t>Job Description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74929"/>
            <a:ext cx="8228013" cy="4244871"/>
          </a:xfrm>
        </p:spPr>
        <p:txBody>
          <a:bodyPr/>
          <a:lstStyle/>
          <a:p>
            <a:r>
              <a:rPr lang="en-US" sz="2800" dirty="0" smtClean="0"/>
              <a:t>&lt; term </a:t>
            </a:r>
            <a:r>
              <a:rPr lang="en-US" sz="2800" dirty="0"/>
              <a:t>, * , *, </a:t>
            </a:r>
            <a:r>
              <a:rPr lang="en-US" sz="2800" dirty="0" smtClean="0"/>
              <a:t>term </a:t>
            </a:r>
            <a:r>
              <a:rPr lang="en-US" sz="2800" dirty="0" smtClean="0"/>
              <a:t>&gt;  ,   &lt; </a:t>
            </a:r>
            <a:r>
              <a:rPr lang="en-US" sz="2800" dirty="0" smtClean="0"/>
              <a:t>term </a:t>
            </a:r>
            <a:r>
              <a:rPr lang="en-US" sz="2800" dirty="0"/>
              <a:t>, * , *, and </a:t>
            </a:r>
            <a:r>
              <a:rPr lang="en-US" sz="2800" dirty="0" smtClean="0"/>
              <a:t>term &gt; </a:t>
            </a:r>
          </a:p>
          <a:p>
            <a:r>
              <a:rPr lang="en-US" sz="2800" dirty="0" smtClean="0"/>
              <a:t>Bootstrap approach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Collect fifty initial terms manually, add them  to term list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1085850" lvl="2" indent="-342900">
              <a:buFont typeface="+mj-lt"/>
              <a:buAutoNum type="arabicPeriod"/>
            </a:pPr>
            <a:r>
              <a:rPr lang="en-US" sz="2000" dirty="0" smtClean="0"/>
              <a:t>under </a:t>
            </a:r>
            <a:r>
              <a:rPr lang="en-US" sz="2000" dirty="0"/>
              <a:t>the </a:t>
            </a:r>
            <a:r>
              <a:rPr lang="en-US" sz="2000" dirty="0" smtClean="0"/>
              <a:t>technical categories </a:t>
            </a:r>
            <a:r>
              <a:rPr lang="en-US" sz="2000" dirty="0"/>
              <a:t>like </a:t>
            </a:r>
            <a:r>
              <a:rPr lang="en-US" sz="2000" dirty="0" smtClean="0"/>
              <a:t>software</a:t>
            </a:r>
            <a:r>
              <a:rPr lang="en-US" sz="2000" dirty="0"/>
              <a:t>, programming </a:t>
            </a:r>
            <a:r>
              <a:rPr lang="en-US" sz="2000" dirty="0" smtClean="0"/>
              <a:t>language and so on.  </a:t>
            </a:r>
            <a:endParaRPr lang="en-US" sz="200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 in sentences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Bootstrap approach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2" y="2476056"/>
            <a:ext cx="6478205" cy="2781744"/>
          </a:xfr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266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Dbpedia Page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7904589" cy="5867400"/>
          </a:xfrm>
        </p:spPr>
      </p:pic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809" y="189401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assume that all links in the taxonomy have </a:t>
            </a:r>
            <a:r>
              <a:rPr lang="en-US" dirty="0" smtClean="0"/>
              <a:t>uniform distance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4916718" cy="9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smtClean="0"/>
              <a:t>résumé has </a:t>
            </a:r>
            <a:r>
              <a:rPr lang="en-US" sz="2800" dirty="0" smtClean="0"/>
              <a:t>the most personal </a:t>
            </a:r>
            <a:r>
              <a:rPr lang="en-US" sz="2800" dirty="0" smtClean="0"/>
              <a:t>information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Education </a:t>
            </a:r>
            <a:r>
              <a:rPr lang="en-US" sz="2400" dirty="0" smtClean="0"/>
              <a:t>Background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Getting the similarity values </a:t>
            </a:r>
            <a:r>
              <a:rPr lang="en-US" sz="2800" dirty="0" smtClean="0"/>
              <a:t>between </a:t>
            </a:r>
            <a:r>
              <a:rPr lang="en-US" sz="2800" dirty="0" smtClean="0"/>
              <a:t>the résumé </a:t>
            </a:r>
            <a:r>
              <a:rPr lang="en-US" sz="2800" dirty="0" smtClean="0"/>
              <a:t>and jobs</a:t>
            </a:r>
          </a:p>
          <a:p>
            <a:r>
              <a:rPr lang="en-US" sz="2800" dirty="0" smtClean="0"/>
              <a:t>Ranking the jobs by their similarity </a:t>
            </a:r>
            <a:r>
              <a:rPr lang="en-US" sz="2800" dirty="0" smtClean="0"/>
              <a:t>values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991" y="990600"/>
            <a:ext cx="8228013" cy="7016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 idea of </a:t>
            </a:r>
            <a:r>
              <a:rPr lang="en-US" dirty="0" err="1" smtClean="0">
                <a:solidFill>
                  <a:schemeClr val="tx1"/>
                </a:solidFill>
              </a:rPr>
              <a:t>JobFinder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Feature-based 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7" y="2819400"/>
            <a:ext cx="8228013" cy="720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067" y="3933378"/>
            <a:ext cx="8393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Only </a:t>
            </a:r>
            <a:r>
              <a:rPr lang="en-US" sz="3200" dirty="0" smtClean="0">
                <a:solidFill>
                  <a:schemeClr val="tx1"/>
                </a:solidFill>
              </a:rPr>
              <a:t>big ontologies </a:t>
            </a:r>
            <a:r>
              <a:rPr lang="en-US" sz="3200" dirty="0">
                <a:solidFill>
                  <a:schemeClr val="tx1"/>
                </a:solidFill>
              </a:rPr>
              <a:t>like </a:t>
            </a:r>
            <a:r>
              <a:rPr lang="en-US" sz="3200" dirty="0" err="1">
                <a:solidFill>
                  <a:schemeClr val="tx1"/>
                </a:solidFill>
              </a:rPr>
              <a:t>Wordnet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have this kind of </a:t>
            </a:r>
            <a:r>
              <a:rPr lang="en-US" sz="3200" dirty="0" smtClean="0">
                <a:solidFill>
                  <a:schemeClr val="tx1"/>
                </a:solidFill>
              </a:rPr>
              <a:t>information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Content-based measures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LCS -- </a:t>
            </a:r>
            <a:r>
              <a:rPr lang="en-US" dirty="0"/>
              <a:t>is the Least Common </a:t>
            </a:r>
            <a:r>
              <a:rPr lang="en-US" dirty="0" err="1"/>
              <a:t>Subsumer</a:t>
            </a:r>
            <a:endParaRPr lang="en-US" dirty="0" smtClean="0"/>
          </a:p>
          <a:p>
            <a:r>
              <a:rPr lang="en-US" dirty="0"/>
              <a:t>IC -- IC is </a:t>
            </a:r>
            <a:r>
              <a:rPr lang="en-US" dirty="0" smtClean="0"/>
              <a:t>Information Content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400" dirty="0" smtClean="0"/>
              <a:t>negative </a:t>
            </a:r>
            <a:r>
              <a:rPr lang="en-US" sz="2400" dirty="0"/>
              <a:t>log of its probability of occurrence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concepts </a:t>
            </a:r>
            <a:r>
              <a:rPr lang="en-US" dirty="0" smtClean="0"/>
              <a:t>must enough </a:t>
            </a:r>
            <a:r>
              <a:rPr lang="en-US" dirty="0" smtClean="0"/>
              <a:t>common </a:t>
            </a:r>
            <a:r>
              <a:rPr lang="en-US" dirty="0" err="1" smtClean="0"/>
              <a:t>subsumers</a:t>
            </a:r>
            <a:r>
              <a:rPr lang="en-US" dirty="0" smtClean="0"/>
              <a:t>.  </a:t>
            </a:r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92" y="2895600"/>
            <a:ext cx="5421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4572000"/>
          </a:xfrm>
        </p:spPr>
        <p:txBody>
          <a:bodyPr/>
          <a:lstStyle/>
          <a:p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smaller the distance of two skills, the closer the relation of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981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numerator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ratio of the number of documents in which the two terms exist together </a:t>
            </a:r>
            <a:r>
              <a:rPr lang="en-US" sz="2800" dirty="0" smtClean="0"/>
              <a:t>  </a:t>
            </a:r>
            <a:r>
              <a:rPr lang="en-US" sz="2800" dirty="0"/>
              <a:t>to the number of documents have a least one </a:t>
            </a:r>
            <a:r>
              <a:rPr lang="en-US" sz="2800" dirty="0" smtClean="0"/>
              <a:t>them.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denominator</a:t>
            </a:r>
            <a:r>
              <a:rPr lang="zh-CN" altLang="en-US" sz="2800" dirty="0" smtClean="0"/>
              <a:t>：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average </a:t>
            </a:r>
            <a:r>
              <a:rPr lang="en-US" sz="2800" dirty="0" smtClean="0"/>
              <a:t>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documents 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1870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21086"/>
            <a:ext cx="5406687" cy="11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80957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914400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Algorithm of Similarity Calculation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948" y="1752599"/>
            <a:ext cx="4217451" cy="45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5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143000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Combine Keyword Search and </a:t>
            </a:r>
            <a:r>
              <a:rPr lang="en-US" dirty="0" smtClean="0">
                <a:solidFill>
                  <a:schemeClr val="tx1"/>
                </a:solidFill>
              </a:rPr>
              <a:t>Résumé </a:t>
            </a:r>
            <a:r>
              <a:rPr lang="en-US" altLang="zh-CN" dirty="0" smtClean="0">
                <a:solidFill>
                  <a:schemeClr val="tx1"/>
                </a:solidFill>
              </a:rPr>
              <a:t>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971800"/>
            <a:ext cx="70326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Users’ preference is important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Keyword represents personal </a:t>
            </a:r>
            <a:r>
              <a:rPr lang="en-US" sz="2800" dirty="0" smtClean="0">
                <a:solidFill>
                  <a:schemeClr val="tx1"/>
                </a:solidFill>
              </a:rPr>
              <a:t>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Ranking by </a:t>
            </a:r>
            <a:r>
              <a:rPr lang="en-US" sz="2800" dirty="0" smtClean="0">
                <a:solidFill>
                  <a:schemeClr val="tx1"/>
                </a:solidFill>
              </a:rPr>
              <a:t>the similarity </a:t>
            </a:r>
            <a:r>
              <a:rPr lang="en-US" sz="2800" dirty="0" smtClean="0">
                <a:solidFill>
                  <a:schemeClr val="tx1"/>
                </a:solidFill>
              </a:rPr>
              <a:t>values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286000"/>
            <a:ext cx="5148426" cy="4191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– Information Extraction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4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</a:t>
            </a:r>
            <a:r>
              <a:rPr lang="en-US" altLang="zh-CN" dirty="0" smtClean="0"/>
              <a:t>CRFs</a:t>
            </a:r>
            <a:r>
              <a:rPr lang="en-US" dirty="0" smtClean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407" y="1131094"/>
            <a:ext cx="8150944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– Information Extraction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7" y="3810000"/>
            <a:ext cx="7869090" cy="19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873772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Job Finder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8424"/>
            <a:ext cx="2482360" cy="35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右箭头 16"/>
          <p:cNvSpPr/>
          <p:nvPr/>
        </p:nvSpPr>
        <p:spPr>
          <a:xfrm>
            <a:off x="2939560" y="3558772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470" y="2514600"/>
            <a:ext cx="6892730" cy="38136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96411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9"/>
            <a:ext cx="8228013" cy="3962400"/>
          </a:xfrm>
        </p:spPr>
        <p:txBody>
          <a:bodyPr/>
          <a:lstStyle/>
          <a:p>
            <a:r>
              <a:rPr lang="en-US" dirty="0"/>
              <a:t>Normalized Discounted Cumulative Gain(NDCG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5474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</a:t>
            </a:r>
            <a:r>
              <a:rPr lang="en-US" dirty="0" smtClean="0">
                <a:solidFill>
                  <a:schemeClr val="tx1"/>
                </a:solidFill>
              </a:rPr>
              <a:t>Ontology Similarity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22059"/>
            <a:ext cx="6813337" cy="11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Ontology 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6296025" cy="43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438400"/>
            <a:ext cx="6096000" cy="41550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228013" cy="4191000"/>
          </a:xfrm>
        </p:spPr>
        <p:txBody>
          <a:bodyPr/>
          <a:lstStyle/>
          <a:p>
            <a:r>
              <a:rPr lang="en-US" sz="2700" dirty="0"/>
              <a:t>NDCG </a:t>
            </a:r>
            <a:endParaRPr lang="en-US" sz="2700" dirty="0" smtClean="0"/>
          </a:p>
          <a:p>
            <a:endParaRPr lang="en-US" sz="2700" dirty="0" smtClean="0"/>
          </a:p>
          <a:p>
            <a:r>
              <a:rPr lang="en-US" sz="2700" dirty="0" err="1" smtClean="0"/>
              <a:t>Precision@K</a:t>
            </a:r>
            <a:r>
              <a:rPr lang="en-US" sz="2700" dirty="0" smtClean="0"/>
              <a:t> </a:t>
            </a:r>
            <a:endParaRPr lang="en-US" sz="2700" dirty="0"/>
          </a:p>
          <a:p>
            <a:r>
              <a:rPr lang="en-US" dirty="0" smtClean="0"/>
              <a:t>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102117"/>
            <a:ext cx="8610600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</a:t>
            </a:r>
            <a:r>
              <a:rPr lang="en-US" sz="3600" dirty="0" smtClean="0">
                <a:solidFill>
                  <a:schemeClr val="tx1"/>
                </a:solidFill>
              </a:rPr>
              <a:t> 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Résumé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-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Job Matching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105400"/>
            <a:ext cx="3709015" cy="11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endParaRPr lang="en-US" altLang="zh-CN" sz="2800" dirty="0" smtClean="0"/>
          </a:p>
          <a:p>
            <a:r>
              <a:rPr lang="en-US" altLang="zh-CN" sz="2800" dirty="0" smtClean="0"/>
              <a:t>   A </a:t>
            </a:r>
            <a:r>
              <a:rPr lang="en-US" altLang="zh-CN" sz="2800" dirty="0"/>
              <a:t>non-symmetric measure of the difference </a:t>
            </a:r>
            <a:r>
              <a:rPr lang="en-US" altLang="zh-CN" sz="2800" dirty="0" smtClean="0"/>
              <a:t>between two </a:t>
            </a:r>
            <a:r>
              <a:rPr lang="en-US" altLang="zh-CN" sz="2800" dirty="0"/>
              <a:t>probability distributions P and Q.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733800"/>
            <a:ext cx="6553200" cy="14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TF is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r>
              <a:rPr lang="en-US" altLang="zh-CN" sz="2800" dirty="0" smtClean="0"/>
              <a:t>IDF </a:t>
            </a:r>
            <a:r>
              <a:rPr lang="en-US" altLang="zh-CN" sz="2800" dirty="0"/>
              <a:t>is the 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3514913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57" y="452977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r>
              <a:rPr lang="en-US" dirty="0"/>
              <a:t>Okapi BM25: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query Q, containing the keywords q1,...,</a:t>
            </a:r>
            <a:r>
              <a:rPr lang="en-US" dirty="0" err="1"/>
              <a:t>qn</a:t>
            </a:r>
            <a:r>
              <a:rPr lang="en-US" dirty="0"/>
              <a:t>, the </a:t>
            </a:r>
            <a:r>
              <a:rPr lang="en-US" dirty="0" smtClean="0"/>
              <a:t>BM25 score </a:t>
            </a:r>
            <a:r>
              <a:rPr lang="en-US" dirty="0"/>
              <a:t>of a document 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6" y="3752849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r>
              <a:rPr lang="en-US" dirty="0" smtClean="0"/>
              <a:t>5 résumés </a:t>
            </a:r>
          </a:p>
          <a:p>
            <a:r>
              <a:rPr lang="en-US" dirty="0" smtClean="0"/>
              <a:t>100 jobs </a:t>
            </a:r>
          </a:p>
          <a:p>
            <a:r>
              <a:rPr lang="en-US" dirty="0" smtClean="0"/>
              <a:t>Relevance value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912" y="1102117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Experiment Setup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System Performance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80676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r>
              <a:rPr lang="en-US" sz="2400" dirty="0"/>
              <a:t>Combined keyword searching and 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2569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Contributions </a:t>
            </a:r>
            <a:r>
              <a:rPr lang="en-US" altLang="zh-CN" dirty="0" smtClean="0">
                <a:solidFill>
                  <a:schemeClr val="tx1"/>
                </a:solidFill>
              </a:rPr>
              <a:t>of our works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990600"/>
            <a:ext cx="9677399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sz="2400" dirty="0"/>
              <a:t>A finite state transducer based tool for information extraction</a:t>
            </a:r>
          </a:p>
          <a:p>
            <a:r>
              <a:rPr lang="en-US" sz="2400" dirty="0"/>
              <a:t>A semi-automatic approach to collect technical terms</a:t>
            </a:r>
          </a:p>
          <a:p>
            <a:r>
              <a:rPr lang="en-US" sz="2400" dirty="0"/>
              <a:t>A statistical-based ontology similarity measure</a:t>
            </a:r>
          </a:p>
          <a:p>
            <a:r>
              <a:rPr lang="en-US" sz="2400" dirty="0"/>
              <a:t>Combined keyword searching and model matching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Classify </a:t>
            </a:r>
            <a:r>
              <a:rPr lang="en-US" dirty="0"/>
              <a:t>the résumé </a:t>
            </a:r>
            <a:r>
              <a:rPr lang="en-US" dirty="0" smtClean="0"/>
              <a:t>and job models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complex job and </a:t>
            </a:r>
            <a:r>
              <a:rPr lang="en-US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Using hybrid recommendation techniques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750" y="990600"/>
            <a:ext cx="8228013" cy="7016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Future Work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tx1"/>
                </a:solidFill>
              </a:rPr>
              <a:t>Acknowledgements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4800" dirty="0" smtClean="0">
                <a:solidFill>
                  <a:srgbClr val="000000"/>
                </a:solidFill>
              </a:rPr>
              <a:t>Thank you</a:t>
            </a:r>
            <a:endParaRPr lang="en-US" sz="4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686" y="2362200"/>
            <a:ext cx="7772400" cy="4267200"/>
          </a:xfrm>
        </p:spPr>
        <p:txBody>
          <a:bodyPr>
            <a:normAutofit fontScale="40000" lnSpcReduction="20000"/>
          </a:bodyPr>
          <a:lstStyle/>
          <a:p>
            <a:pPr marL="0" indent="0"/>
            <a:r>
              <a:rPr lang="en-US" sz="7600" dirty="0"/>
              <a:t>Content-based </a:t>
            </a:r>
            <a:r>
              <a:rPr lang="en-US" sz="7600" dirty="0" smtClean="0"/>
              <a:t>Recommendation (CBR</a:t>
            </a:r>
            <a:r>
              <a:rPr lang="en-US" sz="7600" dirty="0" smtClean="0"/>
              <a:t>)</a:t>
            </a:r>
            <a:r>
              <a:rPr lang="en-US" sz="6700" dirty="0" smtClean="0"/>
              <a:t> </a:t>
            </a:r>
          </a:p>
          <a:p>
            <a:pPr marL="0" indent="0"/>
            <a:endParaRPr lang="en-US" sz="6700" dirty="0"/>
          </a:p>
          <a:p>
            <a:pPr marL="0" indent="0"/>
            <a:r>
              <a:rPr lang="en-US" sz="7600" dirty="0"/>
              <a:t>Collaborative Filtering Recommendation (CFR). </a:t>
            </a:r>
            <a:endParaRPr lang="en-US" sz="7600" dirty="0" smtClean="0"/>
          </a:p>
          <a:p>
            <a:pPr marL="457200" lvl="1" indent="0"/>
            <a:endParaRPr lang="en-US" sz="6700" dirty="0" smtClean="0"/>
          </a:p>
          <a:p>
            <a:pPr marL="0" indent="0"/>
            <a:r>
              <a:rPr lang="en-US" sz="7600" dirty="0" smtClean="0"/>
              <a:t>Knowledge-based </a:t>
            </a:r>
            <a:r>
              <a:rPr lang="en-US" sz="7600" dirty="0"/>
              <a:t>Recommendation (KBR)</a:t>
            </a:r>
          </a:p>
          <a:p>
            <a:pPr marL="457200" lvl="1" indent="0"/>
            <a:endParaRPr lang="en-US" sz="5900" dirty="0" smtClean="0"/>
          </a:p>
          <a:p>
            <a:pPr marL="0" indent="0"/>
            <a:r>
              <a:rPr lang="en-US" sz="7600" dirty="0" smtClean="0"/>
              <a:t>Hybrid </a:t>
            </a:r>
            <a:r>
              <a:rPr lang="en-US" sz="7600" dirty="0"/>
              <a:t>Recommendation </a:t>
            </a:r>
          </a:p>
          <a:p>
            <a:pPr lvl="1"/>
            <a:endParaRPr lang="en-US" dirty="0"/>
          </a:p>
          <a:p>
            <a:pPr lvl="1"/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Previous work -- </a:t>
            </a:r>
            <a:r>
              <a:rPr lang="en-US" dirty="0" smtClean="0">
                <a:solidFill>
                  <a:schemeClr val="tx1"/>
                </a:solidFill>
              </a:rPr>
              <a:t> Recommender </a:t>
            </a:r>
            <a:r>
              <a:rPr lang="en-US" dirty="0">
                <a:solidFill>
                  <a:schemeClr val="tx1"/>
                </a:solidFill>
              </a:rPr>
              <a:t>Systems </a:t>
            </a:r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r>
              <a:rPr lang="en-US" sz="2800" dirty="0" smtClean="0"/>
              <a:t>CASPER  (Rafter et. </a:t>
            </a:r>
            <a:r>
              <a:rPr lang="en-US" sz="2800" dirty="0" smtClean="0"/>
              <a:t>al</a:t>
            </a:r>
            <a:r>
              <a:rPr lang="en-US" sz="2800" dirty="0" smtClean="0"/>
              <a:t>. 2000)</a:t>
            </a:r>
          </a:p>
          <a:p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Recommendation 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(CFR)</a:t>
            </a:r>
          </a:p>
          <a:p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r>
              <a:rPr lang="en-US" sz="2800" dirty="0" smtClean="0"/>
              <a:t>Get User’s profile from server-log:  </a:t>
            </a:r>
          </a:p>
          <a:p>
            <a:pPr lvl="1"/>
            <a:r>
              <a:rPr lang="en-US" sz="2400" dirty="0" smtClean="0"/>
              <a:t>Revisit </a:t>
            </a:r>
            <a:r>
              <a:rPr lang="en-US" sz="2400" dirty="0" smtClean="0"/>
              <a:t> Jobs, Read </a:t>
            </a:r>
            <a:r>
              <a:rPr lang="en-US" sz="2400" dirty="0" smtClean="0"/>
              <a:t>time 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08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-- CASPER </a:t>
            </a: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1953</Words>
  <Application>Microsoft Office PowerPoint</Application>
  <PresentationFormat>On-screen Show (4:3)</PresentationFormat>
  <Paragraphs>385</Paragraphs>
  <Slides>75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ＭＳ Ｐゴシック</vt:lpstr>
      <vt:lpstr>Arial</vt:lpstr>
      <vt:lpstr>Times New Roman</vt:lpstr>
      <vt:lpstr>Wingdings</vt:lpstr>
      <vt:lpstr>Office Theme</vt:lpstr>
      <vt:lpstr>JOBFINDER:  A PERSONALIZED RÉSUMÉ-JOB MATCHING SYSTEM</vt:lpstr>
      <vt:lpstr>Motivation</vt:lpstr>
      <vt:lpstr>They all use keyword Searching</vt:lpstr>
      <vt:lpstr>Problems of keyword Searching</vt:lpstr>
      <vt:lpstr>Main idea of JobFinder</vt:lpstr>
      <vt:lpstr>Job Finder</vt:lpstr>
      <vt:lpstr>Contributions of our works</vt:lpstr>
      <vt:lpstr>Previous work --  Recommender Systems </vt:lpstr>
      <vt:lpstr>Previous work -- CASPER </vt:lpstr>
      <vt:lpstr>Previous work -- CASPER </vt:lpstr>
      <vt:lpstr>Previous work –  Hybrid Recommender System</vt:lpstr>
      <vt:lpstr>Previous work – Hybrid Recommender System</vt:lpstr>
      <vt:lpstr>Previous work – Hybrid Recommender System</vt:lpstr>
      <vt:lpstr>Previous work –  IBM PROSPECT</vt:lpstr>
      <vt:lpstr>Previous work -- PROSPECT</vt:lpstr>
      <vt:lpstr>Previous work –  HP Resource Planning Tool </vt:lpstr>
      <vt:lpstr>Previous work – Problems</vt:lpstr>
      <vt:lpstr>Problem Definition  </vt:lpstr>
      <vt:lpstr>Problem Definition </vt:lpstr>
      <vt:lpstr>Problem Definition </vt:lpstr>
      <vt:lpstr>System Architecture</vt:lpstr>
      <vt:lpstr>System Interface</vt:lpstr>
      <vt:lpstr>Information Extraction</vt:lpstr>
      <vt:lpstr>Extracting the models  </vt:lpstr>
      <vt:lpstr>Information Extraction Stages</vt:lpstr>
      <vt:lpstr>Regular Expression Over Tokens</vt:lpstr>
      <vt:lpstr>Regular Expression Over Tokens</vt:lpstr>
      <vt:lpstr>Semantic Labeling</vt:lpstr>
      <vt:lpstr>Semantic Labeling</vt:lpstr>
      <vt:lpstr>Semantic Labeling</vt:lpstr>
      <vt:lpstr>Pattern Matching </vt:lpstr>
      <vt:lpstr>Patterns Matching Degree</vt:lpstr>
      <vt:lpstr>Implementation of Regular Expression Over Tokens </vt:lpstr>
      <vt:lpstr>Matchers current support </vt:lpstr>
      <vt:lpstr>Finite Automata Transducers</vt:lpstr>
      <vt:lpstr>Flexibility – Lambda expression </vt:lpstr>
      <vt:lpstr>Flexibility --  regular expression style </vt:lpstr>
      <vt:lpstr>Flexibility -- connected by algebra operators</vt:lpstr>
      <vt:lpstr>Flexibility – OO programming style</vt:lpstr>
      <vt:lpstr>Simplicity   </vt:lpstr>
      <vt:lpstr>Simplicity   </vt:lpstr>
      <vt:lpstr>Similarity Calculation </vt:lpstr>
      <vt:lpstr>Résumé and Job Description</vt:lpstr>
      <vt:lpstr>How to Find terms in Job Description </vt:lpstr>
      <vt:lpstr>Pattern in sentences </vt:lpstr>
      <vt:lpstr>Bootstrap approach </vt:lpstr>
      <vt:lpstr>Dbpedia Page </vt:lpstr>
      <vt:lpstr>PowerPoint Presentation</vt:lpstr>
      <vt:lpstr>Ontology similarity</vt:lpstr>
      <vt:lpstr>Ontology similarity </vt:lpstr>
      <vt:lpstr>Ontology similarity </vt:lpstr>
      <vt:lpstr>Statistical-based Ontology Similarity Measure</vt:lpstr>
      <vt:lpstr>Statistical-based Ontology Similarity Measure</vt:lpstr>
      <vt:lpstr>Statistical-based Ontology Similarity Measure</vt:lpstr>
      <vt:lpstr>Statistical-based Ontology Similarity Measure</vt:lpstr>
      <vt:lpstr>Algorithm of Similarity Calculation</vt:lpstr>
      <vt:lpstr>Combine Keyword Search and Résumé Matching</vt:lpstr>
      <vt:lpstr>EVALUATION – Information Extraction </vt:lpstr>
      <vt:lpstr>EVALUATION – Information Extraction </vt:lpstr>
      <vt:lpstr>EVALUATION – Ontology Similarity </vt:lpstr>
      <vt:lpstr>EVALUATION – Ontology Similarity </vt:lpstr>
      <vt:lpstr>EVALUATION – Ontology Similarity </vt:lpstr>
      <vt:lpstr>EVALUATION – Ontology Similarity </vt:lpstr>
      <vt:lpstr>EVALUATION    Résumé - Job Matching</vt:lpstr>
      <vt:lpstr>Models to Compare</vt:lpstr>
      <vt:lpstr>Models to Compare</vt:lpstr>
      <vt:lpstr>Models to Compare</vt:lpstr>
      <vt:lpstr>Experiment Setup </vt:lpstr>
      <vt:lpstr>EVALUATION – System Performance </vt:lpstr>
      <vt:lpstr>EVALUATION – System Performance 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478</cp:revision>
  <cp:lastPrinted>2012-06-25T20:32:36Z</cp:lastPrinted>
  <dcterms:created xsi:type="dcterms:W3CDTF">2008-08-18T16:27:39Z</dcterms:created>
  <dcterms:modified xsi:type="dcterms:W3CDTF">2014-12-03T18:27:54Z</dcterms:modified>
</cp:coreProperties>
</file>