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258" r:id="rId2"/>
    <p:sldId id="359" r:id="rId3"/>
    <p:sldId id="260" r:id="rId4"/>
    <p:sldId id="262" r:id="rId5"/>
    <p:sldId id="263" r:id="rId6"/>
    <p:sldId id="264" r:id="rId7"/>
    <p:sldId id="265" r:id="rId8"/>
    <p:sldId id="369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370" r:id="rId19"/>
    <p:sldId id="339" r:id="rId20"/>
    <p:sldId id="378" r:id="rId21"/>
    <p:sldId id="368" r:id="rId22"/>
    <p:sldId id="285" r:id="rId23"/>
    <p:sldId id="377" r:id="rId24"/>
    <p:sldId id="371" r:id="rId25"/>
    <p:sldId id="280" r:id="rId26"/>
    <p:sldId id="279" r:id="rId27"/>
    <p:sldId id="283" r:id="rId28"/>
    <p:sldId id="372" r:id="rId29"/>
    <p:sldId id="284" r:id="rId30"/>
    <p:sldId id="286" r:id="rId31"/>
    <p:sldId id="330" r:id="rId32"/>
    <p:sldId id="383" r:id="rId33"/>
    <p:sldId id="382" r:id="rId34"/>
    <p:sldId id="290" r:id="rId35"/>
    <p:sldId id="385" r:id="rId36"/>
    <p:sldId id="289" r:id="rId37"/>
    <p:sldId id="291" r:id="rId38"/>
    <p:sldId id="292" r:id="rId39"/>
    <p:sldId id="294" r:id="rId40"/>
    <p:sldId id="333" r:id="rId41"/>
    <p:sldId id="384" r:id="rId42"/>
    <p:sldId id="373" r:id="rId43"/>
    <p:sldId id="387" r:id="rId44"/>
    <p:sldId id="303" r:id="rId45"/>
    <p:sldId id="386" r:id="rId46"/>
    <p:sldId id="305" r:id="rId47"/>
    <p:sldId id="332" r:id="rId48"/>
    <p:sldId id="306" r:id="rId49"/>
    <p:sldId id="335" r:id="rId50"/>
    <p:sldId id="375" r:id="rId51"/>
    <p:sldId id="357" r:id="rId52"/>
    <p:sldId id="388" r:id="rId53"/>
    <p:sldId id="353" r:id="rId54"/>
    <p:sldId id="354" r:id="rId55"/>
    <p:sldId id="355" r:id="rId56"/>
    <p:sldId id="356" r:id="rId57"/>
    <p:sldId id="389" r:id="rId58"/>
    <p:sldId id="376" r:id="rId59"/>
    <p:sldId id="362" r:id="rId60"/>
    <p:sldId id="364" r:id="rId61"/>
    <p:sldId id="365" r:id="rId62"/>
    <p:sldId id="366" r:id="rId63"/>
    <p:sldId id="367" r:id="rId64"/>
    <p:sldId id="374" r:id="rId65"/>
    <p:sldId id="310" r:id="rId66"/>
    <p:sldId id="311" r:id="rId67"/>
    <p:sldId id="379" r:id="rId68"/>
    <p:sldId id="313" r:id="rId69"/>
    <p:sldId id="314" r:id="rId70"/>
    <p:sldId id="390" r:id="rId71"/>
    <p:sldId id="315" r:id="rId72"/>
    <p:sldId id="380" r:id="rId73"/>
    <p:sldId id="381" r:id="rId74"/>
    <p:sldId id="317" r:id="rId75"/>
    <p:sldId id="318" r:id="rId76"/>
    <p:sldId id="319" r:id="rId77"/>
    <p:sldId id="320" r:id="rId78"/>
    <p:sldId id="321" r:id="rId79"/>
    <p:sldId id="349" r:id="rId80"/>
    <p:sldId id="352" r:id="rId81"/>
    <p:sldId id="350" r:id="rId82"/>
    <p:sldId id="351" r:id="rId83"/>
    <p:sldId id="323" r:id="rId84"/>
    <p:sldId id="391" r:id="rId85"/>
    <p:sldId id="324" r:id="rId86"/>
    <p:sldId id="325" r:id="rId87"/>
    <p:sldId id="326" r:id="rId88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00"/>
    <a:srgbClr val="52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2819" autoAdjust="0"/>
  </p:normalViewPr>
  <p:slideViewPr>
    <p:cSldViewPr>
      <p:cViewPr varScale="1">
        <p:scale>
          <a:sx n="69" d="100"/>
          <a:sy n="69" d="100"/>
        </p:scale>
        <p:origin x="1494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184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2/10/2015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logarithmic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476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24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824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621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534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words, it is the expectation of the logarithmic difference between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and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, where the expectation is taken using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518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823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207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q,D</a:t>
            </a:r>
            <a:r>
              <a:rPr lang="en-US" altLang="zh-CN" dirty="0" smtClean="0"/>
              <a:t>)</a:t>
            </a:r>
            <a:r>
              <a:rPr lang="en-US" dirty="0" smtClean="0"/>
              <a:t> is 's term frequency in the document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674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Hybrid Recommendation : 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combines multiple recommendation techniques together to produce its output.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014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208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Acronym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9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041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30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204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34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state space,  t length of the sequence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75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20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4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381000"/>
            <a:ext cx="9144000" cy="117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993" y="1737303"/>
            <a:ext cx="8076407" cy="435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993" y="696335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5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95600"/>
            <a:ext cx="6858000" cy="2743200"/>
          </a:xfrm>
        </p:spPr>
        <p:txBody>
          <a:bodyPr>
            <a:noAutofit/>
          </a:bodyPr>
          <a:lstStyle/>
          <a:p>
            <a:r>
              <a:rPr lang="en-US" sz="2400" dirty="0"/>
              <a:t>MS Thesis Presentation of:</a:t>
            </a:r>
          </a:p>
          <a:p>
            <a:r>
              <a:rPr lang="en-US" sz="2400" dirty="0" err="1"/>
              <a:t>Shiquang</a:t>
            </a:r>
            <a:r>
              <a:rPr lang="en-US" sz="2400" dirty="0"/>
              <a:t> </a:t>
            </a:r>
            <a:r>
              <a:rPr lang="en-US" sz="2400" dirty="0" err="1"/>
              <a:t>Guo</a:t>
            </a:r>
            <a:endParaRPr lang="en-US" sz="2400" dirty="0"/>
          </a:p>
          <a:p>
            <a:r>
              <a:rPr lang="en-US" sz="2400" dirty="0"/>
              <a:t>Sketch Recognition Lab</a:t>
            </a:r>
          </a:p>
          <a:p>
            <a:r>
              <a:rPr lang="en-US" sz="2400" dirty="0"/>
              <a:t>Department of Computer Science, TAMU</a:t>
            </a:r>
          </a:p>
          <a:p>
            <a:r>
              <a:rPr lang="en-US" sz="2400" dirty="0"/>
              <a:t>Dr. Tracy Hammond (Advisor)</a:t>
            </a:r>
          </a:p>
          <a:p>
            <a:r>
              <a:rPr lang="en-US" sz="2400" dirty="0"/>
              <a:t>Dr. </a:t>
            </a:r>
            <a:r>
              <a:rPr lang="en-US" sz="2400" dirty="0" err="1"/>
              <a:t>Yoonsuck</a:t>
            </a:r>
            <a:r>
              <a:rPr lang="en-US" sz="2400" dirty="0"/>
              <a:t> Choi (Member)</a:t>
            </a:r>
          </a:p>
          <a:p>
            <a:r>
              <a:rPr lang="en-US" sz="2400" dirty="0"/>
              <a:t>Dr. Daniel Goldberg (Member)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81000"/>
            <a:ext cx="9144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88987"/>
            <a:ext cx="88011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RésuMatcher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/>
              <a:t>A PERSONALIZED RÉ</a:t>
            </a:r>
            <a:r>
              <a:rPr lang="en-US" altLang="zh-CN" dirty="0"/>
              <a:t>SUM</a:t>
            </a:r>
            <a:r>
              <a:rPr lang="en-US" dirty="0"/>
              <a:t>É – JOB </a:t>
            </a:r>
            <a:r>
              <a:rPr lang="en-US" dirty="0" smtClean="0"/>
              <a:t>MATCHING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CASPER </a:t>
            </a:r>
            <a:r>
              <a:rPr lang="en-US" sz="2400" dirty="0"/>
              <a:t>(Rafter, Rachael, and Barry </a:t>
            </a:r>
            <a:r>
              <a:rPr lang="en-US" sz="2400" dirty="0" smtClean="0"/>
              <a:t>Smyth 2001)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based Job Recommender System</a:t>
            </a:r>
            <a:r>
              <a:rPr lang="en-US" altLang="zh-CN" sz="2800" dirty="0" smtClean="0"/>
              <a:t>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Get User’s profile from server-log: 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Jobs visited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Read time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Jobs Applied </a:t>
            </a:r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1091" y="533400"/>
            <a:ext cx="7343775" cy="994172"/>
          </a:xfrm>
        </p:spPr>
        <p:txBody>
          <a:bodyPr/>
          <a:lstStyle/>
          <a:p>
            <a:r>
              <a:rPr lang="en-US" dirty="0" smtClean="0"/>
              <a:t>Existing System: CASPER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648200"/>
          </a:xfrm>
        </p:spPr>
        <p:txBody>
          <a:bodyPr/>
          <a:lstStyle/>
          <a:p>
            <a:r>
              <a:rPr lang="en-US" sz="2400" b="1" dirty="0" smtClean="0"/>
              <a:t>CASPER’s ranking technique: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 smtClean="0"/>
              <a:t>(how strong is job j for user t compared to all users)</a:t>
            </a:r>
          </a:p>
          <a:p>
            <a:endParaRPr lang="en-US" sz="2400" dirty="0" smtClean="0"/>
          </a:p>
          <a:p>
            <a:r>
              <a:rPr lang="en-US" sz="2400" dirty="0" smtClean="0"/>
              <a:t>Shortcomings </a:t>
            </a:r>
            <a:r>
              <a:rPr lang="en-US" sz="2400" dirty="0"/>
              <a:t>of Collaborative Filtering </a:t>
            </a:r>
            <a:endParaRPr lang="en-US" sz="2400" dirty="0" smtClean="0"/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Cold start: new jobs have no review logs </a:t>
            </a:r>
            <a:endParaRPr lang="en-US" sz="2400" dirty="0"/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Sparseness: few overlap </a:t>
            </a:r>
            <a:r>
              <a:rPr lang="en-US" sz="2400" dirty="0"/>
              <a:t>in </a:t>
            </a:r>
            <a:r>
              <a:rPr lang="en-US" sz="2400" dirty="0" smtClean="0"/>
              <a:t>users</a:t>
            </a:r>
            <a:r>
              <a:rPr lang="en-US" sz="2400" dirty="0"/>
              <a:t>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07126"/>
            <a:ext cx="7896109" cy="994172"/>
          </a:xfrm>
        </p:spPr>
        <p:txBody>
          <a:bodyPr/>
          <a:lstStyle/>
          <a:p>
            <a:r>
              <a:rPr lang="en-US" dirty="0" smtClean="0"/>
              <a:t>Exiting System: CASPER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52800"/>
            <a:ext cx="4847969" cy="6664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2133600"/>
            <a:ext cx="38010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Where: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 and t: Two users 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Items(p): items selected by p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P: all users in system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</a:rPr>
              <a:t>j: item to be recommended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28800"/>
            <a:ext cx="7822037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recommender system for job seeking and recruiting </a:t>
            </a:r>
            <a:r>
              <a:rPr lang="en-US" sz="2800" dirty="0" smtClean="0"/>
              <a:t>website </a:t>
            </a:r>
            <a:r>
              <a:rPr lang="en-US" sz="2400" dirty="0" smtClean="0"/>
              <a:t>(</a:t>
            </a:r>
            <a:r>
              <a:rPr lang="en-US" sz="2400" dirty="0"/>
              <a:t>Lu, Yao, Sandy El </a:t>
            </a:r>
            <a:r>
              <a:rPr lang="en-US" sz="2400" dirty="0" err="1"/>
              <a:t>Helou</a:t>
            </a:r>
            <a:r>
              <a:rPr lang="en-US" sz="2400" dirty="0"/>
              <a:t>, and Denis </a:t>
            </a:r>
            <a:r>
              <a:rPr lang="en-US" sz="2400" dirty="0" smtClean="0"/>
              <a:t>Gillet 2013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Hybrid Recommender System: </a:t>
            </a:r>
          </a:p>
          <a:p>
            <a:pPr marL="857250" lvl="1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Content – based Recommendation </a:t>
            </a:r>
            <a:endParaRPr lang="en-US" sz="2400" dirty="0"/>
          </a:p>
          <a:p>
            <a:pPr marL="1257300" lvl="2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Similarity </a:t>
            </a:r>
            <a:r>
              <a:rPr lang="en-US" dirty="0"/>
              <a:t>is computed </a:t>
            </a:r>
            <a:r>
              <a:rPr lang="en-US" dirty="0" smtClean="0"/>
              <a:t>using </a:t>
            </a:r>
            <a:r>
              <a:rPr lang="en-US" dirty="0"/>
              <a:t>Latent Semantic Analysis (LSA) </a:t>
            </a:r>
          </a:p>
          <a:p>
            <a:pPr marL="857250" lvl="1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Collaborative Filtering </a:t>
            </a:r>
            <a:r>
              <a:rPr lang="en-US" sz="2400" dirty="0" smtClean="0"/>
              <a:t>Recommendation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Existing System: Hybrid 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73534" y="1752600"/>
            <a:ext cx="7696200" cy="4983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1003" y="53995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Existing System: Hybrid </a:t>
            </a:r>
            <a:r>
              <a:rPr lang="en-US" dirty="0"/>
              <a:t>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447329" cy="43963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8013" cy="308431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Prospect (Singh, Amit, et </a:t>
            </a:r>
            <a:r>
              <a:rPr lang="en-US" sz="2800" dirty="0" smtClean="0"/>
              <a:t>al 2010)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system that aids in the shortlisting of candidates for jobs.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Using Conditional Random Fields (CRFs) model to extract the information from résumés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Filters </a:t>
            </a:r>
            <a:r>
              <a:rPr lang="en-US" sz="2800" dirty="0"/>
              <a:t>the candidates </a:t>
            </a:r>
            <a:r>
              <a:rPr lang="en-US" sz="2800" dirty="0" smtClean="0"/>
              <a:t>using criteria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58200" cy="994172"/>
          </a:xfrm>
        </p:spPr>
        <p:txBody>
          <a:bodyPr/>
          <a:lstStyle/>
          <a:p>
            <a:r>
              <a:rPr lang="en-US" dirty="0" smtClean="0"/>
              <a:t>Existing System: IBM Prospect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3191" y="1737303"/>
            <a:ext cx="8686007" cy="45872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20394"/>
            <a:ext cx="8077200" cy="994172"/>
          </a:xfrm>
        </p:spPr>
        <p:txBody>
          <a:bodyPr/>
          <a:lstStyle/>
          <a:p>
            <a:r>
              <a:rPr lang="en-US" dirty="0" smtClean="0"/>
              <a:t>Existing System: IBM Prospect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3" y="1828800"/>
            <a:ext cx="8293645" cy="42672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371" y="1828800"/>
            <a:ext cx="8228013" cy="4217531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Adaptive employee profile classification for resource planning </a:t>
            </a:r>
            <a:r>
              <a:rPr lang="en-US" sz="2800" dirty="0" smtClean="0"/>
              <a:t>tool </a:t>
            </a:r>
            <a:r>
              <a:rPr lang="zh-CN" altLang="en-US" sz="2800" dirty="0" smtClean="0"/>
              <a:t>（</a:t>
            </a:r>
            <a:r>
              <a:rPr lang="en-US" sz="2800" dirty="0"/>
              <a:t> Gonzalez, </a:t>
            </a:r>
            <a:r>
              <a:rPr lang="en-US" sz="2800" dirty="0" err="1"/>
              <a:t>Tere</a:t>
            </a:r>
            <a:r>
              <a:rPr lang="en-US" sz="2800" dirty="0"/>
              <a:t>, et al. </a:t>
            </a:r>
            <a:r>
              <a:rPr lang="en-US" altLang="zh-CN" sz="2800" dirty="0" smtClean="0"/>
              <a:t>2012</a:t>
            </a:r>
            <a:r>
              <a:rPr lang="zh-CN" altLang="en-US" sz="2400" dirty="0" smtClean="0"/>
              <a:t>） </a:t>
            </a:r>
            <a:endParaRPr lang="en-US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Help managers to </a:t>
            </a:r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find right candidates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Staged Information </a:t>
            </a:r>
            <a:endParaRPr lang="en-US" sz="2800" dirty="0" smtClean="0"/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Extraction </a:t>
            </a:r>
            <a:r>
              <a:rPr lang="en-US" sz="2800" dirty="0"/>
              <a:t>Framework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Existing System: HP </a:t>
            </a:r>
            <a:r>
              <a:rPr lang="en-US" dirty="0"/>
              <a:t>Resource 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51" y="3537679"/>
            <a:ext cx="4803349" cy="30155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Most systems can </a:t>
            </a:r>
            <a:r>
              <a:rPr lang="en-US" sz="2800" b="1" i="1" dirty="0"/>
              <a:t>only </a:t>
            </a:r>
            <a:r>
              <a:rPr lang="en-US" sz="2800" b="1" i="1" dirty="0" smtClean="0"/>
              <a:t>process </a:t>
            </a:r>
            <a:r>
              <a:rPr lang="en-US" sz="2800" b="1" i="1" dirty="0"/>
              <a:t>structured </a:t>
            </a:r>
            <a:r>
              <a:rPr lang="en-US" sz="2800" b="1" i="1" dirty="0" smtClean="0"/>
              <a:t>or synthetic data  </a:t>
            </a:r>
            <a:endParaRPr lang="en-US" sz="2800" b="1" i="1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The systems that have information extraction module are </a:t>
            </a:r>
            <a:r>
              <a:rPr lang="en-US" sz="2800" b="1" i="1" dirty="0"/>
              <a:t>designed for </a:t>
            </a:r>
            <a:r>
              <a:rPr lang="en-US" sz="2800" b="1" i="1" dirty="0" smtClean="0"/>
              <a:t>recruiters </a:t>
            </a:r>
            <a:r>
              <a:rPr lang="en-US" sz="2800" dirty="0" smtClean="0"/>
              <a:t>not job seekers</a:t>
            </a:r>
            <a:endParaRPr lang="en-US" sz="2800" b="1" i="1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Information fields for matching résumés and job descriptions are coarse-</a:t>
            </a:r>
            <a:r>
              <a:rPr lang="en-US" sz="2800" dirty="0" smtClean="0"/>
              <a:t>grained, requiring </a:t>
            </a:r>
            <a:r>
              <a:rPr lang="en-US" sz="2800" b="1" i="1" dirty="0" smtClean="0"/>
              <a:t>exact matching</a:t>
            </a:r>
            <a:r>
              <a:rPr lang="en-US" sz="2800" dirty="0" smtClean="0"/>
              <a:t>.  </a:t>
            </a:r>
            <a:endParaRPr lang="en-US" sz="2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89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Problems in Previous Work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FF0000"/>
                </a:solidFill>
              </a:rPr>
              <a:t>Problem </a:t>
            </a:r>
            <a:r>
              <a:rPr lang="en-US" sz="3200" b="1" dirty="0" smtClean="0">
                <a:solidFill>
                  <a:srgbClr val="FF0000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To calculate the similarity values between a user’s résumé and the job description.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Return the jobs ranked by their similarity value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42897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365760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Users </a:t>
            </a:r>
            <a:r>
              <a:rPr lang="en-US" sz="2800" dirty="0"/>
              <a:t>don’t like </a:t>
            </a:r>
            <a:r>
              <a:rPr lang="en-US" sz="2800" dirty="0" smtClean="0"/>
              <a:t>to input their personal information into forms by hand. 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Likewise, recruiters </a:t>
            </a:r>
            <a:r>
              <a:rPr lang="en-US" sz="2800" dirty="0"/>
              <a:t>don’t like </a:t>
            </a:r>
            <a:r>
              <a:rPr lang="en-US" sz="2800" dirty="0" smtClean="0"/>
              <a:t>to input </a:t>
            </a:r>
            <a:r>
              <a:rPr lang="en-US" sz="2800" dirty="0"/>
              <a:t>job </a:t>
            </a:r>
            <a:r>
              <a:rPr lang="en-US" sz="2800" dirty="0" smtClean="0"/>
              <a:t>descriptions into forms by hand.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So we </a:t>
            </a:r>
            <a:r>
              <a:rPr lang="en-US" sz="2800" dirty="0" smtClean="0"/>
              <a:t>need to </a:t>
            </a:r>
            <a:r>
              <a:rPr lang="en-US" sz="2800" dirty="0"/>
              <a:t>extract information from </a:t>
            </a:r>
            <a:r>
              <a:rPr lang="en-US" sz="2800" dirty="0" smtClean="0"/>
              <a:t>the </a:t>
            </a:r>
            <a:r>
              <a:rPr lang="en-US" sz="2800" b="1" i="1" dirty="0" smtClean="0"/>
              <a:t>unstructured text data source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HCI Consideration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1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do we effectively </a:t>
            </a:r>
            <a:r>
              <a:rPr lang="en-US" sz="2800" dirty="0"/>
              <a:t>extract résumé </a:t>
            </a:r>
            <a:r>
              <a:rPr lang="en-US" sz="2800" dirty="0" smtClean="0"/>
              <a:t>and job information from unstructured data sources.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do we compute the similarity </a:t>
            </a:r>
            <a:r>
              <a:rPr lang="en-US" sz="2800" dirty="0"/>
              <a:t>between </a:t>
            </a:r>
            <a:r>
              <a:rPr lang="en-US" sz="2800" dirty="0" smtClean="0"/>
              <a:t>a résumé and a job.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altLang="zh-CN" dirty="0" smtClean="0"/>
              <a:t>Challenges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190063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610600" cy="994172"/>
          </a:xfrm>
        </p:spPr>
        <p:txBody>
          <a:bodyPr/>
          <a:lstStyle/>
          <a:p>
            <a:r>
              <a:rPr lang="en-US" dirty="0" smtClean="0"/>
              <a:t>Difficulties with Unstructured Text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3047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i="1" dirty="0">
                <a:solidFill>
                  <a:schemeClr val="tx1"/>
                </a:solidFill>
              </a:rPr>
              <a:t>single concept </a:t>
            </a:r>
            <a:r>
              <a:rPr lang="en-US" b="1" i="1" dirty="0" smtClean="0">
                <a:solidFill>
                  <a:schemeClr val="tx1"/>
                </a:solidFill>
              </a:rPr>
              <a:t>can be expressed in many ways</a:t>
            </a:r>
            <a:r>
              <a:rPr lang="en-US" dirty="0" smtClean="0">
                <a:solidFill>
                  <a:schemeClr val="tx1"/>
                </a:solidFill>
              </a:rPr>
              <a:t>, leading to a combinatorial explosion of possible phrases for the same concept.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For example, some words that mean bachelor’s are: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Baccalaureate, bachelors, bachelor, B.S., BS, BA, BA/BS, 4-year, 4-year, 4 year, four year,  college, Undergraduate, University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Which one could express using the pattern below: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 Baccalaureate | bachelors | bachelor | B.S |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…)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degree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But the pattern becomes too large to list every </a:t>
            </a:r>
            <a:r>
              <a:rPr lang="en-US" dirty="0" err="1" smtClean="0">
                <a:solidFill>
                  <a:schemeClr val="tx1"/>
                </a:solidFill>
              </a:rPr>
              <a:t>possibility</a:t>
            </a:r>
            <a:r>
              <a:rPr lang="en-US" dirty="0" err="1" smtClean="0"/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343775" cy="994172"/>
          </a:xfrm>
        </p:spPr>
        <p:txBody>
          <a:bodyPr/>
          <a:lstStyle/>
          <a:p>
            <a:r>
              <a:rPr lang="en-US" dirty="0"/>
              <a:t>Résumé </a:t>
            </a:r>
            <a:r>
              <a:rPr lang="en-US" dirty="0" smtClean="0"/>
              <a:t>vs. </a:t>
            </a:r>
            <a:r>
              <a:rPr lang="en-US" dirty="0"/>
              <a:t>Job Description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25805"/>
              </p:ext>
            </p:extLst>
          </p:nvPr>
        </p:nvGraphicFramePr>
        <p:xfrm>
          <a:off x="457200" y="1828800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0" y="-76200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5562600"/>
            <a:ext cx="7772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Problem with word matching: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know that Oracle and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 are related but the system would not.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72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System </a:t>
            </a:r>
            <a:r>
              <a:rPr lang="en-US" sz="3200" b="1" dirty="0" smtClean="0">
                <a:solidFill>
                  <a:srgbClr val="FF0000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9112" y="533400"/>
            <a:ext cx="7343775" cy="994172"/>
          </a:xfrm>
        </p:spPr>
        <p:txBody>
          <a:bodyPr/>
          <a:lstStyle/>
          <a:p>
            <a:r>
              <a:rPr lang="en-US" dirty="0"/>
              <a:t>System Interface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1752600"/>
            <a:ext cx="6629400" cy="48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1752600"/>
            <a:ext cx="7620000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878905"/>
            <a:ext cx="7038975" cy="47504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9800" y="-33992"/>
            <a:ext cx="2613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77000" y="27432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Searching indeed or nice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57305"/>
            <a:ext cx="7855978" cy="994172"/>
          </a:xfrm>
        </p:spPr>
        <p:txBody>
          <a:bodyPr/>
          <a:lstStyle/>
          <a:p>
            <a:r>
              <a:rPr lang="en-US" dirty="0"/>
              <a:t>Information Extraction Stages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65879" y="2057400"/>
            <a:ext cx="324412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HTML Parsing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Segmenting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Preprocessing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Tokenizing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Labeling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Pattern Matching</a:t>
            </a:r>
          </a:p>
          <a:p>
            <a:endParaRPr lang="en-US" kern="0" dirty="0"/>
          </a:p>
        </p:txBody>
      </p:sp>
      <p:sp>
        <p:nvSpPr>
          <p:cNvPr id="7" name="Rectangle 6"/>
          <p:cNvSpPr/>
          <p:nvPr/>
        </p:nvSpPr>
        <p:spPr>
          <a:xfrm>
            <a:off x="6019800" y="-33992"/>
            <a:ext cx="2613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Model </a:t>
            </a:r>
            <a:r>
              <a:rPr lang="en-US" sz="3200" b="1" dirty="0">
                <a:solidFill>
                  <a:schemeClr val="tx1"/>
                </a:solidFill>
              </a:rPr>
              <a:t>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879" y="2057400"/>
            <a:ext cx="8228013" cy="41910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Sample sentences of degree information: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Bachelors degree in Computer or Information Systems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BS or MS in computer science or similar degree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MS/PhD Degree in Computer, Science, Engineering or Finance from top institution.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5878" y="533400"/>
            <a:ext cx="8228013" cy="994172"/>
          </a:xfrm>
        </p:spPr>
        <p:txBody>
          <a:bodyPr/>
          <a:lstStyle/>
          <a:p>
            <a:r>
              <a:rPr lang="en-US" dirty="0" smtClean="0"/>
              <a:t>Extracting Information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Job finding websites are one of main channels today</a:t>
            </a:r>
            <a:r>
              <a:rPr lang="en-US" altLang="zh-CN" sz="2800" dirty="0"/>
              <a:t>.</a:t>
            </a:r>
            <a:endParaRPr lang="en-US" sz="2800" dirty="0" smtClean="0"/>
          </a:p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544218"/>
            <a:ext cx="6772275" cy="994172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950"/>
              </p:ext>
            </p:extLst>
          </p:nvPr>
        </p:nvGraphicFramePr>
        <p:xfrm>
          <a:off x="1066800" y="1676400"/>
          <a:ext cx="65532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Original Text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1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</a:p>
                    <a:p>
                      <a:r>
                        <a:rPr lang="en-US" sz="1400" dirty="0" smtClean="0"/>
                        <a:t>(short for degree level)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Baccalaureate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Master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MS_LEVEL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PhD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PHD_LEVEL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Ph.D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Doctorate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8013" cy="4038600"/>
          </a:xfrm>
        </p:spPr>
        <p:txBody>
          <a:bodyPr/>
          <a:lstStyle/>
          <a:p>
            <a:r>
              <a:rPr lang="en-US" sz="2400" dirty="0" smtClean="0"/>
              <a:t>The sentence 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“Bachelors degree in computer science or information systems “</a:t>
            </a:r>
          </a:p>
          <a:p>
            <a:r>
              <a:rPr lang="en-US" sz="2400" dirty="0" smtClean="0"/>
              <a:t>is labeled to: 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818" y="533400"/>
            <a:ext cx="7343775" cy="994172"/>
          </a:xfrm>
        </p:spPr>
        <p:txBody>
          <a:bodyPr/>
          <a:lstStyle/>
          <a:p>
            <a:r>
              <a:rPr lang="en-US" dirty="0"/>
              <a:t>Semantic </a:t>
            </a:r>
            <a:r>
              <a:rPr lang="en-US" dirty="0" smtClean="0"/>
              <a:t>Labeling Used In Pattern Matching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15061"/>
              </p:ext>
            </p:extLst>
          </p:nvPr>
        </p:nvGraphicFramePr>
        <p:xfrm>
          <a:off x="838200" y="35814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337" y="5715000"/>
            <a:ext cx="7240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sing the pattern: </a:t>
            </a:r>
          </a:p>
          <a:p>
            <a:r>
              <a:rPr lang="en-US" dirty="0" smtClean="0">
                <a:solidFill>
                  <a:srgbClr val="0066FF"/>
                </a:solidFill>
              </a:rPr>
              <a:t>DE_LEVEL  DEGREE IN MAJOR  (OR MAJOR) ?</a:t>
            </a:r>
            <a:endParaRPr lang="en-US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479436" cy="994172"/>
          </a:xfrm>
        </p:spPr>
        <p:txBody>
          <a:bodyPr/>
          <a:lstStyle/>
          <a:p>
            <a:r>
              <a:rPr lang="en-US" dirty="0" smtClean="0"/>
              <a:t>More Degree Matching Examples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62647"/>
              </p:ext>
            </p:extLst>
          </p:nvPr>
        </p:nvGraphicFramePr>
        <p:xfrm>
          <a:off x="609600" y="2057400"/>
          <a:ext cx="5964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09600"/>
                <a:gridCol w="2078636"/>
                <a:gridCol w="1752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DEGREE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41823"/>
              </p:ext>
            </p:extLst>
          </p:nvPr>
        </p:nvGraphicFramePr>
        <p:xfrm>
          <a:off x="609600" y="4287520"/>
          <a:ext cx="8153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283799"/>
                <a:gridCol w="440108"/>
                <a:gridCol w="2238493"/>
                <a:gridCol w="6858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DEGREE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MAJOR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MAJOR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bachelors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equivalent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54574"/>
              </p:ext>
            </p:extLst>
          </p:nvPr>
        </p:nvGraphicFramePr>
        <p:xfrm>
          <a:off x="609600" y="5506720"/>
          <a:ext cx="8153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67938"/>
                <a:gridCol w="1541862"/>
                <a:gridCol w="1201338"/>
                <a:gridCol w="533400"/>
                <a:gridCol w="26848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HIGHER_JJ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DEGREE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MAJOR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degree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086"/>
              </p:ext>
            </p:extLst>
          </p:nvPr>
        </p:nvGraphicFramePr>
        <p:xfrm>
          <a:off x="609600" y="3200400"/>
          <a:ext cx="5964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09600"/>
                <a:gridCol w="2078636"/>
                <a:gridCol w="1752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PREFER_VBD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preferred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12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altLang="zh-CN" dirty="0" smtClean="0"/>
              <a:t>More Semantic </a:t>
            </a:r>
            <a:r>
              <a:rPr lang="en-US" dirty="0" smtClean="0"/>
              <a:t>Label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47170"/>
              </p:ext>
            </p:extLst>
          </p:nvPr>
        </p:nvGraphicFramePr>
        <p:xfrm>
          <a:off x="322662" y="1828800"/>
          <a:ext cx="8534400" cy="4282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2727"/>
                <a:gridCol w="1957431"/>
                <a:gridCol w="1644242"/>
              </a:tblGrid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Original Text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1 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2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"Be", "be", "is", "are", "was", "were", "am"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</a:t>
                      </a:r>
                      <a:endParaRPr lang="en-US" sz="1600" dirty="0"/>
                    </a:p>
                  </a:txBody>
                  <a:tcPr/>
                </a:tc>
              </a:tr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"a", "A", "an", "An", "The", "the"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DT</a:t>
                      </a:r>
                      <a:endParaRPr lang="en-US" sz="1600" dirty="0"/>
                    </a:p>
                  </a:txBody>
                  <a:tcPr/>
                </a:tc>
              </a:tr>
              <a:tr h="83786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"MBA", "BSCS", "BSEE", "MSCS", "MSEE", "MSCE","MPH"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MAJOR_DEGREE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MAJOR_DEGREE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7137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"work experience" , "practical experience" ,"professional experience"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EXPERIENCE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EXPERIENCE</a:t>
                      </a:r>
                      <a:endParaRPr lang="en-US" sz="1600" dirty="0"/>
                    </a:p>
                  </a:txBody>
                  <a:tcPr/>
                </a:tc>
              </a:tr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"preferred", "required", "desired"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PREFER_VBD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PREFER_VBD</a:t>
                      </a:r>
                      <a:endParaRPr lang="en-US" sz="1600" dirty="0"/>
                    </a:p>
                  </a:txBody>
                  <a:tcPr/>
                </a:tc>
              </a:tr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"a plus", "mandatory", "desirable"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PREFER_JJ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PREFER_JJ</a:t>
                      </a:r>
                      <a:endParaRPr lang="en-US" sz="1600" dirty="0"/>
                    </a:p>
                  </a:txBody>
                  <a:tcPr/>
                </a:tc>
              </a:tr>
              <a:tr h="7137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"similar", "related", "Relevant", "equivalent", "based"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DEGREE_JJ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DEGREE_JJ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9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609600"/>
            <a:ext cx="7696200" cy="994172"/>
          </a:xfrm>
        </p:spPr>
        <p:txBody>
          <a:bodyPr/>
          <a:lstStyle/>
          <a:p>
            <a:r>
              <a:rPr lang="en-US" dirty="0" smtClean="0"/>
              <a:t>Patterns for </a:t>
            </a:r>
            <a:r>
              <a:rPr lang="en-US" dirty="0"/>
              <a:t>Matching </a:t>
            </a:r>
            <a:r>
              <a:rPr lang="en-US" dirty="0" smtClean="0"/>
              <a:t>Degrees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7174" y="1981201"/>
            <a:ext cx="8228013" cy="3733800"/>
          </a:xfrm>
        </p:spPr>
        <p:txBody>
          <a:bodyPr/>
          <a:lstStyle/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 DEGREE ) ? ( IN | OF ) MAJOR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(MAJOR_DEGREE|DE_LEVEL) OR DEGREE_JJ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DEGREE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 DEGREE ) ?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PREFER_VBD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BE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 PREFER_VBD | PREFER_JJ )  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OR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 HIGHER_JJ ) ? ( DEGREE_JJ ) ?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DEGREE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(, DE_LEVEL)* (OR DE_LEVEL)? DEGREE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Our Own </a:t>
            </a:r>
            <a:r>
              <a:rPr lang="en-US" dirty="0" err="1" smtClean="0"/>
              <a:t>RegEx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Encoded using a finite state transducer model, allowing us to translate the sentences into phrases meaningful to our system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49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3505200"/>
            <a:ext cx="8693749" cy="2438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29828"/>
            <a:ext cx="7236619" cy="994172"/>
          </a:xfrm>
        </p:spPr>
        <p:txBody>
          <a:bodyPr/>
          <a:lstStyle/>
          <a:p>
            <a:r>
              <a:rPr lang="en-US" dirty="0"/>
              <a:t>Finite </a:t>
            </a:r>
            <a:r>
              <a:rPr lang="en-US" altLang="zh-CN" dirty="0" smtClean="0"/>
              <a:t>State </a:t>
            </a:r>
            <a:r>
              <a:rPr lang="en-US" dirty="0" smtClean="0"/>
              <a:t>Transducer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0" y="3823633"/>
            <a:ext cx="8470847" cy="19434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9698" y="533400"/>
            <a:ext cx="7846102" cy="994172"/>
          </a:xfrm>
        </p:spPr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RegEx</a:t>
            </a:r>
            <a:r>
              <a:rPr lang="en-US" dirty="0" smtClean="0"/>
              <a:t> Library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08492"/>
              </p:ext>
            </p:extLst>
          </p:nvPr>
        </p:nvGraphicFramePr>
        <p:xfrm>
          <a:off x="685800" y="1828800"/>
          <a:ext cx="7861523" cy="446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709"/>
                <a:gridCol w="2590800"/>
                <a:gridCol w="292101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Matcher 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Function 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Counterpart of regex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UnitMatcher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Token to be matched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Character  in regex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SequenceMatcher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list of Matchers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Sequence of characters</a:t>
                      </a:r>
                      <a:endParaRPr lang="en-US" sz="2000" dirty="0"/>
                    </a:p>
                  </a:txBody>
                  <a:tcPr/>
                </a:tc>
              </a:tr>
              <a:tr h="41805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QuestionMatcher</a:t>
                      </a:r>
                      <a:r>
                        <a:rPr lang="en-US" sz="2000" dirty="0" smtClean="0"/>
                        <a:t> 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One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StarMatcher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PlusMatcher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one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Any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RegexMatcher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token matches the 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9143999" cy="1295400"/>
          </a:xfrm>
        </p:spPr>
        <p:txBody>
          <a:bodyPr/>
          <a:lstStyle/>
          <a:p>
            <a:r>
              <a:rPr lang="en-US" dirty="0" smtClean="0"/>
              <a:t>Advantages of our </a:t>
            </a:r>
            <a:r>
              <a:rPr lang="en-US" dirty="0" err="1" smtClean="0"/>
              <a:t>RegEx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1905000"/>
            <a:ext cx="8153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Our library offers </a:t>
            </a:r>
            <a:r>
              <a:rPr lang="en-US" b="1" i="1" dirty="0" smtClean="0">
                <a:solidFill>
                  <a:schemeClr val="tx1"/>
                </a:solidFill>
              </a:rPr>
              <a:t>flexibility</a:t>
            </a:r>
            <a:r>
              <a:rPr lang="en-US" dirty="0" smtClean="0">
                <a:solidFill>
                  <a:schemeClr val="tx1"/>
                </a:solidFill>
              </a:rPr>
              <a:t> in creating regular expressions. There are three ways to create a pattern: </a:t>
            </a:r>
          </a:p>
          <a:p>
            <a:r>
              <a:rPr lang="en-US" sz="2000" dirty="0">
                <a:solidFill>
                  <a:schemeClr val="tx1"/>
                </a:solidFill>
              </a:rPr>
              <a:t>Pattern: </a:t>
            </a:r>
            <a:r>
              <a:rPr lang="en-US" sz="2000" dirty="0">
                <a:solidFill>
                  <a:srgbClr val="0066FF"/>
                </a:solidFill>
              </a:rPr>
              <a:t>DE-LEVEL DEGREE ( IN | OF ) MAJOR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r>
              <a:rPr lang="en-US" dirty="0">
                <a:solidFill>
                  <a:schemeClr val="tx1"/>
                </a:solidFill>
              </a:rPr>
              <a:t>1) As a r</a:t>
            </a:r>
            <a:r>
              <a:rPr lang="en-US" dirty="0" smtClean="0">
                <a:solidFill>
                  <a:schemeClr val="tx1"/>
                </a:solidFill>
              </a:rPr>
              <a:t>egular expression </a:t>
            </a:r>
            <a:endParaRPr lang="en-US" dirty="0"/>
          </a:p>
          <a:p>
            <a:r>
              <a:rPr lang="en-US" sz="20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</a:t>
            </a:r>
            <a:r>
              <a:rPr lang="en-US" sz="20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parser.parse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</a:t>
            </a:r>
            <a:r>
              <a:rPr lang="en-US" sz="20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DE_LEVEL 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DEGREE ( IN | OF ) </a:t>
            </a:r>
            <a:r>
              <a:rPr lang="en-US" sz="20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MAJOR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”</a:t>
            </a:r>
            <a:r>
              <a:rPr lang="en-US" sz="20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2) Connected by algebraic operators</a:t>
            </a:r>
            <a:endParaRPr lang="en-US" dirty="0" smtClean="0">
              <a:solidFill>
                <a:srgbClr val="0066FF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r>
              <a:rPr lang="en-US" sz="20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0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(”DE_LEVEL”) + </a:t>
            </a:r>
            <a:r>
              <a:rPr lang="en-US" sz="20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 + ( </a:t>
            </a:r>
            <a:r>
              <a:rPr lang="en-US" sz="20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 | </a:t>
            </a:r>
            <a:r>
              <a:rPr lang="en-US" sz="20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 ) ) + </a:t>
            </a:r>
            <a:r>
              <a:rPr lang="en-US" sz="20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0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</a:t>
            </a:r>
            <a:r>
              <a:rPr lang="en-US" sz="20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)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3) Using object 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riented 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rogramming style (next slide)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 err="1" smtClean="0"/>
              <a:t>RegEx</a:t>
            </a:r>
            <a:r>
              <a:rPr lang="en-US" dirty="0" smtClean="0"/>
              <a:t> Library: OO Style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matcher1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</a:t>
            </a:r>
            <a:r>
              <a:rPr lang="en-US" sz="2400" b="1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DE_LEVEL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matcher2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matcher3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matcher4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matcher5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matcher6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AlternateMatcher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([matcher3,matcher4])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([matcher1, matcher2, matcher6, matcher5])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8093" y="1676400"/>
            <a:ext cx="8419361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599" y="457200"/>
            <a:ext cx="8426856" cy="994172"/>
          </a:xfrm>
        </p:spPr>
        <p:txBody>
          <a:bodyPr/>
          <a:lstStyle/>
          <a:p>
            <a:r>
              <a:rPr lang="en-US" dirty="0"/>
              <a:t>Problems of Keyword Searching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0" y="1752600"/>
            <a:ext cx="7714068" cy="48006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6019800" y="1600200"/>
            <a:ext cx="2362200" cy="838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456" y="4572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Advantages of Methods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Easy </a:t>
            </a:r>
            <a:r>
              <a:rPr lang="en-US" sz="2800" dirty="0">
                <a:solidFill>
                  <a:schemeClr val="tx1"/>
                </a:solidFill>
              </a:rPr>
              <a:t>to </a:t>
            </a:r>
            <a:r>
              <a:rPr lang="en-US" sz="2800" dirty="0" smtClean="0">
                <a:solidFill>
                  <a:schemeClr val="tx1"/>
                </a:solidFill>
              </a:rPr>
              <a:t>implement (simplicity)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The </a:t>
            </a:r>
            <a:r>
              <a:rPr lang="en-US" sz="2800" dirty="0">
                <a:solidFill>
                  <a:schemeClr val="tx1"/>
                </a:solidFill>
              </a:rPr>
              <a:t>accuracy </a:t>
            </a:r>
            <a:r>
              <a:rPr lang="en-US" sz="28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800" dirty="0" smtClean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Faster 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Time Complexity O(n)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Compared to: Conditional </a:t>
            </a:r>
            <a:r>
              <a:rPr lang="en-US" sz="2400" dirty="0">
                <a:solidFill>
                  <a:schemeClr val="tx1"/>
                </a:solidFill>
              </a:rPr>
              <a:t>Random Fields(CRFs</a:t>
            </a:r>
            <a:r>
              <a:rPr lang="en-US" sz="2400" dirty="0" smtClean="0">
                <a:solidFill>
                  <a:schemeClr val="tx1"/>
                </a:solidFill>
              </a:rPr>
              <a:t>), which is 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</a:rPr>
              <a:t>) using Viterbi </a:t>
            </a:r>
            <a:r>
              <a:rPr lang="en-US" sz="2400" dirty="0" smtClean="0">
                <a:solidFill>
                  <a:schemeClr val="tx1"/>
                </a:solidFill>
              </a:rPr>
              <a:t>algorithm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 Processed Similarly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Semantic labeling and pattern matching used for other types of information, not just degrees: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E.g.: majors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51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54" y="1981200"/>
            <a:ext cx="8228013" cy="4572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A high-level language such as Java, Groovy, Ruby or Python; we use Java and Groovy </a:t>
            </a:r>
            <a:r>
              <a:rPr lang="en-US" sz="2400" dirty="0" smtClean="0"/>
              <a:t>extensively</a:t>
            </a: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</a:t>
            </a:r>
            <a:r>
              <a:rPr lang="en-US" sz="2400" dirty="0" smtClean="0"/>
              <a:t>great</a:t>
            </a: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</a:t>
            </a:r>
            <a:r>
              <a:rPr lang="en-US" sz="2400" dirty="0" smtClean="0"/>
              <a:t>Services</a:t>
            </a:r>
          </a:p>
          <a:p>
            <a:pPr marL="0" indent="0">
              <a:buClr>
                <a:srgbClr val="C00000"/>
              </a:buClr>
            </a:pPr>
            <a:endParaRPr lang="en-US" sz="2400" dirty="0"/>
          </a:p>
          <a:p>
            <a:pPr marL="0" indent="0">
              <a:buClr>
                <a:srgbClr val="C00000"/>
              </a:buClr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Skills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91884" cy="35052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 smtClean="0"/>
              <a:t>Skill based Ontology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determine similarity between different nodes in the ontology?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83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54" y="1981200"/>
            <a:ext cx="8228013" cy="4572000"/>
          </a:xfrm>
        </p:spPr>
        <p:txBody>
          <a:bodyPr/>
          <a:lstStyle/>
          <a:p>
            <a:pPr marL="0" indent="0">
              <a:buClr>
                <a:srgbClr val="C00000"/>
              </a:buClr>
            </a:pPr>
            <a:r>
              <a:rPr lang="en-US" sz="2400" dirty="0" smtClean="0"/>
              <a:t>We can automatically learn skill similarity from the sentences themselves using statistical measures.</a:t>
            </a:r>
          </a:p>
          <a:p>
            <a:pPr marL="0" indent="0">
              <a:buClr>
                <a:srgbClr val="C00000"/>
              </a:buClr>
            </a:pPr>
            <a:endParaRPr lang="en-US" sz="2400" dirty="0" smtClean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high-level language such as Java, Groovy, Ruby or Python; we use Java and Groovy </a:t>
            </a:r>
            <a:r>
              <a:rPr lang="en-US" sz="2400" dirty="0" smtClean="0"/>
              <a:t>extensively</a:t>
            </a: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</a:t>
            </a:r>
            <a:r>
              <a:rPr lang="en-US" sz="2400" dirty="0" smtClean="0"/>
              <a:t>great</a:t>
            </a: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</a:t>
            </a:r>
            <a:r>
              <a:rPr lang="en-US" sz="2400" dirty="0" smtClean="0"/>
              <a:t>Services</a:t>
            </a:r>
          </a:p>
          <a:p>
            <a:pPr marL="0" indent="0">
              <a:buClr>
                <a:srgbClr val="C00000"/>
              </a:buClr>
            </a:pPr>
            <a:endParaRPr lang="en-US" sz="2400" dirty="0"/>
          </a:p>
          <a:p>
            <a:pPr marL="0" indent="0">
              <a:buClr>
                <a:srgbClr val="C00000"/>
              </a:buClr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Skill Similarity Computation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We can use a statistical based measure to automatically determine skill similarity using the following guidelines: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b="1" i="1" dirty="0" smtClean="0"/>
              <a:t>Related </a:t>
            </a:r>
            <a:r>
              <a:rPr lang="en-US" sz="2800" b="1" i="1" dirty="0"/>
              <a:t>skills always exist in the job </a:t>
            </a:r>
            <a:r>
              <a:rPr lang="en-US" sz="2800" b="1" i="1" dirty="0" smtClean="0"/>
              <a:t>description simultaneously.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b="1" i="1" dirty="0" smtClean="0"/>
              <a:t>The smaller the distance between two skills, the closer the relationship between them.  </a:t>
            </a:r>
            <a:endParaRPr lang="en-US" sz="2800" b="1" i="1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Skill Similarity Computation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6471"/>
            <a:ext cx="8305800" cy="498157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The </a:t>
            </a:r>
            <a:r>
              <a:rPr lang="en-US" sz="2800" dirty="0"/>
              <a:t>number of documents in which the two terms exist together </a:t>
            </a:r>
            <a:r>
              <a:rPr lang="en-US" sz="2800" dirty="0" smtClean="0"/>
              <a:t>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         The </a:t>
            </a:r>
            <a:r>
              <a:rPr lang="en-US" sz="2800" dirty="0"/>
              <a:t>number of </a:t>
            </a:r>
            <a:r>
              <a:rPr lang="en-US" sz="2800" dirty="0" smtClean="0"/>
              <a:t>documents that </a:t>
            </a:r>
            <a:r>
              <a:rPr lang="en-US" sz="2800" dirty="0"/>
              <a:t>have </a:t>
            </a:r>
            <a:r>
              <a:rPr lang="en-US" sz="2800" dirty="0" smtClean="0"/>
              <a:t>at </a:t>
            </a:r>
            <a:r>
              <a:rPr lang="en-US" sz="2800" dirty="0"/>
              <a:t>least one </a:t>
            </a:r>
            <a:r>
              <a:rPr lang="en-US" sz="2800" dirty="0" smtClean="0"/>
              <a:t>them.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                             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</a:t>
            </a:r>
            <a:r>
              <a:rPr lang="en-US" sz="2800" dirty="0" smtClean="0"/>
              <a:t>the documents </a:t>
            </a:r>
            <a:r>
              <a:rPr lang="en-US" sz="2800" dirty="0"/>
              <a:t>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0679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Skill Similarity Equation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49712"/>
            <a:ext cx="7962900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103389"/>
            <a:ext cx="762000" cy="449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76" y="4029014"/>
            <a:ext cx="764498" cy="386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923" y="4891733"/>
            <a:ext cx="3562350" cy="4913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10323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</a:t>
            </a:r>
            <a:r>
              <a:rPr lang="en-US" dirty="0" smtClean="0"/>
              <a:t>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08076" cy="994172"/>
          </a:xfrm>
        </p:spPr>
        <p:txBody>
          <a:bodyPr/>
          <a:lstStyle/>
          <a:p>
            <a:r>
              <a:rPr lang="en-US" dirty="0" smtClean="0"/>
              <a:t>Automatically Calculated Similarity Values between Skills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3" y="1981200"/>
            <a:ext cx="8629650" cy="4181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résumé has the most personal information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Education Background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Using </a:t>
            </a:r>
            <a:r>
              <a:rPr lang="en-US" sz="2800" dirty="0"/>
              <a:t>the résumé </a:t>
            </a:r>
            <a:r>
              <a:rPr lang="en-US" sz="2800" dirty="0" smtClean="0"/>
              <a:t>as a query to search jobs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Ranking the jobs by their similarity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8013" cy="701675"/>
          </a:xfrm>
        </p:spPr>
        <p:txBody>
          <a:bodyPr/>
          <a:lstStyle/>
          <a:p>
            <a:r>
              <a:rPr lang="en-US" dirty="0" smtClean="0"/>
              <a:t>Our Idea: Use Résumé as Query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Ontology </a:t>
            </a:r>
            <a:r>
              <a:rPr lang="en-US" sz="3200" b="1" dirty="0" smtClean="0">
                <a:solidFill>
                  <a:srgbClr val="FF0000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</a:t>
            </a:r>
            <a:r>
              <a:rPr lang="en-US" sz="3200" b="1" dirty="0" smtClean="0">
                <a:solidFill>
                  <a:schemeClr val="tx1"/>
                </a:solidFill>
              </a:rPr>
              <a:t>Similarity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9144000" cy="6787387"/>
          </a:xfrm>
        </p:spPr>
      </p:pic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3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construct our ontology as automatically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36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5613" cy="994172"/>
          </a:xfrm>
        </p:spPr>
        <p:txBody>
          <a:bodyPr/>
          <a:lstStyle/>
          <a:p>
            <a:r>
              <a:rPr lang="en-US" dirty="0" smtClean="0"/>
              <a:t>Example Skill Sentences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62600" y="-50442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52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3459" y="1828800"/>
            <a:ext cx="8319541" cy="47244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Bootstrapping approach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Collect 50 initial terms manually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Find new terms using pattern matching library and regex expression: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TERM , * , *, (AND)? TERM </a:t>
            </a:r>
            <a:endParaRPr lang="en-US" sz="2000" dirty="0" smtClean="0"/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Check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</a:p>
          <a:p>
            <a:pPr marL="1200150" lvl="3" indent="0">
              <a:buClr>
                <a:srgbClr val="C00000"/>
              </a:buClr>
            </a:pPr>
            <a:r>
              <a:rPr lang="en-US" dirty="0" err="1" smtClean="0"/>
              <a:t>Dbpedia</a:t>
            </a:r>
            <a:r>
              <a:rPr lang="en-US" dirty="0" smtClean="0"/>
              <a:t> has an API to return an xml description of the term, including technical </a:t>
            </a:r>
            <a:r>
              <a:rPr lang="en-US" dirty="0"/>
              <a:t>categories like software, programming language and so on. </a:t>
            </a:r>
            <a:endParaRPr lang="en-US" dirty="0" smtClean="0"/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Add the new terms to term list based on information from </a:t>
            </a:r>
            <a:r>
              <a:rPr lang="en-US" sz="2400" dirty="0" err="1" smtClean="0"/>
              <a:t>Dbpedia</a:t>
            </a:r>
            <a:endParaRPr lang="en-US" sz="2400" dirty="0" smtClean="0"/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3459" y="533400"/>
            <a:ext cx="8014741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Automatically Extracting Terms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-63321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111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1000" y="1828800"/>
            <a:ext cx="8458200" cy="449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Bootstrap Approach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8149202" cy="358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62600" y="-50442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2816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62777"/>
            <a:ext cx="7792067" cy="994172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Dbpedia</a:t>
            </a:r>
            <a:r>
              <a:rPr lang="en-US" dirty="0" smtClean="0"/>
              <a:t> Page on XSL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62600" y="-63321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9443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pPr marL="0" indent="0">
              <a:buClr>
                <a:srgbClr val="C00000"/>
              </a:buClr>
            </a:pPr>
            <a:r>
              <a:rPr lang="en-US" sz="2400" dirty="0" smtClean="0"/>
              <a:t>Initial list included: Java, Python, JavaScript, HTML , CSS, and some other well known skills. We were able to obtain the rest using our bootstrapping technique:</a:t>
            </a:r>
          </a:p>
          <a:p>
            <a:pPr marL="0" indent="0">
              <a:buClr>
                <a:srgbClr val="C00000"/>
              </a:buClr>
            </a:pPr>
            <a:endParaRPr lang="en-US" sz="2400" dirty="0" smtClean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high-level language such as Java, Groovy, Ruby or Python; we use Java and Groovy </a:t>
            </a:r>
            <a:r>
              <a:rPr lang="en-US" sz="2400" dirty="0" smtClean="0"/>
              <a:t>extensively</a:t>
            </a: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</a:t>
            </a:r>
            <a:r>
              <a:rPr lang="en-US" sz="2400" dirty="0" smtClean="0"/>
              <a:t>great</a:t>
            </a: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5613" cy="994172"/>
          </a:xfrm>
        </p:spPr>
        <p:txBody>
          <a:bodyPr/>
          <a:lstStyle/>
          <a:p>
            <a:r>
              <a:rPr lang="en-US" dirty="0" smtClean="0"/>
              <a:t>Automatically Extracting Terms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62600" y="-50442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05357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Model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8013" cy="5046901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Similarity value is the summation of weighted similarity values of each field in the models  </a:t>
                </a:r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the user‘s résumé </a:t>
                </a:r>
                <a:r>
                  <a:rPr lang="en-US" sz="2400" dirty="0" smtClean="0"/>
                  <a:t>model</a:t>
                </a:r>
                <a:endParaRPr lang="en-US" sz="2400" dirty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is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feature of résumé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/>
                  <a:t>the job description model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/>
                  <a:t>  </a:t>
                </a:r>
                <a:r>
                  <a:rPr lang="en-US" sz="2400" dirty="0"/>
                  <a:t>is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feature of job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is the weight for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feature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8013" cy="5046901"/>
              </a:xfrm>
              <a:blipFill rotWithShape="1">
                <a:blip r:embed="rId2"/>
                <a:stretch>
                  <a:fillRect b="-53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 smtClean="0"/>
              <a:t>Model Similarity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90800"/>
            <a:ext cx="5493544" cy="11072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9800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35008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957063" y="1774930"/>
            <a:ext cx="4926935" cy="44734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584" y="18024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227" y="572574"/>
            <a:ext cx="6772275" cy="994172"/>
          </a:xfrm>
        </p:spPr>
        <p:txBody>
          <a:bodyPr/>
          <a:lstStyle/>
          <a:p>
            <a:r>
              <a:rPr lang="en-US" dirty="0" smtClean="0"/>
              <a:t>Screenshot of Our System</a:t>
            </a:r>
            <a:endParaRPr lang="en-US" dirty="0"/>
          </a:p>
        </p:txBody>
      </p:sp>
      <p:sp>
        <p:nvSpPr>
          <p:cNvPr id="6" name="左右箭头 16"/>
          <p:cNvSpPr/>
          <p:nvPr/>
        </p:nvSpPr>
        <p:spPr>
          <a:xfrm>
            <a:off x="3200400" y="3604323"/>
            <a:ext cx="722499" cy="2818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  <p:pic>
        <p:nvPicPr>
          <p:cNvPr id="1026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9" y="1905387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Motivation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8305800" y="1981200"/>
            <a:ext cx="578198" cy="457200"/>
          </a:xfrm>
          <a:prstGeom prst="ellipse">
            <a:avLst/>
          </a:prstGeom>
          <a:solidFill>
            <a:srgbClr val="00B8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Similarity - </a:t>
            </a:r>
            <a:r>
              <a:rPr lang="en-US" dirty="0"/>
              <a:t>Major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6228602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9046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90600" y="4343400"/>
                <a:ext cx="6248400" cy="1721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major in résumé </a:t>
                </a:r>
                <a:r>
                  <a:rPr lang="en-US" dirty="0">
                    <a:solidFill>
                      <a:schemeClr val="tx1"/>
                    </a:solidFill>
                  </a:rPr>
                  <a:t>model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is the major in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job model </a:t>
                </a:r>
                <a:r>
                  <a:rPr lang="en-US" dirty="0" smtClean="0"/>
                  <a:t>j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𝑟𝑒𝑙𝑎𝑡𝑒𝑑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related majors of major in job model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343400"/>
                <a:ext cx="6248400" cy="17218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72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Similarity - Degree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94" y="2819400"/>
            <a:ext cx="6878596" cy="2286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14"/>
              </p:ext>
            </p:extLst>
          </p:nvPr>
        </p:nvGraphicFramePr>
        <p:xfrm>
          <a:off x="711625" y="1828046"/>
          <a:ext cx="7848601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  <a:gridCol w="1844993"/>
                <a:gridCol w="1471613"/>
                <a:gridCol w="1255394"/>
                <a:gridCol w="1295401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 School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Bachelor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Ph.D.</a:t>
                      </a:r>
                      <a:endParaRPr lang="en-US" sz="20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12985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82655" y="5257800"/>
                <a:ext cx="6248400" cy="943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𝑑𝑒𝑔𝑟𝑒𝑒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degree in résumé </a:t>
                </a:r>
                <a:r>
                  <a:rPr lang="en-US" dirty="0">
                    <a:solidFill>
                      <a:schemeClr val="tx1"/>
                    </a:solidFill>
                  </a:rPr>
                  <a:t>model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𝑑𝑒𝑔𝑟𝑒𝑒</m:t>
                        </m:r>
                      </m:sub>
                    </m:sSub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is the degree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job model </a:t>
                </a:r>
                <a:r>
                  <a:rPr lang="en-US" dirty="0" smtClean="0"/>
                  <a:t>j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55" y="5257800"/>
                <a:ext cx="6248400" cy="943592"/>
              </a:xfrm>
              <a:prstGeom prst="rect">
                <a:avLst/>
              </a:prstGeom>
              <a:blipFill rotWithShape="0">
                <a:blip r:embed="rId3"/>
                <a:stretch>
                  <a:fillRect l="-1268" t="-5195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0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Similarity - Job Title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654647" cy="4114799"/>
          </a:xfrm>
        </p:spPr>
        <p:txBody>
          <a:bodyPr/>
          <a:lstStyle/>
          <a:p>
            <a:pPr marL="457200" lvl="1" indent="-457200">
              <a:spcBef>
                <a:spcPts val="8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400" dirty="0" smtClean="0"/>
              <a:t>J</a:t>
            </a:r>
            <a:r>
              <a:rPr lang="en-US" sz="2400" dirty="0" smtClean="0"/>
              <a:t>ob Role (Developer</a:t>
            </a:r>
            <a:r>
              <a:rPr lang="en-US" sz="2400" dirty="0"/>
              <a:t>, </a:t>
            </a:r>
            <a:r>
              <a:rPr lang="en-US" sz="2400" dirty="0" smtClean="0"/>
              <a:t>Manager</a:t>
            </a:r>
            <a:r>
              <a:rPr lang="en-US" sz="2400" dirty="0"/>
              <a:t>, </a:t>
            </a:r>
            <a:r>
              <a:rPr lang="en-US" sz="2400" dirty="0" smtClean="0"/>
              <a:t>Administrator)</a:t>
            </a:r>
            <a:endParaRPr lang="en-US" sz="24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Job Level </a:t>
            </a:r>
            <a:r>
              <a:rPr lang="en-US" sz="2400" dirty="0" smtClean="0"/>
              <a:t>(Junior</a:t>
            </a:r>
            <a:r>
              <a:rPr lang="en-US" sz="2400" dirty="0"/>
              <a:t>, </a:t>
            </a:r>
            <a:r>
              <a:rPr lang="en-US" sz="2400" dirty="0" smtClean="0"/>
              <a:t>Senior </a:t>
            </a:r>
            <a:r>
              <a:rPr lang="en-US" sz="2400" dirty="0"/>
              <a:t>and </a:t>
            </a:r>
            <a:r>
              <a:rPr lang="en-US" sz="2400" dirty="0" smtClean="0"/>
              <a:t>Architect</a:t>
            </a:r>
            <a:r>
              <a:rPr lang="en-US" sz="2400" dirty="0"/>
              <a:t>)</a:t>
            </a:r>
            <a:endParaRPr lang="en-US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Platform (Database, J2EE, Web 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Programming language (Python, Java, C++)</a:t>
            </a:r>
            <a:endParaRPr lang="en-US" altLang="zh-CN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400" dirty="0" smtClean="0"/>
              <a:t>Summation </a:t>
            </a:r>
            <a:r>
              <a:rPr lang="en-US" altLang="zh-CN" sz="2400" dirty="0"/>
              <a:t>of similarity all </a:t>
            </a:r>
            <a:r>
              <a:rPr lang="en-US" altLang="zh-CN" sz="2400" dirty="0" smtClean="0"/>
              <a:t>the fields between job and </a:t>
            </a:r>
            <a:r>
              <a:rPr lang="en-US" sz="2400" dirty="0" smtClean="0"/>
              <a:t>résumé (.25 for each found similarity, totaling a max of 1)</a:t>
            </a:r>
            <a:endParaRPr lang="en-US" altLang="zh-CN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400" dirty="0" smtClean="0"/>
              <a:t>If there are several job titles in the </a:t>
            </a:r>
            <a:r>
              <a:rPr lang="en-US" sz="2400" dirty="0" smtClean="0"/>
              <a:t>résumé, we return the one with </a:t>
            </a:r>
            <a:r>
              <a:rPr lang="en-US" sz="2400" dirty="0"/>
              <a:t>maximum </a:t>
            </a:r>
            <a:r>
              <a:rPr lang="en-US" altLang="zh-CN" sz="2400" dirty="0"/>
              <a:t>similarity </a:t>
            </a:r>
            <a:r>
              <a:rPr lang="en-US" altLang="zh-CN" sz="2400" dirty="0" smtClean="0"/>
              <a:t>value.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557145" y="-38637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141861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Similarity - Skills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04800" y="3505201"/>
            <a:ext cx="8654647" cy="2590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is </a:t>
            </a:r>
            <a:r>
              <a:rPr lang="en-US" sz="2800" dirty="0"/>
              <a:t>the </a:t>
            </a:r>
            <a:r>
              <a:rPr lang="en-US" sz="2800" dirty="0" err="1"/>
              <a:t>i</a:t>
            </a:r>
            <a:r>
              <a:rPr lang="en-US" sz="2800" baseline="30000" dirty="0" err="1"/>
              <a:t>th</a:t>
            </a:r>
            <a:r>
              <a:rPr lang="en-US" sz="2800" dirty="0"/>
              <a:t> skill in the job </a:t>
            </a:r>
            <a:r>
              <a:rPr lang="en-US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SR is the skill set of </a:t>
            </a:r>
            <a:r>
              <a:rPr lang="en-US" altLang="zh-CN" sz="2800" dirty="0" smtClean="0"/>
              <a:t>the </a:t>
            </a:r>
            <a:r>
              <a:rPr lang="en-US" altLang="zh-CN" sz="2800" dirty="0"/>
              <a:t>résumé </a:t>
            </a:r>
            <a:r>
              <a:rPr lang="en-US" altLang="zh-CN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If </a:t>
            </a:r>
            <a:r>
              <a:rPr lang="en-US" altLang="zh-CN" sz="2800" dirty="0" smtClean="0"/>
              <a:t>      in the </a:t>
            </a:r>
            <a:r>
              <a:rPr lang="en-US" altLang="zh-CN" sz="2800" dirty="0"/>
              <a:t>skill set SR, </a:t>
            </a:r>
            <a:r>
              <a:rPr lang="en-US" altLang="zh-CN" sz="2800" dirty="0" smtClean="0"/>
              <a:t>return 1.</a:t>
            </a:r>
            <a:endParaRPr lang="en-US" altLang="zh-CN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Otherwise, return the 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 (computed during the ontology similarity phase).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09506"/>
            <a:ext cx="7410450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64535"/>
            <a:ext cx="508416" cy="415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64" y="4642022"/>
            <a:ext cx="508416" cy="4159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53200" y="-5044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21106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Model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valuation 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6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95" y="1981200"/>
            <a:ext cx="8107005" cy="2286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Comparison of our </a:t>
            </a:r>
            <a:r>
              <a:rPr lang="en-US" sz="2800" dirty="0" err="1" smtClean="0"/>
              <a:t>RegEx</a:t>
            </a:r>
            <a:r>
              <a:rPr lang="en-US" sz="2800" dirty="0" smtClean="0"/>
              <a:t> Library and Semantic Labeling Methods to: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Conditional </a:t>
            </a:r>
            <a:r>
              <a:rPr lang="en-US" altLang="zh-CN" sz="2000" dirty="0"/>
              <a:t>Random Fields (CRFs)</a:t>
            </a:r>
            <a:r>
              <a:rPr lang="en-US" sz="2000" dirty="0"/>
              <a:t> Model</a:t>
            </a:r>
          </a:p>
          <a:p>
            <a:pPr marL="1257300" lvl="2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Used CRF</a:t>
            </a:r>
            <a:r>
              <a:rPr lang="en-US" sz="1600" dirty="0"/>
              <a:t>++ </a:t>
            </a:r>
            <a:r>
              <a:rPr lang="en-US" sz="1600" dirty="0" smtClean="0"/>
              <a:t>[T </a:t>
            </a:r>
            <a:r>
              <a:rPr lang="en-US" sz="1600" dirty="0" err="1" smtClean="0"/>
              <a:t>Kudoh</a:t>
            </a:r>
            <a:r>
              <a:rPr lang="en-US" sz="1600" dirty="0" smtClean="0"/>
              <a:t>, Software</a:t>
            </a:r>
            <a:r>
              <a:rPr lang="en-US" sz="1600" dirty="0"/>
              <a:t>]</a:t>
            </a:r>
          </a:p>
          <a:p>
            <a:pPr marL="1257300" lvl="2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1600" dirty="0"/>
              <a:t>200 </a:t>
            </a:r>
            <a:r>
              <a:rPr lang="en-US" altLang="zh-CN" sz="1600" dirty="0" smtClean="0"/>
              <a:t>labeled sentences to train the CRFs model</a:t>
            </a:r>
          </a:p>
          <a:p>
            <a:pPr marL="0" indent="0">
              <a:buClr>
                <a:srgbClr val="C00000"/>
              </a:buClr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400" cy="994172"/>
          </a:xfrm>
        </p:spPr>
        <p:txBody>
          <a:bodyPr/>
          <a:lstStyle/>
          <a:p>
            <a:r>
              <a:rPr lang="en-US" dirty="0" smtClean="0"/>
              <a:t>Information </a:t>
            </a:r>
            <a:r>
              <a:rPr lang="en-US" dirty="0"/>
              <a:t>Extraction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28137"/>
              </p:ext>
            </p:extLst>
          </p:nvPr>
        </p:nvGraphicFramePr>
        <p:xfrm>
          <a:off x="883008" y="4343400"/>
          <a:ext cx="7848600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5400"/>
                <a:gridCol w="1583606"/>
                <a:gridCol w="2832782"/>
                <a:gridCol w="21368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Field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Pattern</a:t>
                      </a:r>
                    </a:p>
                    <a:p>
                      <a:r>
                        <a:rPr lang="en-US" sz="2400" dirty="0" smtClean="0"/>
                        <a:t>Number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 of Pattern M</a:t>
                      </a:r>
                      <a:r>
                        <a:rPr lang="en-US" altLang="zh-CN" sz="2400" dirty="0" smtClean="0"/>
                        <a:t>atching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 of CRFs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Degree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0.94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76400"/>
                <a:ext cx="8686800" cy="4724401"/>
              </a:xfrm>
            </p:spPr>
            <p:txBody>
              <a:bodyPr/>
              <a:lstStyle/>
              <a:p>
                <a:r>
                  <a:rPr lang="en-US" sz="2800" dirty="0"/>
                  <a:t>Discounted Cumulative Gain </a:t>
                </a:r>
                <a:r>
                  <a:rPr lang="en-US" sz="2800" dirty="0" smtClean="0"/>
                  <a:t>(DCG)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– </a:t>
                </a:r>
                <a:r>
                  <a:rPr lang="en-US" sz="2800" dirty="0" smtClean="0"/>
                  <a:t>A measure </a:t>
                </a:r>
                <a:r>
                  <a:rPr lang="en-US" sz="2800" dirty="0"/>
                  <a:t>of ranking </a:t>
                </a:r>
                <a:r>
                  <a:rPr lang="en-US" sz="2800" dirty="0" smtClean="0"/>
                  <a:t>quality. How documents are ranked according to their </a:t>
                </a:r>
                <a:r>
                  <a:rPr lang="en-US" sz="2800" dirty="0">
                    <a:solidFill>
                      <a:schemeClr val="tx1"/>
                    </a:solidFill>
                  </a:rPr>
                  <a:t>relevance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scores</a:t>
                </a:r>
                <a:r>
                  <a:rPr lang="en-US" sz="2800" dirty="0" smtClean="0"/>
                  <a:t>. </a:t>
                </a:r>
                <a:r>
                  <a:rPr lang="en-US" sz="2000" dirty="0"/>
                  <a:t>(</a:t>
                </a:r>
                <a:r>
                  <a:rPr lang="de-DE" sz="2000" dirty="0"/>
                  <a:t>CD Manning, P Raghavan and H Schütze, 2008</a:t>
                </a:r>
                <a:r>
                  <a:rPr lang="en-US" sz="2000" dirty="0"/>
                  <a:t>)</a:t>
                </a:r>
                <a:endParaRPr lang="en-US" sz="2800" dirty="0"/>
              </a:p>
              <a:p>
                <a:endParaRPr lang="en-US" sz="2800" dirty="0"/>
              </a:p>
              <a:p>
                <a:endParaRPr lang="en-US" dirty="0" smtClean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: the position of the document.  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𝑟𝑒𝑙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aseline="-25000" dirty="0" smtClean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the </a:t>
                </a:r>
                <a:r>
                  <a:rPr lang="en-US" sz="2800" dirty="0">
                    <a:solidFill>
                      <a:schemeClr val="tx1"/>
                    </a:solidFill>
                  </a:rPr>
                  <a:t>relevance score assessors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given </a:t>
                </a:r>
                <a:r>
                  <a:rPr lang="en-US" sz="2800" dirty="0">
                    <a:solidFill>
                      <a:schemeClr val="tx1"/>
                    </a:solidFill>
                  </a:rPr>
                  <a:t>to document 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at position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: the number of first p query results.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76400"/>
                <a:ext cx="8686800" cy="4724401"/>
              </a:xfrm>
              <a:blipFill rotWithShape="1">
                <a:blip r:embed="rId3"/>
                <a:stretch>
                  <a:fillRect b="-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834193" cy="994172"/>
          </a:xfrm>
        </p:spPr>
        <p:txBody>
          <a:bodyPr/>
          <a:lstStyle/>
          <a:p>
            <a:r>
              <a:rPr lang="en-US" dirty="0"/>
              <a:t>Ontology </a:t>
            </a:r>
            <a:r>
              <a:rPr lang="en-US" dirty="0" smtClean="0"/>
              <a:t>Similarity </a:t>
            </a:r>
            <a:r>
              <a:rPr lang="en-US" dirty="0" smtClean="0">
                <a:solidFill>
                  <a:schemeClr val="tx1"/>
                </a:solidFill>
              </a:rPr>
              <a:t>Evaluation</a:t>
            </a:r>
            <a:endParaRPr lang="en-US" dirty="0"/>
          </a:p>
        </p:txBody>
      </p:sp>
      <p:pic>
        <p:nvPicPr>
          <p:cNvPr id="1026" name="Picture 2" descr=" \mathrm{DCG_{p}} = \sum_{i=1}^{p} \frac{ 2^{rel_{i}} - 1 }{ \log_{2}(i+1)}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29000"/>
            <a:ext cx="3294641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993" y="1847741"/>
            <a:ext cx="8228013" cy="4724401"/>
          </a:xfrm>
        </p:spPr>
        <p:txBody>
          <a:bodyPr/>
          <a:lstStyle/>
          <a:p>
            <a:r>
              <a:rPr lang="en-US" sz="2800" dirty="0" smtClean="0"/>
              <a:t>NDCG </a:t>
            </a:r>
            <a:r>
              <a:rPr lang="en-US" sz="2800" dirty="0">
                <a:solidFill>
                  <a:schemeClr val="tx1"/>
                </a:solidFill>
              </a:rPr>
              <a:t>–</a:t>
            </a:r>
            <a:r>
              <a:rPr lang="en-US" sz="2800" dirty="0" smtClean="0"/>
              <a:t> Normalized </a:t>
            </a:r>
            <a:r>
              <a:rPr lang="en-US" sz="2800" dirty="0"/>
              <a:t>Discounted Cumulative </a:t>
            </a:r>
            <a:r>
              <a:rPr lang="en-US" sz="2800" dirty="0" smtClean="0"/>
              <a:t>Gain </a:t>
            </a:r>
            <a:r>
              <a:rPr lang="en-US" sz="2400" dirty="0"/>
              <a:t>(</a:t>
            </a:r>
            <a:r>
              <a:rPr lang="de-DE" sz="2400" dirty="0"/>
              <a:t>CD Manning, P Raghavan and H Schütze, 2008</a:t>
            </a:r>
            <a:r>
              <a:rPr lang="en-US" sz="2400" dirty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/>
              <a:t>IDCG </a:t>
            </a:r>
            <a:r>
              <a:rPr lang="en-US" sz="2800" dirty="0">
                <a:solidFill>
                  <a:schemeClr val="tx1"/>
                </a:solidFill>
              </a:rPr>
              <a:t>–</a:t>
            </a:r>
            <a:r>
              <a:rPr lang="en-US" sz="2800" dirty="0"/>
              <a:t> </a:t>
            </a:r>
            <a:r>
              <a:rPr lang="en-US" sz="2800" dirty="0" smtClean="0"/>
              <a:t>Ideal Discounted </a:t>
            </a:r>
            <a:r>
              <a:rPr lang="en-US" sz="2800" dirty="0"/>
              <a:t>Cumulative </a:t>
            </a:r>
            <a:r>
              <a:rPr lang="en-US" sz="2800" dirty="0" smtClean="0"/>
              <a:t>Gain. The DCG value that the documents are strictly sorted by their relevance values.  </a:t>
            </a:r>
            <a:endParaRPr lang="en-US" sz="2800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343775" cy="994172"/>
          </a:xfrm>
        </p:spPr>
        <p:txBody>
          <a:bodyPr/>
          <a:lstStyle/>
          <a:p>
            <a:r>
              <a:rPr lang="en-US" dirty="0"/>
              <a:t>Ontology </a:t>
            </a:r>
            <a:r>
              <a:rPr lang="en-US" dirty="0" smtClean="0"/>
              <a:t>Similarity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NDCG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47800" y="2937354"/>
                <a:ext cx="3446293" cy="1167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𝑁𝐷𝐶𝐺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𝐷𝐶𝐺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𝐼𝐷𝐶𝐺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937354"/>
                <a:ext cx="3446293" cy="11673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43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668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676400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Terms similarity for JavaScript, </a:t>
            </a:r>
            <a:r>
              <a:rPr lang="en-US" altLang="zh-CN" dirty="0" smtClean="0">
                <a:solidFill>
                  <a:schemeClr val="tx1"/>
                </a:solidFill>
              </a:rPr>
              <a:t>NDCG = 0.94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89904"/>
              </p:ext>
            </p:extLst>
          </p:nvPr>
        </p:nvGraphicFramePr>
        <p:xfrm>
          <a:off x="486412" y="2196570"/>
          <a:ext cx="8505187" cy="412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3029"/>
                <a:gridCol w="1771959"/>
                <a:gridCol w="1752600"/>
                <a:gridCol w="3657599"/>
              </a:tblGrid>
              <a:tr h="72348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Term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Computed</a:t>
                      </a:r>
                    </a:p>
                    <a:p>
                      <a:r>
                        <a:rPr lang="en-US" sz="2400" b="1" dirty="0" smtClean="0"/>
                        <a:t>Similarity Value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Computed</a:t>
                      </a:r>
                      <a:r>
                        <a:rPr lang="en-US" sz="2400" b="1" baseline="0" dirty="0" smtClean="0"/>
                        <a:t> Similarity Rank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Human Labeled Relevance</a:t>
                      </a:r>
                    </a:p>
                    <a:p>
                      <a:r>
                        <a:rPr lang="en-US" sz="2400" b="1" dirty="0" smtClean="0"/>
                        <a:t>(5 is best, 1</a:t>
                      </a:r>
                      <a:r>
                        <a:rPr lang="en-US" sz="2400" b="1" baseline="0" dirty="0" smtClean="0"/>
                        <a:t> is worst</a:t>
                      </a:r>
                      <a:r>
                        <a:rPr lang="en-US" sz="2400" b="1" dirty="0" smtClean="0"/>
                        <a:t>)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732" y="1645176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Terms similarity for HTML, </a:t>
            </a:r>
            <a:r>
              <a:rPr lang="en-US" altLang="zh-CN" dirty="0" smtClean="0">
                <a:solidFill>
                  <a:schemeClr val="tx1"/>
                </a:solidFill>
              </a:rPr>
              <a:t>NDCG = 0.97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924750"/>
              </p:ext>
            </p:extLst>
          </p:nvPr>
        </p:nvGraphicFramePr>
        <p:xfrm>
          <a:off x="457200" y="2286000"/>
          <a:ext cx="8305800" cy="412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828800"/>
                <a:gridCol w="1752600"/>
                <a:gridCol w="3429000"/>
              </a:tblGrid>
              <a:tr h="72348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Term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Computed</a:t>
                      </a:r>
                    </a:p>
                    <a:p>
                      <a:r>
                        <a:rPr lang="en-US" sz="2400" b="1" dirty="0" smtClean="0"/>
                        <a:t>Similarity Value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Computed</a:t>
                      </a:r>
                      <a:r>
                        <a:rPr lang="en-US" sz="2400" b="1" baseline="0" dirty="0" smtClean="0"/>
                        <a:t> Similarity Rank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Human Labeled Relevance</a:t>
                      </a:r>
                    </a:p>
                    <a:p>
                      <a:r>
                        <a:rPr lang="en-US" sz="2400" b="1" dirty="0" smtClean="0"/>
                        <a:t>(5 is best, 1</a:t>
                      </a:r>
                      <a:r>
                        <a:rPr lang="en-US" sz="2400" b="1" baseline="0" dirty="0" smtClean="0"/>
                        <a:t> is worst</a:t>
                      </a:r>
                      <a:r>
                        <a:rPr lang="en-US" sz="2400" b="1" dirty="0" smtClean="0"/>
                        <a:t>)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résumé </a:t>
            </a:r>
            <a:r>
              <a:rPr lang="en-US" sz="2400" dirty="0" smtClean="0"/>
              <a:t>to </a:t>
            </a:r>
            <a:r>
              <a:rPr lang="en-US" sz="2400" dirty="0"/>
              <a:t>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Contributions of our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696335"/>
            <a:ext cx="8534400" cy="701675"/>
          </a:xfrm>
        </p:spPr>
        <p:txBody>
          <a:bodyPr/>
          <a:lstStyle/>
          <a:p>
            <a:r>
              <a:rPr lang="en-US" dirty="0" smtClean="0"/>
              <a:t>Evaluation of Complete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compare our job-resume matching system with three other methods: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Kullback-Leibler</a:t>
            </a:r>
            <a:r>
              <a:rPr lang="en-US" sz="2400" dirty="0" smtClean="0"/>
              <a:t> divergence (KL)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TF-IDF weighting factor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Okapi BM25 bag of words model</a:t>
            </a:r>
          </a:p>
          <a:p>
            <a:pPr marL="0" indent="0"/>
            <a:endParaRPr lang="en-US" sz="2400" dirty="0" smtClean="0"/>
          </a:p>
          <a:p>
            <a:pPr marL="0" indent="0"/>
            <a:r>
              <a:rPr lang="en-US" sz="2400" dirty="0" smtClean="0"/>
              <a:t>For each we compute </a:t>
            </a:r>
            <a:r>
              <a:rPr lang="en-US" sz="2400" dirty="0" err="1" smtClean="0"/>
              <a:t>Precision@k</a:t>
            </a:r>
            <a:r>
              <a:rPr lang="en-US" sz="2400" dirty="0" smtClean="0"/>
              <a:t> and NDCG.</a:t>
            </a:r>
          </a:p>
          <a:p>
            <a:pPr marL="0" indent="0"/>
            <a:r>
              <a:rPr lang="en-US" sz="2400" dirty="0" smtClean="0"/>
              <a:t>IDCG (ideal DCG) is manually determined by the sorted average relevance values given by 10 human rankers matching resumes to jobs.</a:t>
            </a:r>
          </a:p>
        </p:txBody>
      </p:sp>
    </p:spTree>
    <p:extLst>
      <p:ext uri="{BB962C8B-B14F-4D97-AF65-F5344CB8AC3E}">
        <p14:creationId xmlns:p14="http://schemas.microsoft.com/office/powerpoint/2010/main" val="42528577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00987" y="1986391"/>
                <a:ext cx="8228013" cy="41910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NDCG </a:t>
                </a:r>
                <a:endParaRPr lang="en-US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 err="1" smtClean="0"/>
                  <a:t>Precision@K</a:t>
                </a:r>
                <a:r>
                  <a:rPr lang="en-US" sz="2400" dirty="0" smtClean="0"/>
                  <a:t>: </a:t>
                </a:r>
                <a:r>
                  <a:rPr lang="en-US" sz="2800" dirty="0" smtClean="0"/>
                  <a:t> The </a:t>
                </a:r>
                <a:r>
                  <a:rPr lang="en-US" sz="2800" dirty="0"/>
                  <a:t>proportion of relevant documents in the first </a:t>
                </a:r>
                <a:r>
                  <a:rPr lang="en-US" sz="2800" dirty="0" smtClean="0"/>
                  <a:t>K results</a:t>
                </a:r>
                <a:r>
                  <a:rPr lang="en-US" sz="2800" dirty="0"/>
                  <a:t>. </a:t>
                </a:r>
                <a:r>
                  <a:rPr lang="en-US" sz="1800" dirty="0"/>
                  <a:t>(</a:t>
                </a:r>
                <a:r>
                  <a:rPr lang="de-DE" sz="1800" dirty="0"/>
                  <a:t>CD Manning, P Raghavan and H Schütze, 2008</a:t>
                </a:r>
                <a:r>
                  <a:rPr lang="en-US" sz="1800" dirty="0"/>
                  <a:t>)</a:t>
                </a: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/>
                  <a:t>: related documents number in first K documents </a:t>
                </a: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987" y="1986391"/>
                <a:ext cx="8228013" cy="4191000"/>
              </a:xfrm>
              <a:blipFill rotWithShape="0">
                <a:blip r:embed="rId2"/>
                <a:stretch>
                  <a:fillRect l="-1037" t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10600" cy="994172"/>
          </a:xfrm>
        </p:spPr>
        <p:txBody>
          <a:bodyPr/>
          <a:lstStyle/>
          <a:p>
            <a:r>
              <a:rPr lang="en-US" dirty="0"/>
              <a:t> Résumé – Job </a:t>
            </a:r>
            <a:r>
              <a:rPr lang="en-US" dirty="0" smtClean="0"/>
              <a:t>Matching Precision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33600" y="3733800"/>
                <a:ext cx="3848100" cy="10172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tx1"/>
                          </a:solidFill>
                        </a:rPr>
                        <m:t>Precision</m:t>
                      </m:r>
                      <m:r>
                        <a:rPr lang="en-US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733800"/>
                <a:ext cx="3848100" cy="10172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5126" y="1752600"/>
                <a:ext cx="8257874" cy="40386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KL</a:t>
                </a:r>
                <a:r>
                  <a:rPr lang="zh-CN" altLang="en-US" sz="2800" dirty="0" smtClean="0"/>
                  <a:t>： </a:t>
                </a:r>
                <a:r>
                  <a:rPr lang="en-US" altLang="zh-CN" sz="2800" dirty="0" err="1"/>
                  <a:t>Kullback-Leibler</a:t>
                </a:r>
                <a:r>
                  <a:rPr lang="en-US" altLang="zh-CN" sz="2800" dirty="0"/>
                  <a:t> divergence </a:t>
                </a:r>
                <a:r>
                  <a:rPr lang="en-US" altLang="zh-CN" sz="2000" dirty="0"/>
                  <a:t>(C. </a:t>
                </a:r>
                <a:r>
                  <a:rPr lang="en-US" altLang="zh-CN" sz="2000" dirty="0" err="1" smtClean="0"/>
                  <a:t>Zhai</a:t>
                </a:r>
                <a:r>
                  <a:rPr lang="en-US" altLang="zh-CN" sz="2000" dirty="0" smtClean="0"/>
                  <a:t>, 2008)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KL </a:t>
                </a:r>
                <a:r>
                  <a:rPr lang="en-US" altLang="zh-CN" sz="2800" dirty="0" smtClean="0"/>
                  <a:t>is </a:t>
                </a:r>
                <a:r>
                  <a:rPr lang="en-US" altLang="zh-CN" sz="2800" dirty="0"/>
                  <a:t>a measure of the information lost when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800" dirty="0"/>
                  <a:t> is used to approximate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800" dirty="0" smtClean="0"/>
                  <a:t>: Probability of word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/>
                  <a:t> in document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 Probability of word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in document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126" y="1752600"/>
                <a:ext cx="8257874" cy="40386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Kullback-Leibler</a:t>
            </a:r>
            <a:r>
              <a:rPr lang="en-US" altLang="zh-CN" dirty="0"/>
              <a:t> </a:t>
            </a:r>
            <a:r>
              <a:rPr lang="en-US" altLang="zh-CN" dirty="0" smtClean="0"/>
              <a:t>Divergence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pic>
        <p:nvPicPr>
          <p:cNvPr id="1026" name="Picture 2" descr="D_{\mathrm{KL}}(P\|Q) = \sum_i P(i) \, \ln\frac{P(i)}{Q(i)}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4191000" cy="85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57912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Intuition Behind Measure: How well does this job approximate this resume, or vice-versa.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5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5126" y="1752600"/>
                <a:ext cx="8228013" cy="25908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‑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𝑖𝑑𝑓</m:t>
                    </m:r>
                  </m:oMath>
                </a14:m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A weighting </a:t>
                </a:r>
                <a:r>
                  <a:rPr lang="en-US" altLang="zh-CN" sz="2400" dirty="0"/>
                  <a:t>factor in information retrieval and text </a:t>
                </a:r>
                <a:r>
                  <a:rPr lang="en-US" altLang="zh-CN" sz="2400" dirty="0" smtClean="0"/>
                  <a:t>mining. </a:t>
                </a:r>
                <a:r>
                  <a:rPr lang="en-US" sz="2000" dirty="0"/>
                  <a:t>(</a:t>
                </a:r>
                <a:r>
                  <a:rPr lang="de-DE" sz="2000" dirty="0"/>
                  <a:t>CD Manning, P Raghavan and H Schütze, 2008</a:t>
                </a:r>
                <a:r>
                  <a:rPr lang="en-US" sz="2000" dirty="0"/>
                  <a:t>)</a:t>
                </a:r>
                <a:endParaRPr lang="en-US" altLang="zh-CN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altLang="zh-CN" sz="2400" dirty="0"/>
                  <a:t>Term </a:t>
                </a:r>
                <a:r>
                  <a:rPr lang="en-US" altLang="zh-CN" sz="2400" dirty="0" smtClean="0"/>
                  <a:t>Frequency</a:t>
                </a:r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is </a:t>
                </a:r>
                <a:r>
                  <a:rPr lang="en-US" altLang="zh-CN" sz="2400" dirty="0"/>
                  <a:t>defined as the number of times </a:t>
                </a:r>
                <a:r>
                  <a:rPr lang="en-US" altLang="zh-CN" sz="2400" dirty="0" smtClean="0"/>
                  <a:t>that term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occurs </a:t>
                </a:r>
                <a:r>
                  <a:rPr lang="en-US" altLang="zh-CN" sz="2400" dirty="0" smtClean="0"/>
                  <a:t>in document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altLang="zh-CN" sz="2400" dirty="0"/>
                  <a:t>Inverse Document </a:t>
                </a:r>
                <a:r>
                  <a:rPr lang="en-US" altLang="zh-CN" sz="2400" dirty="0" smtClean="0"/>
                  <a:t>Frequency: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</a:t>
                </a:r>
                <a:r>
                  <a:rPr lang="en-US" altLang="zh-CN" sz="2400" dirty="0"/>
                  <a:t>Estimate the rarity of a </a:t>
                </a:r>
                <a:r>
                  <a:rPr lang="en-US" altLang="zh-CN" sz="2400" dirty="0" smtClean="0"/>
                  <a:t>term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in the whole document collection. </a:t>
                </a:r>
                <a:endParaRPr lang="en-US" altLang="zh-CN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altLang="zh-CN" sz="24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126" y="1752600"/>
                <a:ext cx="8228013" cy="2590800"/>
              </a:xfrm>
              <a:blipFill rotWithShape="0">
                <a:blip r:embed="rId3"/>
                <a:stretch>
                  <a:fillRect l="-1037" t="-2588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Weighting Factor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65764" y="4648200"/>
                <a:ext cx="3666068" cy="937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𝑙𝑜𝑔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: 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64" y="4648200"/>
                <a:ext cx="3666068" cy="937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/>
              <p:cNvSpPr txBox="1">
                <a:spLocks/>
              </p:cNvSpPr>
              <p:nvPr/>
            </p:nvSpPr>
            <p:spPr bwMode="auto">
              <a:xfrm>
                <a:off x="5029200" y="4518580"/>
                <a:ext cx="3914474" cy="2133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000" kern="0" dirty="0" smtClean="0"/>
                  <a:t>: The </a:t>
                </a:r>
                <a:r>
                  <a:rPr lang="en-US" altLang="zh-CN" sz="2000" kern="0" dirty="0"/>
                  <a:t>total number of documents in the </a:t>
                </a:r>
                <a:r>
                  <a:rPr lang="en-US" altLang="zh-CN" sz="2000" kern="0" dirty="0" smtClean="0"/>
                  <a:t>corpus</a:t>
                </a:r>
              </a:p>
              <a:p>
                <a:pPr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CN" sz="2000" kern="0" dirty="0" smtClean="0"/>
                  <a:t>number </a:t>
                </a:r>
                <a:r>
                  <a:rPr lang="en-US" altLang="zh-CN" sz="2000" kern="0" dirty="0"/>
                  <a:t>of </a:t>
                </a:r>
                <a:r>
                  <a:rPr lang="en-US" altLang="zh-CN" sz="2000" kern="0" dirty="0" smtClean="0"/>
                  <a:t>documents where </a:t>
                </a:r>
                <a:r>
                  <a:rPr lang="en-US" altLang="zh-CN" sz="2000" kern="0" dirty="0"/>
                  <a:t>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000" kern="0" dirty="0" smtClean="0"/>
                  <a:t> appears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/>
              </a:p>
            </p:txBody>
          </p:sp>
        </mc:Choice>
        <mc:Fallback xmlns="">
          <p:sp>
            <p:nvSpPr>
              <p:cNvPr id="9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4518580"/>
                <a:ext cx="3914474" cy="2133600"/>
              </a:xfrm>
              <a:prstGeom prst="rect">
                <a:avLst/>
              </a:prstGeom>
              <a:blipFill rotWithShape="0">
                <a:blip r:embed="rId5"/>
                <a:stretch>
                  <a:fillRect l="-1402" t="-1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30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993" y="4648200"/>
                <a:ext cx="8336986" cy="10668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sim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:  similarity between query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altLang="zh-CN" sz="2800" dirty="0" smtClean="0"/>
                  <a:t> and document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993" y="4648200"/>
                <a:ext cx="8336986" cy="1066800"/>
              </a:xfrm>
              <a:blipFill rotWithShape="0">
                <a:blip r:embed="rId3"/>
                <a:stretch>
                  <a:fillRect l="-1316" t="-6286" b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</a:t>
            </a:r>
            <a:r>
              <a:rPr lang="en-US" dirty="0" smtClean="0"/>
              <a:t>IDF Weighting Factor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35097" y="2016546"/>
                <a:ext cx="4570503" cy="60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  <m:r>
                            <m:rPr>
                              <m:nor/>
                            </m:rPr>
                            <a:rPr lang="en-US" sz="3200" i="1" smtClean="0">
                              <a:solidFill>
                                <a:schemeClr val="tx1"/>
                              </a:solidFill>
                            </a:rPr>
                            <m:t>‑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97" y="2016546"/>
                <a:ext cx="4570503" cy="6063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62200" y="2834681"/>
                <a:ext cx="3858475" cy="1203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‑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834681"/>
                <a:ext cx="3858475" cy="12039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37270" y="1683530"/>
                <a:ext cx="8228013" cy="494587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Okapi BM25: </a:t>
                </a:r>
                <a:r>
                  <a:rPr lang="en-US" sz="2000" dirty="0"/>
                  <a:t>(K </a:t>
                </a:r>
                <a:r>
                  <a:rPr lang="en-US" sz="2000" dirty="0" err="1"/>
                  <a:t>Sparck</a:t>
                </a:r>
                <a:r>
                  <a:rPr lang="en-US" sz="2000" dirty="0"/>
                  <a:t> Jones, S </a:t>
                </a:r>
                <a:r>
                  <a:rPr lang="en-US" sz="2000" dirty="0" smtClean="0"/>
                  <a:t>Walker and </a:t>
                </a:r>
                <a:r>
                  <a:rPr lang="en-US" sz="2000" dirty="0"/>
                  <a:t>SE </a:t>
                </a:r>
                <a:r>
                  <a:rPr lang="en-US" sz="2000" dirty="0" smtClean="0"/>
                  <a:t>Robertson, </a:t>
                </a:r>
                <a:r>
                  <a:rPr lang="en-US" altLang="zh-CN" sz="2000" dirty="0" smtClean="0"/>
                  <a:t>1994</a:t>
                </a:r>
                <a:r>
                  <a:rPr lang="en-US" sz="2000" dirty="0" smtClean="0"/>
                  <a:t>)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 smtClean="0"/>
                  <a:t>A </a:t>
                </a:r>
                <a:r>
                  <a:rPr lang="en-US" sz="2400" dirty="0"/>
                  <a:t>bag-of-words retrieval </a:t>
                </a:r>
                <a:r>
                  <a:rPr lang="en-US" sz="2400" dirty="0" smtClean="0"/>
                  <a:t>model that </a:t>
                </a:r>
                <a:r>
                  <a:rPr lang="en-US" sz="2400" dirty="0"/>
                  <a:t>ranks a set of documents based on the query terms </a:t>
                </a:r>
                <a:r>
                  <a:rPr lang="en-US" sz="2400" dirty="0">
                    <a:solidFill>
                      <a:schemeClr val="tx1"/>
                    </a:solidFill>
                  </a:rPr>
                  <a:t>appearing in each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document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𝑎𝑣𝑔𝑑𝑙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 average document length in the text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collection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are free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parameters.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270" y="1683530"/>
                <a:ext cx="8228013" cy="4945870"/>
              </a:xfrm>
              <a:blipFill rotWithShape="0">
                <a:blip r:embed="rId3"/>
                <a:stretch>
                  <a:fillRect l="-1334" t="-862" r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Okapi </a:t>
            </a:r>
            <a:r>
              <a:rPr lang="en-US" dirty="0" smtClean="0"/>
              <a:t>BM25 Bag of Words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55577" y="3526108"/>
                <a:ext cx="7391400" cy="1362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∙(1−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𝑎𝑣𝑔𝑑𝑙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77" y="3526108"/>
                <a:ext cx="7391400" cy="13626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762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-762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-762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4" name="Picture 6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62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762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762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8" name="Picture 10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286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2286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3" y="2286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2057400"/>
            <a:ext cx="7542213" cy="3886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5 résumés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100 jobs in the system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10 human judges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IDCG </a:t>
            </a:r>
            <a:r>
              <a:rPr lang="en-US" dirty="0"/>
              <a:t>(ideal DCG) is manually determined by the sorted average relevance values given </a:t>
            </a:r>
            <a:r>
              <a:rPr lang="en-US" dirty="0" smtClean="0"/>
              <a:t>by </a:t>
            </a:r>
            <a:r>
              <a:rPr lang="en-US" dirty="0"/>
              <a:t>human </a:t>
            </a:r>
            <a:r>
              <a:rPr lang="en-US" dirty="0" smtClean="0"/>
              <a:t>judges </a:t>
            </a:r>
            <a:r>
              <a:rPr lang="en-US" dirty="0"/>
              <a:t>matching resumes to jobs.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72275" cy="994172"/>
          </a:xfrm>
        </p:spPr>
        <p:txBody>
          <a:bodyPr/>
          <a:lstStyle/>
          <a:p>
            <a:r>
              <a:rPr lang="en-US" dirty="0" smtClean="0"/>
              <a:t>Experimental </a:t>
            </a:r>
            <a:r>
              <a:rPr lang="en-US" dirty="0"/>
              <a:t>Setup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0549" y="533400"/>
            <a:ext cx="7343775" cy="994172"/>
          </a:xfrm>
        </p:spPr>
        <p:txBody>
          <a:bodyPr/>
          <a:lstStyle/>
          <a:p>
            <a:r>
              <a:rPr lang="en-US" dirty="0"/>
              <a:t> Ontology Matching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6804" y="2068324"/>
            <a:ext cx="62912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Precision@k</a:t>
            </a:r>
            <a:r>
              <a:rPr lang="en-US" sz="2800" dirty="0" smtClean="0">
                <a:solidFill>
                  <a:schemeClr val="tx1"/>
                </a:solidFill>
              </a:rPr>
              <a:t> of Resume-Job Matching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71492"/>
              </p:ext>
            </p:extLst>
          </p:nvPr>
        </p:nvGraphicFramePr>
        <p:xfrm>
          <a:off x="838200" y="3124200"/>
          <a:ext cx="7535785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38200"/>
                <a:gridCol w="1600200"/>
                <a:gridCol w="990600"/>
                <a:gridCol w="1524000"/>
                <a:gridCol w="2582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Okapi 25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KL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TF-IDF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Our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System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0.66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0.27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0.82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0.76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0.33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0.21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0.77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93617" cy="994172"/>
          </a:xfrm>
        </p:spPr>
        <p:txBody>
          <a:bodyPr/>
          <a:lstStyle/>
          <a:p>
            <a:r>
              <a:rPr lang="en-US" dirty="0"/>
              <a:t>Ontology Matching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92" y="1981200"/>
            <a:ext cx="62912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NDCG </a:t>
            </a:r>
            <a:r>
              <a:rPr lang="en-US" sz="2800" dirty="0" smtClean="0">
                <a:solidFill>
                  <a:schemeClr val="tx1"/>
                </a:solidFill>
              </a:rPr>
              <a:t>of Resume-Job Matching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30608"/>
              </p:ext>
            </p:extLst>
          </p:nvPr>
        </p:nvGraphicFramePr>
        <p:xfrm>
          <a:off x="838200" y="3200400"/>
          <a:ext cx="7535785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38200"/>
                <a:gridCol w="1600200"/>
                <a:gridCol w="990600"/>
                <a:gridCol w="1524000"/>
                <a:gridCol w="2582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Okapi 25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KL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TF-IDF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Our System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0.34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0.78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0.72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0.19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0.66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239000" cy="994172"/>
          </a:xfrm>
        </p:spPr>
        <p:txBody>
          <a:bodyPr/>
          <a:lstStyle/>
          <a:p>
            <a:r>
              <a:rPr lang="en-US" dirty="0" smtClean="0"/>
              <a:t>Comparing with Indeed.</a:t>
            </a:r>
            <a:r>
              <a:rPr lang="en-US" altLang="zh-CN" dirty="0" smtClean="0"/>
              <a:t>com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685800" y="2209800"/>
            <a:ext cx="8228013" cy="3733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Used keywords search in </a:t>
            </a:r>
            <a:r>
              <a:rPr lang="en-US" dirty="0" err="1" smtClean="0"/>
              <a:t>Indeed.com</a:t>
            </a:r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Collected the front 100 search results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Imported the jobs to our system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Used our system to re-rank the results</a:t>
            </a:r>
            <a:r>
              <a:rPr lang="en-US" altLang="zh-CN" dirty="0" smtClean="0"/>
              <a:t>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Both systems are judged against human assigned rankings and compared.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4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FF0000"/>
                </a:solidFill>
              </a:rPr>
              <a:t>Related </a:t>
            </a:r>
            <a:r>
              <a:rPr lang="en-US" sz="3200" b="1" dirty="0" smtClean="0">
                <a:solidFill>
                  <a:srgbClr val="FF0000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System 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5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12338"/>
              </p:ext>
            </p:extLst>
          </p:nvPr>
        </p:nvGraphicFramePr>
        <p:xfrm>
          <a:off x="442210" y="3124200"/>
          <a:ext cx="814228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205933"/>
                <a:gridCol w="1828800"/>
                <a:gridCol w="1295400"/>
                <a:gridCol w="2183696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Our System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Our System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10.86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</a:rPr>
                        <a:t>27.785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0.65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</a:rPr>
                        <a:t>0.95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24.85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</a:rPr>
                        <a:t>47.06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</a:rPr>
                        <a:t>0.825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51.97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</a:rPr>
                        <a:t>73.33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Java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152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914961"/>
              </p:ext>
            </p:extLst>
          </p:nvPr>
        </p:nvGraphicFramePr>
        <p:xfrm>
          <a:off x="442210" y="31242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114931"/>
                <a:gridCol w="1878896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Our System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Our System 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11.27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11.98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13.43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15.79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16.44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20.21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Python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7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430821"/>
              </p:ext>
            </p:extLst>
          </p:nvPr>
        </p:nvGraphicFramePr>
        <p:xfrm>
          <a:off x="457200" y="3429000"/>
          <a:ext cx="814228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190943"/>
                <a:gridCol w="1905000"/>
                <a:gridCol w="1295400"/>
                <a:gridCol w="2122486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Our</a:t>
                      </a:r>
                      <a:r>
                        <a:rPr lang="en-US" sz="2400" b="0" baseline="0" dirty="0" smtClean="0">
                          <a:solidFill>
                            <a:srgbClr val="FF0000"/>
                          </a:solidFill>
                        </a:rPr>
                        <a:t> System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Our System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23.87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32.97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37.02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45.57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0.645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0.768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58.70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66.70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keywords</a:t>
            </a:r>
          </a:p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</a:t>
            </a:r>
            <a:r>
              <a:rPr lang="en-US" sz="3200" dirty="0">
                <a:solidFill>
                  <a:schemeClr val="tx1"/>
                </a:solidFill>
              </a:rPr>
              <a:t>résumés </a:t>
            </a: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6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8013" cy="35052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Build a more complex job and </a:t>
            </a:r>
            <a:r>
              <a:rPr lang="en-US" sz="2800" dirty="0">
                <a:solidFill>
                  <a:schemeClr val="tx1"/>
                </a:solidFill>
              </a:rPr>
              <a:t>résumé model to support job responsibilities and company characteristics </a:t>
            </a:r>
            <a:r>
              <a:rPr lang="en-US" sz="2800" dirty="0" smtClean="0">
                <a:solidFill>
                  <a:schemeClr val="tx1"/>
                </a:solidFill>
              </a:rPr>
              <a:t>(size, dress code, etc.)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Improve searching speed by prior clustering of job types to reduce the the number of comparison by filtering out clearly not related résumés.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Use hybrid recommendation techniques to further increase accuracy, combining other methods with this ours.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251" y="609600"/>
            <a:ext cx="8228013" cy="701675"/>
          </a:xfrm>
        </p:spPr>
        <p:txBody>
          <a:bodyPr/>
          <a:lstStyle/>
          <a:p>
            <a:r>
              <a:rPr lang="en-US" altLang="en-US" dirty="0"/>
              <a:t>Future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67341" y="-50442"/>
            <a:ext cx="1871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Created a </a:t>
            </a:r>
            <a:r>
              <a:rPr lang="en-US" sz="2400" dirty="0"/>
              <a:t>résumé </a:t>
            </a:r>
            <a:r>
              <a:rPr lang="en-US" sz="2400" dirty="0" smtClean="0"/>
              <a:t>to </a:t>
            </a:r>
            <a:r>
              <a:rPr lang="en-US" sz="2400" dirty="0"/>
              <a:t>job matching </a:t>
            </a:r>
            <a:r>
              <a:rPr lang="en-US" sz="2400" dirty="0" smtClean="0"/>
              <a:t>system that out-performs existing websites and methods.</a:t>
            </a:r>
            <a:endParaRPr lang="en-US" sz="24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Created 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Created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Created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Contributions of our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95129" y="685800"/>
            <a:ext cx="6058071" cy="7016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/>
              <a:t>Acknowledgements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3400" y="609600"/>
            <a:ext cx="7343775" cy="99417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762000" y="1447800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7239000" cy="385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400" cy="994172"/>
          </a:xfrm>
        </p:spPr>
        <p:txBody>
          <a:bodyPr/>
          <a:lstStyle/>
          <a:p>
            <a:r>
              <a:rPr lang="en-US" dirty="0"/>
              <a:t>Techniques for </a:t>
            </a:r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876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Content-based Recommendation (CBR) </a:t>
            </a:r>
          </a:p>
          <a:p>
            <a:pPr marL="400050" lvl="1" indent="0">
              <a:buClr>
                <a:srgbClr val="C00000"/>
              </a:buClr>
            </a:pPr>
            <a:r>
              <a:rPr lang="en-US" sz="2000" dirty="0"/>
              <a:t>Suggesting items that have similar content information to the corresponding </a:t>
            </a:r>
            <a:r>
              <a:rPr lang="en-US" sz="2000" dirty="0" smtClean="0"/>
              <a:t>users.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Collaborative Filtering Recommendation (CFR). 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Finding similar users who have the same taste with the target user and recommends items based on what the similar </a:t>
            </a:r>
            <a:r>
              <a:rPr lang="en-US" sz="2000" dirty="0" smtClean="0"/>
              <a:t>users selected.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Knowledge-based Recommendation (KBR)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Rules and patterns obtained from the functional knowledge of how a specific item meets the requirement of a particular </a:t>
            </a:r>
            <a:r>
              <a:rPr lang="en-US" sz="2000" dirty="0" smtClean="0"/>
              <a:t>use.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Hybrid </a:t>
            </a:r>
            <a:r>
              <a:rPr lang="en-US" sz="2400" dirty="0"/>
              <a:t>Recommendation </a:t>
            </a:r>
            <a:endParaRPr lang="en-US" sz="2400" dirty="0" smtClean="0"/>
          </a:p>
          <a:p>
            <a:pPr marL="400050" lvl="1" indent="0">
              <a:buClr>
                <a:srgbClr val="C00000"/>
              </a:buClr>
            </a:pPr>
            <a:r>
              <a:rPr lang="en-US" altLang="zh-CN" sz="2000" kern="1200" dirty="0" smtClean="0">
                <a:latin typeface="+mj-lt"/>
                <a:ea typeface="ＭＳ Ｐゴシック" charset="0"/>
                <a:cs typeface="ＭＳ Ｐゴシック" charset="0"/>
              </a:rPr>
              <a:t>C</a:t>
            </a:r>
            <a:r>
              <a:rPr lang="en-US" sz="2000" kern="1200" dirty="0" smtClean="0">
                <a:latin typeface="+mj-lt"/>
                <a:ea typeface="ＭＳ Ｐゴシック" charset="0"/>
                <a:cs typeface="ＭＳ Ｐゴシック" charset="0"/>
              </a:rPr>
              <a:t>ombines </a:t>
            </a:r>
            <a:r>
              <a:rPr lang="en-US" sz="2000" kern="1200" dirty="0">
                <a:latin typeface="+mj-lt"/>
                <a:ea typeface="ＭＳ Ｐゴシック" charset="0"/>
                <a:cs typeface="ＭＳ Ｐゴシック" charset="0"/>
              </a:rPr>
              <a:t>multiple recommendation techniques together to produce its output. </a:t>
            </a:r>
            <a:endParaRPr lang="en-US" sz="2000" dirty="0">
              <a:latin typeface="+mj-lt"/>
            </a:endParaRPr>
          </a:p>
          <a:p>
            <a:pPr marL="857250" lvl="1" indent="-457200">
              <a:buClr>
                <a:srgbClr val="C00000"/>
              </a:buCl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19565</TotalTime>
  <Words>3641</Words>
  <Application>Microsoft Office PowerPoint</Application>
  <PresentationFormat>On-screen Show (4:3)</PresentationFormat>
  <Paragraphs>934</Paragraphs>
  <Slides>87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6" baseType="lpstr">
      <vt:lpstr>ＭＳ Ｐゴシック</vt:lpstr>
      <vt:lpstr>MS PMincho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RésuMatcher : A PERSONALIZED RÉSUMÉ – JOB MATCHING SYSTEM</vt:lpstr>
      <vt:lpstr>Table of Contents</vt:lpstr>
      <vt:lpstr>Motivation</vt:lpstr>
      <vt:lpstr>Problems of Keyword Searching</vt:lpstr>
      <vt:lpstr>Our Idea: Use Résumé as Query</vt:lpstr>
      <vt:lpstr>Screenshot of Our System</vt:lpstr>
      <vt:lpstr>Contributions of our works</vt:lpstr>
      <vt:lpstr>Table of Contents</vt:lpstr>
      <vt:lpstr>Techniques for Recommendation</vt:lpstr>
      <vt:lpstr>Existing System: CASPER </vt:lpstr>
      <vt:lpstr>Exiting System: CASPER </vt:lpstr>
      <vt:lpstr>Existing System: Hybrid System</vt:lpstr>
      <vt:lpstr>Existing System: Hybrid System</vt:lpstr>
      <vt:lpstr>Existing System: IBM Prospect</vt:lpstr>
      <vt:lpstr>Existing System: IBM Prospect</vt:lpstr>
      <vt:lpstr>Existing System: HP Resource Planning Tool </vt:lpstr>
      <vt:lpstr>Problems in Previous Work </vt:lpstr>
      <vt:lpstr>Table of Contents</vt:lpstr>
      <vt:lpstr>Problem Definition </vt:lpstr>
      <vt:lpstr>HCI Consideration </vt:lpstr>
      <vt:lpstr>Challenges </vt:lpstr>
      <vt:lpstr>Difficulties with Unstructured Text</vt:lpstr>
      <vt:lpstr>Résumé vs. Job Description</vt:lpstr>
      <vt:lpstr>Table of Contents</vt:lpstr>
      <vt:lpstr>System Interface</vt:lpstr>
      <vt:lpstr>System Architecture</vt:lpstr>
      <vt:lpstr>Information Extraction Stages</vt:lpstr>
      <vt:lpstr>Table of Contents</vt:lpstr>
      <vt:lpstr>Extracting Information</vt:lpstr>
      <vt:lpstr>Semantic Labeling</vt:lpstr>
      <vt:lpstr>Semantic Labeling Used In Pattern Matching</vt:lpstr>
      <vt:lpstr>More Degree Matching Examples </vt:lpstr>
      <vt:lpstr>More Semantic Labels</vt:lpstr>
      <vt:lpstr>Patterns for Matching Degrees</vt:lpstr>
      <vt:lpstr>Coded Our Own RegEx Library</vt:lpstr>
      <vt:lpstr>Finite State Transducer</vt:lpstr>
      <vt:lpstr>Our RegEx Library Functions</vt:lpstr>
      <vt:lpstr>Advantages of our RegEx Library</vt:lpstr>
      <vt:lpstr>RegEx Library: OO Style</vt:lpstr>
      <vt:lpstr>Advantages of Methods</vt:lpstr>
      <vt:lpstr>Other Data Processed Similarly</vt:lpstr>
      <vt:lpstr>Table of Contents</vt:lpstr>
      <vt:lpstr>Understanding Skills</vt:lpstr>
      <vt:lpstr>Skill based Ontology</vt:lpstr>
      <vt:lpstr>Ontology Problem Definition</vt:lpstr>
      <vt:lpstr>Skill Similarity Computation</vt:lpstr>
      <vt:lpstr>Skill Similarity Computation</vt:lpstr>
      <vt:lpstr>Skill Similarity Equation</vt:lpstr>
      <vt:lpstr>Automatically Calculated Similarity Values between Skills</vt:lpstr>
      <vt:lpstr>Table of Contents</vt:lpstr>
      <vt:lpstr>PowerPoint Presentation</vt:lpstr>
      <vt:lpstr>Problem Definition</vt:lpstr>
      <vt:lpstr>Example Skill Sentences</vt:lpstr>
      <vt:lpstr>Automatically Extracting Terms</vt:lpstr>
      <vt:lpstr>Bootstrap Approach </vt:lpstr>
      <vt:lpstr>Example Dbpedia Page on XSL </vt:lpstr>
      <vt:lpstr>Automatically Extracting Terms</vt:lpstr>
      <vt:lpstr>Table of Contents</vt:lpstr>
      <vt:lpstr>Model Similarity</vt:lpstr>
      <vt:lpstr>Model Similarity - Major</vt:lpstr>
      <vt:lpstr>Model Similarity - Degree</vt:lpstr>
      <vt:lpstr>Model Similarity - Job Title</vt:lpstr>
      <vt:lpstr>Model Similarity - Skills</vt:lpstr>
      <vt:lpstr>Table of Contents</vt:lpstr>
      <vt:lpstr>Information Extraction Evaluation</vt:lpstr>
      <vt:lpstr>Ontology Similarity Evaluation</vt:lpstr>
      <vt:lpstr>Ontology Similarity – NDCG </vt:lpstr>
      <vt:lpstr>Ontology Similarity </vt:lpstr>
      <vt:lpstr>Ontology Similarity </vt:lpstr>
      <vt:lpstr>Evaluation of Complete System</vt:lpstr>
      <vt:lpstr> Résumé – Job Matching Precision</vt:lpstr>
      <vt:lpstr>Kullback-Leibler Divergence</vt:lpstr>
      <vt:lpstr>TF-IDF Weighting Factor</vt:lpstr>
      <vt:lpstr>TF-IDF Weighting Factor</vt:lpstr>
      <vt:lpstr>Okapi BM25 Bag of Words Model</vt:lpstr>
      <vt:lpstr>Experimental Setup </vt:lpstr>
      <vt:lpstr> Ontology Matching</vt:lpstr>
      <vt:lpstr>Ontology Matching</vt:lpstr>
      <vt:lpstr>Comparing with Indeed.com</vt:lpstr>
      <vt:lpstr>Comparing with Indeed.com</vt:lpstr>
      <vt:lpstr>Comparing with Indeed.com</vt:lpstr>
      <vt:lpstr>Comparing with Indeed.com</vt:lpstr>
      <vt:lpstr>Future Work</vt:lpstr>
      <vt:lpstr>Contributions of our works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882</cp:revision>
  <cp:lastPrinted>2012-06-25T20:32:36Z</cp:lastPrinted>
  <dcterms:created xsi:type="dcterms:W3CDTF">2008-08-18T16:27:39Z</dcterms:created>
  <dcterms:modified xsi:type="dcterms:W3CDTF">2015-02-11T05:16:59Z</dcterms:modified>
</cp:coreProperties>
</file>