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5"/>
  </p:notesMasterIdLst>
  <p:handoutMasterIdLst>
    <p:handoutMasterId r:id="rId86"/>
  </p:handoutMasterIdLst>
  <p:sldIdLst>
    <p:sldId id="258" r:id="rId2"/>
    <p:sldId id="359" r:id="rId3"/>
    <p:sldId id="260" r:id="rId4"/>
    <p:sldId id="261" r:id="rId5"/>
    <p:sldId id="262" r:id="rId6"/>
    <p:sldId id="263" r:id="rId7"/>
    <p:sldId id="264" r:id="rId8"/>
    <p:sldId id="265" r:id="rId9"/>
    <p:sldId id="369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370" r:id="rId20"/>
    <p:sldId id="339" r:id="rId21"/>
    <p:sldId id="378" r:id="rId22"/>
    <p:sldId id="368" r:id="rId23"/>
    <p:sldId id="285" r:id="rId24"/>
    <p:sldId id="377" r:id="rId25"/>
    <p:sldId id="371" r:id="rId26"/>
    <p:sldId id="280" r:id="rId27"/>
    <p:sldId id="279" r:id="rId28"/>
    <p:sldId id="283" r:id="rId29"/>
    <p:sldId id="372" r:id="rId30"/>
    <p:sldId id="284" r:id="rId31"/>
    <p:sldId id="286" r:id="rId32"/>
    <p:sldId id="330" r:id="rId33"/>
    <p:sldId id="287" r:id="rId34"/>
    <p:sldId id="383" r:id="rId35"/>
    <p:sldId id="382" r:id="rId36"/>
    <p:sldId id="290" r:id="rId37"/>
    <p:sldId id="291" r:id="rId38"/>
    <p:sldId id="289" r:id="rId39"/>
    <p:sldId id="292" r:id="rId40"/>
    <p:sldId id="293" r:id="rId41"/>
    <p:sldId id="294" r:id="rId42"/>
    <p:sldId id="333" r:id="rId43"/>
    <p:sldId id="373" r:id="rId44"/>
    <p:sldId id="303" r:id="rId45"/>
    <p:sldId id="305" r:id="rId46"/>
    <p:sldId id="332" r:id="rId47"/>
    <p:sldId id="306" r:id="rId48"/>
    <p:sldId id="335" r:id="rId49"/>
    <p:sldId id="375" r:id="rId50"/>
    <p:sldId id="357" r:id="rId51"/>
    <p:sldId id="353" r:id="rId52"/>
    <p:sldId id="354" r:id="rId53"/>
    <p:sldId id="355" r:id="rId54"/>
    <p:sldId id="356" r:id="rId55"/>
    <p:sldId id="376" r:id="rId56"/>
    <p:sldId id="362" r:id="rId57"/>
    <p:sldId id="364" r:id="rId58"/>
    <p:sldId id="365" r:id="rId59"/>
    <p:sldId id="366" r:id="rId60"/>
    <p:sldId id="367" r:id="rId61"/>
    <p:sldId id="374" r:id="rId62"/>
    <p:sldId id="310" r:id="rId63"/>
    <p:sldId id="311" r:id="rId64"/>
    <p:sldId id="379" r:id="rId65"/>
    <p:sldId id="313" r:id="rId66"/>
    <p:sldId id="314" r:id="rId67"/>
    <p:sldId id="315" r:id="rId68"/>
    <p:sldId id="380" r:id="rId69"/>
    <p:sldId id="381" r:id="rId70"/>
    <p:sldId id="317" r:id="rId71"/>
    <p:sldId id="318" r:id="rId72"/>
    <p:sldId id="319" r:id="rId73"/>
    <p:sldId id="320" r:id="rId74"/>
    <p:sldId id="321" r:id="rId75"/>
    <p:sldId id="349" r:id="rId76"/>
    <p:sldId id="352" r:id="rId77"/>
    <p:sldId id="350" r:id="rId78"/>
    <p:sldId id="351" r:id="rId79"/>
    <p:sldId id="323" r:id="rId80"/>
    <p:sldId id="322" r:id="rId81"/>
    <p:sldId id="324" r:id="rId82"/>
    <p:sldId id="325" r:id="rId83"/>
    <p:sldId id="326" r:id="rId84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0000"/>
    <a:srgbClr val="52F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6" autoAdjust="0"/>
    <p:restoredTop sz="85996" autoAdjust="0"/>
  </p:normalViewPr>
  <p:slideViewPr>
    <p:cSldViewPr>
      <p:cViewPr varScale="1">
        <p:scale>
          <a:sx n="74" d="100"/>
          <a:sy n="74" d="100"/>
        </p:scale>
        <p:origin x="1344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-184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49A9A6-EEBE-4A10-B375-E3DE23A9130F}" type="datetimeFigureOut">
              <a:rPr lang="en-US" altLang="en-US"/>
              <a:pPr/>
              <a:t>1/28/2015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60ED58-ACBE-4DEB-90F6-00B7892BD8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076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9F4783CB-4C08-4D00-BD8C-103BE55DB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33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742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state space,  t length of the sequence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4752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logarithmic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476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24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the graded relevance value is reduced logarithmically proportional to the position of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824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the graded relevance value is reduced logarithmically proportional to the position of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621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534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In words, it is the expectation of the logarithmic difference between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and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, where the expectation is taken using the probabilities </a:t>
            </a:r>
            <a:r>
              <a:rPr lang="en-US" sz="1200" b="0" i="1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518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numerical statistic that is intended to reflect how important a word is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to a document in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a collection or corpus</a:t>
            </a:r>
            <a:r>
              <a:rPr lang="zh-CN" alt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。</a:t>
            </a:r>
            <a:endParaRPr lang="en-US" sz="1200" b="0" i="0" kern="1200" dirty="0" smtClean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823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 numerical statistic that is intended to reflect how important a word is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to a document in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a collection or corpus</a:t>
            </a:r>
            <a:r>
              <a:rPr lang="zh-CN" alt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。</a:t>
            </a:r>
            <a:endParaRPr lang="en-US" sz="1200" b="0" i="0" kern="1200" dirty="0" smtClean="0">
              <a:solidFill>
                <a:srgbClr val="000000"/>
              </a:solidFill>
              <a:effectLst/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207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q,D</a:t>
            </a:r>
            <a:r>
              <a:rPr lang="en-US" altLang="zh-CN" dirty="0" smtClean="0"/>
              <a:t>)</a:t>
            </a:r>
            <a:r>
              <a:rPr lang="en-US" dirty="0" smtClean="0"/>
              <a:t> is 's term frequency in the document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67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177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CD60DD-1CBF-478A-88EF-052A5A65267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81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1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DBA4D2D-5F69-4AD5-8A10-6F6630C2B2F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82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886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F29BBEA-4C82-4B9B-8A46-08FE1B22FDF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83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06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dirty="0" smtClean="0"/>
              <a:t>Hybrid Recommendation :  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combines multiple recommendation techniques together to produce its output.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014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2208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Acronym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694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041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Underline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 </a:t>
            </a:r>
            <a:r>
              <a:rPr lang="en-US" altLang="zh-CN" baseline="0" dirty="0" err="1" smtClean="0"/>
              <a:t>undersore</a:t>
            </a:r>
            <a:r>
              <a:rPr lang="en-US" altLang="zh-CN" baseline="0" dirty="0" smtClean="0"/>
              <a:t>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030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Underline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 </a:t>
            </a:r>
            <a:r>
              <a:rPr lang="en-US" altLang="zh-CN" baseline="0" dirty="0" err="1" smtClean="0"/>
              <a:t>undersore</a:t>
            </a:r>
            <a:r>
              <a:rPr lang="en-US" altLang="zh-CN" baseline="0" dirty="0" smtClean="0"/>
              <a:t>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204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F4783CB-4C08-4D00-BD8C-103BE55DB799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3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5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40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61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6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54063"/>
            <a:ext cx="2055813" cy="5751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54063"/>
            <a:ext cx="6019800" cy="5751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1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20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4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5166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7013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2400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0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6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74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4495800" cy="381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524375" y="0"/>
            <a:ext cx="4619625" cy="381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381000"/>
            <a:ext cx="9144000" cy="1179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0"/>
            <a:ext cx="228917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993" y="1737303"/>
            <a:ext cx="8076407" cy="435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993" y="696335"/>
            <a:ext cx="8228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1" r:id="rId3"/>
    <p:sldLayoutId id="2147483662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8.png"/><Relationship Id="rId4" Type="http://schemas.openxmlformats.org/officeDocument/2006/relationships/image" Target="../media/image55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895600"/>
            <a:ext cx="6858000" cy="2743200"/>
          </a:xfrm>
        </p:spPr>
        <p:txBody>
          <a:bodyPr>
            <a:noAutofit/>
          </a:bodyPr>
          <a:lstStyle/>
          <a:p>
            <a:r>
              <a:rPr lang="en-US" sz="2400" dirty="0"/>
              <a:t>MS Thesis Presentation of:</a:t>
            </a:r>
          </a:p>
          <a:p>
            <a:r>
              <a:rPr lang="en-US" sz="2400" dirty="0" err="1"/>
              <a:t>Shiquang</a:t>
            </a:r>
            <a:r>
              <a:rPr lang="en-US" sz="2400" dirty="0"/>
              <a:t> </a:t>
            </a:r>
            <a:r>
              <a:rPr lang="en-US" sz="2400" dirty="0" err="1"/>
              <a:t>Guo</a:t>
            </a:r>
            <a:endParaRPr lang="en-US" sz="2400" dirty="0"/>
          </a:p>
          <a:p>
            <a:r>
              <a:rPr lang="en-US" sz="2400" dirty="0"/>
              <a:t>Sketch Recognition Lab</a:t>
            </a:r>
          </a:p>
          <a:p>
            <a:r>
              <a:rPr lang="en-US" sz="2400" dirty="0"/>
              <a:t>Department of Computer Science, TAMU</a:t>
            </a:r>
          </a:p>
          <a:p>
            <a:r>
              <a:rPr lang="en-US" sz="2400" dirty="0"/>
              <a:t>Dr. Tracy Hammond (Advisor)</a:t>
            </a:r>
          </a:p>
          <a:p>
            <a:r>
              <a:rPr lang="en-US" sz="2400" dirty="0"/>
              <a:t>Dr. </a:t>
            </a:r>
            <a:r>
              <a:rPr lang="en-US" sz="2400" dirty="0" err="1"/>
              <a:t>Yoonsuck</a:t>
            </a:r>
            <a:r>
              <a:rPr lang="en-US" sz="2400" dirty="0"/>
              <a:t> Choi (Member)</a:t>
            </a:r>
          </a:p>
          <a:p>
            <a:r>
              <a:rPr lang="en-US" sz="2400" dirty="0"/>
              <a:t>Dr. Daniel Goldberg (Member)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381000"/>
            <a:ext cx="9144000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88987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JOBFINDER: A PERSONALIZED RÉ</a:t>
            </a:r>
            <a:r>
              <a:rPr lang="en-US" altLang="zh-CN" dirty="0"/>
              <a:t>SUM</a:t>
            </a:r>
            <a:r>
              <a:rPr lang="en-US" dirty="0"/>
              <a:t>É – JOB </a:t>
            </a:r>
            <a:r>
              <a:rPr lang="en-US" dirty="0" smtClean="0"/>
              <a:t>MATCHING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23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5918" y="533400"/>
            <a:ext cx="6400800" cy="994172"/>
          </a:xfrm>
        </p:spPr>
        <p:txBody>
          <a:bodyPr/>
          <a:lstStyle/>
          <a:p>
            <a:r>
              <a:rPr lang="en-US" dirty="0"/>
              <a:t>Recommender Systems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752600"/>
            <a:ext cx="8610600" cy="48768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Content-based Recommendation (CBR) </a:t>
            </a:r>
          </a:p>
          <a:p>
            <a:pPr marL="400050" lvl="1" indent="0">
              <a:buClr>
                <a:srgbClr val="C00000"/>
              </a:buClr>
            </a:pPr>
            <a:r>
              <a:rPr lang="en-US" sz="2000" dirty="0"/>
              <a:t>Suggesting items that have similar content information to the corresponding </a:t>
            </a:r>
            <a:r>
              <a:rPr lang="en-US" sz="2000" dirty="0" smtClean="0"/>
              <a:t>users. 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Collaborative Filtering Recommendation (CFR). </a:t>
            </a:r>
          </a:p>
          <a:p>
            <a:pPr marL="400050" lvl="2" indent="0">
              <a:spcBef>
                <a:spcPts val="800"/>
              </a:spcBef>
              <a:buClr>
                <a:srgbClr val="C00000"/>
              </a:buClr>
            </a:pPr>
            <a:r>
              <a:rPr lang="en-US" sz="2000" dirty="0"/>
              <a:t>Finding similar users who have the same taste with the target user and recommends items based on what the similar </a:t>
            </a:r>
            <a:r>
              <a:rPr lang="en-US" sz="2000" dirty="0" smtClean="0"/>
              <a:t>users selected.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Knowledge-based Recommendation (KBR)</a:t>
            </a:r>
          </a:p>
          <a:p>
            <a:pPr marL="400050" lvl="2" indent="0">
              <a:spcBef>
                <a:spcPts val="800"/>
              </a:spcBef>
              <a:buClr>
                <a:srgbClr val="C00000"/>
              </a:buClr>
            </a:pPr>
            <a:r>
              <a:rPr lang="en-US" sz="2000" dirty="0"/>
              <a:t>Rules and patterns obtained from the functional knowledge of how a specific item meets the requirement of a particular </a:t>
            </a:r>
            <a:r>
              <a:rPr lang="en-US" sz="2000" dirty="0" smtClean="0"/>
              <a:t>use. </a:t>
            </a:r>
            <a:endParaRPr lang="en-US" sz="20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Hybrid </a:t>
            </a:r>
            <a:r>
              <a:rPr lang="en-US" sz="2400" dirty="0"/>
              <a:t>Recommendation </a:t>
            </a:r>
            <a:endParaRPr lang="en-US" sz="2400" dirty="0" smtClean="0"/>
          </a:p>
          <a:p>
            <a:pPr marL="400050" lvl="1" indent="0">
              <a:buClr>
                <a:srgbClr val="C00000"/>
              </a:buClr>
            </a:pPr>
            <a:r>
              <a:rPr lang="en-US" altLang="zh-CN" sz="2000" kern="1200" dirty="0" smtClean="0">
                <a:latin typeface="+mj-lt"/>
                <a:ea typeface="ＭＳ Ｐゴシック" charset="0"/>
                <a:cs typeface="ＭＳ Ｐゴシック" charset="0"/>
              </a:rPr>
              <a:t>C</a:t>
            </a:r>
            <a:r>
              <a:rPr lang="en-US" sz="2000" kern="1200" dirty="0" smtClean="0">
                <a:latin typeface="+mj-lt"/>
                <a:ea typeface="ＭＳ Ｐゴシック" charset="0"/>
                <a:cs typeface="ＭＳ Ｐゴシック" charset="0"/>
              </a:rPr>
              <a:t>ombines </a:t>
            </a:r>
            <a:r>
              <a:rPr lang="en-US" sz="2000" kern="1200" dirty="0">
                <a:latin typeface="+mj-lt"/>
                <a:ea typeface="ＭＳ Ｐゴシック" charset="0"/>
                <a:cs typeface="ＭＳ Ｐゴシック" charset="0"/>
              </a:rPr>
              <a:t>multiple recommendation techniques together to produce its output. </a:t>
            </a:r>
            <a:endParaRPr lang="en-US" sz="2000" dirty="0">
              <a:latin typeface="+mj-lt"/>
            </a:endParaRPr>
          </a:p>
          <a:p>
            <a:pPr marL="857250" lvl="1" indent="-457200">
              <a:buClr>
                <a:srgbClr val="C00000"/>
              </a:buClr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12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084" y="1981201"/>
            <a:ext cx="8228013" cy="4038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CASPER </a:t>
            </a:r>
            <a:r>
              <a:rPr lang="en-US" sz="2400" dirty="0"/>
              <a:t>(Rafter, Rachael, and Barry </a:t>
            </a:r>
            <a:r>
              <a:rPr lang="en-US" sz="2400" dirty="0" smtClean="0"/>
              <a:t>Smyth 2001)</a:t>
            </a:r>
            <a:endParaRPr lang="en-US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Collaborative </a:t>
            </a:r>
            <a:r>
              <a:rPr lang="en-US" sz="2800" dirty="0"/>
              <a:t>Filtering </a:t>
            </a:r>
            <a:r>
              <a:rPr lang="en-US" sz="2800" dirty="0" smtClean="0"/>
              <a:t>based Job Recommender System</a:t>
            </a:r>
            <a:r>
              <a:rPr lang="en-US" altLang="zh-CN" sz="2800" dirty="0" smtClean="0"/>
              <a:t>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Get User’s profile from server-log: 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Jobs visited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Read </a:t>
            </a:r>
            <a:r>
              <a:rPr lang="en-US" sz="2400" dirty="0" smtClean="0"/>
              <a:t>time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Jobs Applied </a:t>
            </a:r>
          </a:p>
          <a:p>
            <a:pPr lvl="1"/>
            <a:r>
              <a:rPr lang="en-US" sz="2400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1091" y="533400"/>
            <a:ext cx="7343775" cy="994172"/>
          </a:xfrm>
        </p:spPr>
        <p:txBody>
          <a:bodyPr/>
          <a:lstStyle/>
          <a:p>
            <a:r>
              <a:rPr lang="en-US" dirty="0"/>
              <a:t>CASPER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3681" y="4174404"/>
            <a:ext cx="8048509" cy="3263504"/>
          </a:xfrm>
        </p:spPr>
        <p:txBody>
          <a:bodyPr/>
          <a:lstStyle/>
          <a:p>
            <a:r>
              <a:rPr lang="en-US" sz="2400" dirty="0"/>
              <a:t>Shortcomings of Collaborative Filtering </a:t>
            </a:r>
            <a:endParaRPr lang="en-US" sz="2400" dirty="0" smtClean="0"/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Cold start: new jobs have no review logs </a:t>
            </a:r>
            <a:endParaRPr lang="en-US" sz="2400" dirty="0"/>
          </a:p>
          <a:p>
            <a:pPr marL="91440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Sparseness: few overlap </a:t>
            </a:r>
            <a:r>
              <a:rPr lang="en-US" sz="2400" dirty="0"/>
              <a:t>in </a:t>
            </a:r>
            <a:r>
              <a:rPr lang="en-US" sz="2400" dirty="0" smtClean="0"/>
              <a:t>users</a:t>
            </a:r>
            <a:r>
              <a:rPr lang="en-US" sz="2400" dirty="0"/>
              <a:t>’ profiles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9534" y="507126"/>
            <a:ext cx="7343775" cy="994172"/>
          </a:xfrm>
        </p:spPr>
        <p:txBody>
          <a:bodyPr/>
          <a:lstStyle/>
          <a:p>
            <a:r>
              <a:rPr lang="en-US" dirty="0"/>
              <a:t>CASPER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40921"/>
            <a:ext cx="4130475" cy="89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84" y="3071535"/>
            <a:ext cx="4847969" cy="6664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58605" y="1590036"/>
            <a:ext cx="43107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 and t: </a:t>
            </a:r>
            <a:r>
              <a:rPr lang="en-US" dirty="0">
                <a:solidFill>
                  <a:schemeClr val="tx1"/>
                </a:solidFill>
              </a:rPr>
              <a:t>Two users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Item(p): items selected by p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P: users set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j: item to be recommended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8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828800"/>
            <a:ext cx="7822037" cy="44196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 recommender system for job seeking and recruiting </a:t>
            </a:r>
            <a:r>
              <a:rPr lang="en-US" sz="2800" dirty="0" smtClean="0"/>
              <a:t>website </a:t>
            </a:r>
            <a:r>
              <a:rPr lang="en-US" sz="2400" dirty="0" smtClean="0"/>
              <a:t>(</a:t>
            </a:r>
            <a:r>
              <a:rPr lang="en-US" sz="2400" dirty="0"/>
              <a:t>Lu, Yao, Sandy El </a:t>
            </a:r>
            <a:r>
              <a:rPr lang="en-US" sz="2400" dirty="0" err="1"/>
              <a:t>Helou</a:t>
            </a:r>
            <a:r>
              <a:rPr lang="en-US" sz="2400" dirty="0"/>
              <a:t>, and Denis </a:t>
            </a:r>
            <a:r>
              <a:rPr lang="en-US" sz="2400" dirty="0" smtClean="0"/>
              <a:t>Gillet 2013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Content – based Recommendation </a:t>
            </a:r>
            <a:endParaRPr lang="en-US" sz="2800" dirty="0"/>
          </a:p>
          <a:p>
            <a:pPr marL="857250" lvl="2" indent="0">
              <a:buClr>
                <a:srgbClr val="C00000"/>
              </a:buClr>
            </a:pPr>
            <a:r>
              <a:rPr lang="en-US" dirty="0"/>
              <a:t>Similarity is computed </a:t>
            </a:r>
            <a:r>
              <a:rPr lang="en-US" dirty="0" smtClean="0"/>
              <a:t>using </a:t>
            </a:r>
            <a:r>
              <a:rPr lang="en-US" dirty="0"/>
              <a:t>Latent Semantic Analysis (LSA)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Collaborative Filtering </a:t>
            </a:r>
            <a:r>
              <a:rPr lang="en-US" sz="2800" dirty="0" smtClean="0"/>
              <a:t>Recommendation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7974437" cy="994172"/>
          </a:xfrm>
        </p:spPr>
        <p:txBody>
          <a:bodyPr>
            <a:normAutofit/>
          </a:bodyPr>
          <a:lstStyle/>
          <a:p>
            <a:r>
              <a:rPr lang="en-US" dirty="0"/>
              <a:t>Hybrid Recommender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4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73534" y="1752600"/>
            <a:ext cx="7696200" cy="49836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1003" y="2125266"/>
            <a:ext cx="7343775" cy="3263504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1003" y="539950"/>
            <a:ext cx="7974437" cy="994172"/>
          </a:xfrm>
        </p:spPr>
        <p:txBody>
          <a:bodyPr>
            <a:normAutofit/>
          </a:bodyPr>
          <a:lstStyle/>
          <a:p>
            <a:r>
              <a:rPr lang="en-US" dirty="0"/>
              <a:t>Hybrid Recommender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05000"/>
            <a:ext cx="6447329" cy="43963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0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8013" cy="3084314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Prospect (Singh, Amit, et </a:t>
            </a:r>
            <a:r>
              <a:rPr lang="en-US" sz="2800" dirty="0" smtClean="0"/>
              <a:t>al 2010)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A </a:t>
            </a:r>
            <a:r>
              <a:rPr lang="en-US" sz="2800" dirty="0"/>
              <a:t>system that aids in the shortlisting of candidates for jobs.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Using Conditional Random Fields (CRFs) model to extract the information from résumés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Filtering the candidates with </a:t>
            </a:r>
            <a:r>
              <a:rPr lang="en-US" sz="2800" dirty="0" smtClean="0"/>
              <a:t>criteria </a:t>
            </a:r>
            <a:endParaRPr lang="en-US" sz="2800" dirty="0"/>
          </a:p>
          <a:p>
            <a:endParaRPr lang="en-US" dirty="0" smtClean="0"/>
          </a:p>
          <a:p>
            <a:pPr marL="0" indent="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43775" cy="994172"/>
          </a:xfrm>
        </p:spPr>
        <p:txBody>
          <a:bodyPr/>
          <a:lstStyle/>
          <a:p>
            <a:r>
              <a:rPr lang="en-US" dirty="0"/>
              <a:t>IBM PROSPECT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53191" y="1737303"/>
            <a:ext cx="8686007" cy="45872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/>
            <a:r>
              <a:rPr lang="en-US" dirty="0" smtClean="0"/>
              <a:t>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20394"/>
            <a:ext cx="7343775" cy="994172"/>
          </a:xfrm>
        </p:spPr>
        <p:txBody>
          <a:bodyPr/>
          <a:lstStyle/>
          <a:p>
            <a:r>
              <a:rPr lang="en-US" dirty="0"/>
              <a:t>PROSPECT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73" y="1828800"/>
            <a:ext cx="8293645" cy="42672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3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371" y="1828800"/>
            <a:ext cx="8228013" cy="4217531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Adaptive employee profile classification for resource planning </a:t>
            </a:r>
            <a:r>
              <a:rPr lang="en-US" sz="2800" dirty="0" smtClean="0"/>
              <a:t>tool </a:t>
            </a:r>
            <a:r>
              <a:rPr lang="zh-CN" altLang="en-US" sz="2800" dirty="0" smtClean="0"/>
              <a:t>（</a:t>
            </a:r>
            <a:r>
              <a:rPr lang="en-US" sz="2800" dirty="0"/>
              <a:t> Gonzalez, </a:t>
            </a:r>
            <a:r>
              <a:rPr lang="en-US" sz="2800" dirty="0" err="1"/>
              <a:t>Tere</a:t>
            </a:r>
            <a:r>
              <a:rPr lang="en-US" sz="2800" dirty="0"/>
              <a:t>, et al. </a:t>
            </a:r>
            <a:r>
              <a:rPr lang="en-US" altLang="zh-CN" sz="2800" dirty="0" smtClean="0"/>
              <a:t>2012</a:t>
            </a:r>
            <a:r>
              <a:rPr lang="zh-CN" altLang="en-US" sz="2400" dirty="0" smtClean="0"/>
              <a:t>） </a:t>
            </a:r>
            <a:endParaRPr lang="en-US" sz="24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Help managers to </a:t>
            </a:r>
          </a:p>
          <a:p>
            <a:pPr marL="0" indent="0">
              <a:buClr>
                <a:srgbClr val="C00000"/>
              </a:buClr>
            </a:pPr>
            <a:r>
              <a:rPr lang="en-US" sz="2800" dirty="0"/>
              <a:t> </a:t>
            </a:r>
            <a:r>
              <a:rPr lang="en-US" sz="2800" dirty="0" smtClean="0"/>
              <a:t>   find right candidates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Staged Information </a:t>
            </a:r>
            <a:endParaRPr lang="en-US" sz="2800" dirty="0" smtClean="0"/>
          </a:p>
          <a:p>
            <a:pPr marL="0" indent="0">
              <a:buClr>
                <a:srgbClr val="C00000"/>
              </a:buClr>
            </a:pPr>
            <a:r>
              <a:rPr lang="en-US" sz="2800" dirty="0"/>
              <a:t> </a:t>
            </a:r>
            <a:r>
              <a:rPr lang="en-US" sz="2800" dirty="0" smtClean="0"/>
              <a:t>   Extraction </a:t>
            </a:r>
            <a:r>
              <a:rPr lang="en-US" sz="2800" dirty="0"/>
              <a:t>Framework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HP Resource Planning Tool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651" y="3537679"/>
            <a:ext cx="4803349" cy="30155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8337" y="1876425"/>
            <a:ext cx="8228013" cy="3838575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Most systems can only process the structured </a:t>
            </a:r>
            <a:r>
              <a:rPr lang="en-US" sz="2800" dirty="0" smtClean="0"/>
              <a:t>data </a:t>
            </a:r>
            <a:r>
              <a:rPr lang="en-US" sz="2800" dirty="0"/>
              <a:t>or </a:t>
            </a:r>
            <a:r>
              <a:rPr lang="en-US" sz="2800" dirty="0" smtClean="0"/>
              <a:t>synthetic data  </a:t>
            </a: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The systems that have information extraction module are designed for recruiters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Information fields for matching résumés and job descriptions are coarse-grained.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4589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Problems in Previous Work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70417" y="-40779"/>
            <a:ext cx="204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rgbClr val="FF0000"/>
                </a:solidFill>
              </a:rPr>
              <a:t>Problem </a:t>
            </a:r>
            <a:r>
              <a:rPr lang="en-US" sz="3200" b="1" dirty="0" smtClean="0">
                <a:solidFill>
                  <a:srgbClr val="FF0000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09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21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0"/>
            <a:ext cx="8228013" cy="4114799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Calculating the similarity values between the user’s résumé and the job models</a:t>
            </a:r>
            <a:r>
              <a:rPr lang="en-US" sz="2800" dirty="0"/>
              <a:t>.</a:t>
            </a:r>
            <a:endParaRPr lang="en-US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Return the jobs ranked by their similarity value</a:t>
            </a:r>
            <a:r>
              <a:rPr lang="en-US" altLang="zh-CN" sz="2800" dirty="0" smtClean="0"/>
              <a:t>s</a:t>
            </a:r>
            <a:r>
              <a:rPr lang="en-US" sz="2800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1455" y="533400"/>
            <a:ext cx="7343775" cy="994172"/>
          </a:xfrm>
        </p:spPr>
        <p:txBody>
          <a:bodyPr/>
          <a:lstStyle/>
          <a:p>
            <a:r>
              <a:rPr lang="en-US" dirty="0"/>
              <a:t>Problem Definition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19800" y="-33992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428977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209800"/>
            <a:ext cx="8228013" cy="3657600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Users </a:t>
            </a:r>
            <a:r>
              <a:rPr lang="en-US" sz="2800" dirty="0"/>
              <a:t>don’t like input </a:t>
            </a:r>
            <a:r>
              <a:rPr lang="en-US" sz="2800" dirty="0" smtClean="0"/>
              <a:t>their personal information. 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Recruiters </a:t>
            </a:r>
            <a:r>
              <a:rPr lang="en-US" sz="2800" dirty="0"/>
              <a:t>don’t like </a:t>
            </a:r>
            <a:r>
              <a:rPr lang="en-US" sz="2800" dirty="0" smtClean="0"/>
              <a:t>to input </a:t>
            </a:r>
            <a:r>
              <a:rPr lang="en-US" sz="2800" dirty="0"/>
              <a:t>job </a:t>
            </a:r>
            <a:r>
              <a:rPr lang="en-US" sz="2800" dirty="0" smtClean="0"/>
              <a:t>descriptions </a:t>
            </a:r>
            <a:r>
              <a:rPr lang="en-US" sz="2800" dirty="0"/>
              <a:t>in </a:t>
            </a:r>
            <a:r>
              <a:rPr lang="en-US" sz="2800" dirty="0" smtClean="0"/>
              <a:t> forms</a:t>
            </a:r>
            <a:r>
              <a:rPr lang="en-US" sz="2800" dirty="0"/>
              <a:t>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So we need extract information from </a:t>
            </a:r>
            <a:r>
              <a:rPr lang="en-US" sz="2800" dirty="0" smtClean="0"/>
              <a:t>the unstructured text data source.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HCI Consideration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1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0"/>
            <a:ext cx="8228013" cy="4114799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How to extract models </a:t>
            </a:r>
            <a:r>
              <a:rPr lang="en-US" sz="2800" dirty="0"/>
              <a:t>from </a:t>
            </a:r>
            <a:r>
              <a:rPr lang="en-US" sz="2800" dirty="0" smtClean="0"/>
              <a:t>unstructured data sources.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How to compute the similarity </a:t>
            </a:r>
            <a:r>
              <a:rPr lang="en-US" sz="2800" dirty="0"/>
              <a:t>between </a:t>
            </a:r>
            <a:r>
              <a:rPr lang="en-US" sz="2800" dirty="0" smtClean="0"/>
              <a:t>résumé and job models.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1455" y="533400"/>
            <a:ext cx="7343775" cy="994172"/>
          </a:xfrm>
        </p:spPr>
        <p:txBody>
          <a:bodyPr/>
          <a:lstStyle/>
          <a:p>
            <a:r>
              <a:rPr lang="en-US" altLang="zh-CN" dirty="0" smtClean="0"/>
              <a:t>Challenges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9800" y="-33992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190063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6720" y="533400"/>
            <a:ext cx="7343775" cy="994172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en-US" dirty="0"/>
              <a:t>ombinatorial </a:t>
            </a:r>
            <a:r>
              <a:rPr lang="en-US" altLang="zh-CN" dirty="0"/>
              <a:t>E</a:t>
            </a:r>
            <a:r>
              <a:rPr lang="en-US" dirty="0"/>
              <a:t>xplosion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752600"/>
            <a:ext cx="83047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single concept may have multiple </a:t>
            </a:r>
            <a:r>
              <a:rPr lang="en-US" dirty="0" smtClean="0">
                <a:solidFill>
                  <a:schemeClr val="tx1"/>
                </a:solidFill>
              </a:rPr>
              <a:t>expressions. For example, some words </a:t>
            </a:r>
            <a:r>
              <a:rPr lang="en-US" dirty="0">
                <a:solidFill>
                  <a:schemeClr val="tx1"/>
                </a:solidFill>
              </a:rPr>
              <a:t>mean </a:t>
            </a:r>
            <a:r>
              <a:rPr lang="en-US" dirty="0" smtClean="0">
                <a:solidFill>
                  <a:schemeClr val="tx1"/>
                </a:solidFill>
              </a:rPr>
              <a:t>bachelors are: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Baccalaureate, bachelors, bachelor, B.S., BS, BA, BA/BS, 4-year, 4-year, 4 year, four year,  college,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Undergraduate,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University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>
                <a:solidFill>
                  <a:schemeClr val="tx1"/>
                </a:solidFill>
              </a:rPr>
              <a:t>bachelor’s degree”, the pattern will like below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 Baccalaureate | bachelors | bachelor | B.S |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…)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degree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9800" y="-33992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326674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7343775" cy="994172"/>
          </a:xfrm>
        </p:spPr>
        <p:txBody>
          <a:bodyPr/>
          <a:lstStyle/>
          <a:p>
            <a:r>
              <a:rPr lang="en-US" dirty="0"/>
              <a:t>Résumé and Job Description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57200" y="2337766"/>
          <a:ext cx="8229600" cy="3544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0403"/>
                <a:gridCol w="3829197"/>
              </a:tblGrid>
              <a:tr h="55636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a résumé</a:t>
                      </a:r>
                      <a:endParaRPr lang="en-US" sz="2400" b="1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Portion of  a job description</a:t>
                      </a:r>
                      <a:endParaRPr lang="en-US" sz="2400" b="1" dirty="0"/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446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B.S. degree in computer science  </a:t>
                      </a:r>
                    </a:p>
                    <a:p>
                      <a:r>
                        <a:rPr lang="en-US" sz="2000" dirty="0" smtClean="0"/>
                        <a:t>5+ years Java  </a:t>
                      </a:r>
                    </a:p>
                    <a:p>
                      <a:r>
                        <a:rPr lang="en-US" sz="2000" dirty="0" smtClean="0"/>
                        <a:t>2+ year C++   </a:t>
                      </a:r>
                    </a:p>
                    <a:p>
                      <a:r>
                        <a:rPr lang="en-US" sz="2000" dirty="0" smtClean="0"/>
                        <a:t>Some experience in Oracle database  </a:t>
                      </a:r>
                    </a:p>
                    <a:p>
                      <a:r>
                        <a:rPr lang="en-US" sz="2000" dirty="0" smtClean="0"/>
                        <a:t>Other experience like:  </a:t>
                      </a:r>
                    </a:p>
                    <a:p>
                      <a:r>
                        <a:rPr lang="en-US" sz="2000" dirty="0" smtClean="0"/>
                        <a:t>Hibernate, JBOSS, </a:t>
                      </a:r>
                      <a:r>
                        <a:rPr lang="en-US" sz="2000" dirty="0" err="1" smtClean="0"/>
                        <a:t>JUnit</a:t>
                      </a:r>
                      <a:r>
                        <a:rPr lang="en-US" sz="2000" dirty="0" smtClean="0"/>
                        <a:t>, Tomcat etc.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BS degree above    </a:t>
                      </a:r>
                    </a:p>
                    <a:p>
                      <a:r>
                        <a:rPr lang="en-US" sz="2000" dirty="0" smtClean="0"/>
                        <a:t> 4+ years Java   </a:t>
                      </a:r>
                    </a:p>
                    <a:p>
                      <a:r>
                        <a:rPr lang="en-US" sz="2000" dirty="0" smtClean="0"/>
                        <a:t> Some experience of Python    </a:t>
                      </a:r>
                    </a:p>
                    <a:p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Mysql</a:t>
                      </a:r>
                      <a:r>
                        <a:rPr lang="en-US" sz="2000" dirty="0" smtClean="0"/>
                        <a:t>, MS-SQL    </a:t>
                      </a:r>
                    </a:p>
                    <a:p>
                      <a:r>
                        <a:rPr lang="en-US" sz="2000" dirty="0" smtClean="0"/>
                        <a:t> Java web application Server    </a:t>
                      </a:r>
                    </a:p>
                    <a:p>
                      <a:r>
                        <a:rPr lang="en-US" sz="2000" dirty="0" smtClean="0"/>
                        <a:t> OOA/OOD   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096000" y="-76200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214072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rgbClr val="FF0000"/>
                </a:solidFill>
              </a:rPr>
              <a:t>System </a:t>
            </a:r>
            <a:r>
              <a:rPr lang="en-US" sz="3200" b="1" dirty="0" smtClean="0">
                <a:solidFill>
                  <a:srgbClr val="FF0000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0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9112" y="533400"/>
            <a:ext cx="7343775" cy="994172"/>
          </a:xfrm>
        </p:spPr>
        <p:txBody>
          <a:bodyPr/>
          <a:lstStyle/>
          <a:p>
            <a:r>
              <a:rPr lang="en-US" dirty="0"/>
              <a:t>System Interface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" y="1752600"/>
            <a:ext cx="6629400" cy="489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762000" y="1752600"/>
            <a:ext cx="7620000" cy="4953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878905"/>
            <a:ext cx="7038975" cy="47504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19800" y="-33992"/>
            <a:ext cx="2613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47" y="1828800"/>
            <a:ext cx="3851453" cy="472371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57305"/>
            <a:ext cx="7855978" cy="994172"/>
          </a:xfrm>
        </p:spPr>
        <p:txBody>
          <a:bodyPr/>
          <a:lstStyle/>
          <a:p>
            <a:r>
              <a:rPr lang="en-US" dirty="0"/>
              <a:t>Information Extraction Stages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65879" y="2057400"/>
            <a:ext cx="3244121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HTML Parsing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Segmenting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Preprocessing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Tokenizing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Labeling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kern="0" dirty="0">
                <a:latin typeface="+mj-lt"/>
                <a:ea typeface="MS PMincho" panose="02020600040205080304" pitchFamily="18" charset="-128"/>
                <a:cs typeface="Times New Roman" panose="02020603050405020304" pitchFamily="18" charset="0"/>
              </a:rPr>
              <a:t>Pattern Matching</a:t>
            </a:r>
          </a:p>
          <a:p>
            <a:endParaRPr lang="en-US" kern="0" dirty="0"/>
          </a:p>
        </p:txBody>
      </p:sp>
      <p:sp>
        <p:nvSpPr>
          <p:cNvPr id="7" name="Rectangle 6"/>
          <p:cNvSpPr/>
          <p:nvPr/>
        </p:nvSpPr>
        <p:spPr>
          <a:xfrm>
            <a:off x="6019800" y="-33992"/>
            <a:ext cx="2613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8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Model </a:t>
            </a:r>
            <a:r>
              <a:rPr lang="en-US" sz="3200" b="1" dirty="0">
                <a:solidFill>
                  <a:schemeClr val="tx1"/>
                </a:solidFill>
              </a:rPr>
              <a:t>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58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0648" y="1736188"/>
            <a:ext cx="8228013" cy="4981575"/>
          </a:xfrm>
        </p:spPr>
        <p:txBody>
          <a:bodyPr/>
          <a:lstStyle/>
          <a:p>
            <a:pPr marL="457200" lvl="0" indent="-457200"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Job finding websites are one of main channels today</a:t>
            </a:r>
            <a:r>
              <a:rPr lang="en-US" altLang="zh-CN" sz="2800" dirty="0"/>
              <a:t>.</a:t>
            </a:r>
            <a:endParaRPr lang="en-US" sz="2800" dirty="0" smtClean="0"/>
          </a:p>
          <a:p>
            <a:pPr marL="457200" lvl="0" indent="-457200">
              <a:buClr>
                <a:srgbClr val="CC33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There are many job finding websites today. 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544218"/>
            <a:ext cx="6772275" cy="994172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pic>
        <p:nvPicPr>
          <p:cNvPr id="1026" name="Picture 2" descr="Indeed job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22214"/>
            <a:ext cx="1785938" cy="77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it Monster for Employer home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19" y="3674114"/>
            <a:ext cx="2128838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44" y="4811160"/>
            <a:ext cx="1701594" cy="546497"/>
          </a:xfrm>
          <a:prstGeom prst="rect">
            <a:avLst/>
          </a:prstGeom>
        </p:spPr>
      </p:pic>
      <p:pic>
        <p:nvPicPr>
          <p:cNvPr id="1030" name="Picture 6" descr="Dice - The career hub for tech™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8" y="3700797"/>
            <a:ext cx="3654923" cy="5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nd Jobs and Careers – SimplyHired.com Job Searc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7" y="5084409"/>
            <a:ext cx="2143125" cy="39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99" y="4414837"/>
            <a:ext cx="2064544" cy="15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6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5879" y="2057400"/>
            <a:ext cx="8228013" cy="4191000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Bachelors degree in Computer or Information Systems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BS or MS in computer science or similar degree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MS/PhD Degree in Computer, Science, Engineering or Finance from top institution.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2600" dirty="0" smtClean="0">
              <a:latin typeface="Times New Roman" panose="02020603050405020304" pitchFamily="18" charset="0"/>
              <a:ea typeface="MS PMincho" panose="02020600040205080304" pitchFamily="18" charset="-128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ea typeface="MS PMincho" panose="02020600040205080304" pitchFamily="18" charset="-128"/>
                <a:cs typeface="Times New Roman" panose="02020603050405020304" pitchFamily="18" charset="0"/>
              </a:rPr>
              <a:t>Requires a minimum of bachelors degree in a related, field or foreign equivalent.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5878" y="533400"/>
            <a:ext cx="8228013" cy="994172"/>
          </a:xfrm>
        </p:spPr>
        <p:txBody>
          <a:bodyPr/>
          <a:lstStyle/>
          <a:p>
            <a:r>
              <a:rPr lang="en-US" dirty="0" smtClean="0"/>
              <a:t>Sentences of Degree Information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4150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Semantic Labeling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259689"/>
              </p:ext>
            </p:extLst>
          </p:nvPr>
        </p:nvGraphicFramePr>
        <p:xfrm>
          <a:off x="1066800" y="1676400"/>
          <a:ext cx="65532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92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Original Text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Layer 1 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Layer 2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bachelors</a:t>
                      </a:r>
                      <a:endParaRPr lang="en-US" sz="24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2400" dirty="0" smtClean="0"/>
                        <a:t>BS_LEVEL</a:t>
                      </a:r>
                      <a:endParaRPr lang="en-US" sz="2400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US" sz="2400" dirty="0" smtClean="0"/>
                        <a:t>DE_LEVEL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bachelor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B.S.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Baccalaureate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Master</a:t>
                      </a:r>
                      <a:endParaRPr 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400" dirty="0" smtClean="0"/>
                        <a:t>MS_LEVEL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M.S.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PhD</a:t>
                      </a:r>
                      <a:endParaRPr 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400" dirty="0" smtClean="0"/>
                        <a:t>PHD_LEVEL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Ph.D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Doctorate</a:t>
                      </a:r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256354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818" y="1981200"/>
            <a:ext cx="8228013" cy="4038600"/>
          </a:xfrm>
        </p:spPr>
        <p:txBody>
          <a:bodyPr/>
          <a:lstStyle/>
          <a:p>
            <a:r>
              <a:rPr lang="en-US" sz="2400" dirty="0" smtClean="0"/>
              <a:t>The sentence 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“Bachelors degree in computer science or information systems “</a:t>
            </a:r>
          </a:p>
          <a:p>
            <a:r>
              <a:rPr lang="en-US" sz="2400" dirty="0" smtClean="0"/>
              <a:t>is labeled to: 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1818" y="533400"/>
            <a:ext cx="7343775" cy="994172"/>
          </a:xfrm>
        </p:spPr>
        <p:txBody>
          <a:bodyPr/>
          <a:lstStyle/>
          <a:p>
            <a:r>
              <a:rPr lang="en-US" dirty="0"/>
              <a:t>Semantic Labeling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58017" y="3886200"/>
          <a:ext cx="755406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605"/>
                <a:gridCol w="1239778"/>
                <a:gridCol w="457200"/>
                <a:gridCol w="1782686"/>
                <a:gridCol w="685800"/>
                <a:gridCol w="1676400"/>
                <a:gridCol w="228600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94272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9458" y="609600"/>
            <a:ext cx="7343775" cy="994172"/>
          </a:xfrm>
        </p:spPr>
        <p:txBody>
          <a:bodyPr/>
          <a:lstStyle/>
          <a:p>
            <a:r>
              <a:rPr lang="en-US" dirty="0"/>
              <a:t>Pattern Matching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458" y="2057400"/>
            <a:ext cx="7011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Pattern: </a:t>
            </a:r>
          </a:p>
          <a:p>
            <a:r>
              <a:rPr lang="en-US" dirty="0" smtClean="0">
                <a:solidFill>
                  <a:srgbClr val="0066FF"/>
                </a:solidFill>
              </a:rPr>
              <a:t>DE_LEVEL  DEGREE IN MAJOR  (OR MAJOR) ?</a:t>
            </a:r>
            <a:endParaRPr lang="en-US" dirty="0">
              <a:solidFill>
                <a:srgbClr val="0066FF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12516"/>
              </p:ext>
            </p:extLst>
          </p:nvPr>
        </p:nvGraphicFramePr>
        <p:xfrm>
          <a:off x="685800" y="3352800"/>
          <a:ext cx="784859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1450"/>
                <a:gridCol w="1288117"/>
                <a:gridCol w="475026"/>
                <a:gridCol w="1496007"/>
                <a:gridCol w="762000"/>
                <a:gridCol w="1905000"/>
                <a:gridCol w="380999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57726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8479436" cy="994172"/>
          </a:xfrm>
        </p:spPr>
        <p:txBody>
          <a:bodyPr/>
          <a:lstStyle/>
          <a:p>
            <a:r>
              <a:rPr lang="en-US" dirty="0" smtClean="0"/>
              <a:t>More Degree Matching Examples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362647"/>
              </p:ext>
            </p:extLst>
          </p:nvPr>
        </p:nvGraphicFramePr>
        <p:xfrm>
          <a:off x="609600" y="2057400"/>
          <a:ext cx="5964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609600"/>
                <a:gridCol w="2078636"/>
                <a:gridCol w="17526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DEGREE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degree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41823"/>
              </p:ext>
            </p:extLst>
          </p:nvPr>
        </p:nvGraphicFramePr>
        <p:xfrm>
          <a:off x="609600" y="4287520"/>
          <a:ext cx="8153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283799"/>
                <a:gridCol w="440108"/>
                <a:gridCol w="2238493"/>
                <a:gridCol w="6858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DEGREE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MAJOR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MAJOR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bachelors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degree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Science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equivalent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854574"/>
              </p:ext>
            </p:extLst>
          </p:nvPr>
        </p:nvGraphicFramePr>
        <p:xfrm>
          <a:off x="609600" y="5506720"/>
          <a:ext cx="8153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667938"/>
                <a:gridCol w="1541862"/>
                <a:gridCol w="1201338"/>
                <a:gridCol w="533400"/>
                <a:gridCol w="26848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HIGHER_JJ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DEGREE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MAJOR 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degree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Computer Science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086"/>
              </p:ext>
            </p:extLst>
          </p:nvPr>
        </p:nvGraphicFramePr>
        <p:xfrm>
          <a:off x="609600" y="3200400"/>
          <a:ext cx="5964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609600"/>
                <a:gridCol w="2078636"/>
                <a:gridCol w="17526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DE_LEVEL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PREFER_VBD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preferred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12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altLang="zh-CN" dirty="0" smtClean="0"/>
              <a:t>More </a:t>
            </a:r>
            <a:r>
              <a:rPr lang="en-US" dirty="0" smtClean="0"/>
              <a:t>Label</a:t>
            </a:r>
            <a:r>
              <a:rPr lang="en-US" altLang="zh-CN" dirty="0" smtClean="0"/>
              <a:t>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47170"/>
              </p:ext>
            </p:extLst>
          </p:nvPr>
        </p:nvGraphicFramePr>
        <p:xfrm>
          <a:off x="322662" y="1828800"/>
          <a:ext cx="8534400" cy="4282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2727"/>
                <a:gridCol w="1957431"/>
                <a:gridCol w="1644242"/>
              </a:tblGrid>
              <a:tr h="40341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Original Text</a:t>
                      </a:r>
                      <a:endParaRPr 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Layer 1 </a:t>
                      </a:r>
                      <a:endParaRPr 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Layer 2</a:t>
                      </a:r>
                      <a:endParaRPr 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0341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"Be", "be", "is", "are", "was", "were", "am"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</a:t>
                      </a:r>
                      <a:endParaRPr lang="en-US" sz="1600" dirty="0"/>
                    </a:p>
                  </a:txBody>
                  <a:tcPr/>
                </a:tc>
              </a:tr>
              <a:tr h="40341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"a", "A", "an", "An", "The", "the"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DT</a:t>
                      </a:r>
                      <a:endParaRPr lang="en-US" sz="1600" dirty="0"/>
                    </a:p>
                  </a:txBody>
                  <a:tcPr/>
                </a:tc>
              </a:tr>
              <a:tr h="83786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"MBA", "BSCS", "BSEE", "MSCS", "MSEE", "MSCE","MPH"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MAJOR_DEGREE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MAJOR_DEGREE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7137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"work experience" , "practical experience" ,"professional experience"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EXPERIENCE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EXPERIENCE</a:t>
                      </a:r>
                      <a:endParaRPr lang="en-US" sz="1600" dirty="0"/>
                    </a:p>
                  </a:txBody>
                  <a:tcPr/>
                </a:tc>
              </a:tr>
              <a:tr h="40341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"preferred", "required", "desired"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PREFER_VBD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PREFER_VBD</a:t>
                      </a:r>
                      <a:endParaRPr lang="en-US" sz="1600" dirty="0"/>
                    </a:p>
                  </a:txBody>
                  <a:tcPr/>
                </a:tc>
              </a:tr>
              <a:tr h="40341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"a plus", "mandatory", "desirable"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PREFER_JJ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PREFER_JJ</a:t>
                      </a:r>
                      <a:endParaRPr lang="en-US" sz="1600" dirty="0"/>
                    </a:p>
                  </a:txBody>
                  <a:tcPr/>
                </a:tc>
              </a:tr>
              <a:tr h="7137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"similar", "related", "Relevant", "equivalent", "based"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DEGREE_JJ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DEGREE_JJ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91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164" y="609600"/>
            <a:ext cx="7696200" cy="994172"/>
          </a:xfrm>
        </p:spPr>
        <p:txBody>
          <a:bodyPr/>
          <a:lstStyle/>
          <a:p>
            <a:r>
              <a:rPr lang="en-US" dirty="0" smtClean="0"/>
              <a:t>Patterns for </a:t>
            </a:r>
            <a:r>
              <a:rPr lang="en-US" dirty="0"/>
              <a:t>Matching </a:t>
            </a:r>
            <a:r>
              <a:rPr lang="en-US" dirty="0" smtClean="0"/>
              <a:t>Degrees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7174" y="1981201"/>
            <a:ext cx="8228013" cy="3733800"/>
          </a:xfrm>
        </p:spPr>
        <p:txBody>
          <a:bodyPr/>
          <a:lstStyle/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DE_LEVEL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 DEGREE ) ? ( IN | OF ) MAJOR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(MAJOR_DEGREE|DE_LEVEL) OR DEGREE_JJ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DEGREE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DE_LEVEL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 DEGREE ) ?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PREFER_VBD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DE_LEVEL BE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 PREFER_VBD | PREFER_JJ )   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DE_LEVEL OR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 HIGHER_JJ ) ? ( DEGREE_JJ ) ?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DEGREE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385763" indent="-385763">
              <a:buClr>
                <a:srgbClr val="C00000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DE_LEVEL (, DE_LEVEL)* (OR DE_LEVEL)? DEGREE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67329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9698" y="533400"/>
            <a:ext cx="7846102" cy="994172"/>
          </a:xfrm>
        </p:spPr>
        <p:txBody>
          <a:bodyPr/>
          <a:lstStyle/>
          <a:p>
            <a:r>
              <a:rPr lang="en-US" dirty="0" smtClean="0"/>
              <a:t>Pattern Matching Library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308492"/>
              </p:ext>
            </p:extLst>
          </p:nvPr>
        </p:nvGraphicFramePr>
        <p:xfrm>
          <a:off x="685800" y="1828800"/>
          <a:ext cx="7861523" cy="446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9709"/>
                <a:gridCol w="2590800"/>
                <a:gridCol w="2921014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Matcher Name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Function 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Counterpart of regex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UnitMatcher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Token to be matched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Character  in regex 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SequenceMatcher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list of Matchers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Sequence of characters</a:t>
                      </a:r>
                      <a:endParaRPr lang="en-US" sz="2000" dirty="0"/>
                    </a:p>
                  </a:txBody>
                  <a:tcPr/>
                </a:tc>
              </a:tr>
              <a:tr h="418059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QuestionMatcher</a:t>
                      </a:r>
                      <a:r>
                        <a:rPr lang="en-US" sz="2000" dirty="0" smtClean="0"/>
                        <a:t>  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One or more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?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StarMatcher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Zero or more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*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PlusMatcher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Zero or one of the preceding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DotMatcher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Any 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RegexMatcher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token matches the regular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9728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28600" y="3505200"/>
            <a:ext cx="8693749" cy="2438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336" y="2129877"/>
            <a:ext cx="8228013" cy="4052149"/>
          </a:xfrm>
        </p:spPr>
        <p:txBody>
          <a:bodyPr>
            <a:normAutofit/>
          </a:bodyPr>
          <a:lstStyle/>
          <a:p>
            <a:r>
              <a:rPr lang="en-US" sz="2400" dirty="0"/>
              <a:t>A </a:t>
            </a:r>
            <a:r>
              <a:rPr lang="en-US" sz="2400" b="1" dirty="0"/>
              <a:t>finite state transducer</a:t>
            </a:r>
            <a:r>
              <a:rPr lang="en-US" sz="2400" dirty="0"/>
              <a:t> (</a:t>
            </a:r>
            <a:r>
              <a:rPr lang="en-US" sz="2400" b="1" dirty="0"/>
              <a:t>FST</a:t>
            </a:r>
            <a:r>
              <a:rPr lang="en-US" sz="2400" dirty="0"/>
              <a:t>) is a finite state </a:t>
            </a:r>
            <a:r>
              <a:rPr lang="en-US" sz="2400" dirty="0" smtClean="0"/>
              <a:t>machine with </a:t>
            </a:r>
            <a:r>
              <a:rPr lang="en-US" sz="2400" dirty="0"/>
              <a:t>two tapes: an input tape and an output tape.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29828"/>
            <a:ext cx="7236619" cy="994172"/>
          </a:xfrm>
        </p:spPr>
        <p:txBody>
          <a:bodyPr/>
          <a:lstStyle/>
          <a:p>
            <a:r>
              <a:rPr lang="en-US" dirty="0"/>
              <a:t>Finite </a:t>
            </a:r>
            <a:r>
              <a:rPr lang="en-US" altLang="zh-CN" dirty="0" smtClean="0"/>
              <a:t>State </a:t>
            </a:r>
            <a:r>
              <a:rPr lang="en-US" dirty="0" smtClean="0"/>
              <a:t>Transducer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50" y="3823633"/>
            <a:ext cx="8470847" cy="19434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1223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381000"/>
            <a:ext cx="9524999" cy="1295400"/>
          </a:xfrm>
        </p:spPr>
        <p:txBody>
          <a:bodyPr/>
          <a:lstStyle/>
          <a:p>
            <a:r>
              <a:rPr lang="en-US" dirty="0" smtClean="0"/>
              <a:t>Flexibility–Regular Expression Style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3048000"/>
            <a:ext cx="793016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Pattern: </a:t>
            </a:r>
            <a:r>
              <a:rPr lang="en-US" dirty="0">
                <a:solidFill>
                  <a:srgbClr val="0066FF"/>
                </a:solidFill>
              </a:rPr>
              <a:t>DE-LEVEL DEGREE ( IN | OF ) </a:t>
            </a:r>
            <a:r>
              <a:rPr lang="en-US" dirty="0" smtClean="0">
                <a:solidFill>
                  <a:srgbClr val="0066FF"/>
                </a:solidFill>
              </a:rPr>
              <a:t>MAJOR</a:t>
            </a:r>
            <a:endParaRPr lang="en-US" dirty="0">
              <a:solidFill>
                <a:srgbClr val="0066FF"/>
              </a:solidFill>
            </a:endParaRPr>
          </a:p>
          <a:p>
            <a:endParaRPr lang="en-US" sz="2100" dirty="0">
              <a:solidFill>
                <a:schemeClr val="tx1"/>
              </a:solidFill>
            </a:endParaRPr>
          </a:p>
          <a:p>
            <a:endParaRPr lang="en-US" sz="2100" dirty="0"/>
          </a:p>
          <a:p>
            <a:r>
              <a:rPr lang="en-US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</a:t>
            </a:r>
            <a:r>
              <a:rPr lang="en-US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parser.parse</a:t>
            </a:r>
            <a:r>
              <a:rPr lang="en-US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</a:t>
            </a:r>
            <a:r>
              <a:rPr lang="en-US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DE_LEVEL </a:t>
            </a:r>
            <a:r>
              <a:rPr lang="en-US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DEGREE ( IN | OF ) </a:t>
            </a:r>
            <a:r>
              <a:rPr lang="en-US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MAJOR</a:t>
            </a:r>
            <a:r>
              <a:rPr lang="en-US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”)</a:t>
            </a:r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45174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533400" y="1905000"/>
            <a:ext cx="7998567" cy="45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7232" y="2276766"/>
            <a:ext cx="7297293" cy="8661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5507" y="530020"/>
            <a:ext cx="8134351" cy="994172"/>
          </a:xfrm>
        </p:spPr>
        <p:txBody>
          <a:bodyPr/>
          <a:lstStyle/>
          <a:p>
            <a:r>
              <a:rPr lang="en-US" dirty="0"/>
              <a:t>They </a:t>
            </a:r>
            <a:r>
              <a:rPr lang="en-US" dirty="0" smtClean="0"/>
              <a:t>All Use Keyword Searching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65" y="3817382"/>
            <a:ext cx="7134455" cy="803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290" y="5181600"/>
            <a:ext cx="7179730" cy="6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67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5608" y="2514600"/>
            <a:ext cx="8037391" cy="2650331"/>
          </a:xfrm>
        </p:spPr>
        <p:txBody>
          <a:bodyPr/>
          <a:lstStyle/>
          <a:p>
            <a:r>
              <a:rPr lang="en-US" sz="2400" dirty="0" smtClean="0"/>
              <a:t>Pattern: </a:t>
            </a:r>
            <a:r>
              <a:rPr lang="en-US" sz="2400" dirty="0"/>
              <a:t>”</a:t>
            </a:r>
            <a:r>
              <a:rPr lang="en-US" sz="2400" dirty="0">
                <a:solidFill>
                  <a:srgbClr val="0066FF"/>
                </a:solidFill>
              </a:rPr>
              <a:t>DE-LEVEL DEGREE (IN | OF) MAJOR</a:t>
            </a:r>
            <a:r>
              <a:rPr lang="en-US" sz="2400" dirty="0" smtClean="0"/>
              <a:t>”</a:t>
            </a:r>
          </a:p>
          <a:p>
            <a:endParaRPr lang="en-US" sz="2400" dirty="0" smtClean="0">
              <a:solidFill>
                <a:schemeClr val="accent6"/>
              </a:solidFill>
            </a:endParaRPr>
          </a:p>
          <a:p>
            <a:r>
              <a:rPr lang="en-US" sz="2800" dirty="0" err="1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=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DE_LEVEL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”) 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+ </a:t>
            </a:r>
            <a:r>
              <a:rPr lang="en-US" sz="2800" dirty="0" err="1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 </a:t>
            </a:r>
            <a:r>
              <a:rPr lang="en-US" sz="2800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+ (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 |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 ) ) + </a:t>
            </a:r>
            <a:r>
              <a:rPr lang="en-US" sz="2800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800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5766" y="457200"/>
            <a:ext cx="8610600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Connected </a:t>
            </a:r>
            <a:r>
              <a:rPr lang="en-US" dirty="0"/>
              <a:t>by </a:t>
            </a:r>
            <a:r>
              <a:rPr lang="en-US" dirty="0" smtClean="0"/>
              <a:t>Algebra Operators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308807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/>
              <a:t>OO </a:t>
            </a:r>
            <a:r>
              <a:rPr lang="en-US" dirty="0" smtClean="0"/>
              <a:t>Programming Style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Pattern: 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  <a:r>
              <a:rPr lang="en-US" sz="2400" dirty="0">
                <a:solidFill>
                  <a:srgbClr val="0066FF"/>
                </a:solidFill>
              </a:rPr>
              <a:t>DE-LEVEL DEGREE (IN | OF) MAJOR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matcher1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</a:t>
            </a:r>
            <a:r>
              <a:rPr lang="en-US" sz="2400" b="1" dirty="0" smtClean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DE_LEVEL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matcher2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(”DEGREE”)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matcher3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(”IN”)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matcher4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(”OF”)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matcher5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UnitMatcher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(”MAJOR”)</a:t>
            </a:r>
          </a:p>
          <a:p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matcher6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AlternateMatcher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([matcher3,matcher4])</a:t>
            </a:r>
          </a:p>
          <a:p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 = </a:t>
            </a:r>
            <a:r>
              <a:rPr lang="en-US" sz="2400" b="1" dirty="0" err="1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SeqMatcher</a:t>
            </a:r>
            <a:r>
              <a:rPr lang="en-US" sz="2400" b="1" dirty="0">
                <a:solidFill>
                  <a:srgbClr val="0066FF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([matcher1, matcher2, matcher6, matcher5])</a:t>
            </a:r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312188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8456" y="457200"/>
            <a:ext cx="7905750" cy="994172"/>
          </a:xfrm>
        </p:spPr>
        <p:txBody>
          <a:bodyPr>
            <a:normAutofit/>
          </a:bodyPr>
          <a:lstStyle/>
          <a:p>
            <a:r>
              <a:rPr lang="en-US" dirty="0"/>
              <a:t>Simplicity  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15606"/>
            <a:ext cx="8439151" cy="4479131"/>
          </a:xfrm>
        </p:spPr>
        <p:txBody>
          <a:bodyPr>
            <a:no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 Easy </a:t>
            </a:r>
            <a:r>
              <a:rPr lang="en-US" sz="2800" dirty="0">
                <a:solidFill>
                  <a:schemeClr val="tx1"/>
                </a:solidFill>
              </a:rPr>
              <a:t>to </a:t>
            </a:r>
            <a:r>
              <a:rPr lang="en-US" sz="2800" dirty="0" smtClean="0">
                <a:solidFill>
                  <a:schemeClr val="tx1"/>
                </a:solidFill>
              </a:rPr>
              <a:t>implement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 The </a:t>
            </a:r>
            <a:r>
              <a:rPr lang="en-US" sz="2800" dirty="0">
                <a:solidFill>
                  <a:schemeClr val="tx1"/>
                </a:solidFill>
              </a:rPr>
              <a:t>accuracy </a:t>
            </a:r>
            <a:r>
              <a:rPr lang="en-US" sz="2800" dirty="0" smtClean="0">
                <a:solidFill>
                  <a:schemeClr val="tx1"/>
                </a:solidFill>
              </a:rPr>
              <a:t>increase</a:t>
            </a:r>
            <a:r>
              <a:rPr lang="en-US" altLang="zh-CN" sz="2800" dirty="0" smtClean="0">
                <a:solidFill>
                  <a:schemeClr val="tx1"/>
                </a:solidFill>
              </a:rPr>
              <a:t>s</a:t>
            </a:r>
            <a:r>
              <a:rPr lang="en-US" sz="2800" dirty="0" smtClean="0">
                <a:solidFill>
                  <a:schemeClr val="tx1"/>
                </a:solidFill>
              </a:rPr>
              <a:t> as the number of patterns increases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</a:rPr>
              <a:t> Faster   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Time Complexity O(n)  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Conditional </a:t>
            </a:r>
            <a:r>
              <a:rPr lang="en-US" sz="2400" dirty="0">
                <a:solidFill>
                  <a:schemeClr val="tx1"/>
                </a:solidFill>
              </a:rPr>
              <a:t>Random Fields(CRFs</a:t>
            </a:r>
            <a:r>
              <a:rPr lang="en-US" sz="2400" dirty="0" smtClean="0">
                <a:solidFill>
                  <a:schemeClr val="tx1"/>
                </a:solidFill>
              </a:rPr>
              <a:t>), </a:t>
            </a:r>
            <a:r>
              <a:rPr lang="en-US" sz="2400" dirty="0">
                <a:solidFill>
                  <a:schemeClr val="tx1"/>
                </a:solidFill>
              </a:rPr>
              <a:t>using </a:t>
            </a:r>
            <a:r>
              <a:rPr lang="en-US" sz="2400" dirty="0" smtClean="0">
                <a:solidFill>
                  <a:schemeClr val="tx1"/>
                </a:solidFill>
              </a:rPr>
              <a:t>Viterbi </a:t>
            </a:r>
            <a:r>
              <a:rPr lang="en-US" sz="2400" dirty="0">
                <a:solidFill>
                  <a:schemeClr val="tx1"/>
                </a:solidFill>
              </a:rPr>
              <a:t>algorithm </a:t>
            </a:r>
            <a:r>
              <a:rPr lang="en-US" sz="2400" dirty="0" smtClean="0">
                <a:solidFill>
                  <a:schemeClr val="tx1"/>
                </a:solidFill>
              </a:rPr>
              <a:t>O(</a:t>
            </a:r>
            <a:r>
              <a:rPr lang="en-US" sz="2400" dirty="0"/>
              <a:t>n</a:t>
            </a:r>
            <a:r>
              <a:rPr lang="en-US" sz="2400" baseline="30000" dirty="0" smtClean="0"/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t)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77987" y="-38546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374341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08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9191884" cy="3505200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343775" cy="994172"/>
          </a:xfrm>
        </p:spPr>
        <p:txBody>
          <a:bodyPr/>
          <a:lstStyle/>
          <a:p>
            <a:r>
              <a:rPr lang="en-US" dirty="0"/>
              <a:t>Ontology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Ontology </a:t>
            </a:r>
            <a:r>
              <a:rPr lang="en-US" smtClean="0"/>
              <a:t>Similarity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554" y="1981200"/>
            <a:ext cx="8228013" cy="45720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A high-level language such as Java, Groovy, Ruby or Python; we use Java and Groovy extensively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298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Ontology </a:t>
            </a:r>
            <a:r>
              <a:rPr lang="en-US" smtClean="0"/>
              <a:t>Similarity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0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298" y="2263726"/>
            <a:ext cx="8228013" cy="3375074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Related </a:t>
            </a:r>
            <a:r>
              <a:rPr lang="en-US" sz="2800" dirty="0"/>
              <a:t>skills always exist in the job </a:t>
            </a:r>
            <a:r>
              <a:rPr lang="en-US" sz="2800" dirty="0" smtClean="0"/>
              <a:t>description simultaneously.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 smaller the distance of two skills, the closer the relationship between them.  </a:t>
            </a:r>
            <a:endParaRPr lang="en-US" sz="2800" dirty="0"/>
          </a:p>
          <a:p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298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66471"/>
            <a:ext cx="8305800" cy="4981575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    The </a:t>
            </a:r>
            <a:r>
              <a:rPr lang="en-US" sz="2800" dirty="0"/>
              <a:t>number of documents in which the two terms exist together </a:t>
            </a:r>
            <a:r>
              <a:rPr lang="en-US" sz="2800" dirty="0" smtClean="0"/>
              <a:t>.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         The </a:t>
            </a:r>
            <a:r>
              <a:rPr lang="en-US" sz="2800" dirty="0"/>
              <a:t>number of </a:t>
            </a:r>
            <a:r>
              <a:rPr lang="en-US" sz="2800" dirty="0" smtClean="0"/>
              <a:t>documents that </a:t>
            </a:r>
            <a:r>
              <a:rPr lang="en-US" sz="2800" dirty="0"/>
              <a:t>have </a:t>
            </a:r>
            <a:r>
              <a:rPr lang="en-US" sz="2800" dirty="0" smtClean="0"/>
              <a:t>at </a:t>
            </a:r>
            <a:r>
              <a:rPr lang="en-US" sz="2800" dirty="0"/>
              <a:t>least one </a:t>
            </a:r>
            <a:r>
              <a:rPr lang="en-US" sz="2800" dirty="0" smtClean="0"/>
              <a:t>them.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                                 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he log </a:t>
            </a:r>
            <a:r>
              <a:rPr lang="en-US" sz="2800" dirty="0"/>
              <a:t>value of minimum distance </a:t>
            </a:r>
            <a:r>
              <a:rPr lang="en-US" sz="2800" dirty="0" smtClean="0"/>
              <a:t>of </a:t>
            </a:r>
            <a:r>
              <a:rPr lang="en-US" sz="2800" dirty="0"/>
              <a:t>the two terms in </a:t>
            </a:r>
            <a:r>
              <a:rPr lang="en-US" sz="2800" dirty="0" smtClean="0"/>
              <a:t>the documents </a:t>
            </a:r>
            <a:r>
              <a:rPr lang="en-US" sz="2800" dirty="0"/>
              <a:t>that have them both.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30679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Statistical-based Measure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49712"/>
            <a:ext cx="7962900" cy="1457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103389"/>
            <a:ext cx="762000" cy="4491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276" y="4029014"/>
            <a:ext cx="764498" cy="3862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923" y="4891733"/>
            <a:ext cx="3562350" cy="49135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10323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</a:t>
            </a:r>
            <a:r>
              <a:rPr lang="en-US" dirty="0" smtClean="0"/>
              <a:t>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7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08076" cy="994172"/>
          </a:xfrm>
        </p:spPr>
        <p:txBody>
          <a:bodyPr/>
          <a:lstStyle/>
          <a:p>
            <a:r>
              <a:rPr lang="en-US" dirty="0" smtClean="0"/>
              <a:t>Similarity Values between Skills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13" y="1990725"/>
            <a:ext cx="8629650" cy="4181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Ontology </a:t>
            </a:r>
            <a:r>
              <a:rPr lang="en-US" smtClean="0"/>
              <a:t>Similarity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rgbClr val="FF0000"/>
                </a:solidFill>
              </a:rPr>
              <a:t>Ontology </a:t>
            </a:r>
            <a:r>
              <a:rPr lang="en-US" sz="3200" b="1" dirty="0" smtClean="0">
                <a:solidFill>
                  <a:srgbClr val="FF0000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</a:t>
            </a:r>
            <a:r>
              <a:rPr lang="en-US" sz="3200" b="1" dirty="0" smtClean="0">
                <a:solidFill>
                  <a:schemeClr val="tx1"/>
                </a:solidFill>
              </a:rPr>
              <a:t>Similarity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38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58093" y="1676400"/>
            <a:ext cx="8419361" cy="4953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0599" y="457200"/>
            <a:ext cx="8426856" cy="994172"/>
          </a:xfrm>
        </p:spPr>
        <p:txBody>
          <a:bodyPr/>
          <a:lstStyle/>
          <a:p>
            <a:r>
              <a:rPr lang="en-US" dirty="0"/>
              <a:t>Problems of Keyword Searching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70" y="1752600"/>
            <a:ext cx="7714068" cy="48006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6019800" y="1600200"/>
            <a:ext cx="2362200" cy="838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999"/>
            <a:ext cx="9144000" cy="6787387"/>
          </a:xfrm>
        </p:spPr>
      </p:pic>
      <p:sp>
        <p:nvSpPr>
          <p:cNvPr id="5" name="Rectangle 4"/>
          <p:cNvSpPr/>
          <p:nvPr/>
        </p:nvSpPr>
        <p:spPr>
          <a:xfrm>
            <a:off x="6096000" y="-76200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Ontology </a:t>
            </a:r>
            <a:r>
              <a:rPr lang="en-US" smtClean="0"/>
              <a:t>Similarity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3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33600"/>
            <a:ext cx="8228013" cy="4191000"/>
          </a:xfrm>
        </p:spPr>
        <p:txBody>
          <a:bodyPr/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/>
              <a:t>high-level language such as Java, Groovy, Ruby or Python; we use Java and Groovy extensively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075613" cy="994172"/>
          </a:xfrm>
        </p:spPr>
        <p:txBody>
          <a:bodyPr/>
          <a:lstStyle/>
          <a:p>
            <a:r>
              <a:rPr lang="en-US" dirty="0"/>
              <a:t>Find Terms in Job Descriptions </a:t>
            </a:r>
          </a:p>
        </p:txBody>
      </p:sp>
      <p:sp>
        <p:nvSpPr>
          <p:cNvPr id="4" name="Rectangle 3"/>
          <p:cNvSpPr/>
          <p:nvPr/>
        </p:nvSpPr>
        <p:spPr>
          <a:xfrm>
            <a:off x="5562600" y="-50442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Construction</a:t>
            </a:r>
          </a:p>
        </p:txBody>
      </p:sp>
    </p:spTree>
    <p:extLst>
      <p:ext uri="{BB962C8B-B14F-4D97-AF65-F5344CB8AC3E}">
        <p14:creationId xmlns:p14="http://schemas.microsoft.com/office/powerpoint/2010/main" val="523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3459" y="1752600"/>
            <a:ext cx="8319541" cy="47244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Pattern </a:t>
            </a:r>
            <a:r>
              <a:rPr lang="en-US" sz="2800" dirty="0"/>
              <a:t>t</a:t>
            </a:r>
            <a:r>
              <a:rPr lang="en-US" sz="2800" dirty="0" smtClean="0"/>
              <a:t>o </a:t>
            </a:r>
            <a:r>
              <a:rPr lang="en-US" sz="2800" dirty="0"/>
              <a:t>e</a:t>
            </a:r>
            <a:r>
              <a:rPr lang="en-US" sz="2800" dirty="0" smtClean="0"/>
              <a:t>xtract terms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Clr>
                <a:srgbClr val="C00000"/>
              </a:buClr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TERM ,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* , *,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(AND)? TERM    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Bootstrap approach 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Collecting fifty initial terms manually, and adding them  to term list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Using the pattern matching library to find new terms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Checking the found terms on </a:t>
            </a:r>
            <a:r>
              <a:rPr lang="en-US" sz="2400" dirty="0" err="1" smtClean="0"/>
              <a:t>Dbpedia</a:t>
            </a:r>
            <a:r>
              <a:rPr lang="en-US" sz="2400" dirty="0" smtClean="0"/>
              <a:t> </a:t>
            </a:r>
          </a:p>
          <a:p>
            <a:pPr marL="1200150" lvl="3" indent="0">
              <a:buClr>
                <a:srgbClr val="C00000"/>
              </a:buClr>
            </a:pP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technical categories </a:t>
            </a:r>
            <a:r>
              <a:rPr lang="en-US" dirty="0"/>
              <a:t>like </a:t>
            </a:r>
            <a:r>
              <a:rPr lang="en-US" dirty="0" smtClean="0"/>
              <a:t>software</a:t>
            </a:r>
            <a:r>
              <a:rPr lang="en-US" dirty="0"/>
              <a:t>, programming </a:t>
            </a:r>
            <a:r>
              <a:rPr lang="en-US" dirty="0" smtClean="0"/>
              <a:t>language and so on.  </a:t>
            </a:r>
          </a:p>
          <a:p>
            <a:pPr marL="685800" lvl="1" indent="-342900">
              <a:buClr>
                <a:srgbClr val="C00000"/>
              </a:buClr>
              <a:buFont typeface="+mj-lt"/>
              <a:buAutoNum type="arabicPeriod"/>
            </a:pPr>
            <a:r>
              <a:rPr lang="en-US" sz="2400" dirty="0" smtClean="0"/>
              <a:t>Adding the new terms in to term list</a:t>
            </a:r>
          </a:p>
          <a:p>
            <a:pPr marL="6858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3459" y="5334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Bootstrap </a:t>
            </a:r>
            <a:r>
              <a:rPr lang="en-US" dirty="0" smtClean="0">
                <a:solidFill>
                  <a:schemeClr val="tx1"/>
                </a:solidFill>
              </a:rPr>
              <a:t>Approach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62600" y="-63321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Construction</a:t>
            </a:r>
          </a:p>
        </p:txBody>
      </p:sp>
    </p:spTree>
    <p:extLst>
      <p:ext uri="{BB962C8B-B14F-4D97-AF65-F5344CB8AC3E}">
        <p14:creationId xmlns:p14="http://schemas.microsoft.com/office/powerpoint/2010/main" val="31111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81000" y="1828800"/>
            <a:ext cx="8458200" cy="449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334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/>
              <a:t>Bootstrap Approach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57400"/>
            <a:ext cx="8149202" cy="3581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62600" y="-50442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Construction</a:t>
            </a:r>
          </a:p>
        </p:txBody>
      </p:sp>
    </p:spTree>
    <p:extLst>
      <p:ext uri="{BB962C8B-B14F-4D97-AF65-F5344CB8AC3E}">
        <p14:creationId xmlns:p14="http://schemas.microsoft.com/office/powerpoint/2010/main" val="328165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190" y="2125267"/>
            <a:ext cx="6450806" cy="6786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34092" y="562777"/>
            <a:ext cx="7343775" cy="994172"/>
          </a:xfrm>
        </p:spPr>
        <p:txBody>
          <a:bodyPr/>
          <a:lstStyle/>
          <a:p>
            <a:r>
              <a:rPr lang="en-US" dirty="0"/>
              <a:t>Dbpedia Page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190" y="2878932"/>
            <a:ext cx="7263661" cy="32618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62600" y="-63321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Ontology Construction</a:t>
            </a:r>
          </a:p>
        </p:txBody>
      </p:sp>
    </p:spTree>
    <p:extLst>
      <p:ext uri="{BB962C8B-B14F-4D97-AF65-F5344CB8AC3E}">
        <p14:creationId xmlns:p14="http://schemas.microsoft.com/office/powerpoint/2010/main" val="394437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Model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05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70615" y="1658699"/>
                <a:ext cx="8228013" cy="5046901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 smtClean="0"/>
                  <a:t>Similarity value is the summation of weighted similarity values of each field in the models  </a:t>
                </a:r>
                <a:endParaRPr lang="en-US" sz="2800" dirty="0"/>
              </a:p>
              <a:p>
                <a:endParaRPr lang="en-US" sz="2800" dirty="0" smtClean="0"/>
              </a:p>
              <a:p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is the user‘s résumé </a:t>
                </a:r>
                <a:r>
                  <a:rPr lang="en-US" sz="2400" dirty="0" smtClean="0"/>
                  <a:t>model</a:t>
                </a:r>
                <a:endParaRPr lang="en-US" sz="2400" dirty="0"/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aseline="-25000" dirty="0"/>
                  <a:t> </a:t>
                </a:r>
                <a:r>
                  <a:rPr lang="en-US" sz="2400" dirty="0"/>
                  <a:t>is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feature of résumé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 smtClean="0"/>
                  <a:t> is </a:t>
                </a:r>
                <a:r>
                  <a:rPr lang="en-US" sz="2400" dirty="0"/>
                  <a:t>the job description model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aseline="-25000" dirty="0"/>
                  <a:t>  </a:t>
                </a:r>
                <a:r>
                  <a:rPr lang="en-US" sz="2400" dirty="0"/>
                  <a:t>is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feature of job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400" dirty="0" smtClean="0"/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is the weight for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feature</a:t>
                </a:r>
                <a:endParaRPr lang="en-US" sz="2400" dirty="0" smtClean="0"/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615" y="1658699"/>
                <a:ext cx="8228013" cy="5046901"/>
              </a:xfrm>
              <a:blipFill rotWithShape="0">
                <a:blip r:embed="rId2"/>
                <a:stretch>
                  <a:fillRect l="-1333" t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 smtClean="0"/>
              <a:t>Model Similarity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590800"/>
            <a:ext cx="5493544" cy="11072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19800" y="-33992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</p:spTree>
    <p:extLst>
      <p:ext uri="{BB962C8B-B14F-4D97-AF65-F5344CB8AC3E}">
        <p14:creationId xmlns:p14="http://schemas.microsoft.com/office/powerpoint/2010/main" val="350086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Major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05000"/>
            <a:ext cx="6228602" cy="190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9046" y="-33992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18302" y="4187428"/>
                <a:ext cx="6248400" cy="1721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𝑚𝑎𝑗𝑜𝑟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major in résumé </a:t>
                </a:r>
                <a:r>
                  <a:rPr lang="en-US" dirty="0">
                    <a:solidFill>
                      <a:schemeClr val="tx1"/>
                    </a:solidFill>
                  </a:rPr>
                  <a:t>model 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𝑚𝑎𝑗𝑜𝑟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is the major in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job model </a:t>
                </a:r>
                <a:r>
                  <a:rPr lang="en-US" dirty="0" smtClean="0"/>
                  <a:t>j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𝑟𝑒𝑙𝑎𝑡𝑒𝑑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𝑚𝑎𝑗𝑜𝑟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related majors of major in job model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302" y="4187428"/>
                <a:ext cx="6248400" cy="1721882"/>
              </a:xfrm>
              <a:prstGeom prst="rect">
                <a:avLst/>
              </a:prstGeom>
              <a:blipFill rotWithShape="0">
                <a:blip r:embed="rId3"/>
                <a:stretch>
                  <a:fillRect l="-1268" t="-2837" b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72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</a:t>
            </a:r>
            <a:r>
              <a:rPr lang="en-US" dirty="0" smtClean="0"/>
              <a:t>Degree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94" y="2819400"/>
            <a:ext cx="6878596" cy="22860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314"/>
              </p:ext>
            </p:extLst>
          </p:nvPr>
        </p:nvGraphicFramePr>
        <p:xfrm>
          <a:off x="711625" y="1828046"/>
          <a:ext cx="7848601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/>
                <a:gridCol w="1844993"/>
                <a:gridCol w="1471613"/>
                <a:gridCol w="1255394"/>
                <a:gridCol w="1295401"/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High School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Associate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Bachelor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Ph.D.</a:t>
                      </a:r>
                      <a:endParaRPr lang="en-US" sz="20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12985" y="-33992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82655" y="5257800"/>
                <a:ext cx="6248400" cy="943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𝑑𝑒𝑔𝑟𝑒𝑒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degree in résumé </a:t>
                </a:r>
                <a:r>
                  <a:rPr lang="en-US" dirty="0">
                    <a:solidFill>
                      <a:schemeClr val="tx1"/>
                    </a:solidFill>
                  </a:rPr>
                  <a:t>model 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𝑑𝑒𝑔𝑟𝑒𝑒</m:t>
                        </m:r>
                      </m:sub>
                    </m:sSub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is the degree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 job model </a:t>
                </a:r>
                <a:r>
                  <a:rPr lang="en-US" dirty="0" smtClean="0"/>
                  <a:t>j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655" y="5257800"/>
                <a:ext cx="6248400" cy="943592"/>
              </a:xfrm>
              <a:prstGeom prst="rect">
                <a:avLst/>
              </a:prstGeom>
              <a:blipFill rotWithShape="0">
                <a:blip r:embed="rId3"/>
                <a:stretch>
                  <a:fillRect l="-1268" t="-5195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03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</a:t>
            </a:r>
            <a:r>
              <a:rPr lang="en-US" dirty="0" smtClean="0"/>
              <a:t>Job Title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89353" y="1900144"/>
            <a:ext cx="8654647" cy="4114799"/>
          </a:xfrm>
        </p:spPr>
        <p:txBody>
          <a:bodyPr/>
          <a:lstStyle/>
          <a:p>
            <a:pPr marL="457200" lvl="1" indent="-457200">
              <a:spcBef>
                <a:spcPts val="80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J</a:t>
            </a:r>
            <a:r>
              <a:rPr lang="en-US" sz="2800" dirty="0" smtClean="0"/>
              <a:t>ob Role (</a:t>
            </a:r>
            <a:r>
              <a:rPr lang="en-US" sz="2400" dirty="0" smtClean="0"/>
              <a:t>Developer</a:t>
            </a:r>
            <a:r>
              <a:rPr lang="en-US" sz="2400" dirty="0"/>
              <a:t>, </a:t>
            </a:r>
            <a:r>
              <a:rPr lang="en-US" sz="2400" dirty="0" smtClean="0"/>
              <a:t>Manager</a:t>
            </a:r>
            <a:r>
              <a:rPr lang="en-US" sz="2400" dirty="0"/>
              <a:t>, </a:t>
            </a:r>
            <a:r>
              <a:rPr lang="en-US" sz="2400" dirty="0" smtClean="0"/>
              <a:t>Administrator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Job Level </a:t>
            </a:r>
            <a:r>
              <a:rPr lang="en-US" sz="2800" dirty="0" smtClean="0"/>
              <a:t>(Junior</a:t>
            </a:r>
            <a:r>
              <a:rPr lang="en-US" sz="2800" dirty="0"/>
              <a:t>, </a:t>
            </a:r>
            <a:r>
              <a:rPr lang="en-US" sz="2800" dirty="0" smtClean="0"/>
              <a:t>Senior </a:t>
            </a:r>
            <a:r>
              <a:rPr lang="en-US" sz="2800" dirty="0"/>
              <a:t>and </a:t>
            </a:r>
            <a:r>
              <a:rPr lang="en-US" sz="2800" dirty="0" smtClean="0"/>
              <a:t>Architect</a:t>
            </a:r>
            <a:r>
              <a:rPr lang="en-US" sz="2800" dirty="0"/>
              <a:t>)</a:t>
            </a:r>
            <a:endParaRPr lang="en-US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Platform (Database, J2EE, Web )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Programming language (Python, Java, C++)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Summation </a:t>
            </a:r>
            <a:r>
              <a:rPr lang="en-US" altLang="zh-CN" sz="2800" dirty="0"/>
              <a:t>of similarity all </a:t>
            </a:r>
            <a:r>
              <a:rPr lang="en-US" altLang="zh-CN" sz="2800" dirty="0" smtClean="0"/>
              <a:t>the fields between job and </a:t>
            </a:r>
            <a:r>
              <a:rPr lang="en-US" sz="2800" dirty="0"/>
              <a:t>résumé</a:t>
            </a:r>
            <a:endParaRPr lang="en-US" altLang="zh-CN" sz="2800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Several job titles in the </a:t>
            </a:r>
            <a:r>
              <a:rPr lang="en-US" sz="2800" dirty="0" smtClean="0"/>
              <a:t>résumé, return the one with </a:t>
            </a:r>
            <a:r>
              <a:rPr lang="en-US" sz="2800" dirty="0"/>
              <a:t>maximum </a:t>
            </a:r>
            <a:r>
              <a:rPr lang="en-US" altLang="zh-CN" sz="2800" dirty="0"/>
              <a:t>similarity </a:t>
            </a:r>
            <a:r>
              <a:rPr lang="en-US" altLang="zh-CN" sz="2800" dirty="0" smtClean="0"/>
              <a:t>value</a:t>
            </a:r>
            <a:endParaRPr lang="en-US" sz="2800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57145" y="-38637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</p:spTree>
    <p:extLst>
      <p:ext uri="{BB962C8B-B14F-4D97-AF65-F5344CB8AC3E}">
        <p14:creationId xmlns:p14="http://schemas.microsoft.com/office/powerpoint/2010/main" val="141861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8013" cy="38862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The résumé has the most personal information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Education Background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Work </a:t>
            </a:r>
            <a:r>
              <a:rPr lang="en-US" sz="2400" dirty="0" smtClean="0"/>
              <a:t>experiences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Skills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Using </a:t>
            </a:r>
            <a:r>
              <a:rPr lang="en-US" sz="2800" dirty="0"/>
              <a:t>the résumé </a:t>
            </a:r>
            <a:r>
              <a:rPr lang="en-US" sz="2800" dirty="0" smtClean="0"/>
              <a:t>as a query to search jobs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Ranking the jobs by their similarity </a:t>
            </a:r>
            <a:r>
              <a:rPr lang="en-US" sz="2800" dirty="0" smtClean="0"/>
              <a:t>values</a:t>
            </a: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8013" cy="701675"/>
          </a:xfrm>
        </p:spPr>
        <p:txBody>
          <a:bodyPr/>
          <a:lstStyle/>
          <a:p>
            <a:r>
              <a:rPr lang="en-US" dirty="0" smtClean="0"/>
              <a:t>Résumés  as Query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615" y="533400"/>
            <a:ext cx="7343775" cy="994172"/>
          </a:xfrm>
        </p:spPr>
        <p:txBody>
          <a:bodyPr/>
          <a:lstStyle/>
          <a:p>
            <a:r>
              <a:rPr lang="en-US" dirty="0"/>
              <a:t>Model Similarity- </a:t>
            </a:r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04800" y="3505201"/>
            <a:ext cx="8654647" cy="25908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      is </a:t>
            </a:r>
            <a:r>
              <a:rPr lang="en-US" sz="2800" dirty="0"/>
              <a:t>the </a:t>
            </a:r>
            <a:r>
              <a:rPr lang="en-US" sz="2800" dirty="0" err="1"/>
              <a:t>ith</a:t>
            </a:r>
            <a:r>
              <a:rPr lang="en-US" sz="2800" dirty="0"/>
              <a:t> skill in the job </a:t>
            </a:r>
            <a:r>
              <a:rPr lang="en-US" sz="2800" dirty="0" smtClean="0"/>
              <a:t>model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/>
              <a:t>SR is the skill set of </a:t>
            </a:r>
            <a:r>
              <a:rPr lang="en-US" altLang="zh-CN" sz="2800" dirty="0" smtClean="0"/>
              <a:t>the </a:t>
            </a:r>
            <a:r>
              <a:rPr lang="en-US" altLang="zh-CN" sz="2800" dirty="0"/>
              <a:t>résumé </a:t>
            </a:r>
            <a:r>
              <a:rPr lang="en-US" altLang="zh-CN" sz="2800" dirty="0" smtClean="0"/>
              <a:t>model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/>
              <a:t>If </a:t>
            </a:r>
            <a:r>
              <a:rPr lang="en-US" altLang="zh-CN" sz="2800" dirty="0" smtClean="0"/>
              <a:t>      in the </a:t>
            </a:r>
            <a:r>
              <a:rPr lang="en-US" altLang="zh-CN" sz="2800" dirty="0"/>
              <a:t>skill set SR, </a:t>
            </a:r>
            <a:r>
              <a:rPr lang="en-US" altLang="zh-CN" sz="2800" dirty="0" smtClean="0"/>
              <a:t>return 1.</a:t>
            </a:r>
            <a:endParaRPr lang="en-US" altLang="zh-CN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zh-CN" sz="2800" dirty="0" smtClean="0"/>
              <a:t>Otherwise return the maximum </a:t>
            </a:r>
            <a:r>
              <a:rPr lang="en-US" altLang="zh-CN" sz="2800" dirty="0"/>
              <a:t>similarity </a:t>
            </a:r>
            <a:r>
              <a:rPr lang="en-US" altLang="zh-CN" sz="2800" dirty="0" smtClean="0"/>
              <a:t>value.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09506"/>
            <a:ext cx="7410450" cy="1428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64535"/>
            <a:ext cx="508416" cy="415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864" y="4642022"/>
            <a:ext cx="508416" cy="4159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53200" y="-50442"/>
            <a:ext cx="2359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Model Similarity</a:t>
            </a:r>
          </a:p>
        </p:txBody>
      </p:sp>
    </p:spTree>
    <p:extLst>
      <p:ext uri="{BB962C8B-B14F-4D97-AF65-F5344CB8AC3E}">
        <p14:creationId xmlns:p14="http://schemas.microsoft.com/office/powerpoint/2010/main" val="211064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Related </a:t>
            </a:r>
            <a:r>
              <a:rPr lang="en-US" sz="3200" b="1" dirty="0" smtClean="0">
                <a:solidFill>
                  <a:schemeClr val="tx1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System </a:t>
            </a:r>
            <a:r>
              <a:rPr lang="en-US" sz="3200" b="1" dirty="0" smtClean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Model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</a:rPr>
              <a:t>E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valuation 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36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595" y="1981200"/>
            <a:ext cx="8228013" cy="3024188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Accuracy of </a:t>
            </a:r>
            <a:r>
              <a:rPr lang="en-US" sz="2800" dirty="0"/>
              <a:t>Information </a:t>
            </a:r>
            <a:r>
              <a:rPr lang="en-US" sz="2800" dirty="0" smtClean="0"/>
              <a:t>Extraction </a:t>
            </a:r>
            <a:r>
              <a:rPr lang="en-US" sz="2800" dirty="0"/>
              <a:t>C</a:t>
            </a:r>
            <a:r>
              <a:rPr lang="en-US" altLang="zh-CN" sz="2800" dirty="0" smtClean="0"/>
              <a:t>omparing to the Conditional Radom Fields (CRFs)</a:t>
            </a:r>
            <a:r>
              <a:rPr lang="en-US" sz="2800" dirty="0" smtClean="0"/>
              <a:t> Model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Using CRF</a:t>
            </a:r>
            <a:r>
              <a:rPr lang="en-US" sz="2400" dirty="0"/>
              <a:t>++ (T </a:t>
            </a:r>
            <a:r>
              <a:rPr lang="en-US" sz="2400" dirty="0" err="1" smtClean="0"/>
              <a:t>Kudoh</a:t>
            </a:r>
            <a:r>
              <a:rPr lang="en-US" sz="2400" dirty="0" smtClean="0"/>
              <a:t>, Software</a:t>
            </a:r>
            <a:r>
              <a:rPr lang="en-US" sz="2400" dirty="0"/>
              <a:t>)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200 </a:t>
            </a:r>
            <a:r>
              <a:rPr lang="en-US" altLang="zh-CN" sz="2400" dirty="0" smtClean="0"/>
              <a:t>labeled sentences to train the CRFs model</a:t>
            </a:r>
          </a:p>
          <a:p>
            <a:pPr marL="0" indent="0">
              <a:buClr>
                <a:srgbClr val="C00000"/>
              </a:buClr>
            </a:pP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9994" y="533400"/>
            <a:ext cx="7467600" cy="994172"/>
          </a:xfrm>
        </p:spPr>
        <p:txBody>
          <a:bodyPr/>
          <a:lstStyle/>
          <a:p>
            <a:r>
              <a:rPr lang="en-US" dirty="0"/>
              <a:t>Information Extraction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28137"/>
              </p:ext>
            </p:extLst>
          </p:nvPr>
        </p:nvGraphicFramePr>
        <p:xfrm>
          <a:off x="883008" y="4343400"/>
          <a:ext cx="7848600" cy="1737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95400"/>
                <a:gridCol w="1583606"/>
                <a:gridCol w="2832782"/>
                <a:gridCol w="21368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Field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Pattern</a:t>
                      </a:r>
                    </a:p>
                    <a:p>
                      <a:r>
                        <a:rPr lang="en-US" sz="2400" dirty="0" smtClean="0"/>
                        <a:t>Number 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Accuracy of Pattern M</a:t>
                      </a:r>
                      <a:r>
                        <a:rPr lang="en-US" altLang="zh-CN" sz="2400" dirty="0" smtClean="0"/>
                        <a:t>atching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Accuracy of CRFs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Degree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0.94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0.85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Major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0.85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0.72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0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68773"/>
                <a:ext cx="8686800" cy="4724401"/>
              </a:xfrm>
            </p:spPr>
            <p:txBody>
              <a:bodyPr/>
              <a:lstStyle/>
              <a:p>
                <a:r>
                  <a:rPr lang="en-US" sz="2800" dirty="0"/>
                  <a:t>Discounted Cumulative Gain </a:t>
                </a:r>
                <a:r>
                  <a:rPr lang="en-US" sz="2800" dirty="0" smtClean="0"/>
                  <a:t>(DCG)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– </a:t>
                </a:r>
                <a:r>
                  <a:rPr lang="en-US" sz="2800" dirty="0" smtClean="0"/>
                  <a:t>A </a:t>
                </a:r>
                <a:r>
                  <a:rPr lang="en-US" sz="2800" dirty="0" smtClean="0"/>
                  <a:t>measure </a:t>
                </a:r>
                <a:r>
                  <a:rPr lang="en-US" sz="2800" dirty="0"/>
                  <a:t>of ranking </a:t>
                </a:r>
                <a:r>
                  <a:rPr lang="en-US" sz="2800" dirty="0" smtClean="0"/>
                  <a:t>quality. How documents are ranked according to their </a:t>
                </a:r>
                <a:r>
                  <a:rPr lang="en-US" sz="2800" dirty="0">
                    <a:solidFill>
                      <a:schemeClr val="tx1"/>
                    </a:solidFill>
                  </a:rPr>
                  <a:t>relevance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scores</a:t>
                </a:r>
                <a:r>
                  <a:rPr lang="en-US" sz="2800" dirty="0" smtClean="0"/>
                  <a:t>. </a:t>
                </a:r>
                <a:r>
                  <a:rPr lang="en-US" sz="2000" dirty="0"/>
                  <a:t>(</a:t>
                </a:r>
                <a:r>
                  <a:rPr lang="de-DE" sz="2000" dirty="0"/>
                  <a:t>CD Manning, P Raghavan and H Schütze, 2008</a:t>
                </a:r>
                <a:r>
                  <a:rPr lang="en-US" sz="2000" dirty="0"/>
                  <a:t>)</a:t>
                </a:r>
                <a:endParaRPr lang="en-US" sz="2800" dirty="0"/>
              </a:p>
              <a:p>
                <a:endParaRPr lang="en-US" sz="2800" dirty="0"/>
              </a:p>
              <a:p>
                <a:endParaRPr lang="en-US" dirty="0" smtClean="0"/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: the position of the document.  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𝑟𝑒𝑙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baseline="-25000" dirty="0" smtClean="0"/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: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the </a:t>
                </a:r>
                <a:r>
                  <a:rPr lang="en-US" sz="2800" dirty="0">
                    <a:solidFill>
                      <a:schemeClr val="tx1"/>
                    </a:solidFill>
                  </a:rPr>
                  <a:t>relevance score assessors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given </a:t>
                </a:r>
                <a:r>
                  <a:rPr lang="en-US" sz="2800" dirty="0">
                    <a:solidFill>
                      <a:schemeClr val="tx1"/>
                    </a:solidFill>
                  </a:rPr>
                  <a:t>to document 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at position </a:t>
                </a:r>
                <a:r>
                  <a:rPr lang="en-US" sz="28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457200" indent="-4572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: the number of first p query results.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68773"/>
                <a:ext cx="8686800" cy="4724401"/>
              </a:xfrm>
              <a:blipFill rotWithShape="0">
                <a:blip r:embed="rId3"/>
                <a:stretch>
                  <a:fillRect l="-1474" t="-1419" b="-5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4007" y="529829"/>
            <a:ext cx="7343775" cy="994172"/>
          </a:xfrm>
        </p:spPr>
        <p:txBody>
          <a:bodyPr/>
          <a:lstStyle/>
          <a:p>
            <a:r>
              <a:rPr lang="en-US" dirty="0"/>
              <a:t>Ontology </a:t>
            </a:r>
            <a:r>
              <a:rPr lang="en-US" dirty="0" smtClean="0"/>
              <a:t>Similarity 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 smtClean="0"/>
              <a:t> DCG </a:t>
            </a:r>
            <a:endParaRPr lang="en-US" dirty="0"/>
          </a:p>
        </p:txBody>
      </p:sp>
      <p:pic>
        <p:nvPicPr>
          <p:cNvPr id="1026" name="Picture 2" descr=" \mathrm{DCG_{p}} = \sum_{i=1}^{p} \frac{ 2^{rel_{i}} - 1 }{ \log_{2}(i+1)}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429000"/>
            <a:ext cx="3294641" cy="9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993" y="1847741"/>
            <a:ext cx="8228013" cy="4724401"/>
          </a:xfrm>
        </p:spPr>
        <p:txBody>
          <a:bodyPr/>
          <a:lstStyle/>
          <a:p>
            <a:r>
              <a:rPr lang="en-US" sz="2800" dirty="0" smtClean="0"/>
              <a:t>NDCG </a:t>
            </a:r>
            <a:r>
              <a:rPr lang="en-US" sz="2800" dirty="0">
                <a:solidFill>
                  <a:schemeClr val="tx1"/>
                </a:solidFill>
              </a:rPr>
              <a:t>–</a:t>
            </a:r>
            <a:r>
              <a:rPr lang="en-US" sz="2800" dirty="0" smtClean="0"/>
              <a:t> Normalized </a:t>
            </a:r>
            <a:r>
              <a:rPr lang="en-US" sz="2800" dirty="0"/>
              <a:t>Discounted Cumulative </a:t>
            </a:r>
            <a:r>
              <a:rPr lang="en-US" sz="2800" dirty="0" smtClean="0"/>
              <a:t>Gain </a:t>
            </a:r>
            <a:r>
              <a:rPr lang="en-US" sz="2400" dirty="0"/>
              <a:t>(</a:t>
            </a:r>
            <a:r>
              <a:rPr lang="de-DE" sz="2400" dirty="0"/>
              <a:t>CD Manning, P Raghavan and H Schütze, 2008</a:t>
            </a:r>
            <a:r>
              <a:rPr lang="en-US" sz="2400" dirty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/>
              <a:t>IDCG </a:t>
            </a:r>
            <a:r>
              <a:rPr lang="en-US" sz="2800" dirty="0">
                <a:solidFill>
                  <a:schemeClr val="tx1"/>
                </a:solidFill>
              </a:rPr>
              <a:t>–</a:t>
            </a:r>
            <a:r>
              <a:rPr lang="en-US" sz="2800" dirty="0"/>
              <a:t> </a:t>
            </a:r>
            <a:r>
              <a:rPr lang="en-US" sz="2800" dirty="0" smtClean="0"/>
              <a:t>Ideal Discounted </a:t>
            </a:r>
            <a:r>
              <a:rPr lang="en-US" sz="2800" dirty="0"/>
              <a:t>Cumulative </a:t>
            </a:r>
            <a:r>
              <a:rPr lang="en-US" sz="2800" dirty="0" smtClean="0"/>
              <a:t>Gain. The DCG value that the documents are strictly sorted by their relevance values.  </a:t>
            </a:r>
            <a:endParaRPr lang="en-US" sz="2800" dirty="0"/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4007" y="529829"/>
            <a:ext cx="7343775" cy="994172"/>
          </a:xfrm>
        </p:spPr>
        <p:txBody>
          <a:bodyPr/>
          <a:lstStyle/>
          <a:p>
            <a:r>
              <a:rPr lang="en-US" dirty="0"/>
              <a:t>Ontology </a:t>
            </a:r>
            <a:r>
              <a:rPr lang="en-US" dirty="0" smtClean="0"/>
              <a:t>Similarity 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 smtClean="0"/>
              <a:t> NDCG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47800" y="2937354"/>
                <a:ext cx="3446293" cy="11673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𝑁𝐷𝐶𝐺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𝐷𝐶𝐺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𝐼𝐷𝐶𝐺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937354"/>
                <a:ext cx="3446293" cy="11673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43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9668" y="533400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2186" y="1846788"/>
            <a:ext cx="70524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Terms similarity for JavaScript, </a:t>
            </a:r>
            <a:r>
              <a:rPr lang="en-US" altLang="zh-CN" dirty="0" smtClean="0">
                <a:solidFill>
                  <a:schemeClr val="tx1"/>
                </a:solidFill>
              </a:rPr>
              <a:t>NDCG = 0.94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99177"/>
              </p:ext>
            </p:extLst>
          </p:nvPr>
        </p:nvGraphicFramePr>
        <p:xfrm>
          <a:off x="1295400" y="2514600"/>
          <a:ext cx="6858000" cy="375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7350"/>
                <a:gridCol w="1657350"/>
                <a:gridCol w="1657350"/>
                <a:gridCol w="1885950"/>
              </a:tblGrid>
              <a:tr h="72348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Term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Similarity Value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Position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Relevance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0.2439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2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43775" cy="994172"/>
          </a:xfrm>
        </p:spPr>
        <p:txBody>
          <a:bodyPr/>
          <a:lstStyle/>
          <a:p>
            <a:r>
              <a:rPr lang="en-US" dirty="0"/>
              <a:t>Ontology Similarity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5732" y="1645176"/>
            <a:ext cx="70524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Terms similarity for HTML, </a:t>
            </a:r>
            <a:r>
              <a:rPr lang="en-US" altLang="zh-CN" dirty="0" smtClean="0">
                <a:solidFill>
                  <a:schemeClr val="tx1"/>
                </a:solidFill>
              </a:rPr>
              <a:t>NDCG = 0.97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137986"/>
              </p:ext>
            </p:extLst>
          </p:nvPr>
        </p:nvGraphicFramePr>
        <p:xfrm>
          <a:off x="1295400" y="2514600"/>
          <a:ext cx="6858000" cy="375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7350"/>
                <a:gridCol w="1657350"/>
                <a:gridCol w="1657350"/>
                <a:gridCol w="1885950"/>
              </a:tblGrid>
              <a:tr h="72348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Term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Similarity Value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Position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Relevance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9160">
                <a:tc>
                  <a:txBody>
                    <a:bodyPr/>
                    <a:lstStyle/>
                    <a:p>
                      <a:r>
                        <a:rPr lang="en-US" dirty="0" smtClean="0"/>
                        <a:t>JSP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22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00987" y="1986391"/>
                <a:ext cx="8228013" cy="419100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NDCG </a:t>
                </a:r>
                <a:endParaRPr lang="en-US" sz="24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400" dirty="0" err="1" smtClean="0"/>
                  <a:t>Precision@K</a:t>
                </a:r>
                <a:r>
                  <a:rPr lang="en-US" sz="2400" dirty="0" smtClean="0"/>
                  <a:t>: </a:t>
                </a:r>
                <a:r>
                  <a:rPr lang="en-US" sz="2800" dirty="0" smtClean="0"/>
                  <a:t> The </a:t>
                </a:r>
                <a:r>
                  <a:rPr lang="en-US" sz="2800" dirty="0"/>
                  <a:t>proportion of relevant documents in the first </a:t>
                </a:r>
                <a:r>
                  <a:rPr lang="en-US" sz="2800" dirty="0" smtClean="0"/>
                  <a:t>K results</a:t>
                </a:r>
                <a:r>
                  <a:rPr lang="en-US" sz="2800" dirty="0"/>
                  <a:t>. </a:t>
                </a:r>
                <a:r>
                  <a:rPr lang="en-US" sz="1800" dirty="0"/>
                  <a:t>(</a:t>
                </a:r>
                <a:r>
                  <a:rPr lang="de-DE" sz="1800" dirty="0"/>
                  <a:t>CD Manning, P Raghavan and H Schütze, 2008</a:t>
                </a:r>
                <a:r>
                  <a:rPr lang="en-US" sz="1800" dirty="0"/>
                  <a:t>)</a:t>
                </a:r>
                <a:endParaRPr lang="en-US" sz="28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 smtClean="0"/>
                  <a:t>: related documents number in first K documents </a:t>
                </a: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987" y="1986391"/>
                <a:ext cx="8228013" cy="4191000"/>
              </a:xfrm>
              <a:blipFill rotWithShape="0">
                <a:blip r:embed="rId2"/>
                <a:stretch>
                  <a:fillRect l="-1037" t="-1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610600" cy="994172"/>
          </a:xfrm>
        </p:spPr>
        <p:txBody>
          <a:bodyPr/>
          <a:lstStyle/>
          <a:p>
            <a:r>
              <a:rPr lang="en-US" dirty="0"/>
              <a:t> Résumé – Job Matching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33600" y="3733800"/>
                <a:ext cx="3848100" cy="10172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dirty="0" smtClean="0">
                          <a:solidFill>
                            <a:schemeClr val="tx1"/>
                          </a:solidFill>
                        </a:rPr>
                        <m:t>Precision</m:t>
                      </m:r>
                      <m:r>
                        <a:rPr lang="en-US" sz="4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4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733800"/>
                <a:ext cx="3848100" cy="10172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4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05126" y="1752600"/>
                <a:ext cx="8228013" cy="441960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 smtClean="0"/>
                  <a:t>KL</a:t>
                </a:r>
                <a:r>
                  <a:rPr lang="zh-CN" altLang="en-US" sz="2800" dirty="0" smtClean="0"/>
                  <a:t>： </a:t>
                </a:r>
                <a:r>
                  <a:rPr lang="en-US" altLang="zh-CN" sz="2800" dirty="0" err="1"/>
                  <a:t>Kullback-Leibler</a:t>
                </a:r>
                <a:r>
                  <a:rPr lang="en-US" altLang="zh-CN" sz="2800" dirty="0"/>
                  <a:t> divergence </a:t>
                </a:r>
                <a:r>
                  <a:rPr lang="en-US" altLang="zh-CN" sz="2000" dirty="0"/>
                  <a:t>(C. </a:t>
                </a:r>
                <a:r>
                  <a:rPr lang="en-US" altLang="zh-CN" sz="2000" dirty="0" err="1" smtClean="0"/>
                  <a:t>Zhai</a:t>
                </a:r>
                <a:r>
                  <a:rPr lang="en-US" altLang="zh-CN" sz="2000" dirty="0" smtClean="0"/>
                  <a:t>, 2008)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KL </a:t>
                </a:r>
                <a:r>
                  <a:rPr lang="en-US" altLang="zh-CN" sz="2800" dirty="0" smtClean="0"/>
                  <a:t>is </a:t>
                </a:r>
                <a:r>
                  <a:rPr lang="en-US" altLang="zh-CN" sz="2800" dirty="0"/>
                  <a:t>a measure of the information lost when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800" dirty="0"/>
                  <a:t> is used to approximate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800" dirty="0" smtClean="0"/>
                  <a:t>: Probability of word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/>
                  <a:t> in document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: Probability of word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in document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126" y="1752600"/>
                <a:ext cx="8228013" cy="4419600"/>
              </a:xfrm>
              <a:blipFill rotWithShape="0">
                <a:blip r:embed="rId3"/>
                <a:stretch>
                  <a:fillRect l="-1333" t="-1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Kullback-Leibler</a:t>
            </a:r>
            <a:r>
              <a:rPr lang="en-US" altLang="zh-CN" dirty="0"/>
              <a:t> </a:t>
            </a:r>
            <a:r>
              <a:rPr lang="en-US" altLang="zh-CN" dirty="0" smtClean="0"/>
              <a:t>Divergence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pic>
        <p:nvPicPr>
          <p:cNvPr id="1026" name="Picture 2" descr="D_{\mathrm{KL}}(P\|Q) = \sum_i P(i) \, \ln\frac{P(i)}{Q(i)}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29000"/>
            <a:ext cx="4191000" cy="85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55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05126" y="1752600"/>
                <a:ext cx="8228013" cy="259080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‑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𝑖𝑑𝑓</m:t>
                    </m:r>
                  </m:oMath>
                </a14:m>
                <a:r>
                  <a:rPr lang="zh-CN" altLang="en-US" sz="2400" dirty="0" smtClean="0"/>
                  <a:t>：</a:t>
                </a:r>
                <a:r>
                  <a:rPr lang="en-US" altLang="zh-CN" sz="2400" dirty="0" smtClean="0"/>
                  <a:t>A weighting </a:t>
                </a:r>
                <a:r>
                  <a:rPr lang="en-US" altLang="zh-CN" sz="2400" dirty="0"/>
                  <a:t>factor in information retrieval and text </a:t>
                </a:r>
                <a:r>
                  <a:rPr lang="en-US" altLang="zh-CN" sz="2400" dirty="0" smtClean="0"/>
                  <a:t>mining. </a:t>
                </a:r>
                <a:r>
                  <a:rPr lang="en-US" sz="2000" dirty="0"/>
                  <a:t>(</a:t>
                </a:r>
                <a:r>
                  <a:rPr lang="de-DE" sz="2000" dirty="0"/>
                  <a:t>CD Manning, P Raghavan and H Schütze, 2008</a:t>
                </a:r>
                <a:r>
                  <a:rPr lang="en-US" sz="2000" dirty="0"/>
                  <a:t>)</a:t>
                </a:r>
                <a:endParaRPr lang="en-US" altLang="zh-CN" sz="24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altLang="zh-CN" sz="2400" dirty="0"/>
                  <a:t>Term </a:t>
                </a:r>
                <a:r>
                  <a:rPr lang="en-US" altLang="zh-CN" sz="2400" dirty="0" smtClean="0"/>
                  <a:t>Frequency</a:t>
                </a:r>
                <a:r>
                  <a:rPr lang="zh-CN" altLang="en-US" sz="2400" dirty="0" smtClean="0"/>
                  <a:t>：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is </a:t>
                </a:r>
                <a:r>
                  <a:rPr lang="en-US" altLang="zh-CN" sz="2400" dirty="0"/>
                  <a:t>defined as the number of times </a:t>
                </a:r>
                <a:r>
                  <a:rPr lang="en-US" altLang="zh-CN" sz="2400" dirty="0" smtClean="0"/>
                  <a:t>that term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occurs </a:t>
                </a:r>
                <a:r>
                  <a:rPr lang="en-US" altLang="zh-CN" sz="2400" dirty="0" smtClean="0"/>
                  <a:t>in document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altLang="zh-CN" sz="2400" dirty="0"/>
                  <a:t>Inverse Document </a:t>
                </a:r>
                <a:r>
                  <a:rPr lang="en-US" altLang="zh-CN" sz="2400" dirty="0" smtClean="0"/>
                  <a:t>Frequency: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 </a:t>
                </a:r>
                <a:r>
                  <a:rPr lang="en-US" altLang="zh-CN" sz="2400" dirty="0"/>
                  <a:t>Estimate the rarity of a </a:t>
                </a:r>
                <a:r>
                  <a:rPr lang="en-US" altLang="zh-CN" sz="2400" dirty="0" smtClean="0"/>
                  <a:t>term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in the whole document collection. </a:t>
                </a:r>
                <a:endParaRPr lang="en-US" altLang="zh-CN" sz="24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dirty="0" smtClean="0"/>
              </a:p>
              <a:p>
                <a:pPr marL="0" indent="0">
                  <a:buClr>
                    <a:srgbClr val="C00000"/>
                  </a:buClr>
                </a:pPr>
                <a:endParaRPr lang="en-US" altLang="zh-CN" sz="24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dirty="0" smtClean="0"/>
              </a:p>
              <a:p>
                <a:pPr marL="0" indent="0">
                  <a:buClr>
                    <a:srgbClr val="C00000"/>
                  </a:buClr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126" y="1752600"/>
                <a:ext cx="8228013" cy="2590800"/>
              </a:xfrm>
              <a:blipFill rotWithShape="0">
                <a:blip r:embed="rId3"/>
                <a:stretch>
                  <a:fillRect l="-1037" t="-2588"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65764" y="4648200"/>
                <a:ext cx="3666068" cy="937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𝑙𝑜𝑔</m:t>
                    </m:r>
                    <m:f>
                      <m:fPr>
                        <m:ctrlPr>
                          <a:rPr lang="en-US" sz="3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: 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64" y="4648200"/>
                <a:ext cx="3666068" cy="9371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/>
              <p:cNvSpPr txBox="1">
                <a:spLocks/>
              </p:cNvSpPr>
              <p:nvPr/>
            </p:nvSpPr>
            <p:spPr bwMode="auto">
              <a:xfrm>
                <a:off x="5029200" y="4518580"/>
                <a:ext cx="3914474" cy="2133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0000" tIns="46800" rIns="90000" bIns="4680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sz="2000" kern="0" dirty="0" smtClean="0"/>
                  <a:t>: The </a:t>
                </a:r>
                <a:r>
                  <a:rPr lang="en-US" altLang="zh-CN" sz="2000" kern="0" dirty="0"/>
                  <a:t>total number of documents in the </a:t>
                </a:r>
                <a:r>
                  <a:rPr lang="en-US" altLang="zh-CN" sz="2000" kern="0" dirty="0" smtClean="0"/>
                  <a:t>corpus</a:t>
                </a:r>
              </a:p>
              <a:p>
                <a:pPr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: 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US" altLang="zh-CN" sz="2000" kern="0" dirty="0" smtClean="0"/>
                  <a:t>number </a:t>
                </a:r>
                <a:r>
                  <a:rPr lang="en-US" altLang="zh-CN" sz="2000" kern="0" dirty="0"/>
                  <a:t>of </a:t>
                </a:r>
                <a:r>
                  <a:rPr lang="en-US" altLang="zh-CN" sz="2000" kern="0" dirty="0" smtClean="0"/>
                  <a:t>documents where </a:t>
                </a:r>
                <a:r>
                  <a:rPr lang="en-US" altLang="zh-CN" sz="2000" kern="0" dirty="0"/>
                  <a:t>the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000" kern="0" dirty="0" smtClean="0"/>
                  <a:t> appears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altLang="zh-CN" sz="2400" kern="0" dirty="0" smtClean="0"/>
              </a:p>
              <a:p>
                <a:pPr marL="0" indent="0">
                  <a:buClr>
                    <a:srgbClr val="C00000"/>
                  </a:buClr>
                </a:pPr>
                <a:endParaRPr lang="en-US" sz="28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kern="0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kern="0" dirty="0"/>
              </a:p>
            </p:txBody>
          </p:sp>
        </mc:Choice>
        <mc:Fallback xmlns="">
          <p:sp>
            <p:nvSpPr>
              <p:cNvPr id="9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4518580"/>
                <a:ext cx="3914474" cy="2133600"/>
              </a:xfrm>
              <a:prstGeom prst="rect">
                <a:avLst/>
              </a:prstGeom>
              <a:blipFill rotWithShape="0">
                <a:blip r:embed="rId5"/>
                <a:stretch>
                  <a:fillRect l="-1402" t="-11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30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957063" y="1774930"/>
            <a:ext cx="4926935" cy="44734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0584" y="1802412"/>
            <a:ext cx="3109816" cy="41411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227" y="572574"/>
            <a:ext cx="6772275" cy="994172"/>
          </a:xfrm>
        </p:spPr>
        <p:txBody>
          <a:bodyPr/>
          <a:lstStyle/>
          <a:p>
            <a:r>
              <a:rPr lang="en-US" altLang="zh-CN" dirty="0"/>
              <a:t>Job Finder</a:t>
            </a:r>
            <a:endParaRPr lang="en-US" dirty="0"/>
          </a:p>
        </p:txBody>
      </p:sp>
      <p:sp>
        <p:nvSpPr>
          <p:cNvPr id="6" name="左右箭头 16"/>
          <p:cNvSpPr/>
          <p:nvPr/>
        </p:nvSpPr>
        <p:spPr>
          <a:xfrm>
            <a:off x="3200400" y="3604323"/>
            <a:ext cx="722499" cy="2818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365" y="1802412"/>
            <a:ext cx="4908634" cy="3988788"/>
          </a:xfrm>
          <a:prstGeom prst="rect">
            <a:avLst/>
          </a:prstGeom>
        </p:spPr>
      </p:pic>
      <p:pic>
        <p:nvPicPr>
          <p:cNvPr id="1026" name="Picture 2" descr="http://img.bestsampleresume.com/img1/Software-Developer-Resum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59" y="1905387"/>
            <a:ext cx="2903193" cy="38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Motivation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 bwMode="auto">
          <a:xfrm>
            <a:off x="8305800" y="1981200"/>
            <a:ext cx="578198" cy="457200"/>
          </a:xfrm>
          <a:prstGeom prst="ellipse">
            <a:avLst/>
          </a:prstGeom>
          <a:solidFill>
            <a:srgbClr val="00B8FF">
              <a:alpha val="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11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993" y="4648200"/>
                <a:ext cx="8336986" cy="106680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sim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:  similarity between query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altLang="zh-CN" sz="2800" dirty="0" smtClean="0"/>
                  <a:t> and document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 smtClean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993" y="4648200"/>
                <a:ext cx="8336986" cy="1066800"/>
              </a:xfrm>
              <a:blipFill rotWithShape="0">
                <a:blip r:embed="rId3"/>
                <a:stretch>
                  <a:fillRect l="-1316" t="-6286" b="-4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35097" y="2016546"/>
                <a:ext cx="4570503" cy="606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𝑡𝑓</m:t>
                          </m:r>
                          <m:r>
                            <m:rPr>
                              <m:nor/>
                            </m:rPr>
                            <a:rPr lang="en-US" sz="3200" i="1" smtClean="0">
                              <a:solidFill>
                                <a:schemeClr val="tx1"/>
                              </a:solidFill>
                            </a:rPr>
                            <m:t>‑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US" sz="3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3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97" y="2016546"/>
                <a:ext cx="4570503" cy="6063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362200" y="2834681"/>
                <a:ext cx="3858475" cy="12039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im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</a:rPr>
                                <m:t>‑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834681"/>
                <a:ext cx="3858475" cy="12039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2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37270" y="1683530"/>
                <a:ext cx="8228013" cy="4945870"/>
              </a:xfrm>
            </p:spPr>
            <p:txBody>
              <a:bodyPr/>
              <a:lstStyle/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Okapi BM25: </a:t>
                </a:r>
                <a:r>
                  <a:rPr lang="en-US" sz="2000" dirty="0"/>
                  <a:t>(K </a:t>
                </a:r>
                <a:r>
                  <a:rPr lang="en-US" sz="2000" dirty="0" err="1"/>
                  <a:t>Sparck</a:t>
                </a:r>
                <a:r>
                  <a:rPr lang="en-US" sz="2000" dirty="0"/>
                  <a:t> Jones, S </a:t>
                </a:r>
                <a:r>
                  <a:rPr lang="en-US" sz="2000" dirty="0" smtClean="0"/>
                  <a:t>Walker and </a:t>
                </a:r>
                <a:r>
                  <a:rPr lang="en-US" sz="2000" dirty="0"/>
                  <a:t>SE </a:t>
                </a:r>
                <a:r>
                  <a:rPr lang="en-US" sz="2000" dirty="0" smtClean="0"/>
                  <a:t>Robertson, </a:t>
                </a:r>
                <a:r>
                  <a:rPr lang="en-US" altLang="zh-CN" sz="2000" dirty="0" smtClean="0"/>
                  <a:t>1994</a:t>
                </a:r>
                <a:r>
                  <a:rPr lang="en-US" sz="2000" dirty="0" smtClean="0"/>
                  <a:t>)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400" dirty="0" smtClean="0"/>
                  <a:t>A </a:t>
                </a:r>
                <a:r>
                  <a:rPr lang="en-US" sz="2400" dirty="0"/>
                  <a:t>bag-of-words retrieval </a:t>
                </a:r>
                <a:r>
                  <a:rPr lang="en-US" sz="2400" dirty="0" smtClean="0"/>
                  <a:t>model that </a:t>
                </a:r>
                <a:r>
                  <a:rPr lang="en-US" sz="2400" dirty="0"/>
                  <a:t>ranks a set of documents based on the query terms </a:t>
                </a:r>
                <a:r>
                  <a:rPr lang="en-US" sz="2400" dirty="0">
                    <a:solidFill>
                      <a:schemeClr val="tx1"/>
                    </a:solidFill>
                  </a:rPr>
                  <a:t>appearing in each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document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𝑎𝑣𝑔𝑑𝑙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 average document length in the text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collection</a:t>
                </a:r>
              </a:p>
              <a:p>
                <a:pPr marL="457200" indent="-45720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are free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parameters.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270" y="1683530"/>
                <a:ext cx="8228013" cy="4945870"/>
              </a:xfrm>
              <a:blipFill rotWithShape="0">
                <a:blip r:embed="rId3"/>
                <a:stretch>
                  <a:fillRect l="-1334" t="-862" r="-1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Okapi BM25</a:t>
            </a:r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55577" y="3526108"/>
                <a:ext cx="7391400" cy="1362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im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∙(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∙(1−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𝑎𝑣𝑔𝑑𝑙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77" y="3526108"/>
                <a:ext cx="7391400" cy="13626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the average document length in the text collection from which documents are drawn.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free parameters,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avgd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76200"/>
            <a:ext cx="4476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k_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13" y="-76200"/>
            <a:ext cx="1428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63" y="-76200"/>
            <a:ext cx="8572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the average document length in the text collection from which documents are drawn.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free parameters,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4" name="Picture 6" descr="avgd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76200"/>
            <a:ext cx="4476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k_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913" y="76200"/>
            <a:ext cx="1428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76200"/>
            <a:ext cx="8572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the average document length in the text collection from which documents are drawn.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free parameters, 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8" name="Picture 10" descr="avgd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28600"/>
            <a:ext cx="4476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k_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13" y="228600"/>
            <a:ext cx="1428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863" y="228600"/>
            <a:ext cx="8572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4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5987" y="2514600"/>
            <a:ext cx="8228013" cy="3146326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5 résumés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100 jobs in the system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Relevance values </a:t>
            </a:r>
            <a:r>
              <a:rPr lang="en-US" dirty="0"/>
              <a:t>between </a:t>
            </a:r>
            <a:r>
              <a:rPr lang="en-US" dirty="0" smtClean="0"/>
              <a:t>résumés and jobs are manually assigned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33400"/>
            <a:ext cx="6772275" cy="994172"/>
          </a:xfrm>
        </p:spPr>
        <p:txBody>
          <a:bodyPr/>
          <a:lstStyle/>
          <a:p>
            <a:r>
              <a:rPr lang="en-US" dirty="0"/>
              <a:t>Experiment Setup </a:t>
            </a:r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0549" y="533400"/>
            <a:ext cx="7343775" cy="994172"/>
          </a:xfrm>
        </p:spPr>
        <p:txBody>
          <a:bodyPr/>
          <a:lstStyle/>
          <a:p>
            <a:r>
              <a:rPr lang="en-US" dirty="0"/>
              <a:t> Ontology Matching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6804" y="2068324"/>
            <a:ext cx="629126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Precision@k</a:t>
            </a:r>
            <a:r>
              <a:rPr lang="en-US" sz="2800" dirty="0" smtClean="0">
                <a:solidFill>
                  <a:schemeClr val="tx1"/>
                </a:solidFill>
              </a:rPr>
              <a:t> of Resume-Job Matching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870119"/>
              </p:ext>
            </p:extLst>
          </p:nvPr>
        </p:nvGraphicFramePr>
        <p:xfrm>
          <a:off x="838200" y="3124200"/>
          <a:ext cx="7535785" cy="219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38200"/>
                <a:gridCol w="1600200"/>
                <a:gridCol w="990600"/>
                <a:gridCol w="1524000"/>
                <a:gridCol w="25827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Okapi 25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KL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TF-IDF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Ontology </a:t>
                      </a:r>
                      <a:r>
                        <a:rPr lang="en-US" altLang="zh-CN" sz="2400" dirty="0" smtClean="0"/>
                        <a:t>Matching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0.66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0.27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0.72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0.82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0.50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20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0.33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0.21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0.35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0.77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22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6093617" cy="994172"/>
          </a:xfrm>
        </p:spPr>
        <p:txBody>
          <a:bodyPr/>
          <a:lstStyle/>
          <a:p>
            <a:r>
              <a:rPr lang="en-US" dirty="0"/>
              <a:t>Ontology Matching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92" y="1981200"/>
            <a:ext cx="629126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NDCG </a:t>
            </a:r>
            <a:r>
              <a:rPr lang="en-US" sz="2800" dirty="0" smtClean="0">
                <a:solidFill>
                  <a:schemeClr val="tx1"/>
                </a:solidFill>
              </a:rPr>
              <a:t>of Resume-Job Matching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747181"/>
              </p:ext>
            </p:extLst>
          </p:nvPr>
        </p:nvGraphicFramePr>
        <p:xfrm>
          <a:off x="838200" y="3200400"/>
          <a:ext cx="7535785" cy="219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38200"/>
                <a:gridCol w="1600200"/>
                <a:gridCol w="990600"/>
                <a:gridCol w="1524000"/>
                <a:gridCol w="25827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Okapi 25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KL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TF-IDF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Ontology </a:t>
                      </a:r>
                      <a:r>
                        <a:rPr lang="en-US" altLang="zh-CN" sz="2400" dirty="0" smtClean="0"/>
                        <a:t>Matching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0.15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0.34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0.78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0.18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0.72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20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0.19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0.35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0.45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0.66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23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239000" cy="994172"/>
          </a:xfrm>
        </p:spPr>
        <p:txBody>
          <a:bodyPr/>
          <a:lstStyle/>
          <a:p>
            <a:r>
              <a:rPr lang="en-US" dirty="0" smtClean="0"/>
              <a:t>Comparing with Indeed.</a:t>
            </a:r>
            <a:r>
              <a:rPr lang="en-US" altLang="zh-CN" dirty="0" smtClean="0"/>
              <a:t>com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685800" y="2209800"/>
            <a:ext cx="8228013" cy="37338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Using keywords </a:t>
            </a:r>
            <a:r>
              <a:rPr lang="en-US" dirty="0" smtClean="0"/>
              <a:t>search in Indeed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Collecting the front 100 search results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Import the jobs </a:t>
            </a:r>
            <a:r>
              <a:rPr lang="en-US" dirty="0" smtClean="0"/>
              <a:t>to our system</a:t>
            </a:r>
            <a:endParaRPr lang="en-US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Using </a:t>
            </a:r>
            <a:r>
              <a:rPr lang="en-US" dirty="0" smtClean="0"/>
              <a:t>our system to re-rank the </a:t>
            </a:r>
            <a:r>
              <a:rPr lang="en-US" dirty="0" smtClean="0"/>
              <a:t>results</a:t>
            </a:r>
            <a:r>
              <a:rPr lang="en-US" altLang="zh-CN" dirty="0" smtClean="0"/>
              <a:t>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Relevance values between résumés and jobs are manually assigned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4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239000" cy="994172"/>
          </a:xfrm>
        </p:spPr>
        <p:txBody>
          <a:bodyPr/>
          <a:lstStyle/>
          <a:p>
            <a:r>
              <a:rPr lang="en-US" dirty="0"/>
              <a:t>Comparing with Indeed.</a:t>
            </a:r>
            <a:r>
              <a:rPr lang="en-US" altLang="zh-CN" dirty="0"/>
              <a:t>com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106306"/>
              </p:ext>
            </p:extLst>
          </p:nvPr>
        </p:nvGraphicFramePr>
        <p:xfrm>
          <a:off x="442210" y="3124200"/>
          <a:ext cx="8142286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457"/>
                <a:gridCol w="1628457"/>
                <a:gridCol w="1891545"/>
                <a:gridCol w="1365370"/>
                <a:gridCol w="1628457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Precision@k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DCG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0.7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1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10.86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27.785</a:t>
                      </a:r>
                      <a:endParaRPr lang="en-US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0.65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0.95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24.85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47.06</a:t>
                      </a:r>
                      <a:endParaRPr lang="en-US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0.7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0.825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51.97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/>
                        <a:t>73.33</a:t>
                      </a:r>
                      <a:endParaRPr lang="en-US" sz="20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1981200"/>
            <a:ext cx="6706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Searching Keyword:</a:t>
            </a:r>
            <a:r>
              <a:rPr lang="zh-CN" altLang="en-US" sz="3200" dirty="0">
                <a:solidFill>
                  <a:schemeClr val="tx1"/>
                </a:solidFill>
              </a:rPr>
              <a:t>　</a:t>
            </a:r>
            <a:r>
              <a:rPr lang="en-US" altLang="zh-CN" sz="3200" dirty="0" smtClean="0">
                <a:solidFill>
                  <a:schemeClr val="tx1"/>
                </a:solidFill>
              </a:rPr>
              <a:t>Java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15200" cy="994172"/>
          </a:xfrm>
        </p:spPr>
        <p:txBody>
          <a:bodyPr/>
          <a:lstStyle/>
          <a:p>
            <a:r>
              <a:rPr lang="en-US" dirty="0"/>
              <a:t>Comparing with Indeed.</a:t>
            </a:r>
            <a:r>
              <a:rPr lang="en-US" altLang="zh-CN" dirty="0"/>
              <a:t>com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972092"/>
              </p:ext>
            </p:extLst>
          </p:nvPr>
        </p:nvGraphicFramePr>
        <p:xfrm>
          <a:off x="442210" y="3124200"/>
          <a:ext cx="8142286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457"/>
                <a:gridCol w="1628457"/>
                <a:gridCol w="1891545"/>
                <a:gridCol w="1365370"/>
                <a:gridCol w="1628457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Precision@k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DCG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11.27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11.98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13.43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15.79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16.44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20.21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1981200"/>
            <a:ext cx="6706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Searching Keyword:</a:t>
            </a:r>
            <a:r>
              <a:rPr lang="zh-CN" altLang="en-US" sz="3200" dirty="0">
                <a:solidFill>
                  <a:schemeClr val="tx1"/>
                </a:solidFill>
              </a:rPr>
              <a:t>　</a:t>
            </a:r>
            <a:r>
              <a:rPr lang="en-US" altLang="zh-CN" sz="3200" dirty="0" smtClean="0">
                <a:solidFill>
                  <a:schemeClr val="tx1"/>
                </a:solidFill>
              </a:rPr>
              <a:t>Python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7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7239000" cy="994172"/>
          </a:xfrm>
        </p:spPr>
        <p:txBody>
          <a:bodyPr/>
          <a:lstStyle/>
          <a:p>
            <a:r>
              <a:rPr lang="en-US" dirty="0"/>
              <a:t>Comparing with Indeed.</a:t>
            </a:r>
            <a:r>
              <a:rPr lang="en-US" altLang="zh-CN" dirty="0"/>
              <a:t>com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005238"/>
              </p:ext>
            </p:extLst>
          </p:nvPr>
        </p:nvGraphicFramePr>
        <p:xfrm>
          <a:off x="457200" y="3429000"/>
          <a:ext cx="8142286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457"/>
                <a:gridCol w="1628457"/>
                <a:gridCol w="1891545"/>
                <a:gridCol w="1365370"/>
                <a:gridCol w="1628457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Precision@k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DCG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Indeed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Ontology Matching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>
                        <a:alpha val="45000"/>
                      </a:srgb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23.87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32.97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37.02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45.57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20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0.645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0.768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58.70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66.70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1981200"/>
            <a:ext cx="67067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5 keywords</a:t>
            </a:r>
          </a:p>
          <a:p>
            <a:pPr>
              <a:buClr>
                <a:srgbClr val="C0000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5 </a:t>
            </a:r>
            <a:r>
              <a:rPr lang="en-US" sz="3200" dirty="0">
                <a:solidFill>
                  <a:schemeClr val="tx1"/>
                </a:solidFill>
              </a:rPr>
              <a:t>résumés </a:t>
            </a:r>
          </a:p>
        </p:txBody>
      </p:sp>
      <p:sp>
        <p:nvSpPr>
          <p:cNvPr id="6" name="Rectangle 5"/>
          <p:cNvSpPr/>
          <p:nvPr/>
        </p:nvSpPr>
        <p:spPr>
          <a:xfrm>
            <a:off x="7170816" y="-5085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6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510" y="2286000"/>
            <a:ext cx="8228013" cy="3505200"/>
          </a:xfrm>
        </p:spPr>
        <p:txBody>
          <a:bodyPr/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/>
              <a:t>Clustering the </a:t>
            </a:r>
            <a:r>
              <a:rPr lang="en-US" sz="2800" dirty="0"/>
              <a:t>résumé </a:t>
            </a:r>
            <a:r>
              <a:rPr lang="en-US" sz="2800" dirty="0" smtClean="0"/>
              <a:t>and job models to decrease the size of the matching set.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/>
              <a:t>Building more complex job </a:t>
            </a:r>
            <a:r>
              <a:rPr lang="en-US" sz="2800" smtClean="0"/>
              <a:t>and </a:t>
            </a:r>
            <a:r>
              <a:rPr lang="en-US" sz="2800" smtClean="0">
                <a:solidFill>
                  <a:schemeClr val="tx1"/>
                </a:solidFill>
              </a:rPr>
              <a:t>résumé </a:t>
            </a:r>
            <a:r>
              <a:rPr lang="en-US" sz="2800" dirty="0" smtClean="0">
                <a:solidFill>
                  <a:schemeClr val="tx1"/>
                </a:solidFill>
              </a:rPr>
              <a:t>model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Using hybrid recommendation techniques 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6251" y="609600"/>
            <a:ext cx="8228013" cy="701675"/>
          </a:xfrm>
        </p:spPr>
        <p:txBody>
          <a:bodyPr/>
          <a:lstStyle/>
          <a:p>
            <a:r>
              <a:rPr lang="en-US" altLang="en-US" dirty="0"/>
              <a:t>Future 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67341" y="-50442"/>
            <a:ext cx="1871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057400"/>
            <a:ext cx="8228013" cy="3990975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 résumé – job matching system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altLang="en-US" sz="2400" dirty="0" smtClean="0"/>
              <a:t>a</a:t>
            </a:r>
            <a:r>
              <a:rPr lang="en-US" sz="2400" dirty="0" smtClean="0"/>
              <a:t> </a:t>
            </a:r>
            <a:r>
              <a:rPr lang="en-US" sz="2400" dirty="0"/>
              <a:t>finite state transducer based tool for information extraction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semi-automatic approach to collect technical terms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Propose </a:t>
            </a:r>
            <a:r>
              <a:rPr lang="en-US" sz="2400" dirty="0" smtClean="0"/>
              <a:t>a </a:t>
            </a:r>
            <a:r>
              <a:rPr lang="en-US" sz="2400" dirty="0"/>
              <a:t>statistical-based ontology similarity measure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164" y="533400"/>
            <a:ext cx="7343775" cy="994172"/>
          </a:xfrm>
        </p:spPr>
        <p:txBody>
          <a:bodyPr/>
          <a:lstStyle/>
          <a:p>
            <a:r>
              <a:rPr lang="en-US" altLang="zh-CN" dirty="0"/>
              <a:t>Contributions of our works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09800"/>
            <a:ext cx="8228013" cy="3200400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 résumé – job matching system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 smtClean="0"/>
              <a:t>A </a:t>
            </a:r>
            <a:r>
              <a:rPr lang="en-US" sz="2800" dirty="0"/>
              <a:t>finite state transducer </a:t>
            </a:r>
            <a:r>
              <a:rPr lang="en-US" sz="2800" dirty="0" smtClean="0"/>
              <a:t>based pattern matching </a:t>
            </a:r>
            <a:r>
              <a:rPr lang="en-US" sz="2800" dirty="0" smtClean="0"/>
              <a:t>library for </a:t>
            </a:r>
            <a:r>
              <a:rPr lang="en-US" sz="2800" dirty="0"/>
              <a:t>information extraction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 semi-automatic approach to collect technical terms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 statistical-based ontology similarity measure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43775" cy="994172"/>
          </a:xfrm>
        </p:spPr>
        <p:txBody>
          <a:bodyPr/>
          <a:lstStyle/>
          <a:p>
            <a:r>
              <a:rPr lang="en-US" altLang="en-US" dirty="0"/>
              <a:t>Summary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70816" y="-50850"/>
            <a:ext cx="1502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66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93542" y="1981200"/>
            <a:ext cx="8229600" cy="411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Tracy Hammond (Chair)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Anxiao Jiang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Daniel W. Goldberg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000000"/>
                </a:solidFill>
              </a:rPr>
              <a:t>Members of Sketch Recognition Lab</a:t>
            </a:r>
          </a:p>
          <a:p>
            <a:pPr marL="0" indent="0" eaLnBrk="1" hangingPunct="1">
              <a:spcBef>
                <a:spcPts val="600"/>
              </a:spcBef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95129" y="685800"/>
            <a:ext cx="6058071" cy="701675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dirty="0"/>
              <a:t>Acknowledgements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16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04800" y="17526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ACM. (2012)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Acm</a:t>
            </a:r>
            <a:r>
              <a:rPr lang="en-US" altLang="en-US" sz="1600" dirty="0" smtClean="0">
                <a:solidFill>
                  <a:srgbClr val="000000"/>
                </a:solidFill>
              </a:rPr>
              <a:t> computing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classication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system. [Online]. Available: http://www.acm.org/about/class/2012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A. V.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Aho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J. D. Ullman, Foundations of computer science. Computer Science Press New York, 1992, vol. 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T. Al-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Otaibi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M.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Ykhlef</a:t>
            </a:r>
            <a:r>
              <a:rPr lang="en-US" altLang="en-US" sz="1600" dirty="0" smtClean="0">
                <a:solidFill>
                  <a:srgbClr val="000000"/>
                </a:solidFill>
              </a:rPr>
              <a:t>, \A survey of job recommender systems," International Journal of the Physical Sciences, vol. 7, no. 29, pp. 5127{5142, 2012.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D. E.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Appelt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B.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Onyshkevych</a:t>
            </a:r>
            <a:r>
              <a:rPr lang="en-US" altLang="en-US" sz="1600" dirty="0" smtClean="0">
                <a:solidFill>
                  <a:srgbClr val="000000"/>
                </a:solidFill>
              </a:rPr>
              <a:t>, \The common pattern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specication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language," in Proceedings of a workshop on held at Baltimore, Maryland: October 13-15, 1998. Association for Computational Linguistics, 1998, pp. 23{30.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Bird,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Nltk</a:t>
            </a:r>
            <a:r>
              <a:rPr lang="en-US" altLang="en-US" sz="1600" dirty="0" smtClean="0">
                <a:solidFill>
                  <a:srgbClr val="000000"/>
                </a:solidFill>
              </a:rPr>
              <a:t>: the natural language toolkit," in Proceedings of the COLING/ACL on Interactive presentation sessions. Association for Computational Linguistics, 2006, pp. 69 - 72.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C.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Bizer</a:t>
            </a:r>
            <a:r>
              <a:rPr lang="en-US" altLang="en-US" sz="1600" dirty="0" smtClean="0">
                <a:solidFill>
                  <a:srgbClr val="000000"/>
                </a:solidFill>
              </a:rPr>
              <a:t>, J. Lehmann, G.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Kobilarov</a:t>
            </a:r>
            <a:r>
              <a:rPr lang="en-US" altLang="en-US" sz="1600" dirty="0" smtClean="0">
                <a:solidFill>
                  <a:srgbClr val="000000"/>
                </a:solidFill>
              </a:rPr>
              <a:t>, S. Auer, C. Becker, R.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Cyganiak</a:t>
            </a:r>
            <a:r>
              <a:rPr lang="en-US" altLang="en-US" sz="1600" dirty="0" smtClean="0">
                <a:solidFill>
                  <a:srgbClr val="000000"/>
                </a:solidFill>
              </a:rPr>
              <a:t>, and S. Hellmann,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Dbpedia</a:t>
            </a:r>
            <a:r>
              <a:rPr lang="en-US" altLang="en-US" sz="1600" dirty="0" smtClean="0">
                <a:solidFill>
                  <a:srgbClr val="000000"/>
                </a:solidFill>
              </a:rPr>
              <a:t>-a crystallization point for the web of data," Web Semantics: science, services and agents on the world wide web, vol. 7, no. 3, pp.154-165, 2009.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533400" y="609600"/>
            <a:ext cx="7343775" cy="99417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5F5F5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70816" y="-50850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78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762000" y="1447800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endParaRPr lang="en-US" sz="4000" b="1" smtClean="0">
              <a:solidFill>
                <a:srgbClr val="5F5F5F"/>
              </a:solidFill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762000" y="1447800"/>
            <a:ext cx="7239000" cy="385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750"/>
              </a:spcBef>
              <a:buFont typeface="Times New Roman" charset="0"/>
              <a:buNone/>
              <a:defRPr/>
            </a:pPr>
            <a:r>
              <a:rPr lang="en-US" sz="72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566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Table of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Motivation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rgbClr val="FF0000"/>
                </a:solidFill>
              </a:rPr>
              <a:t>Related </a:t>
            </a:r>
            <a:r>
              <a:rPr lang="en-US" sz="3200" b="1" dirty="0" smtClean="0">
                <a:solidFill>
                  <a:srgbClr val="FF0000"/>
                </a:solidFill>
              </a:rPr>
              <a:t>Work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tx1"/>
                </a:solidFill>
              </a:rPr>
              <a:t>Problem </a:t>
            </a:r>
            <a:r>
              <a:rPr lang="en-US" sz="3200" b="1" dirty="0" smtClean="0">
                <a:solidFill>
                  <a:schemeClr val="tx1"/>
                </a:solidFill>
              </a:rPr>
              <a:t>Definition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System Overview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Information Extraction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Ontology Similarity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Ontology </a:t>
            </a:r>
            <a:r>
              <a:rPr lang="en-US" sz="3200" b="1" dirty="0" smtClean="0">
                <a:solidFill>
                  <a:schemeClr val="tx1"/>
                </a:solidFill>
              </a:rPr>
              <a:t>Construction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</a:rPr>
              <a:t>Model Similarity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valuation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55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18732</TotalTime>
  <Words>2934</Words>
  <Application>Microsoft Office PowerPoint</Application>
  <PresentationFormat>On-screen Show (4:3)</PresentationFormat>
  <Paragraphs>909</Paragraphs>
  <Slides>83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2" baseType="lpstr">
      <vt:lpstr>ＭＳ Ｐゴシック</vt:lpstr>
      <vt:lpstr>MS PMincho</vt:lpstr>
      <vt:lpstr>宋体</vt:lpstr>
      <vt:lpstr>Arial</vt:lpstr>
      <vt:lpstr>Calibri</vt:lpstr>
      <vt:lpstr>Cambria Math</vt:lpstr>
      <vt:lpstr>Times New Roman</vt:lpstr>
      <vt:lpstr>Wingdings</vt:lpstr>
      <vt:lpstr>Office Theme</vt:lpstr>
      <vt:lpstr>JOBFINDER: A PERSONALIZED RÉSUMÉ – JOB MATCHING SYSTEM</vt:lpstr>
      <vt:lpstr>Table of Contents</vt:lpstr>
      <vt:lpstr>Motivation</vt:lpstr>
      <vt:lpstr>They All Use Keyword Searching</vt:lpstr>
      <vt:lpstr>Problems of Keyword Searching</vt:lpstr>
      <vt:lpstr>Résumés  as Query</vt:lpstr>
      <vt:lpstr>Job Finder</vt:lpstr>
      <vt:lpstr>Contributions of our works</vt:lpstr>
      <vt:lpstr>Table of Contents</vt:lpstr>
      <vt:lpstr>Recommender Systems </vt:lpstr>
      <vt:lpstr>CASPER </vt:lpstr>
      <vt:lpstr>CASPER </vt:lpstr>
      <vt:lpstr>Hybrid Recommender System</vt:lpstr>
      <vt:lpstr>Hybrid Recommender System</vt:lpstr>
      <vt:lpstr>IBM PROSPECT</vt:lpstr>
      <vt:lpstr>PROSPECT</vt:lpstr>
      <vt:lpstr>HP Resource Planning Tool </vt:lpstr>
      <vt:lpstr>Problems in Previous Work </vt:lpstr>
      <vt:lpstr>Table of Contents</vt:lpstr>
      <vt:lpstr>Problem Definition </vt:lpstr>
      <vt:lpstr>HCI Consideration </vt:lpstr>
      <vt:lpstr>Challenges </vt:lpstr>
      <vt:lpstr>Combinatorial Explosion</vt:lpstr>
      <vt:lpstr>Résumé and Job Description</vt:lpstr>
      <vt:lpstr>Table of Contents</vt:lpstr>
      <vt:lpstr>System Interface</vt:lpstr>
      <vt:lpstr>System Architecture</vt:lpstr>
      <vt:lpstr>Information Extraction Stages</vt:lpstr>
      <vt:lpstr>Table of Contents</vt:lpstr>
      <vt:lpstr>Sentences of Degree Information</vt:lpstr>
      <vt:lpstr>Semantic Labeling</vt:lpstr>
      <vt:lpstr>Semantic Labeling</vt:lpstr>
      <vt:lpstr>Pattern Matching </vt:lpstr>
      <vt:lpstr>More Degree Matching Examples </vt:lpstr>
      <vt:lpstr>More Labels</vt:lpstr>
      <vt:lpstr>Patterns for Matching Degrees</vt:lpstr>
      <vt:lpstr>Pattern Matching Library</vt:lpstr>
      <vt:lpstr>Finite State Transducer</vt:lpstr>
      <vt:lpstr>Flexibility–Regular Expression Style </vt:lpstr>
      <vt:lpstr>Connected by Algebra Operators</vt:lpstr>
      <vt:lpstr>OO Programming Style</vt:lpstr>
      <vt:lpstr>Simplicity   </vt:lpstr>
      <vt:lpstr>Table of Contents</vt:lpstr>
      <vt:lpstr>Ontology</vt:lpstr>
      <vt:lpstr>Statistical-based Measure</vt:lpstr>
      <vt:lpstr>Statistical-based Measure</vt:lpstr>
      <vt:lpstr>Statistical-based Measure</vt:lpstr>
      <vt:lpstr>Similarity Values between Skills</vt:lpstr>
      <vt:lpstr>Table of Contents</vt:lpstr>
      <vt:lpstr>PowerPoint Presentation</vt:lpstr>
      <vt:lpstr>Find Terms in Job Descriptions </vt:lpstr>
      <vt:lpstr>Bootstrap Approach </vt:lpstr>
      <vt:lpstr>Bootstrap Approach </vt:lpstr>
      <vt:lpstr>Dbpedia Page </vt:lpstr>
      <vt:lpstr>Table of Contents</vt:lpstr>
      <vt:lpstr>Model Similarity</vt:lpstr>
      <vt:lpstr>Model Similarity- Major</vt:lpstr>
      <vt:lpstr>Model Similarity- Degree</vt:lpstr>
      <vt:lpstr>Model Similarity- Job Title</vt:lpstr>
      <vt:lpstr>Model Similarity- Skills</vt:lpstr>
      <vt:lpstr>Table of Contents</vt:lpstr>
      <vt:lpstr>Information Extraction </vt:lpstr>
      <vt:lpstr>Ontology Similarity – DCG </vt:lpstr>
      <vt:lpstr>Ontology Similarity – NDCG </vt:lpstr>
      <vt:lpstr>Ontology Similarity </vt:lpstr>
      <vt:lpstr>Ontology Similarity </vt:lpstr>
      <vt:lpstr> Résumé – Job Matching</vt:lpstr>
      <vt:lpstr>Kullback-Leibler Divergence</vt:lpstr>
      <vt:lpstr>TF-IDF</vt:lpstr>
      <vt:lpstr>TF-IDF</vt:lpstr>
      <vt:lpstr>Okapi BM25</vt:lpstr>
      <vt:lpstr>Experiment Setup </vt:lpstr>
      <vt:lpstr> Ontology Matching</vt:lpstr>
      <vt:lpstr>Ontology Matching</vt:lpstr>
      <vt:lpstr>Comparing with Indeed.com</vt:lpstr>
      <vt:lpstr>Comparing with Indeed.com</vt:lpstr>
      <vt:lpstr>Comparing with Indeed.com</vt:lpstr>
      <vt:lpstr>Comparing with Indeed.com</vt:lpstr>
      <vt:lpstr>Future Work</vt:lpstr>
      <vt:lpstr>Summary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bpaulson</dc:creator>
  <cp:lastModifiedBy>郭世强</cp:lastModifiedBy>
  <cp:revision>857</cp:revision>
  <cp:lastPrinted>2012-06-25T20:32:36Z</cp:lastPrinted>
  <dcterms:created xsi:type="dcterms:W3CDTF">2008-08-18T16:27:39Z</dcterms:created>
  <dcterms:modified xsi:type="dcterms:W3CDTF">2015-01-29T17:19:49Z</dcterms:modified>
</cp:coreProperties>
</file>