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58"/>
  </p:notesMasterIdLst>
  <p:handoutMasterIdLst>
    <p:handoutMasterId r:id="rId59"/>
  </p:handoutMasterIdLst>
  <p:sldIdLst>
    <p:sldId id="265" r:id="rId3"/>
    <p:sldId id="266" r:id="rId4"/>
    <p:sldId id="267" r:id="rId5"/>
    <p:sldId id="268" r:id="rId6"/>
    <p:sldId id="332" r:id="rId7"/>
    <p:sldId id="324" r:id="rId8"/>
    <p:sldId id="325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343" r:id="rId17"/>
    <p:sldId id="276" r:id="rId18"/>
    <p:sldId id="333" r:id="rId19"/>
    <p:sldId id="277" r:id="rId20"/>
    <p:sldId id="327" r:id="rId21"/>
    <p:sldId id="278" r:id="rId22"/>
    <p:sldId id="279" r:id="rId23"/>
    <p:sldId id="280" r:id="rId24"/>
    <p:sldId id="331" r:id="rId25"/>
    <p:sldId id="281" r:id="rId26"/>
    <p:sldId id="282" r:id="rId27"/>
    <p:sldId id="283" r:id="rId28"/>
    <p:sldId id="284" r:id="rId29"/>
    <p:sldId id="285" r:id="rId30"/>
    <p:sldId id="286" r:id="rId31"/>
    <p:sldId id="342" r:id="rId32"/>
    <p:sldId id="288" r:id="rId33"/>
    <p:sldId id="334" r:id="rId34"/>
    <p:sldId id="335" r:id="rId35"/>
    <p:sldId id="336" r:id="rId36"/>
    <p:sldId id="337" r:id="rId37"/>
    <p:sldId id="328" r:id="rId38"/>
    <p:sldId id="289" r:id="rId39"/>
    <p:sldId id="290" r:id="rId40"/>
    <p:sldId id="291" r:id="rId41"/>
    <p:sldId id="329" r:id="rId42"/>
    <p:sldId id="292" r:id="rId43"/>
    <p:sldId id="297" r:id="rId44"/>
    <p:sldId id="298" r:id="rId45"/>
    <p:sldId id="299" r:id="rId46"/>
    <p:sldId id="300" r:id="rId47"/>
    <p:sldId id="301" r:id="rId48"/>
    <p:sldId id="302" r:id="rId49"/>
    <p:sldId id="338" r:id="rId50"/>
    <p:sldId id="339" r:id="rId51"/>
    <p:sldId id="340" r:id="rId52"/>
    <p:sldId id="341" r:id="rId53"/>
    <p:sldId id="330" r:id="rId54"/>
    <p:sldId id="304" r:id="rId55"/>
    <p:sldId id="305" r:id="rId56"/>
    <p:sldId id="306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>
          <p15:clr>
            <a:srgbClr val="F26B43"/>
          </p15:clr>
        </p15:guide>
        <p15:guide id="1" pos="3840">
          <p15:clr>
            <a:srgbClr val="F26B43"/>
          </p15:clr>
        </p15:guide>
        <p15:guide id="2" pos="1464">
          <p15:clr>
            <a:srgbClr val="F26B43"/>
          </p15:clr>
        </p15:guide>
        <p15:guide id="3" pos="7152">
          <p15:clr>
            <a:srgbClr val="F26B43"/>
          </p15:clr>
        </p15:guide>
        <p15:guide id="4" pos="984">
          <p15:clr>
            <a:srgbClr val="F26B43"/>
          </p15:clr>
        </p15:guide>
        <p15:guide id="5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accent1"/>
                </a:solidFill>
              </a:rPr>
              <a:t>Shiqiang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Guo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JOBFINDER: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PERSONALIZED RESUME-JOB MATCHING SYSTEM</a:t>
            </a: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Problem Definition  </a:t>
            </a:r>
            <a:endParaRPr lang="en-US" dirty="0"/>
          </a:p>
        </p:txBody>
      </p:sp>
      <p:pic>
        <p:nvPicPr>
          <p:cNvPr id="4" name="Picture 6" descr="http://new-cdn.financialsamurai.com.s3.amazonaws.com/wp-content/uploads/2011/01/good_resume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47" y="1690688"/>
            <a:ext cx="3309813" cy="476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左右箭头 16"/>
          <p:cNvSpPr/>
          <p:nvPr/>
        </p:nvSpPr>
        <p:spPr>
          <a:xfrm>
            <a:off x="3909060" y="3736366"/>
            <a:ext cx="1216951" cy="5132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303" y="1429286"/>
            <a:ext cx="699135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5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en-US" dirty="0" smtClean="0"/>
              <a:t>is the user‘s </a:t>
            </a:r>
            <a:r>
              <a:rPr lang="en-US" dirty="0"/>
              <a:t>resume </a:t>
            </a:r>
            <a:r>
              <a:rPr lang="en-US" dirty="0" smtClean="0"/>
              <a:t>model,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is the feature of r </a:t>
            </a:r>
          </a:p>
          <a:p>
            <a:r>
              <a:rPr lang="en-US" dirty="0" smtClean="0"/>
              <a:t>j is the job description model </a:t>
            </a:r>
            <a:r>
              <a:rPr lang="en-US" dirty="0"/>
              <a:t>, </a:t>
            </a:r>
            <a:r>
              <a:rPr lang="en-US" dirty="0" err="1" smtClean="0"/>
              <a:t>j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 </a:t>
            </a:r>
            <a:r>
              <a:rPr lang="en-US" dirty="0"/>
              <a:t>is the feature of </a:t>
            </a:r>
            <a:r>
              <a:rPr lang="en-US" dirty="0" smtClean="0"/>
              <a:t>j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Problem Definition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239" y="3263106"/>
            <a:ext cx="73247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8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 is the set of jobs</a:t>
            </a:r>
          </a:p>
          <a:p>
            <a:r>
              <a:rPr lang="en-US" dirty="0"/>
              <a:t>Searching job    </a:t>
            </a:r>
            <a:r>
              <a:rPr lang="en-US" dirty="0">
                <a:sym typeface="Wingdings" panose="05000000000000000000" pitchFamily="2" charset="2"/>
              </a:rPr>
              <a:t>  search(r, J)   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Return   list of jobs in J ranked by </a:t>
            </a:r>
            <a:r>
              <a:rPr lang="en-US" dirty="0" err="1" smtClean="0">
                <a:sym typeface="Wingdings" panose="05000000000000000000" pitchFamily="2" charset="2"/>
              </a:rPr>
              <a:t>sim</a:t>
            </a:r>
            <a:r>
              <a:rPr lang="en-US" dirty="0" smtClean="0">
                <a:sym typeface="Wingdings" panose="05000000000000000000" pitchFamily="2" charset="2"/>
              </a:rPr>
              <a:t>(r, j )  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217598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690688"/>
            <a:ext cx="6959959" cy="469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5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42803" y="3244334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DE_LEVEL</a:t>
            </a:r>
          </a:p>
        </p:txBody>
      </p:sp>
    </p:spTree>
    <p:extLst>
      <p:ext uri="{BB962C8B-B14F-4D97-AF65-F5344CB8AC3E}">
        <p14:creationId xmlns:p14="http://schemas.microsoft.com/office/powerpoint/2010/main" val="240321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8009" y="2644685"/>
            <a:ext cx="97917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Information Extraction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61862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users to input their profiles? </a:t>
            </a:r>
          </a:p>
          <a:p>
            <a:pPr lvl="1"/>
            <a:r>
              <a:rPr lang="en-US" dirty="0" smtClean="0"/>
              <a:t>Users don’t like input personal information </a:t>
            </a:r>
          </a:p>
          <a:p>
            <a:pPr lvl="1"/>
            <a:r>
              <a:rPr lang="en-US" dirty="0" smtClean="0"/>
              <a:t>Recruiter </a:t>
            </a:r>
            <a:r>
              <a:rPr lang="en-US" dirty="0"/>
              <a:t>don’t like </a:t>
            </a:r>
            <a:r>
              <a:rPr lang="en-US" dirty="0" smtClean="0"/>
              <a:t>input job description in web forms </a:t>
            </a:r>
          </a:p>
          <a:p>
            <a:r>
              <a:rPr lang="en-US" dirty="0" smtClean="0"/>
              <a:t>So </a:t>
            </a:r>
            <a:r>
              <a:rPr lang="en-US" dirty="0"/>
              <a:t>w</a:t>
            </a:r>
            <a:r>
              <a:rPr lang="en-US" dirty="0" smtClean="0"/>
              <a:t>e need </a:t>
            </a:r>
            <a:r>
              <a:rPr lang="en-US" dirty="0" smtClean="0"/>
              <a:t>extract </a:t>
            </a:r>
            <a:r>
              <a:rPr lang="en-US" dirty="0" smtClean="0"/>
              <a:t>information from plaint text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Extracting the models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3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803" y="1356363"/>
            <a:ext cx="4485729" cy="550163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1362" y="249215"/>
            <a:ext cx="9029700" cy="1325563"/>
          </a:xfrm>
        </p:spPr>
        <p:txBody>
          <a:bodyPr/>
          <a:lstStyle/>
          <a:p>
            <a:r>
              <a:rPr lang="en-US" dirty="0" smtClean="0"/>
              <a:t>Information Extraction Stages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09063" y="1931512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HTML Parsing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Segmenting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Preprocessing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Tokenizing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Labeling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Pattern Matching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4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Bachelors degree in Computer or Information Systems</a:t>
            </a:r>
          </a:p>
          <a:p>
            <a:endParaRPr lang="en-US" dirty="0" smtClean="0"/>
          </a:p>
          <a:p>
            <a:r>
              <a:rPr lang="en-US" dirty="0" smtClean="0"/>
              <a:t>BS or MS in computer science or similar degree </a:t>
            </a:r>
          </a:p>
          <a:p>
            <a:endParaRPr lang="en-US" dirty="0" smtClean="0"/>
          </a:p>
          <a:p>
            <a:r>
              <a:rPr lang="en-US" dirty="0" smtClean="0"/>
              <a:t>MS/PhD Degree in Computer, Science, Engineering or Finance from top institution. </a:t>
            </a:r>
          </a:p>
          <a:p>
            <a:endParaRPr lang="en-US" dirty="0" smtClean="0"/>
          </a:p>
          <a:p>
            <a:r>
              <a:rPr lang="en-US" dirty="0" smtClean="0"/>
              <a:t>Requires a minimum of bachelors degree in a related, field or foreign equivalent.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Some </a:t>
            </a:r>
            <a:r>
              <a:rPr lang="en-US" dirty="0" smtClean="0"/>
              <a:t>sentences from </a:t>
            </a:r>
            <a:r>
              <a:rPr lang="en-US" dirty="0"/>
              <a:t>Job Description</a:t>
            </a:r>
          </a:p>
        </p:txBody>
      </p:sp>
    </p:spTree>
    <p:extLst>
      <p:ext uri="{BB962C8B-B14F-4D97-AF65-F5344CB8AC3E}">
        <p14:creationId xmlns:p14="http://schemas.microsoft.com/office/powerpoint/2010/main" val="53222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Transfer the sentence from </a:t>
            </a:r>
          </a:p>
          <a:p>
            <a:r>
              <a:rPr lang="en-US" dirty="0"/>
              <a:t> </a:t>
            </a:r>
            <a:r>
              <a:rPr lang="en-US" dirty="0" smtClean="0"/>
              <a:t>Bachelors degree in computer science or information systems </a:t>
            </a:r>
          </a:p>
          <a:p>
            <a:r>
              <a:rPr lang="en-US" dirty="0" smtClean="0"/>
              <a:t>To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Processing the text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126749"/>
              </p:ext>
            </p:extLst>
          </p:nvPr>
        </p:nvGraphicFramePr>
        <p:xfrm>
          <a:off x="1562100" y="3854527"/>
          <a:ext cx="9942494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587"/>
                <a:gridCol w="1176710"/>
                <a:gridCol w="592428"/>
                <a:gridCol w="2472744"/>
                <a:gridCol w="708338"/>
                <a:gridCol w="2356833"/>
                <a:gridCol w="7598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DE_LEVEL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DEGREE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MAJOR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MAJOR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BS_LEVEL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DEGREE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MAJOR_CS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MAJOR_INFO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bachelors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degree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Computer Science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Information Systems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 There are many job finding websites today. 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80911" y="406003"/>
            <a:ext cx="9029700" cy="1325563"/>
          </a:xfrm>
        </p:spPr>
        <p:txBody>
          <a:bodyPr/>
          <a:lstStyle/>
          <a:p>
            <a:r>
              <a:rPr lang="en-US" altLang="zh-CN" dirty="0" smtClean="0"/>
              <a:t>Motivation</a:t>
            </a:r>
            <a:endParaRPr lang="en-US" dirty="0"/>
          </a:p>
        </p:txBody>
      </p:sp>
      <p:pic>
        <p:nvPicPr>
          <p:cNvPr id="1026" name="Picture 2" descr="Indeed job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963069"/>
            <a:ext cx="23812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it Monster for Employer home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3120231"/>
            <a:ext cx="28384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100" y="4529146"/>
            <a:ext cx="2268792" cy="728663"/>
          </a:xfrm>
          <a:prstGeom prst="rect">
            <a:avLst/>
          </a:prstGeom>
        </p:spPr>
      </p:pic>
      <p:pic>
        <p:nvPicPr>
          <p:cNvPr id="1030" name="Picture 6" descr="Dice - The career hub for tech™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795" y="3120231"/>
            <a:ext cx="4873231" cy="68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nd Jobs and Careers – SimplyHired.com Job Searc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855" y="4451378"/>
            <a:ext cx="28575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511" y="4138613"/>
            <a:ext cx="27527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Pattern Matching 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891590"/>
              </p:ext>
            </p:extLst>
          </p:nvPr>
        </p:nvGraphicFramePr>
        <p:xfrm>
          <a:off x="940154" y="1819665"/>
          <a:ext cx="9942494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587"/>
                <a:gridCol w="1176710"/>
                <a:gridCol w="592428"/>
                <a:gridCol w="2472744"/>
                <a:gridCol w="708338"/>
                <a:gridCol w="2356833"/>
                <a:gridCol w="7598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DE_LEVEL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DEGREE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MAJOR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MAJOR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BS_LEVEL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DEGREE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MAJOR_CS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MAJOR_INFO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bachelors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degree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Computer Science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Information Systems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323921"/>
              </p:ext>
            </p:extLst>
          </p:nvPr>
        </p:nvGraphicFramePr>
        <p:xfrm>
          <a:off x="384216" y="4135716"/>
          <a:ext cx="1121964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081"/>
                <a:gridCol w="653994"/>
                <a:gridCol w="1857829"/>
                <a:gridCol w="1048815"/>
                <a:gridCol w="2451845"/>
                <a:gridCol w="789062"/>
                <a:gridCol w="1580651"/>
                <a:gridCol w="12363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DE_LEVEL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MS_LEVEL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MAJOR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N/A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DEGREE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BS_LEVEL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MS_LEVEL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MAJOR_CS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N/A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DEGREE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Computer Science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Similar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degree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43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Patterns </a:t>
            </a:r>
            <a:r>
              <a:rPr lang="en-US" dirty="0"/>
              <a:t>M</a:t>
            </a:r>
            <a:r>
              <a:rPr lang="en-US" dirty="0" smtClean="0"/>
              <a:t>atching Degree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DE-LEVEL,  DE-LEVEL, OR  DE-LEVEL </a:t>
            </a:r>
            <a:r>
              <a:rPr lang="en-US" dirty="0" smtClean="0"/>
              <a:t>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DE-LEVEL DEGREE ( IN  </a:t>
            </a:r>
            <a:r>
              <a:rPr lang="en-US" dirty="0" smtClean="0"/>
              <a:t>| OF </a:t>
            </a:r>
            <a:r>
              <a:rPr lang="en-US" dirty="0"/>
              <a:t>) DT MAJOR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MAJOR-DEGREE  ,  MAJOR-DEGREE OR MAJOR </a:t>
            </a:r>
            <a:r>
              <a:rPr lang="en-US" dirty="0" smtClean="0"/>
              <a:t>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DE-LEVEL (, DE-LEVEL)* (OR DE-LEVEL)? BE? PERFER-VBD   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MAJOR DEGREE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DE_LEVEL </a:t>
            </a:r>
            <a:r>
              <a:rPr lang="en-US" dirty="0"/>
              <a:t>, OR DEGREE_JJ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6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unit of the expression is token or </a:t>
            </a:r>
            <a:r>
              <a:rPr lang="en-US" dirty="0" smtClean="0"/>
              <a:t>word</a:t>
            </a:r>
          </a:p>
          <a:p>
            <a:r>
              <a:rPr lang="en-US" dirty="0" err="1" smtClean="0"/>
              <a:t>seqMatcher</a:t>
            </a:r>
            <a:r>
              <a:rPr lang="en-US" dirty="0" smtClean="0"/>
              <a:t> = </a:t>
            </a:r>
            <a:r>
              <a:rPr lang="en-US" dirty="0" err="1" smtClean="0"/>
              <a:t>parser.parse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( “ DE_LEVEL </a:t>
            </a:r>
            <a:r>
              <a:rPr lang="en-US" dirty="0"/>
              <a:t>(, DE_LEVEL</a:t>
            </a:r>
            <a:r>
              <a:rPr lang="en-US" dirty="0" smtClean="0"/>
              <a:t>)* </a:t>
            </a:r>
            <a:r>
              <a:rPr lang="en-US" dirty="0"/>
              <a:t>(or DE_LEVEL</a:t>
            </a:r>
            <a:r>
              <a:rPr lang="en-US" dirty="0" smtClean="0"/>
              <a:t>)? DEGREE”)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Regular Expression Over Tokens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2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finite state transducer</a:t>
            </a:r>
            <a:r>
              <a:rPr lang="en-US" dirty="0"/>
              <a:t> (</a:t>
            </a:r>
            <a:r>
              <a:rPr lang="en-US" b="1" dirty="0"/>
              <a:t>FST</a:t>
            </a:r>
            <a:r>
              <a:rPr lang="en-US" dirty="0"/>
              <a:t>) is </a:t>
            </a:r>
            <a:r>
              <a:rPr lang="en-US" dirty="0" smtClean="0"/>
              <a:t>a finite </a:t>
            </a:r>
            <a:r>
              <a:rPr lang="en-US" smtClean="0"/>
              <a:t>state machine </a:t>
            </a:r>
            <a:r>
              <a:rPr lang="en-US" dirty="0"/>
              <a:t> with two tapes: an input tape and an output tape.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286241"/>
            <a:ext cx="9029700" cy="1325563"/>
          </a:xfrm>
        </p:spPr>
        <p:txBody>
          <a:bodyPr/>
          <a:lstStyle/>
          <a:p>
            <a:r>
              <a:rPr lang="en-US" dirty="0"/>
              <a:t>Finite Automata Transducers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3167665"/>
            <a:ext cx="96488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0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altLang="zh-CN" dirty="0" smtClean="0"/>
              <a:t>Matcher</a:t>
            </a:r>
            <a:r>
              <a:rPr lang="en-US" altLang="zh-CN" dirty="0" smtClean="0"/>
              <a:t>s </a:t>
            </a:r>
            <a:r>
              <a:rPr lang="en-US" dirty="0" smtClean="0"/>
              <a:t>current </a:t>
            </a:r>
            <a:r>
              <a:rPr lang="en-US" dirty="0" smtClean="0"/>
              <a:t>support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89" y="2001994"/>
            <a:ext cx="95345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7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Flexibility --  regular expression style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43189" y="2063368"/>
            <a:ext cx="1057355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Pattern: </a:t>
            </a:r>
            <a:r>
              <a:rPr lang="en-US" sz="2800" dirty="0"/>
              <a:t>DE-LEVEL DEGREE ( IN | OF ) DT? </a:t>
            </a:r>
            <a:r>
              <a:rPr lang="en-US" sz="2800" dirty="0" smtClean="0"/>
              <a:t>MAJOR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err="1" smtClean="0"/>
              <a:t>seqMatcher</a:t>
            </a:r>
            <a:r>
              <a:rPr lang="en-US" sz="2800" dirty="0" smtClean="0"/>
              <a:t> </a:t>
            </a:r>
            <a:r>
              <a:rPr lang="en-US" sz="2800" dirty="0"/>
              <a:t>=</a:t>
            </a:r>
            <a:r>
              <a:rPr lang="en-US" sz="2800" dirty="0" err="1"/>
              <a:t>parser.parse</a:t>
            </a:r>
            <a:r>
              <a:rPr lang="en-US" sz="2800" dirty="0"/>
              <a:t>(”DE-LEVEL DEGREE ( IN | OF ) DT? MAJOR”)</a:t>
            </a:r>
          </a:p>
        </p:txBody>
      </p:sp>
    </p:spTree>
    <p:extLst>
      <p:ext uri="{BB962C8B-B14F-4D97-AF65-F5344CB8AC3E}">
        <p14:creationId xmlns:p14="http://schemas.microsoft.com/office/powerpoint/2010/main" val="68921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65915" y="1825625"/>
            <a:ext cx="10387885" cy="4351338"/>
          </a:xfrm>
        </p:spPr>
        <p:txBody>
          <a:bodyPr/>
          <a:lstStyle/>
          <a:p>
            <a:r>
              <a:rPr lang="en-US" dirty="0" smtClean="0"/>
              <a:t>Pattern: </a:t>
            </a:r>
            <a:r>
              <a:rPr lang="en-US" dirty="0"/>
              <a:t>”DE-LEVEL DEGREE (IN | OF) MAJOR”</a:t>
            </a:r>
          </a:p>
          <a:p>
            <a:endParaRPr lang="en-US" dirty="0" smtClean="0"/>
          </a:p>
          <a:p>
            <a:r>
              <a:rPr lang="en-US" dirty="0" err="1" smtClean="0"/>
              <a:t>seqMatcher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UnitMatcher</a:t>
            </a:r>
            <a:r>
              <a:rPr lang="en-US" dirty="0"/>
              <a:t>(”DE-LEVEL”) </a:t>
            </a:r>
            <a:r>
              <a:rPr lang="en-US" dirty="0" smtClean="0"/>
              <a:t>+ </a:t>
            </a:r>
            <a:r>
              <a:rPr lang="en-US" dirty="0" err="1" smtClean="0"/>
              <a:t>UnitMatcher</a:t>
            </a:r>
            <a:r>
              <a:rPr lang="en-US" dirty="0"/>
              <a:t>(”DEGREE”) </a:t>
            </a:r>
            <a:r>
              <a:rPr lang="en-US" dirty="0" smtClean="0"/>
              <a:t>+ ( </a:t>
            </a:r>
            <a:r>
              <a:rPr lang="en-US" dirty="0" err="1"/>
              <a:t>UnitMatcher</a:t>
            </a:r>
            <a:r>
              <a:rPr lang="en-US" dirty="0"/>
              <a:t>(”IN”) | </a:t>
            </a:r>
            <a:r>
              <a:rPr lang="en-US" dirty="0" err="1"/>
              <a:t>UnitMatcher</a:t>
            </a:r>
            <a:r>
              <a:rPr lang="en-US" dirty="0"/>
              <a:t>(”OF” ) ) + </a:t>
            </a:r>
            <a:r>
              <a:rPr lang="en-US" dirty="0" err="1"/>
              <a:t>UnitMatcher</a:t>
            </a:r>
            <a:r>
              <a:rPr lang="en-US" dirty="0"/>
              <a:t>(”MAJOR”)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Flexibility -- </a:t>
            </a:r>
            <a:r>
              <a:rPr lang="en-US" dirty="0" smtClean="0"/>
              <a:t>connected by algebra 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>
            <a:normAutofit/>
          </a:bodyPr>
          <a:lstStyle/>
          <a:p>
            <a:r>
              <a:rPr lang="en-US" dirty="0"/>
              <a:t>Flexibility </a:t>
            </a:r>
            <a:r>
              <a:rPr lang="en-US" dirty="0" smtClean="0"/>
              <a:t>– OO programming style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49251" y="1825625"/>
            <a:ext cx="10104549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Pattern: </a:t>
            </a:r>
            <a:r>
              <a:rPr lang="en-US" dirty="0"/>
              <a:t>”DE-LEVEL DEGREE (IN | OF) MAJOR”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matcher1 = </a:t>
            </a:r>
            <a:r>
              <a:rPr lang="en-US" dirty="0" err="1"/>
              <a:t>UnitMatcher</a:t>
            </a:r>
            <a:r>
              <a:rPr lang="en-US" dirty="0"/>
              <a:t>(”DE-LEVEL”)</a:t>
            </a:r>
          </a:p>
          <a:p>
            <a:r>
              <a:rPr lang="en-US" dirty="0"/>
              <a:t>matcher2 = </a:t>
            </a:r>
            <a:r>
              <a:rPr lang="en-US" dirty="0" err="1"/>
              <a:t>UnitMatcher</a:t>
            </a:r>
            <a:r>
              <a:rPr lang="en-US" dirty="0"/>
              <a:t>(”DEGREE”)</a:t>
            </a:r>
          </a:p>
          <a:p>
            <a:r>
              <a:rPr lang="en-US" dirty="0"/>
              <a:t>matcher3 = </a:t>
            </a:r>
            <a:r>
              <a:rPr lang="en-US" dirty="0" err="1"/>
              <a:t>UnitMatcher</a:t>
            </a:r>
            <a:r>
              <a:rPr lang="en-US" dirty="0"/>
              <a:t>(”IN”)</a:t>
            </a:r>
          </a:p>
          <a:p>
            <a:r>
              <a:rPr lang="en-US" dirty="0"/>
              <a:t>matcher4 = </a:t>
            </a:r>
            <a:r>
              <a:rPr lang="en-US" dirty="0" err="1"/>
              <a:t>UnitMatcher</a:t>
            </a:r>
            <a:r>
              <a:rPr lang="en-US" dirty="0"/>
              <a:t>(”OF”)</a:t>
            </a:r>
          </a:p>
          <a:p>
            <a:r>
              <a:rPr lang="en-US" dirty="0"/>
              <a:t>matcher5 = </a:t>
            </a:r>
            <a:r>
              <a:rPr lang="en-US" dirty="0" err="1"/>
              <a:t>UnitMatcher</a:t>
            </a:r>
            <a:r>
              <a:rPr lang="en-US" dirty="0"/>
              <a:t>(”MAJOR”)</a:t>
            </a:r>
          </a:p>
          <a:p>
            <a:r>
              <a:rPr lang="en-US" dirty="0"/>
              <a:t>matcher6 = </a:t>
            </a:r>
            <a:r>
              <a:rPr lang="en-US" dirty="0" err="1"/>
              <a:t>AlternateMatcher</a:t>
            </a:r>
            <a:r>
              <a:rPr lang="en-US" dirty="0"/>
              <a:t>([matcher3,matcher4])</a:t>
            </a:r>
          </a:p>
          <a:p>
            <a:r>
              <a:rPr lang="en-US" dirty="0" err="1"/>
              <a:t>seqMatcher</a:t>
            </a:r>
            <a:r>
              <a:rPr lang="en-US" dirty="0"/>
              <a:t> = </a:t>
            </a:r>
            <a:r>
              <a:rPr lang="en-US" dirty="0" err="1"/>
              <a:t>SeqMatcher</a:t>
            </a:r>
            <a:r>
              <a:rPr lang="en-US" dirty="0"/>
              <a:t>([matcher1, matcher2, matcher6, matcher5])</a:t>
            </a:r>
          </a:p>
        </p:txBody>
      </p:sp>
    </p:spTree>
    <p:extLst>
      <p:ext uri="{BB962C8B-B14F-4D97-AF65-F5344CB8AC3E}">
        <p14:creationId xmlns:p14="http://schemas.microsoft.com/office/powerpoint/2010/main" val="279606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Flexibility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62099" y="1789021"/>
            <a:ext cx="88697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customized </a:t>
            </a:r>
            <a:r>
              <a:rPr lang="en-US" sz="4000" dirty="0" smtClean="0"/>
              <a:t>in catch function and output function by lambda expression  </a:t>
            </a:r>
            <a:endParaRPr lang="en-US" sz="4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511313"/>
              </p:ext>
            </p:extLst>
          </p:nvPr>
        </p:nvGraphicFramePr>
        <p:xfrm>
          <a:off x="1411306" y="3687102"/>
          <a:ext cx="9942494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587"/>
                <a:gridCol w="1176710"/>
                <a:gridCol w="592428"/>
                <a:gridCol w="2472744"/>
                <a:gridCol w="708338"/>
                <a:gridCol w="2356833"/>
                <a:gridCol w="7598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DE_LEVEL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DEGREE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MAJOR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MAJOR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BS_LEVEL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DEGREE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MAJOR_CS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MAJOR_INFO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bachelors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degree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Computer Science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Information Systems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93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smtClean="0"/>
              <a:t>x:x[0] </a:t>
            </a:r>
            <a:r>
              <a:rPr lang="en-US" dirty="0"/>
              <a:t>– </a:t>
            </a:r>
            <a:r>
              <a:rPr lang="en-US" dirty="0" smtClean="0"/>
              <a:t>catch the original text</a:t>
            </a:r>
          </a:p>
          <a:p>
            <a:endParaRPr lang="en-US" dirty="0" smtClean="0"/>
          </a:p>
          <a:p>
            <a:r>
              <a:rPr lang="en-US" dirty="0" smtClean="0"/>
              <a:t>lambda </a:t>
            </a:r>
            <a:r>
              <a:rPr lang="en-US" dirty="0"/>
              <a:t>x:x[2</a:t>
            </a:r>
            <a:r>
              <a:rPr lang="en-US" dirty="0" smtClean="0"/>
              <a:t>]   -- catch the first layer label </a:t>
            </a:r>
          </a:p>
          <a:p>
            <a:endParaRPr lang="en-US" dirty="0" smtClean="0"/>
          </a:p>
          <a:p>
            <a:r>
              <a:rPr lang="en-US" dirty="0" smtClean="0"/>
              <a:t>lambda </a:t>
            </a:r>
            <a:r>
              <a:rPr lang="en-US" dirty="0"/>
              <a:t>x:x[1</a:t>
            </a:r>
            <a:r>
              <a:rPr lang="en-US" dirty="0" smtClean="0"/>
              <a:t>] – output the second layer label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Flexibility – Lambda expression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6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915" y="1690688"/>
            <a:ext cx="8532525" cy="106513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65915" y="365125"/>
            <a:ext cx="10387885" cy="1325563"/>
          </a:xfrm>
        </p:spPr>
        <p:txBody>
          <a:bodyPr/>
          <a:lstStyle/>
          <a:p>
            <a:r>
              <a:rPr lang="en-US" dirty="0" smtClean="0"/>
              <a:t>They all use keyword Searching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15" y="3016251"/>
            <a:ext cx="7867650" cy="885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915" y="4756127"/>
            <a:ext cx="80772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4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52252" y="2490139"/>
            <a:ext cx="97917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Similarity Calculation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8967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Resume and Job Description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822529"/>
              </p:ext>
            </p:extLst>
          </p:nvPr>
        </p:nvGraphicFramePr>
        <p:xfrm>
          <a:off x="1171978" y="1974022"/>
          <a:ext cx="9929611" cy="36669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9406"/>
                <a:gridCol w="4620205"/>
              </a:tblGrid>
              <a:tr h="677584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Part of Resume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Part of Job Description</a:t>
                      </a:r>
                      <a:endParaRPr lang="en-US" sz="2800" b="1" dirty="0"/>
                    </a:p>
                  </a:txBody>
                  <a:tcPr/>
                </a:tc>
              </a:tr>
              <a:tr h="298933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B.S. degree in computer science  </a:t>
                      </a:r>
                    </a:p>
                    <a:p>
                      <a:r>
                        <a:rPr lang="en-US" sz="2400" dirty="0" smtClean="0"/>
                        <a:t>    5+ years Java  </a:t>
                      </a:r>
                    </a:p>
                    <a:p>
                      <a:r>
                        <a:rPr lang="en-US" sz="2400" dirty="0" smtClean="0"/>
                        <a:t>    2+ year   C++   </a:t>
                      </a:r>
                    </a:p>
                    <a:p>
                      <a:r>
                        <a:rPr lang="en-US" sz="2400" dirty="0" smtClean="0"/>
                        <a:t>    Some experience in Oracle database  </a:t>
                      </a:r>
                    </a:p>
                    <a:p>
                      <a:r>
                        <a:rPr lang="en-US" sz="2400" dirty="0" smtClean="0"/>
                        <a:t>Other experience like:  </a:t>
                      </a:r>
                    </a:p>
                    <a:p>
                      <a:r>
                        <a:rPr lang="en-US" sz="2400" dirty="0" smtClean="0"/>
                        <a:t>    Hibernate, JBOSS, </a:t>
                      </a:r>
                      <a:r>
                        <a:rPr lang="en-US" sz="2400" dirty="0" err="1" smtClean="0"/>
                        <a:t>JUnit</a:t>
                      </a:r>
                      <a:r>
                        <a:rPr lang="en-US" sz="2400" dirty="0" smtClean="0"/>
                        <a:t>, Tomcat etc.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BS degree above    </a:t>
                      </a:r>
                    </a:p>
                    <a:p>
                      <a:r>
                        <a:rPr lang="en-US" sz="2400" dirty="0" smtClean="0"/>
                        <a:t> 4+ years Java   </a:t>
                      </a:r>
                    </a:p>
                    <a:p>
                      <a:r>
                        <a:rPr lang="en-US" sz="2400" dirty="0" smtClean="0"/>
                        <a:t> Some experience of Python    </a:t>
                      </a:r>
                    </a:p>
                    <a:p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Mysql</a:t>
                      </a:r>
                      <a:r>
                        <a:rPr lang="en-US" sz="2400" dirty="0" smtClean="0"/>
                        <a:t>, MS-SQL    </a:t>
                      </a:r>
                    </a:p>
                    <a:p>
                      <a:r>
                        <a:rPr lang="en-US" sz="2400" dirty="0" smtClean="0"/>
                        <a:t> Java web application Server    </a:t>
                      </a:r>
                    </a:p>
                    <a:p>
                      <a:r>
                        <a:rPr lang="en-US" sz="2400" dirty="0" smtClean="0"/>
                        <a:t> OOA/OOD   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91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A high-level language such as Java, Groovy, Ruby or Python; we use Java and Groovy extensively</a:t>
            </a:r>
          </a:p>
          <a:p>
            <a:endParaRPr lang="en-US" dirty="0"/>
          </a:p>
          <a:p>
            <a:r>
              <a:rPr lang="en-US" dirty="0"/>
              <a:t>HTML5/CSS3/JavaScript, web standards, jQuery or frameworks like </a:t>
            </a:r>
            <a:r>
              <a:rPr lang="en-US" dirty="0" err="1"/>
              <a:t>AngularJS</a:t>
            </a:r>
            <a:r>
              <a:rPr lang="en-US" dirty="0"/>
              <a:t> would be great</a:t>
            </a:r>
          </a:p>
          <a:p>
            <a:endParaRPr lang="en-US" dirty="0"/>
          </a:p>
          <a:p>
            <a:r>
              <a:rPr lang="en-US" dirty="0"/>
              <a:t>HTML CSS and </a:t>
            </a:r>
            <a:r>
              <a:rPr lang="en-US" dirty="0" err="1"/>
              <a:t>Javascript</a:t>
            </a:r>
            <a:r>
              <a:rPr lang="en-US" dirty="0"/>
              <a:t> a must 4. Experience with AJAX, XML, XSL, XSLT, CSS, JavaScript, JQuery, HTML and Web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How to </a:t>
            </a:r>
            <a:r>
              <a:rPr lang="en-US" dirty="0" smtClean="0"/>
              <a:t>Find </a:t>
            </a:r>
            <a:r>
              <a:rPr lang="en-US" dirty="0"/>
              <a:t>terms in </a:t>
            </a:r>
            <a:r>
              <a:rPr lang="en-US" dirty="0" smtClean="0"/>
              <a:t>Job Description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70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 term </a:t>
            </a:r>
            <a:r>
              <a:rPr lang="en-US" dirty="0"/>
              <a:t>, * , *, </a:t>
            </a:r>
            <a:r>
              <a:rPr lang="en-US" dirty="0" smtClean="0"/>
              <a:t>term &gt;</a:t>
            </a:r>
            <a:endParaRPr lang="en-US" dirty="0"/>
          </a:p>
          <a:p>
            <a:r>
              <a:rPr lang="en-US" dirty="0" smtClean="0"/>
              <a:t>&lt; term </a:t>
            </a:r>
            <a:r>
              <a:rPr lang="en-US" dirty="0"/>
              <a:t>, * , *, and </a:t>
            </a:r>
            <a:r>
              <a:rPr lang="en-US" dirty="0" smtClean="0"/>
              <a:t>term &gt; </a:t>
            </a:r>
          </a:p>
          <a:p>
            <a:r>
              <a:rPr lang="en-US" dirty="0" smtClean="0"/>
              <a:t>Bootstrap approach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Collect fifty initial </a:t>
            </a:r>
            <a:r>
              <a:rPr lang="en-US" dirty="0" smtClean="0"/>
              <a:t>terms </a:t>
            </a:r>
            <a:r>
              <a:rPr lang="en-US" dirty="0" smtClean="0"/>
              <a:t>manually, add them  to term list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 smtClean="0"/>
              <a:t>the </a:t>
            </a:r>
            <a:r>
              <a:rPr lang="en-US" dirty="0" smtClean="0"/>
              <a:t>pattern matching library </a:t>
            </a:r>
            <a:r>
              <a:rPr lang="en-US" dirty="0" smtClean="0"/>
              <a:t>to find new terms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Checking the found terms </a:t>
            </a:r>
            <a:r>
              <a:rPr lang="en-US" dirty="0" smtClean="0"/>
              <a:t>on </a:t>
            </a:r>
            <a:r>
              <a:rPr lang="en-US" dirty="0" err="1" smtClean="0"/>
              <a:t>Dbpedia</a:t>
            </a:r>
            <a:r>
              <a:rPr lang="en-US" dirty="0" smtClean="0"/>
              <a:t> 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Adding the new terms in to term list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Pattern in sentences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9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>
            <a:normAutofit/>
          </a:bodyPr>
          <a:lstStyle/>
          <a:p>
            <a:r>
              <a:rPr lang="en-US" dirty="0"/>
              <a:t>Bootstrap approach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297" y="2158407"/>
            <a:ext cx="8260200" cy="3546933"/>
          </a:xfrm>
        </p:spPr>
      </p:pic>
    </p:spTree>
    <p:extLst>
      <p:ext uri="{BB962C8B-B14F-4D97-AF65-F5344CB8AC3E}">
        <p14:creationId xmlns:p14="http://schemas.microsoft.com/office/powerpoint/2010/main" val="348072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100" y="1874602"/>
            <a:ext cx="8601075" cy="9048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Dbpedia Page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099" y="2963391"/>
            <a:ext cx="86010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8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18" y="125612"/>
            <a:ext cx="8870374" cy="658428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Path-based </a:t>
            </a:r>
            <a:r>
              <a:rPr lang="en-US" dirty="0" smtClean="0"/>
              <a:t>approaches  </a:t>
            </a:r>
          </a:p>
          <a:p>
            <a:endParaRPr lang="en-US" dirty="0"/>
          </a:p>
          <a:p>
            <a:r>
              <a:rPr lang="en-US" b="1" dirty="0" smtClean="0"/>
              <a:t> </a:t>
            </a:r>
          </a:p>
          <a:p>
            <a:r>
              <a:rPr lang="en-US" dirty="0"/>
              <a:t>Feature-based </a:t>
            </a:r>
            <a:r>
              <a:rPr lang="en-US" dirty="0" smtClean="0"/>
              <a:t>measures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Content-based measures  </a:t>
            </a:r>
          </a:p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Ontology similarity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876" y="2248874"/>
            <a:ext cx="4686300" cy="885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12" y="3698920"/>
            <a:ext cx="10163175" cy="733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563" y="5264061"/>
            <a:ext cx="5524926" cy="69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6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high-level language such as Java, Groovy, Ruby or Python; we use Java and Groovy extensively</a:t>
            </a:r>
          </a:p>
          <a:p>
            <a:endParaRPr lang="en-US" dirty="0"/>
          </a:p>
          <a:p>
            <a:r>
              <a:rPr lang="en-US" dirty="0"/>
              <a:t>HTML5/CSS3/JavaScript, web standards, jQuery or frameworks like </a:t>
            </a:r>
            <a:r>
              <a:rPr lang="en-US" dirty="0" err="1"/>
              <a:t>AngularJS</a:t>
            </a:r>
            <a:r>
              <a:rPr lang="en-US" dirty="0"/>
              <a:t> would be great</a:t>
            </a:r>
          </a:p>
          <a:p>
            <a:endParaRPr lang="en-US" dirty="0"/>
          </a:p>
          <a:p>
            <a:r>
              <a:rPr lang="en-US" dirty="0"/>
              <a:t>HTML CSS and </a:t>
            </a:r>
            <a:r>
              <a:rPr lang="en-US" dirty="0" err="1"/>
              <a:t>Javascript</a:t>
            </a:r>
            <a:r>
              <a:rPr lang="en-US" dirty="0"/>
              <a:t> a must 4. Experience with AJAX, XML, XSL, XSLT, CSS, JavaScript, JQuery, HTML and Web Services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Statistical-based Ontology Similarity Measure</a:t>
            </a:r>
          </a:p>
        </p:txBody>
      </p:sp>
    </p:spTree>
    <p:extLst>
      <p:ext uri="{BB962C8B-B14F-4D97-AF65-F5344CB8AC3E}">
        <p14:creationId xmlns:p14="http://schemas.microsoft.com/office/powerpoint/2010/main" val="255057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numerator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ratio of the number of documents in which the two terms exist together </a:t>
            </a:r>
            <a:r>
              <a:rPr lang="en-US" dirty="0" smtClean="0"/>
              <a:t>  </a:t>
            </a:r>
            <a:r>
              <a:rPr lang="en-US" dirty="0"/>
              <a:t>to the number of documents have a least one </a:t>
            </a:r>
            <a:r>
              <a:rPr lang="en-US" dirty="0" smtClean="0"/>
              <a:t>them.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denominator</a:t>
            </a:r>
            <a:r>
              <a:rPr lang="zh-CN" altLang="en-US" dirty="0" smtClean="0"/>
              <a:t>：</a:t>
            </a:r>
            <a:r>
              <a:rPr lang="en-US" dirty="0" smtClean="0"/>
              <a:t> </a:t>
            </a:r>
            <a:r>
              <a:rPr lang="en-US" altLang="zh-CN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average </a:t>
            </a:r>
            <a:r>
              <a:rPr lang="en-US" dirty="0" smtClean="0"/>
              <a:t> log </a:t>
            </a:r>
            <a:r>
              <a:rPr lang="en-US" dirty="0"/>
              <a:t>value of minimum distance </a:t>
            </a:r>
            <a:r>
              <a:rPr lang="en-US" dirty="0" smtClean="0"/>
              <a:t>of </a:t>
            </a:r>
            <a:r>
              <a:rPr lang="en-US" dirty="0"/>
              <a:t>the two terms in documents that have them both.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Statistical-based Ontology Similarity Measure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25" y="1825625"/>
            <a:ext cx="7208916" cy="157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0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 searching with Java </a:t>
            </a:r>
          </a:p>
          <a:p>
            <a:r>
              <a:rPr lang="en-US" dirty="0" smtClean="0"/>
              <a:t>7000 unranked </a:t>
            </a:r>
            <a:r>
              <a:rPr lang="en-US" dirty="0"/>
              <a:t>jobs </a:t>
            </a:r>
            <a:r>
              <a:rPr lang="en-US" dirty="0" smtClean="0"/>
              <a:t>returned.</a:t>
            </a:r>
          </a:p>
          <a:p>
            <a:endParaRPr lang="en-US" dirty="0"/>
          </a:p>
          <a:p>
            <a:r>
              <a:rPr lang="en-US" dirty="0"/>
              <a:t>Too many jobs return</a:t>
            </a:r>
          </a:p>
          <a:p>
            <a:r>
              <a:rPr lang="en-US" dirty="0"/>
              <a:t>The result is not </a:t>
            </a:r>
            <a:r>
              <a:rPr lang="en-US" dirty="0" smtClean="0"/>
              <a:t>ranked </a:t>
            </a:r>
          </a:p>
          <a:p>
            <a:r>
              <a:rPr lang="en-US" dirty="0" smtClean="0"/>
              <a:t>Job finding become a tedious work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Problems of keywords Searching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261" y="1353443"/>
            <a:ext cx="4633739" cy="529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13610"/>
            <a:ext cx="9029700" cy="1325563"/>
          </a:xfrm>
        </p:spPr>
        <p:txBody>
          <a:bodyPr/>
          <a:lstStyle/>
          <a:p>
            <a:r>
              <a:rPr lang="en-US" dirty="0" smtClean="0"/>
              <a:t>Algorithm of Similarity Calculation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06" y="1639173"/>
            <a:ext cx="46863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2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Similarity between terms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825625"/>
            <a:ext cx="9403256" cy="465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6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7675" y="2224870"/>
            <a:ext cx="5345393" cy="435133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EVALUATION – Information Extraction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28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of </a:t>
            </a:r>
            <a:r>
              <a:rPr lang="en-US" dirty="0"/>
              <a:t>Information </a:t>
            </a:r>
            <a:r>
              <a:rPr lang="en-US" dirty="0" smtClean="0"/>
              <a:t>Extraction </a:t>
            </a:r>
            <a:r>
              <a:rPr lang="en-US" altLang="zh-CN" dirty="0" smtClean="0"/>
              <a:t>Comparing to CRF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EVALUATION – Information Extraction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77" y="2882117"/>
            <a:ext cx="10492120" cy="261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2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Normalized Discounted Cumulative Gain(NDCG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EVALUATION – </a:t>
            </a:r>
            <a:r>
              <a:rPr lang="en-US" dirty="0" smtClean="0"/>
              <a:t>Ontology Similarity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484" y="2927920"/>
            <a:ext cx="7317260" cy="128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5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185" y="1789146"/>
            <a:ext cx="7846313" cy="434119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EVALUATION – Ontology Similarity </a:t>
            </a:r>
          </a:p>
        </p:txBody>
      </p:sp>
    </p:spTree>
    <p:extLst>
      <p:ext uri="{BB962C8B-B14F-4D97-AF65-F5344CB8AC3E}">
        <p14:creationId xmlns:p14="http://schemas.microsoft.com/office/powerpoint/2010/main" val="240804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EVALUATION – Ontology Similarity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690688"/>
            <a:ext cx="6533703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8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057" y="1690688"/>
            <a:ext cx="6778037" cy="461996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EVALUATION – Ontology Similarity </a:t>
            </a:r>
          </a:p>
        </p:txBody>
      </p:sp>
    </p:spTree>
    <p:extLst>
      <p:ext uri="{BB962C8B-B14F-4D97-AF65-F5344CB8AC3E}">
        <p14:creationId xmlns:p14="http://schemas.microsoft.com/office/powerpoint/2010/main" val="232395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NDCG </a:t>
            </a:r>
          </a:p>
          <a:p>
            <a:endParaRPr lang="en-US" sz="3600" dirty="0" smtClean="0"/>
          </a:p>
          <a:p>
            <a:r>
              <a:rPr lang="en-US" sz="3600" dirty="0" err="1" smtClean="0"/>
              <a:t>Precision@K</a:t>
            </a:r>
            <a:r>
              <a:rPr lang="en-US" sz="3600" dirty="0" smtClean="0"/>
              <a:t> </a:t>
            </a:r>
          </a:p>
          <a:p>
            <a:r>
              <a:rPr lang="en-US" dirty="0" smtClean="0"/>
              <a:t>The </a:t>
            </a:r>
            <a:r>
              <a:rPr lang="en-US" dirty="0"/>
              <a:t>proportion of relevant documents in the first </a:t>
            </a:r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61216" y="326489"/>
            <a:ext cx="9029700" cy="1325563"/>
          </a:xfrm>
        </p:spPr>
        <p:txBody>
          <a:bodyPr/>
          <a:lstStyle/>
          <a:p>
            <a:r>
              <a:rPr lang="en-US" dirty="0"/>
              <a:t>EVALUATION – System Performance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962" y="4476885"/>
            <a:ext cx="4945353" cy="151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31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Kullback-Leibler</a:t>
            </a:r>
            <a:r>
              <a:rPr lang="en-US" dirty="0"/>
              <a:t> </a:t>
            </a:r>
            <a:r>
              <a:rPr lang="en-US" dirty="0" smtClean="0"/>
              <a:t>divergence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to Compare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3027272"/>
            <a:ext cx="94964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92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resume has completed personal information </a:t>
            </a:r>
          </a:p>
          <a:p>
            <a:pPr lvl="1"/>
            <a:r>
              <a:rPr lang="en-US" dirty="0" smtClean="0"/>
              <a:t>Education </a:t>
            </a:r>
          </a:p>
          <a:p>
            <a:pPr lvl="1"/>
            <a:r>
              <a:rPr lang="en-US" dirty="0"/>
              <a:t>Work </a:t>
            </a:r>
            <a:r>
              <a:rPr lang="en-US" dirty="0" smtClean="0"/>
              <a:t>experience</a:t>
            </a:r>
          </a:p>
          <a:p>
            <a:pPr lvl="1"/>
            <a:r>
              <a:rPr lang="en-US" dirty="0" smtClean="0"/>
              <a:t>Skills </a:t>
            </a:r>
          </a:p>
          <a:p>
            <a:pPr lvl="1"/>
            <a:endParaRPr lang="en-US" dirty="0"/>
          </a:p>
          <a:p>
            <a:r>
              <a:rPr lang="en-US" dirty="0" smtClean="0"/>
              <a:t>Finding similarity between resumes and jobs</a:t>
            </a:r>
          </a:p>
          <a:p>
            <a:r>
              <a:rPr lang="en-US" dirty="0" smtClean="0"/>
              <a:t>Ranking the jobs by their similarity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idea of </a:t>
            </a:r>
            <a:r>
              <a:rPr lang="en-US" dirty="0" err="1" smtClean="0"/>
              <a:t>JobFinder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8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altLang="zh-CN" dirty="0" smtClean="0"/>
              <a:t>F</a:t>
            </a:r>
            <a:r>
              <a:rPr lang="en-US" dirty="0" smtClean="0"/>
              <a:t>-IDF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TF is </a:t>
            </a:r>
            <a:r>
              <a:rPr lang="en-US" altLang="zh-CN" dirty="0"/>
              <a:t>the </a:t>
            </a:r>
            <a:r>
              <a:rPr lang="en-US" altLang="zh-CN" dirty="0" smtClean="0"/>
              <a:t>term</a:t>
            </a:r>
            <a:r>
              <a:rPr lang="en-US" altLang="zh-CN" dirty="0"/>
              <a:t> </a:t>
            </a:r>
            <a:r>
              <a:rPr lang="en-US" altLang="zh-CN" dirty="0" smtClean="0"/>
              <a:t>frequency </a:t>
            </a:r>
          </a:p>
          <a:p>
            <a:r>
              <a:rPr lang="en-US" altLang="zh-CN" dirty="0" smtClean="0"/>
              <a:t>IDF </a:t>
            </a:r>
            <a:r>
              <a:rPr lang="en-US" altLang="zh-CN" dirty="0"/>
              <a:t>is the inverse document frequency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to Compare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3522629"/>
            <a:ext cx="5624314" cy="9573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544" y="4698788"/>
            <a:ext cx="53054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72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Okapi BM25: </a:t>
            </a:r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/>
              <a:t>a query Q, containing the keywords q1,...,</a:t>
            </a:r>
            <a:r>
              <a:rPr lang="en-US" dirty="0" err="1"/>
              <a:t>qn</a:t>
            </a:r>
            <a:r>
              <a:rPr lang="en-US" dirty="0"/>
              <a:t>, the </a:t>
            </a:r>
            <a:r>
              <a:rPr lang="en-US" dirty="0" smtClean="0"/>
              <a:t>BM25 score </a:t>
            </a:r>
            <a:r>
              <a:rPr lang="en-US" dirty="0"/>
              <a:t>of a document 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to Compare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99" y="4001294"/>
            <a:ext cx="102108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30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resumes </a:t>
            </a:r>
          </a:p>
          <a:p>
            <a:r>
              <a:rPr lang="en-US" dirty="0" smtClean="0"/>
              <a:t>100 jobs </a:t>
            </a:r>
          </a:p>
          <a:p>
            <a:r>
              <a:rPr lang="en-US" dirty="0" smtClean="0"/>
              <a:t>Relevance value manually assigned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61216" y="326489"/>
            <a:ext cx="9029700" cy="1325563"/>
          </a:xfrm>
        </p:spPr>
        <p:txBody>
          <a:bodyPr/>
          <a:lstStyle/>
          <a:p>
            <a:r>
              <a:rPr lang="en-US" dirty="0" smtClean="0"/>
              <a:t>Experiment Setup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06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730" y="2200264"/>
            <a:ext cx="8058609" cy="32474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EVALUATION – System Performance </a:t>
            </a:r>
          </a:p>
        </p:txBody>
      </p:sp>
    </p:spTree>
    <p:extLst>
      <p:ext uri="{BB962C8B-B14F-4D97-AF65-F5344CB8AC3E}">
        <p14:creationId xmlns:p14="http://schemas.microsoft.com/office/powerpoint/2010/main" val="15632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100" y="2354474"/>
            <a:ext cx="7984132" cy="32091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EVALUATION – System Performance </a:t>
            </a:r>
          </a:p>
        </p:txBody>
      </p:sp>
    </p:spTree>
    <p:extLst>
      <p:ext uri="{BB962C8B-B14F-4D97-AF65-F5344CB8AC3E}">
        <p14:creationId xmlns:p14="http://schemas.microsoft.com/office/powerpoint/2010/main" val="198992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90882"/>
            <a:ext cx="9029700" cy="1325563"/>
          </a:xfrm>
        </p:spPr>
        <p:txBody>
          <a:bodyPr/>
          <a:lstStyle/>
          <a:p>
            <a:r>
              <a:rPr lang="en-US" altLang="zh-CN" dirty="0" smtClean="0"/>
              <a:t>Job Finder</a:t>
            </a:r>
            <a:endParaRPr lang="en-US" dirty="0"/>
          </a:p>
        </p:txBody>
      </p:sp>
      <p:pic>
        <p:nvPicPr>
          <p:cNvPr id="4" name="Picture 6" descr="http://new-cdn.financialsamurai.com.s3.amazonaws.com/wp-content/uploads/2011/01/good_resume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51" y="1523092"/>
            <a:ext cx="3309813" cy="476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247" y="1085850"/>
            <a:ext cx="5448300" cy="577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左右箭头 16"/>
          <p:cNvSpPr/>
          <p:nvPr/>
        </p:nvSpPr>
        <p:spPr>
          <a:xfrm>
            <a:off x="5013164" y="3536742"/>
            <a:ext cx="1216951" cy="5132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3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resume – job matching system</a:t>
            </a:r>
          </a:p>
          <a:p>
            <a:r>
              <a:rPr lang="en-US" dirty="0" smtClean="0"/>
              <a:t>A finite </a:t>
            </a:r>
            <a:r>
              <a:rPr lang="en-US" dirty="0"/>
              <a:t>state transducer based </a:t>
            </a:r>
            <a:r>
              <a:rPr lang="en-US" dirty="0" smtClean="0"/>
              <a:t>tool for information extraction</a:t>
            </a:r>
          </a:p>
          <a:p>
            <a:r>
              <a:rPr lang="en-US" dirty="0" smtClean="0"/>
              <a:t>A </a:t>
            </a:r>
            <a:r>
              <a:rPr lang="en-US" dirty="0"/>
              <a:t>semi-automatic </a:t>
            </a:r>
            <a:r>
              <a:rPr lang="en-US" dirty="0" smtClean="0"/>
              <a:t>approach to collect </a:t>
            </a:r>
            <a:r>
              <a:rPr lang="en-US" dirty="0"/>
              <a:t>technical </a:t>
            </a:r>
            <a:r>
              <a:rPr lang="en-US" dirty="0" smtClean="0"/>
              <a:t>terms</a:t>
            </a:r>
          </a:p>
          <a:p>
            <a:r>
              <a:rPr lang="en-US" dirty="0" smtClean="0"/>
              <a:t>A statistical-based </a:t>
            </a:r>
            <a:r>
              <a:rPr lang="en-US" dirty="0"/>
              <a:t>ontology similarity </a:t>
            </a:r>
            <a:r>
              <a:rPr lang="en-US" dirty="0" smtClean="0"/>
              <a:t>measure</a:t>
            </a:r>
          </a:p>
          <a:p>
            <a:r>
              <a:rPr lang="en-US" dirty="0" smtClean="0"/>
              <a:t>Combined keyword </a:t>
            </a:r>
            <a:r>
              <a:rPr lang="en-US" dirty="0"/>
              <a:t>searching and </a:t>
            </a:r>
            <a:r>
              <a:rPr lang="en-US" dirty="0" smtClean="0"/>
              <a:t>model matching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altLang="zh-CN" dirty="0" smtClean="0"/>
              <a:t>Contribution of our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Content-based </a:t>
            </a:r>
            <a:r>
              <a:rPr lang="en-US" dirty="0" smtClean="0"/>
              <a:t>Recommendation (CBR)</a:t>
            </a:r>
            <a:endParaRPr lang="en-US" dirty="0"/>
          </a:p>
          <a:p>
            <a:pPr lvl="1"/>
            <a:r>
              <a:rPr lang="en-US" sz="2800" dirty="0"/>
              <a:t>suggest items that have similar content information to </a:t>
            </a:r>
            <a:r>
              <a:rPr lang="en-US" sz="2800" dirty="0" smtClean="0"/>
              <a:t>the corresponding users</a:t>
            </a:r>
          </a:p>
          <a:p>
            <a:r>
              <a:rPr lang="en-US" dirty="0"/>
              <a:t>Knowledge-based Recommendation (KBR)</a:t>
            </a:r>
          </a:p>
          <a:p>
            <a:pPr lvl="1"/>
            <a:r>
              <a:rPr lang="en-US" dirty="0"/>
              <a:t>rules and patterns obtained from the functional knowledge of how a specific item meets the requirement of a particular </a:t>
            </a:r>
            <a:r>
              <a:rPr lang="en-US" dirty="0" smtClean="0"/>
              <a:t>user</a:t>
            </a:r>
          </a:p>
          <a:p>
            <a:r>
              <a:rPr lang="en-US" dirty="0"/>
              <a:t>Knowledge-based Recommendation (KBR)</a:t>
            </a:r>
          </a:p>
          <a:p>
            <a:pPr lvl="1"/>
            <a:r>
              <a:rPr lang="en-US" dirty="0"/>
              <a:t>rules and patterns obtained from the functional knowledge of how a specific item meets the requirement of a particular user</a:t>
            </a:r>
          </a:p>
          <a:p>
            <a:pPr lvl="1"/>
            <a:endParaRPr lang="en-US" dirty="0"/>
          </a:p>
          <a:p>
            <a:pPr lvl="1"/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Recommender </a:t>
            </a:r>
            <a:r>
              <a:rPr lang="en-US" dirty="0"/>
              <a:t>Systems </a:t>
            </a:r>
          </a:p>
        </p:txBody>
      </p:sp>
    </p:spTree>
    <p:extLst>
      <p:ext uri="{BB962C8B-B14F-4D97-AF65-F5344CB8AC3E}">
        <p14:creationId xmlns:p14="http://schemas.microsoft.com/office/powerpoint/2010/main" val="416698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CASPER  ACF </a:t>
            </a:r>
          </a:p>
          <a:p>
            <a:r>
              <a:rPr lang="en-US" dirty="0" smtClean="0"/>
              <a:t>PROSPECT</a:t>
            </a:r>
          </a:p>
          <a:p>
            <a:r>
              <a:rPr lang="en-US" dirty="0" smtClean="0"/>
              <a:t>…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template" id="{30DBBF30-EDA2-4408-9702-3B0A8AED6F12}" vid="{0F128B79-39D4-4007-9EC6-E245A2CC91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1185</Words>
  <Application>Microsoft Office PowerPoint</Application>
  <PresentationFormat>Widescreen</PresentationFormat>
  <Paragraphs>293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宋体</vt:lpstr>
      <vt:lpstr>Arial</vt:lpstr>
      <vt:lpstr>Calibri</vt:lpstr>
      <vt:lpstr>Cambria</vt:lpstr>
      <vt:lpstr>Wingdings</vt:lpstr>
      <vt:lpstr>Cloud skipper design template</vt:lpstr>
      <vt:lpstr>JOBFINDER:  A PERSONALIZED RESUME-JOB MATCHING SYSTEM</vt:lpstr>
      <vt:lpstr>Motivation</vt:lpstr>
      <vt:lpstr>They all use keyword Searching</vt:lpstr>
      <vt:lpstr>Problems of keywords Searching</vt:lpstr>
      <vt:lpstr>Main idea of JobFinder</vt:lpstr>
      <vt:lpstr>Job Finder</vt:lpstr>
      <vt:lpstr>Contribution of our works</vt:lpstr>
      <vt:lpstr>Recommender Systems </vt:lpstr>
      <vt:lpstr>Previous work</vt:lpstr>
      <vt:lpstr>Problem Definition  </vt:lpstr>
      <vt:lpstr>Problem Definition </vt:lpstr>
      <vt:lpstr>Problem Definition </vt:lpstr>
      <vt:lpstr>System Architecture</vt:lpstr>
      <vt:lpstr>System Interface</vt:lpstr>
      <vt:lpstr>Information Extraction</vt:lpstr>
      <vt:lpstr>Extracting the models  </vt:lpstr>
      <vt:lpstr>Information Extraction Stages</vt:lpstr>
      <vt:lpstr>Some sentences from Job Description</vt:lpstr>
      <vt:lpstr>Processing the text </vt:lpstr>
      <vt:lpstr>Pattern Matching </vt:lpstr>
      <vt:lpstr>Patterns Matching Degree</vt:lpstr>
      <vt:lpstr>Regular Expression Over Tokens</vt:lpstr>
      <vt:lpstr>Finite Automata Transducers</vt:lpstr>
      <vt:lpstr>Matchers current support </vt:lpstr>
      <vt:lpstr>Flexibility --  regular expression style </vt:lpstr>
      <vt:lpstr>Flexibility -- connected by algebra  operator</vt:lpstr>
      <vt:lpstr>Flexibility – OO programming style</vt:lpstr>
      <vt:lpstr>Flexibility</vt:lpstr>
      <vt:lpstr>Flexibility – Lambda expression </vt:lpstr>
      <vt:lpstr>Similarity Calculation </vt:lpstr>
      <vt:lpstr>Resume and Job Description</vt:lpstr>
      <vt:lpstr>How to Find terms in Job Description </vt:lpstr>
      <vt:lpstr>Pattern in sentences </vt:lpstr>
      <vt:lpstr>Bootstrap approach </vt:lpstr>
      <vt:lpstr>Dbpedia Page </vt:lpstr>
      <vt:lpstr>PowerPoint Presentation</vt:lpstr>
      <vt:lpstr>Ontology similarity</vt:lpstr>
      <vt:lpstr>Statistical-based Ontology Similarity Measure</vt:lpstr>
      <vt:lpstr>Statistical-based Ontology Similarity Measure</vt:lpstr>
      <vt:lpstr>Algorithm of Similarity Calculation</vt:lpstr>
      <vt:lpstr>Similarity between terms </vt:lpstr>
      <vt:lpstr>EVALUATION – Information Extraction </vt:lpstr>
      <vt:lpstr>EVALUATION – Information Extraction </vt:lpstr>
      <vt:lpstr>EVALUATION – Ontology Similarity </vt:lpstr>
      <vt:lpstr>EVALUATION – Ontology Similarity </vt:lpstr>
      <vt:lpstr>EVALUATION – Ontology Similarity </vt:lpstr>
      <vt:lpstr>EVALUATION – Ontology Similarity </vt:lpstr>
      <vt:lpstr>EVALUATION – System Performance </vt:lpstr>
      <vt:lpstr>Models to Compare</vt:lpstr>
      <vt:lpstr>Models to Compare</vt:lpstr>
      <vt:lpstr>Models to Compare</vt:lpstr>
      <vt:lpstr>Experiment Setup </vt:lpstr>
      <vt:lpstr>EVALUATION – System Performance </vt:lpstr>
      <vt:lpstr>EVALUATION – System Performance 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2014-10-22T03:42:40Z</dcterms:created>
  <dcterms:modified xsi:type="dcterms:W3CDTF">2014-11-20T06:28:05Z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</Properties>
</file>