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34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339" r:id="rId21"/>
    <p:sldId id="338" r:id="rId22"/>
    <p:sldId id="278" r:id="rId23"/>
    <p:sldId id="279" r:id="rId24"/>
    <p:sldId id="280" r:id="rId25"/>
    <p:sldId id="281" r:id="rId26"/>
    <p:sldId id="282" r:id="rId27"/>
    <p:sldId id="283" r:id="rId28"/>
    <p:sldId id="288" r:id="rId29"/>
    <p:sldId id="284" r:id="rId30"/>
    <p:sldId id="285" r:id="rId31"/>
    <p:sldId id="286" r:id="rId32"/>
    <p:sldId id="330" r:id="rId33"/>
    <p:sldId id="287" r:id="rId34"/>
    <p:sldId id="290" r:id="rId35"/>
    <p:sldId id="331" r:id="rId36"/>
    <p:sldId id="291" r:id="rId37"/>
    <p:sldId id="289" r:id="rId38"/>
    <p:sldId id="296" r:id="rId39"/>
    <p:sldId id="292" r:id="rId40"/>
    <p:sldId id="293" r:id="rId41"/>
    <p:sldId id="294" r:id="rId42"/>
    <p:sldId id="333" r:id="rId43"/>
    <p:sldId id="334" r:id="rId44"/>
    <p:sldId id="297" r:id="rId45"/>
    <p:sldId id="298" r:id="rId46"/>
    <p:sldId id="299" r:id="rId47"/>
    <p:sldId id="300" r:id="rId48"/>
    <p:sldId id="301" r:id="rId49"/>
    <p:sldId id="302" r:id="rId50"/>
    <p:sldId id="340" r:id="rId51"/>
    <p:sldId id="303" r:id="rId52"/>
    <p:sldId id="304" r:id="rId53"/>
    <p:sldId id="329" r:id="rId54"/>
    <p:sldId id="327" r:id="rId55"/>
    <p:sldId id="305" r:id="rId56"/>
    <p:sldId id="332" r:id="rId57"/>
    <p:sldId id="306" r:id="rId58"/>
    <p:sldId id="335" r:id="rId59"/>
    <p:sldId id="307" r:id="rId60"/>
    <p:sldId id="328" r:id="rId61"/>
    <p:sldId id="341" r:id="rId62"/>
    <p:sldId id="309" r:id="rId63"/>
    <p:sldId id="310" r:id="rId64"/>
    <p:sldId id="311" r:id="rId65"/>
    <p:sldId id="313" r:id="rId66"/>
    <p:sldId id="314" r:id="rId67"/>
    <p:sldId id="315" r:id="rId68"/>
    <p:sldId id="337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2FF3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96" autoAdjust="0"/>
  </p:normalViewPr>
  <p:slideViewPr>
    <p:cSldViewPr>
      <p:cViewPr varScale="1">
        <p:scale>
          <a:sx n="64" d="100"/>
          <a:sy n="64" d="100"/>
        </p:scale>
        <p:origin x="1566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49A9A6-EEBE-4A10-B375-E3DE23A9130F}" type="datetimeFigureOut">
              <a:rPr lang="en-US" altLang="en-US"/>
              <a:pPr/>
              <a:t>12/10/2014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0ED58-ACBE-4DEB-90F6-00B7892BD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7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F4783CB-4C08-4D00-BD8C-103BE55DB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3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74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the graded relevance value is reduced logarithmically proportional to the position of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824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534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In words, it is the expectation of the logarithmic difference between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and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, where the expectation is taken using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435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numerical statistic that is intended to reflect how important a word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to a document in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 collection or corpus</a:t>
            </a:r>
            <a:r>
              <a:rPr lang="zh-CN" alt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207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q,D</a:t>
            </a:r>
            <a:r>
              <a:rPr lang="en-US" altLang="zh-CN" dirty="0" smtClean="0"/>
              <a:t>)</a:t>
            </a:r>
            <a:r>
              <a:rPr lang="en-US" dirty="0" smtClean="0"/>
              <a:t> is 's term frequency in the document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674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CD60DD-1CBF-478A-88EF-052A5A65267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BA4D2D-5F69-4AD5-8A10-6F6630C2B2F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29BBEA-4C82-4B9B-8A46-08FE1B22FD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dirty="0" smtClean="0"/>
              <a:t>Hybrid Recommendation : 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combines multiple recommendation techniques together to produce its output.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01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Acronym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694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04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Underline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 </a:t>
            </a:r>
            <a:r>
              <a:rPr lang="en-US" altLang="zh-CN" baseline="0" dirty="0" err="1" smtClean="0"/>
              <a:t>undersore</a:t>
            </a:r>
            <a:r>
              <a:rPr lang="en-US" altLang="zh-CN" baseline="0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030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state space,  t length of the sequence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752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dirty="0" smtClean="0"/>
              <a:t>IC  negative </a:t>
            </a:r>
            <a:r>
              <a:rPr lang="en-US" sz="1200" b="1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logarithmic value </a:t>
            </a:r>
            <a:r>
              <a:rPr lang="en-US" sz="1200" dirty="0" smtClean="0"/>
              <a:t>of its probability of occurrence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124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logarithmic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476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67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5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4063"/>
            <a:ext cx="2055813" cy="5751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4063"/>
            <a:ext cx="6019800" cy="5751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16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7013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2400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0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1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4063"/>
            <a:ext cx="8228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8013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44958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24375" y="0"/>
            <a:ext cx="4619625" cy="381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419100"/>
            <a:ext cx="9144000" cy="2667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0"/>
            <a:ext cx="22891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572000" y="0"/>
            <a:ext cx="457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Master’s Defense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dirty="0" err="1">
                <a:solidFill>
                  <a:schemeClr val="tx1"/>
                </a:solidFill>
              </a:rPr>
              <a:t>Shiqiang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Guo</a:t>
            </a:r>
            <a:r>
              <a:rPr lang="zh-CN" altLang="en-US" sz="2700" dirty="0" smtClean="0">
                <a:solidFill>
                  <a:schemeClr val="tx1"/>
                </a:solidFill>
              </a:rPr>
              <a:t>， </a:t>
            </a:r>
            <a:r>
              <a:rPr lang="en-US" altLang="zh-CN" sz="2700" dirty="0" smtClean="0">
                <a:solidFill>
                  <a:schemeClr val="tx1"/>
                </a:solidFill>
              </a:rPr>
              <a:t>Tracy Hammond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JOBFINDER: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PERSONALIZED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RÉ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SUM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É – JOB MATCHING SYSTEM</a:t>
            </a:r>
          </a:p>
        </p:txBody>
      </p:sp>
    </p:spTree>
    <p:extLst>
      <p:ext uri="{BB962C8B-B14F-4D97-AF65-F5344CB8AC3E}">
        <p14:creationId xmlns:p14="http://schemas.microsoft.com/office/powerpoint/2010/main" val="9722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084" y="1981201"/>
            <a:ext cx="8228013" cy="4038600"/>
          </a:xfrm>
        </p:spPr>
        <p:txBody>
          <a:bodyPr/>
          <a:lstStyle/>
          <a:p>
            <a:r>
              <a:rPr lang="en-US" sz="2800" dirty="0" smtClean="0"/>
              <a:t>CASPER  (Rafter et. al. 2000)</a:t>
            </a:r>
          </a:p>
          <a:p>
            <a:r>
              <a:rPr lang="en-US" sz="2800" dirty="0" smtClean="0"/>
              <a:t>Collaborative </a:t>
            </a:r>
            <a:r>
              <a:rPr lang="en-US" sz="2800" dirty="0"/>
              <a:t>Filtering </a:t>
            </a:r>
            <a:r>
              <a:rPr lang="en-US" sz="2800" dirty="0" smtClean="0"/>
              <a:t>based Job Recommender System</a:t>
            </a:r>
            <a:r>
              <a:rPr lang="en-US" altLang="zh-CN" sz="2800" dirty="0" smtClean="0"/>
              <a:t> </a:t>
            </a:r>
          </a:p>
          <a:p>
            <a:r>
              <a:rPr lang="en-US" sz="2800" dirty="0" smtClean="0"/>
              <a:t>Get User’s profile from server-log:  </a:t>
            </a:r>
          </a:p>
          <a:p>
            <a:pPr lvl="1"/>
            <a:r>
              <a:rPr lang="en-US" sz="2400" dirty="0" smtClean="0"/>
              <a:t>Jobs visited </a:t>
            </a:r>
          </a:p>
          <a:p>
            <a:pPr lvl="1"/>
            <a:r>
              <a:rPr lang="en-US" sz="2400" dirty="0" smtClean="0"/>
              <a:t>Read time</a:t>
            </a:r>
          </a:p>
          <a:p>
            <a:pPr lvl="1"/>
            <a:r>
              <a:rPr lang="en-US" sz="2400" dirty="0" smtClean="0"/>
              <a:t>Jobs Applied </a:t>
            </a:r>
          </a:p>
          <a:p>
            <a:pPr lvl="1"/>
            <a:r>
              <a:rPr lang="en-US" sz="2400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084" y="8382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Previous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work – CASPER </a:t>
            </a:r>
          </a:p>
        </p:txBody>
      </p:sp>
    </p:spTree>
    <p:extLst>
      <p:ext uri="{BB962C8B-B14F-4D97-AF65-F5344CB8AC3E}">
        <p14:creationId xmlns:p14="http://schemas.microsoft.com/office/powerpoint/2010/main" val="2721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7029" y="3945799"/>
            <a:ext cx="7343775" cy="3263504"/>
          </a:xfrm>
        </p:spPr>
        <p:txBody>
          <a:bodyPr/>
          <a:lstStyle/>
          <a:p>
            <a:r>
              <a:rPr lang="en-US" sz="2800" dirty="0"/>
              <a:t>Shortcomings of Collaborative Filtering </a:t>
            </a: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Cold </a:t>
            </a:r>
            <a:r>
              <a:rPr lang="en-US" dirty="0"/>
              <a:t>start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Sparseness </a:t>
            </a:r>
            <a:r>
              <a:rPr lang="en-US" dirty="0"/>
              <a:t>of users’ profiles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Previous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work – CASPER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285249"/>
            <a:ext cx="4130475" cy="8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3304613"/>
            <a:ext cx="4847969" cy="6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667000"/>
            <a:ext cx="7343775" cy="3263504"/>
          </a:xfrm>
        </p:spPr>
        <p:txBody>
          <a:bodyPr/>
          <a:lstStyle/>
          <a:p>
            <a:r>
              <a:rPr lang="en-US" sz="2800" dirty="0"/>
              <a:t>Yao Lu et. </a:t>
            </a:r>
            <a:r>
              <a:rPr lang="en-US" sz="2800" dirty="0" smtClean="0"/>
              <a:t>al. </a:t>
            </a:r>
            <a:r>
              <a:rPr lang="en-US" sz="2800" dirty="0"/>
              <a:t>2013 </a:t>
            </a:r>
          </a:p>
          <a:p>
            <a:r>
              <a:rPr lang="en-US" sz="2800" dirty="0"/>
              <a:t>Content </a:t>
            </a:r>
            <a:r>
              <a:rPr lang="en-US" sz="2800" dirty="0" smtClean="0"/>
              <a:t>– based Recommendation </a:t>
            </a:r>
            <a:endParaRPr lang="en-US" sz="2800" dirty="0"/>
          </a:p>
          <a:p>
            <a:pPr lvl="1"/>
            <a:r>
              <a:rPr lang="en-US" sz="2400" dirty="0"/>
              <a:t>Similarity is computed </a:t>
            </a:r>
            <a:r>
              <a:rPr lang="en-US" sz="2400" dirty="0" smtClean="0"/>
              <a:t>using </a:t>
            </a:r>
            <a:r>
              <a:rPr lang="en-US" sz="2400" dirty="0"/>
              <a:t>Latent Semantic Analysis (LSA) </a:t>
            </a:r>
          </a:p>
          <a:p>
            <a:r>
              <a:rPr lang="en-US" sz="2800" dirty="0"/>
              <a:t>Collaborative Filtering </a:t>
            </a:r>
            <a:r>
              <a:rPr lang="en-US" sz="2800" dirty="0" smtClean="0"/>
              <a:t>Recommendation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0913" y="1131094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Previous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work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</a:t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Hybrid Recommender System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1035864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Previous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work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Hybrid Recommender System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67000"/>
            <a:ext cx="558739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86000"/>
            <a:ext cx="7343775" cy="4275534"/>
          </a:xfrm>
        </p:spPr>
        <p:txBody>
          <a:bodyPr/>
          <a:lstStyle/>
          <a:p>
            <a:r>
              <a:rPr lang="en-US" altLang="zh-CN" sz="2400" dirty="0"/>
              <a:t>Recommend Job  C  to Peter because Yao  liked  Job  C, </a:t>
            </a:r>
            <a:r>
              <a:rPr lang="en-US" altLang="zh-CN" sz="2400" dirty="0" smtClean="0"/>
              <a:t>and </a:t>
            </a:r>
            <a:r>
              <a:rPr lang="en-US" altLang="zh-CN" sz="2400" dirty="0"/>
              <a:t>Peter and Yao have similar profiles;</a:t>
            </a:r>
          </a:p>
          <a:p>
            <a:r>
              <a:rPr lang="en-US" altLang="zh-CN" sz="2400" dirty="0" smtClean="0"/>
              <a:t>Recommend </a:t>
            </a:r>
            <a:r>
              <a:rPr lang="en-US" altLang="zh-CN" sz="2400" dirty="0"/>
              <a:t>Job  A  to  Peter  because  Peter  applied for </a:t>
            </a:r>
            <a:r>
              <a:rPr lang="en-US" altLang="zh-CN" sz="2400" dirty="0" smtClean="0"/>
              <a:t>Job </a:t>
            </a:r>
            <a:r>
              <a:rPr lang="en-US" altLang="zh-CN" sz="2400" dirty="0"/>
              <a:t>B, and Job A and Job B are </a:t>
            </a:r>
            <a:r>
              <a:rPr lang="en-US" altLang="zh-CN" sz="2400" dirty="0" smtClean="0"/>
              <a:t>similar;</a:t>
            </a:r>
          </a:p>
          <a:p>
            <a:r>
              <a:rPr lang="en-US" altLang="zh-CN" sz="2400" dirty="0" smtClean="0"/>
              <a:t>Recommend </a:t>
            </a:r>
            <a:r>
              <a:rPr lang="en-US" altLang="zh-CN" sz="2400" dirty="0"/>
              <a:t>Employer 3 to Peter because Peter </a:t>
            </a:r>
            <a:r>
              <a:rPr lang="en-US" altLang="zh-CN" sz="2400" dirty="0" smtClean="0"/>
              <a:t>applied for </a:t>
            </a:r>
            <a:r>
              <a:rPr lang="en-US" altLang="zh-CN" sz="2400" dirty="0"/>
              <a:t>Job B and Job B is posted by Employer 3;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90600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Hybrid Recommender System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8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667000"/>
            <a:ext cx="8228013" cy="3084314"/>
          </a:xfrm>
        </p:spPr>
        <p:txBody>
          <a:bodyPr/>
          <a:lstStyle/>
          <a:p>
            <a:r>
              <a:rPr lang="en-US" sz="2800" dirty="0"/>
              <a:t>A system that aids in the shortlisting of candidates for jobs.</a:t>
            </a:r>
          </a:p>
          <a:p>
            <a:r>
              <a:rPr lang="en-US" sz="2800" dirty="0"/>
              <a:t>Using Conditional Random Fields (CRFs) model to extract the information from résumés</a:t>
            </a:r>
          </a:p>
          <a:p>
            <a:r>
              <a:rPr lang="en-US" sz="2800" dirty="0"/>
              <a:t>Filtering the candidates with </a:t>
            </a:r>
            <a:r>
              <a:rPr lang="en-US" sz="2800" dirty="0" err="1" smtClean="0"/>
              <a:t>criterias</a:t>
            </a:r>
            <a:r>
              <a:rPr lang="en-US" sz="2800" dirty="0" smtClean="0"/>
              <a:t> </a:t>
            </a:r>
            <a:endParaRPr lang="en-US" sz="2800" dirty="0"/>
          </a:p>
          <a:p>
            <a:endParaRPr lang="en-US" dirty="0" smtClean="0"/>
          </a:p>
          <a:p>
            <a:pPr marL="0" indent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68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Previous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work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IBM PROSPECT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/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5325" y="102691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Previous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work – PROSPECT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740503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209800"/>
            <a:ext cx="8228013" cy="4217531"/>
          </a:xfrm>
        </p:spPr>
        <p:txBody>
          <a:bodyPr/>
          <a:lstStyle/>
          <a:p>
            <a:r>
              <a:rPr lang="en-US" sz="2800" dirty="0"/>
              <a:t>Staged Information Extraction Framework</a:t>
            </a:r>
          </a:p>
          <a:p>
            <a:r>
              <a:rPr lang="en-US" sz="2800" dirty="0" smtClean="0"/>
              <a:t>Help managers to find</a:t>
            </a:r>
          </a:p>
          <a:p>
            <a:r>
              <a:rPr lang="en-US" sz="2800" dirty="0" smtClean="0"/>
              <a:t> right candidates</a:t>
            </a:r>
            <a:endParaRPr lang="en-US" sz="28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15764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Previous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work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HP Resource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Planning Tool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378" y="3429000"/>
            <a:ext cx="4471988" cy="28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337" y="1876425"/>
            <a:ext cx="8228013" cy="38385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Most systems can only process the structured </a:t>
            </a:r>
            <a:r>
              <a:rPr lang="en-US" sz="2800" dirty="0" smtClean="0"/>
              <a:t>data </a:t>
            </a:r>
            <a:r>
              <a:rPr lang="en-US" sz="2800" dirty="0"/>
              <a:t>or </a:t>
            </a:r>
            <a:r>
              <a:rPr lang="en-US" sz="2800" dirty="0" smtClean="0"/>
              <a:t>synthetic data  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systems that have information extraction module are designed for recruiters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Information fields for matching résumés and job descriptions are coarse-grained.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4292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Previous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work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Problems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940905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Problem Definition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左右箭头 16"/>
          <p:cNvSpPr/>
          <p:nvPr/>
        </p:nvSpPr>
        <p:spPr>
          <a:xfrm>
            <a:off x="3089470" y="3700001"/>
            <a:ext cx="912713" cy="3849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977" y="1929215"/>
            <a:ext cx="5243513" cy="4429125"/>
          </a:xfrm>
          <a:prstGeom prst="rect">
            <a:avLst/>
          </a:prstGeom>
        </p:spPr>
      </p:pic>
      <p:pic>
        <p:nvPicPr>
          <p:cNvPr id="7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77" y="2142060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72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0648" y="1736188"/>
            <a:ext cx="8228013" cy="4981575"/>
          </a:xfrm>
        </p:spPr>
        <p:txBody>
          <a:bodyPr/>
          <a:lstStyle/>
          <a:p>
            <a:pPr lvl="0"/>
            <a:r>
              <a:rPr lang="en-US" altLang="zh-CN" sz="2800" dirty="0" smtClean="0"/>
              <a:t>Job finding websites are one of main channels today</a:t>
            </a:r>
            <a:r>
              <a:rPr lang="en-US" sz="2800" dirty="0" smtClean="0"/>
              <a:t> </a:t>
            </a:r>
          </a:p>
          <a:p>
            <a:pPr lvl="0"/>
            <a:r>
              <a:rPr lang="en-US" sz="2800" dirty="0" smtClean="0"/>
              <a:t>There 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0648" y="760213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2214"/>
            <a:ext cx="1785938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9" y="3674114"/>
            <a:ext cx="2128838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4" y="4811160"/>
            <a:ext cx="1701594" cy="546497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8" y="3700797"/>
            <a:ext cx="3654923" cy="5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7" y="5084409"/>
            <a:ext cx="2143125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99" y="4414837"/>
            <a:ext cx="2064544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r>
              <a:rPr lang="en-US" sz="2800" dirty="0" smtClean="0"/>
              <a:t>Calculating the similarity values between the </a:t>
            </a:r>
            <a:r>
              <a:rPr lang="en-US" sz="2800" dirty="0" smtClean="0"/>
              <a:t>user’s résumé </a:t>
            </a:r>
            <a:r>
              <a:rPr lang="en-US" sz="2800" dirty="0" smtClean="0"/>
              <a:t>and the job models</a:t>
            </a:r>
          </a:p>
          <a:p>
            <a:r>
              <a:rPr lang="en-US" sz="2800" dirty="0" smtClean="0"/>
              <a:t>Return the jobs ranked by their similarity value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064" y="905972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42897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9353" y="1900144"/>
            <a:ext cx="8228013" cy="4114799"/>
          </a:xfrm>
        </p:spPr>
        <p:txBody>
          <a:bodyPr/>
          <a:lstStyle/>
          <a:p>
            <a:r>
              <a:rPr lang="en-US" sz="2800" dirty="0" smtClean="0"/>
              <a:t>r </a:t>
            </a:r>
            <a:r>
              <a:rPr lang="en-US" sz="2800" dirty="0"/>
              <a:t>is the user‘s résumé </a:t>
            </a:r>
            <a:r>
              <a:rPr lang="en-US" sz="2800" dirty="0" smtClean="0"/>
              <a:t>model </a:t>
            </a:r>
          </a:p>
          <a:p>
            <a:r>
              <a:rPr lang="en-US" sz="2800" dirty="0" smtClean="0"/>
              <a:t>  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</a:t>
            </a:r>
            <a:r>
              <a:rPr lang="en-US" sz="2800" dirty="0" smtClean="0"/>
              <a:t>the </a:t>
            </a:r>
            <a:r>
              <a:rPr lang="en-US" sz="2800" dirty="0" err="1" smtClean="0"/>
              <a:t>ith</a:t>
            </a:r>
            <a:r>
              <a:rPr lang="en-US" sz="2800" dirty="0" smtClean="0"/>
              <a:t> </a:t>
            </a:r>
            <a:r>
              <a:rPr lang="en-US" sz="2800" dirty="0"/>
              <a:t>feature of résumé </a:t>
            </a:r>
            <a:r>
              <a:rPr lang="en-US" sz="2800" dirty="0" smtClean="0"/>
              <a:t> r </a:t>
            </a:r>
            <a:endParaRPr lang="en-US" sz="2800" dirty="0"/>
          </a:p>
          <a:p>
            <a:r>
              <a:rPr lang="en-US" sz="2800" dirty="0"/>
              <a:t>j is the </a:t>
            </a:r>
            <a:r>
              <a:rPr lang="en-US" sz="2800" dirty="0" smtClean="0"/>
              <a:t>job </a:t>
            </a:r>
            <a:r>
              <a:rPr lang="en-US" sz="2800" dirty="0"/>
              <a:t>description </a:t>
            </a:r>
            <a:r>
              <a:rPr lang="en-US" sz="2800" dirty="0" smtClean="0"/>
              <a:t>model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j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</a:t>
            </a:r>
            <a:r>
              <a:rPr lang="en-US" sz="2800" dirty="0" smtClean="0"/>
              <a:t>the </a:t>
            </a:r>
            <a:r>
              <a:rPr lang="en-US" sz="2800" dirty="0" err="1" smtClean="0"/>
              <a:t>ith</a:t>
            </a:r>
            <a:r>
              <a:rPr lang="en-US" sz="2800" dirty="0" smtClean="0"/>
              <a:t> </a:t>
            </a:r>
            <a:r>
              <a:rPr lang="en-US" sz="2800" dirty="0"/>
              <a:t>feature of </a:t>
            </a:r>
            <a:r>
              <a:rPr lang="en-US" sz="2800" dirty="0" smtClean="0"/>
              <a:t>job j</a:t>
            </a:r>
          </a:p>
          <a:p>
            <a:r>
              <a:rPr lang="en-US" sz="2800" dirty="0" smtClean="0"/>
              <a:t>Similarity value is the summation of weighted similarity values of each field in the models  </a:t>
            </a:r>
            <a:endParaRPr lang="en-US" sz="2800" dirty="0"/>
          </a:p>
          <a:p>
            <a:endParaRPr lang="en-US" sz="2800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064" y="905972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Definition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79" y="4961899"/>
            <a:ext cx="5493544" cy="11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1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3504211"/>
          </a:xfrm>
        </p:spPr>
        <p:txBody>
          <a:bodyPr/>
          <a:lstStyle/>
          <a:p>
            <a:r>
              <a:rPr lang="en-US" sz="2800" dirty="0"/>
              <a:t>J is the set of </a:t>
            </a:r>
            <a:r>
              <a:rPr lang="en-US" sz="2800" dirty="0" smtClean="0"/>
              <a:t>jobs </a:t>
            </a:r>
            <a:r>
              <a:rPr lang="en-US" altLang="zh-CN" sz="2800" dirty="0" smtClean="0"/>
              <a:t>in the system</a:t>
            </a:r>
            <a:endParaRPr lang="en-US" sz="2800" dirty="0"/>
          </a:p>
          <a:p>
            <a:r>
              <a:rPr lang="en-US" sz="2800" dirty="0"/>
              <a:t>Searching </a:t>
            </a:r>
            <a:r>
              <a:rPr lang="en-US" sz="2800" dirty="0" smtClean="0"/>
              <a:t>jobs with </a:t>
            </a:r>
            <a:r>
              <a:rPr lang="en-US" sz="2800" dirty="0"/>
              <a:t>a </a:t>
            </a:r>
            <a:r>
              <a:rPr lang="en-US" sz="2800" dirty="0" smtClean="0"/>
              <a:t>résumé  </a:t>
            </a:r>
            <a:r>
              <a:rPr lang="en-US" sz="2800" dirty="0" smtClean="0">
                <a:sym typeface="Wingdings" panose="05000000000000000000" pitchFamily="2" charset="2"/>
              </a:rPr>
              <a:t>  </a:t>
            </a:r>
            <a:r>
              <a:rPr lang="en-US" sz="2800" dirty="0">
                <a:sym typeface="Wingdings" panose="05000000000000000000" pitchFamily="2" charset="2"/>
              </a:rPr>
              <a:t>search(r, J)   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Return a </a:t>
            </a:r>
            <a:r>
              <a:rPr lang="en-US" sz="2800" dirty="0">
                <a:sym typeface="Wingdings" panose="05000000000000000000" pitchFamily="2" charset="2"/>
              </a:rPr>
              <a:t>list of jobs </a:t>
            </a:r>
            <a:r>
              <a:rPr lang="en-US" sz="2800" dirty="0" smtClean="0">
                <a:sym typeface="Wingdings" panose="05000000000000000000" pitchFamily="2" charset="2"/>
              </a:rPr>
              <a:t>that </a:t>
            </a:r>
            <a:r>
              <a:rPr lang="en-US" sz="2800" dirty="0" smtClean="0">
                <a:sym typeface="Wingdings" panose="05000000000000000000" pitchFamily="2" charset="2"/>
              </a:rPr>
              <a:t>ranked by their similarity </a:t>
            </a:r>
            <a:r>
              <a:rPr lang="en-US" sz="2800" dirty="0" smtClean="0">
                <a:sym typeface="Wingdings" panose="05000000000000000000" pitchFamily="2" charset="2"/>
              </a:rPr>
              <a:t>values  </a:t>
            </a:r>
            <a:r>
              <a:rPr lang="en-US" sz="2800" dirty="0" err="1">
                <a:sym typeface="Wingdings" panose="05000000000000000000" pitchFamily="2" charset="2"/>
              </a:rPr>
              <a:t>sim</a:t>
            </a:r>
            <a:r>
              <a:rPr lang="en-US" sz="2800" dirty="0">
                <a:sym typeface="Wingdings" panose="05000000000000000000" pitchFamily="2" charset="2"/>
              </a:rPr>
              <a:t>(r, j </a:t>
            </a:r>
            <a:r>
              <a:rPr lang="en-US" sz="2800" dirty="0" smtClean="0">
                <a:sym typeface="Wingdings" panose="05000000000000000000" pitchFamily="2" charset="2"/>
              </a:rPr>
              <a:t>).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39602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914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643576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System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Interface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09800"/>
            <a:ext cx="5181600" cy="382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2514600"/>
            <a:ext cx="7343775" cy="994172"/>
          </a:xfrm>
        </p:spPr>
        <p:txBody>
          <a:bodyPr>
            <a:normAutofit/>
          </a:bodyPr>
          <a:lstStyle/>
          <a:p>
            <a:r>
              <a:rPr lang="en-US" sz="4050" dirty="0">
                <a:solidFill>
                  <a:schemeClr val="bg2">
                    <a:lumMod val="75000"/>
                  </a:schemeClr>
                </a:solidFill>
              </a:rPr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8929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514600"/>
            <a:ext cx="8228013" cy="36576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Users </a:t>
            </a:r>
            <a:r>
              <a:rPr lang="en-US" sz="2800" dirty="0"/>
              <a:t>don’t like input </a:t>
            </a:r>
            <a:r>
              <a:rPr lang="en-US" sz="2800" dirty="0" smtClean="0"/>
              <a:t>their personal </a:t>
            </a:r>
            <a:r>
              <a:rPr lang="en-US" sz="2800" dirty="0"/>
              <a:t>information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Recruiters </a:t>
            </a:r>
            <a:r>
              <a:rPr lang="en-US" sz="2800" dirty="0"/>
              <a:t>don’t like </a:t>
            </a:r>
            <a:r>
              <a:rPr lang="en-US" sz="2800" dirty="0" smtClean="0"/>
              <a:t>to input </a:t>
            </a:r>
            <a:r>
              <a:rPr lang="en-US" sz="2800" dirty="0"/>
              <a:t>job </a:t>
            </a:r>
            <a:r>
              <a:rPr lang="en-US" sz="2800" dirty="0" smtClean="0"/>
              <a:t>descriptions </a:t>
            </a:r>
            <a:r>
              <a:rPr lang="en-US" sz="2800" dirty="0"/>
              <a:t>in </a:t>
            </a:r>
            <a:r>
              <a:rPr lang="en-US" sz="2800" dirty="0" smtClean="0"/>
              <a:t> forms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 we need extract information from </a:t>
            </a:r>
            <a:r>
              <a:rPr lang="en-US" sz="2800" dirty="0" smtClean="0"/>
              <a:t>the unstructured </a:t>
            </a:r>
            <a:r>
              <a:rPr lang="en-US" sz="2800" dirty="0" smtClean="0"/>
              <a:t>text data source.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2972" y="11430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Extracting the models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47" y="1828800"/>
            <a:ext cx="3851453" cy="47237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6022" y="1044162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Information Extraction Stages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85800" y="2514600"/>
            <a:ext cx="4073347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/>
            </a:pPr>
            <a:r>
              <a:rPr lang="en-US" dirty="0"/>
              <a:t>HTML Parsing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Segmenting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Preprocessing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Tokenizing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Labeling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Pattern Matching</a:t>
            </a:r>
          </a:p>
          <a:p>
            <a:pPr marL="385763" indent="-385763">
              <a:buFont typeface="+mj-lt"/>
              <a:buAutoNum type="arabicPeriod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096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819400"/>
            <a:ext cx="8228013" cy="3048000"/>
          </a:xfrm>
        </p:spPr>
        <p:txBody>
          <a:bodyPr>
            <a:normAutofit/>
          </a:bodyPr>
          <a:lstStyle/>
          <a:p>
            <a:r>
              <a:rPr lang="en-US" sz="2400" dirty="0"/>
              <a:t>The unit of the </a:t>
            </a:r>
            <a:r>
              <a:rPr lang="en-US" sz="2400" dirty="0" smtClean="0"/>
              <a:t>regular expression </a:t>
            </a:r>
            <a:r>
              <a:rPr lang="en-US" sz="2400" dirty="0"/>
              <a:t>is token or word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seqMatcher</a:t>
            </a:r>
            <a:r>
              <a:rPr lang="en-US" sz="2400" dirty="0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= </a:t>
            </a:r>
            <a:r>
              <a:rPr lang="en-US" sz="2400" dirty="0" err="1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parser.parse</a:t>
            </a:r>
            <a:endParaRPr lang="en-US" sz="2400" dirty="0">
              <a:solidFill>
                <a:schemeClr val="accent6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sz="2400" dirty="0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( “ DE_LEVEL (, DE_LEVEL)* (or DE_LEVEL)? DEGREE”)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66800"/>
            <a:ext cx="73437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Library for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Regular Expression Over Tokens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95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4191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Bachelors degree in Computer or Information Systems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 smtClean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BS or MS in computer science or similar degree 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 smtClean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MS/PhD Degree in Computer, Science, Engineering or Finance from top institution. 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 smtClean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Requires a minimum of bachelors degree in a related, field or foreign equivalent.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Regular Expression Over Tokens</a:t>
            </a:r>
          </a:p>
        </p:txBody>
      </p:sp>
    </p:spTree>
    <p:extLst>
      <p:ext uri="{BB962C8B-B14F-4D97-AF65-F5344CB8AC3E}">
        <p14:creationId xmlns:p14="http://schemas.microsoft.com/office/powerpoint/2010/main" val="1415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044" y="2486685"/>
            <a:ext cx="7297293" cy="8661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7616" y="1025586"/>
            <a:ext cx="8134351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They all use keyword Searching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5" y="3817382"/>
            <a:ext cx="7134455" cy="803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90" y="5181600"/>
            <a:ext cx="717973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3074" y="2226468"/>
            <a:ext cx="7752277" cy="234553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A </a:t>
            </a:r>
            <a:r>
              <a:rPr lang="en-US" sz="9600" dirty="0" smtClean="0"/>
              <a:t>single </a:t>
            </a:r>
            <a:r>
              <a:rPr lang="en-US" sz="9600" dirty="0"/>
              <a:t>concept </a:t>
            </a:r>
            <a:r>
              <a:rPr lang="en-US" sz="9600" dirty="0" smtClean="0"/>
              <a:t>may have </a:t>
            </a:r>
            <a:r>
              <a:rPr lang="en-US" sz="9600" dirty="0"/>
              <a:t>multiple expressions</a:t>
            </a:r>
          </a:p>
          <a:p>
            <a:r>
              <a:rPr lang="en-US" sz="9600" dirty="0"/>
              <a:t>“bachelor’s degree”, the pattern will like below:</a:t>
            </a:r>
          </a:p>
          <a:p>
            <a:r>
              <a:rPr lang="en-US" sz="9600" dirty="0"/>
              <a:t>( Baccalaureate | bachelors | bachelor | B.S | BS | BA ) degree</a:t>
            </a:r>
          </a:p>
          <a:p>
            <a:endParaRPr lang="en-US" sz="9600" dirty="0"/>
          </a:p>
          <a:p>
            <a:r>
              <a:rPr lang="en-US" sz="9600" dirty="0"/>
              <a:t>All words mean bachelors: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9679" y="990600"/>
            <a:ext cx="73437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ombinatorial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xplosion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9199" y="4694304"/>
            <a:ext cx="8228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Baccalaureate, bachelors, bachelor, B.S., BS, BA, BA/BS, 4-year, 4-year, 4 year, four year,  college, Undergraduate 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University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Semantic Labeling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713781"/>
              </p:ext>
            </p:extLst>
          </p:nvPr>
        </p:nvGraphicFramePr>
        <p:xfrm>
          <a:off x="1143000" y="1905000"/>
          <a:ext cx="6096000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Original 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Layer 1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Layer 2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bachelors</a:t>
                      </a:r>
                      <a:endParaRPr lang="en-US" sz="20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2000" dirty="0" smtClean="0"/>
                        <a:t>BS_LEVEL</a:t>
                      </a:r>
                      <a:endParaRPr lang="en-US" sz="2000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sz="2000" dirty="0" smtClean="0"/>
                        <a:t>DE_LEVEL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bachelor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B.S.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Baccalaureate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Master</a:t>
                      </a:r>
                      <a:endParaRPr 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000" dirty="0" smtClean="0"/>
                        <a:t>MS_LEVEL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M.S.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PhD</a:t>
                      </a:r>
                      <a:endParaRPr 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000" dirty="0" smtClean="0"/>
                        <a:t>PHD_LEVEL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Ph.D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doctorate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5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818" y="1981200"/>
            <a:ext cx="8228013" cy="4038600"/>
          </a:xfrm>
        </p:spPr>
        <p:txBody>
          <a:bodyPr/>
          <a:lstStyle/>
          <a:p>
            <a:r>
              <a:rPr lang="en-US" sz="2400" dirty="0" smtClean="0"/>
              <a:t>Bachelors degree in computer science or information systems </a:t>
            </a:r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Semantic Labeling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8017" y="38862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7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9144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Pattern Matching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458" y="2209800"/>
            <a:ext cx="7011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DE_LEVEL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DEGREE IN MAJOR  (OR MAJOR) ?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0711"/>
              </p:ext>
            </p:extLst>
          </p:nvPr>
        </p:nvGraphicFramePr>
        <p:xfrm>
          <a:off x="685800" y="33528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9742" y="10668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Patterns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atching Degree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514600"/>
            <a:ext cx="8228013" cy="4981575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DE-LEVEL,  DE-LEVEL, OR  DE-LEVEL </a:t>
            </a:r>
            <a:r>
              <a:rPr lang="en-US" sz="2400" dirty="0" smtClean="0"/>
              <a:t> </a:t>
            </a:r>
            <a:endParaRPr lang="en-US" sz="2400" dirty="0"/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 DEGREE ( IN  </a:t>
            </a:r>
            <a:r>
              <a:rPr lang="en-US" sz="2400" dirty="0" smtClean="0"/>
              <a:t>| OF </a:t>
            </a:r>
            <a:r>
              <a:rPr lang="en-US" sz="2400" dirty="0"/>
              <a:t>) DT MAJOR  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MAJOR-DEGREE </a:t>
            </a:r>
            <a:r>
              <a:rPr lang="en-US" sz="2400" dirty="0" smtClean="0"/>
              <a:t>,  </a:t>
            </a:r>
            <a:r>
              <a:rPr lang="en-US" sz="2400" dirty="0"/>
              <a:t>MAJOR-DEGREE OR MAJOR </a:t>
            </a:r>
            <a:r>
              <a:rPr lang="en-US" sz="2400" dirty="0" smtClean="0"/>
              <a:t> </a:t>
            </a:r>
            <a:endParaRPr lang="en-US" sz="2400" dirty="0"/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 (, DE-LEVEL)* (OR DE-LEVEL)? BE? PERFER-VBD   </a:t>
            </a:r>
            <a:r>
              <a:rPr lang="en-US" sz="2400" dirty="0" smtClean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 smtClean="0"/>
              <a:t> MAJOR DEGREE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 smtClean="0"/>
              <a:t> DE_LEVEL </a:t>
            </a:r>
            <a:r>
              <a:rPr lang="en-US" sz="2400" dirty="0"/>
              <a:t>, OR DEGREE_JJ</a:t>
            </a:r>
            <a:r>
              <a:rPr lang="en-US" sz="24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2098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Implementation of Regular Expression Over Tokens </a:t>
            </a:r>
          </a:p>
        </p:txBody>
      </p:sp>
    </p:spTree>
    <p:extLst>
      <p:ext uri="{BB962C8B-B14F-4D97-AF65-F5344CB8AC3E}">
        <p14:creationId xmlns:p14="http://schemas.microsoft.com/office/powerpoint/2010/main" val="64702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Matchers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current support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8348433" cy="363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336" y="2129877"/>
            <a:ext cx="8228013" cy="4052149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finite state transducer</a:t>
            </a:r>
            <a:r>
              <a:rPr lang="en-US" sz="2400" dirty="0"/>
              <a:t> (</a:t>
            </a:r>
            <a:r>
              <a:rPr lang="en-US" sz="2400" b="1" dirty="0"/>
              <a:t>FST</a:t>
            </a:r>
            <a:r>
              <a:rPr lang="en-US" sz="2400" dirty="0"/>
              <a:t>) is a finite state </a:t>
            </a:r>
            <a:r>
              <a:rPr lang="en-US" sz="2400" dirty="0" smtClean="0"/>
              <a:t>machine with </a:t>
            </a:r>
            <a:r>
              <a:rPr lang="en-US" sz="2400" dirty="0"/>
              <a:t>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7231" y="1071931"/>
            <a:ext cx="7236619" cy="994172"/>
          </a:xfrm>
        </p:spPr>
        <p:txBody>
          <a:bodyPr/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Finite </a:t>
            </a:r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Automata Transducers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" y="3200400"/>
            <a:ext cx="8737823" cy="28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3581400"/>
          </a:xfrm>
        </p:spPr>
        <p:txBody>
          <a:bodyPr/>
          <a:lstStyle/>
          <a:p>
            <a:r>
              <a:rPr lang="en-US" sz="2800" dirty="0"/>
              <a:t>lambda </a:t>
            </a:r>
            <a:r>
              <a:rPr lang="en-US" sz="2800" dirty="0" smtClean="0"/>
              <a:t>x:x[0] </a:t>
            </a:r>
            <a:r>
              <a:rPr lang="en-US" sz="2800" dirty="0"/>
              <a:t>– </a:t>
            </a:r>
            <a:r>
              <a:rPr lang="en-US" sz="2800" dirty="0" smtClean="0"/>
              <a:t>catch the original text</a:t>
            </a:r>
          </a:p>
          <a:p>
            <a:endParaRPr lang="en-US" sz="2800" dirty="0" smtClean="0"/>
          </a:p>
          <a:p>
            <a:r>
              <a:rPr lang="en-US" sz="2800" dirty="0" smtClean="0"/>
              <a:t>lambda </a:t>
            </a:r>
            <a:r>
              <a:rPr lang="en-US" sz="2800" dirty="0"/>
              <a:t>x:x[2</a:t>
            </a:r>
            <a:r>
              <a:rPr lang="en-US" sz="2800" dirty="0" smtClean="0"/>
              <a:t>] </a:t>
            </a:r>
            <a:r>
              <a:rPr lang="en-US" sz="2800" dirty="0"/>
              <a:t>– </a:t>
            </a:r>
            <a:r>
              <a:rPr lang="en-US" sz="2800" dirty="0" smtClean="0"/>
              <a:t>catch the </a:t>
            </a:r>
            <a:r>
              <a:rPr lang="en-US" sz="2800" dirty="0"/>
              <a:t>second layer </a:t>
            </a:r>
            <a:r>
              <a:rPr lang="en-US" sz="2800" dirty="0" smtClean="0"/>
              <a:t>label </a:t>
            </a:r>
          </a:p>
          <a:p>
            <a:endParaRPr lang="en-US" sz="2800" dirty="0" smtClean="0"/>
          </a:p>
          <a:p>
            <a:r>
              <a:rPr lang="en-US" sz="2800" dirty="0" smtClean="0"/>
              <a:t>lambda </a:t>
            </a:r>
            <a:r>
              <a:rPr lang="en-US" sz="2800" dirty="0"/>
              <a:t>x:x[1</a:t>
            </a:r>
            <a:r>
              <a:rPr lang="en-US" sz="2800" dirty="0" smtClean="0"/>
              <a:t>] – output the first layer label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131094"/>
            <a:ext cx="810974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Flexibility – Lambda expression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371600"/>
            <a:ext cx="7752008" cy="1295400"/>
          </a:xfrm>
        </p:spPr>
        <p:txBody>
          <a:bodyPr/>
          <a:lstStyle/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Flexibility </a:t>
            </a:r>
            <a:b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–  regular expression style 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3048000"/>
            <a:ext cx="7930166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Pattern: DE-LEVEL DEGREE ( IN | OF ) DT? MAJOR</a:t>
            </a:r>
          </a:p>
          <a:p>
            <a:endParaRPr lang="en-US" sz="2100" dirty="0"/>
          </a:p>
          <a:p>
            <a:endParaRPr lang="en-US" sz="2100" dirty="0"/>
          </a:p>
          <a:p>
            <a:r>
              <a:rPr lang="en-US" dirty="0" err="1">
                <a:solidFill>
                  <a:schemeClr val="accent2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dirty="0">
                <a:solidFill>
                  <a:schemeClr val="accent2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</a:t>
            </a:r>
            <a:r>
              <a:rPr lang="en-US" dirty="0" err="1">
                <a:solidFill>
                  <a:schemeClr val="accent2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parser.parse</a:t>
            </a:r>
            <a:r>
              <a:rPr lang="en-US" dirty="0">
                <a:solidFill>
                  <a:schemeClr val="accent2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 DEGREE ( IN | OF ) DT? MAJOR”)</a:t>
            </a:r>
          </a:p>
        </p:txBody>
      </p:sp>
    </p:spTree>
    <p:extLst>
      <p:ext uri="{BB962C8B-B14F-4D97-AF65-F5344CB8AC3E}">
        <p14:creationId xmlns:p14="http://schemas.microsoft.com/office/powerpoint/2010/main" val="14517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8101" y="2286000"/>
            <a:ext cx="8228013" cy="3845023"/>
          </a:xfrm>
        </p:spPr>
        <p:txBody>
          <a:bodyPr/>
          <a:lstStyle/>
          <a:p>
            <a:r>
              <a:rPr lang="en-US" sz="2400" dirty="0" smtClean="0"/>
              <a:t>When searching with keyword “Java” </a:t>
            </a:r>
          </a:p>
          <a:p>
            <a:r>
              <a:rPr lang="en-US" sz="2400" dirty="0" smtClean="0"/>
              <a:t>7000 jobs returned.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Too many jobs return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result </a:t>
            </a:r>
            <a:r>
              <a:rPr lang="en-US" sz="2400" dirty="0" smtClean="0"/>
              <a:t>is not well ranked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Job finding become a tedious work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101" y="915691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Problems of keyword Searching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696" y="1872332"/>
            <a:ext cx="3475304" cy="39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609" y="2514600"/>
            <a:ext cx="7790914" cy="2650331"/>
          </a:xfrm>
        </p:spPr>
        <p:txBody>
          <a:bodyPr/>
          <a:lstStyle/>
          <a:p>
            <a:r>
              <a:rPr lang="en-US" sz="2400" dirty="0" smtClean="0"/>
              <a:t>Pattern: </a:t>
            </a:r>
            <a:r>
              <a:rPr lang="en-US" sz="2400" dirty="0"/>
              <a:t>”DE-LEVEL DEGREE (IN | OF) MAJOR</a:t>
            </a:r>
            <a:r>
              <a:rPr lang="en-US" sz="2400" dirty="0" smtClean="0"/>
              <a:t>”</a:t>
            </a:r>
          </a:p>
          <a:p>
            <a:endParaRPr lang="en-US" sz="2400" dirty="0" smtClean="0">
              <a:solidFill>
                <a:schemeClr val="accent6"/>
              </a:solidFill>
            </a:endParaRPr>
          </a:p>
          <a:p>
            <a:r>
              <a:rPr lang="en-US" sz="2400" dirty="0" err="1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 </a:t>
            </a:r>
            <a:r>
              <a:rPr lang="en-US" sz="2400" dirty="0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</a:t>
            </a:r>
            <a:r>
              <a:rPr lang="en-US" sz="2400" dirty="0" err="1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 </a:t>
            </a:r>
            <a:r>
              <a:rPr lang="en-US" sz="2400" dirty="0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(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 |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 ) ) +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4437" y="1066800"/>
            <a:ext cx="7657563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Flexibility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connected by algebra operators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0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7905750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Flexibility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OO programming style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Pattern: </a:t>
            </a:r>
            <a:r>
              <a:rPr lang="en-US" sz="2400" dirty="0">
                <a:solidFill>
                  <a:schemeClr val="tx1"/>
                </a:solidFill>
              </a:rPr>
              <a:t>”DE-LEVEL DEGREE (IN | OF) MAJOR”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matcher1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matcher2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matcher3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matcher4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matcher5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matcher6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AlternateMatcher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([matcher3,matcher4])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([matcher1, matcher2, matcher6, matcher5])</a:t>
            </a:r>
          </a:p>
        </p:txBody>
      </p:sp>
    </p:spTree>
    <p:extLst>
      <p:ext uri="{BB962C8B-B14F-4D97-AF65-F5344CB8AC3E}">
        <p14:creationId xmlns:p14="http://schemas.microsoft.com/office/powerpoint/2010/main" val="31218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Simplicity 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Easy to </a:t>
            </a:r>
            <a:r>
              <a:rPr lang="en-US" sz="2400" dirty="0" smtClean="0">
                <a:solidFill>
                  <a:schemeClr val="tx1"/>
                </a:solidFill>
              </a:rPr>
              <a:t>implement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accuracy </a:t>
            </a:r>
            <a:r>
              <a:rPr lang="en-US" sz="2400" dirty="0" smtClean="0">
                <a:solidFill>
                  <a:schemeClr val="tx1"/>
                </a:solidFill>
              </a:rPr>
              <a:t>increase</a:t>
            </a:r>
            <a:r>
              <a:rPr lang="en-US" altLang="zh-CN" sz="2400" dirty="0" smtClean="0">
                <a:solidFill>
                  <a:schemeClr val="tx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 as the number of patterns increases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Faster: Time Complexity   O(n)  </a:t>
            </a:r>
          </a:p>
          <a:p>
            <a:pPr marL="457200" lvl="1" indent="0"/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Conditional Random Fields(CRFs</a:t>
            </a:r>
            <a:r>
              <a:rPr lang="en-US" sz="2400" dirty="0" smtClean="0">
                <a:solidFill>
                  <a:schemeClr val="tx1"/>
                </a:solidFill>
              </a:rPr>
              <a:t>), </a:t>
            </a:r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dirty="0" smtClean="0">
                <a:solidFill>
                  <a:schemeClr val="tx1"/>
                </a:solidFill>
              </a:rPr>
              <a:t>Viterbi </a:t>
            </a:r>
            <a:r>
              <a:rPr lang="en-US" sz="2400" dirty="0">
                <a:solidFill>
                  <a:schemeClr val="tx1"/>
                </a:solidFill>
              </a:rPr>
              <a:t>algorithm </a:t>
            </a:r>
            <a:r>
              <a:rPr lang="en-US" sz="2400" dirty="0" smtClean="0">
                <a:solidFill>
                  <a:schemeClr val="tx1"/>
                </a:solidFill>
              </a:rPr>
              <a:t>O(</a:t>
            </a:r>
            <a:r>
              <a:rPr lang="en-US" sz="2400" dirty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t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1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Simplicity 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 marL="0" indent="0"/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2059707"/>
            <a:ext cx="5334000" cy="434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409760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9189" y="2724855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sz="4050" dirty="0" smtClean="0">
                <a:solidFill>
                  <a:schemeClr val="bg2">
                    <a:lumMod val="75000"/>
                  </a:schemeClr>
                </a:solidFill>
              </a:rPr>
              <a:t>Similarity Construction and  </a:t>
            </a:r>
            <a:r>
              <a:rPr lang="en-US" sz="4050" dirty="0">
                <a:solidFill>
                  <a:schemeClr val="bg2">
                    <a:lumMod val="75000"/>
                  </a:schemeClr>
                </a:solidFill>
              </a:rPr>
              <a:t>Calculation </a:t>
            </a:r>
          </a:p>
        </p:txBody>
      </p:sp>
    </p:spTree>
    <p:extLst>
      <p:ext uri="{BB962C8B-B14F-4D97-AF65-F5344CB8AC3E}">
        <p14:creationId xmlns:p14="http://schemas.microsoft.com/office/powerpoint/2010/main" val="21785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Résumé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Job Description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62609"/>
              </p:ext>
            </p:extLst>
          </p:nvPr>
        </p:nvGraphicFramePr>
        <p:xfrm>
          <a:off x="457200" y="2337766"/>
          <a:ext cx="8229600" cy="3544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403"/>
                <a:gridCol w="3829197"/>
              </a:tblGrid>
              <a:tr h="556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a résumé</a:t>
                      </a:r>
                      <a:endParaRPr lang="en-US" sz="2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 a job description</a:t>
                      </a:r>
                      <a:endParaRPr lang="en-US" sz="2400" b="1" dirty="0"/>
                    </a:p>
                  </a:txBody>
                  <a:tcPr marL="68580" marR="68580" marT="34290" marB="34290"/>
                </a:tc>
              </a:tr>
              <a:tr h="27446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B.S. degree in computer science  </a:t>
                      </a:r>
                    </a:p>
                    <a:p>
                      <a:r>
                        <a:rPr lang="en-US" sz="2000" dirty="0" smtClean="0"/>
                        <a:t>5+ years Java  </a:t>
                      </a:r>
                    </a:p>
                    <a:p>
                      <a:r>
                        <a:rPr lang="en-US" sz="2000" dirty="0" smtClean="0"/>
                        <a:t>2+ year C++   </a:t>
                      </a:r>
                    </a:p>
                    <a:p>
                      <a:r>
                        <a:rPr lang="en-US" sz="2000" dirty="0" smtClean="0"/>
                        <a:t>Some experience in Oracle database  </a:t>
                      </a:r>
                    </a:p>
                    <a:p>
                      <a:r>
                        <a:rPr lang="en-US" sz="2000" dirty="0" smtClean="0"/>
                        <a:t>Other experience like:  </a:t>
                      </a:r>
                    </a:p>
                    <a:p>
                      <a:r>
                        <a:rPr lang="en-US" sz="2000" dirty="0" smtClean="0"/>
                        <a:t>Hibernate, JBOSS, </a:t>
                      </a:r>
                      <a:r>
                        <a:rPr lang="en-US" sz="2000" dirty="0" err="1" smtClean="0"/>
                        <a:t>JUnit</a:t>
                      </a:r>
                      <a:r>
                        <a:rPr lang="en-US" sz="2000" dirty="0" smtClean="0"/>
                        <a:t>, Tomcat etc.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BS degree above    </a:t>
                      </a:r>
                    </a:p>
                    <a:p>
                      <a:r>
                        <a:rPr lang="en-US" sz="2000" dirty="0" smtClean="0"/>
                        <a:t> 4+ years Java   </a:t>
                      </a:r>
                    </a:p>
                    <a:p>
                      <a:r>
                        <a:rPr lang="en-US" sz="2000" dirty="0" smtClean="0"/>
                        <a:t> Some experience of Python    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Mysql</a:t>
                      </a:r>
                      <a:r>
                        <a:rPr lang="en-US" sz="2000" dirty="0" smtClean="0"/>
                        <a:t>, MS-SQL    </a:t>
                      </a:r>
                    </a:p>
                    <a:p>
                      <a:r>
                        <a:rPr lang="en-US" sz="2000" dirty="0" smtClean="0"/>
                        <a:t> Java web application Server    </a:t>
                      </a:r>
                    </a:p>
                    <a:p>
                      <a:r>
                        <a:rPr lang="en-US" sz="2000" dirty="0" smtClean="0"/>
                        <a:t> OOA/OOD   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4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400" dirty="0"/>
              <a:t>A high-level language such as Java, Groovy, Ruby or Python; we use Java and Groovy extensively</a:t>
            </a:r>
          </a:p>
          <a:p>
            <a:endParaRPr lang="en-US" sz="2400" dirty="0"/>
          </a:p>
          <a:p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endParaRPr lang="en-US" sz="2400" dirty="0"/>
          </a:p>
          <a:p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87331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How to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Find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terms in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Job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Descriptions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4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8228013" cy="4244871"/>
          </a:xfrm>
        </p:spPr>
        <p:txBody>
          <a:bodyPr/>
          <a:lstStyle/>
          <a:p>
            <a:r>
              <a:rPr lang="en-US" sz="2800" dirty="0" smtClean="0"/>
              <a:t>&lt; term </a:t>
            </a:r>
            <a:r>
              <a:rPr lang="en-US" sz="2800" dirty="0"/>
              <a:t>, * , *, </a:t>
            </a:r>
            <a:r>
              <a:rPr lang="en-US" sz="2800" dirty="0" smtClean="0"/>
              <a:t>term &gt;  ,   &lt; term </a:t>
            </a:r>
            <a:r>
              <a:rPr lang="en-US" sz="2800" dirty="0"/>
              <a:t>, * , *, and </a:t>
            </a:r>
            <a:r>
              <a:rPr lang="en-US" sz="2800" dirty="0" smtClean="0"/>
              <a:t>term &gt; </a:t>
            </a:r>
          </a:p>
          <a:p>
            <a:r>
              <a:rPr lang="en-US" sz="2800" dirty="0" smtClean="0"/>
              <a:t>Bootstrap approach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Collecting </a:t>
            </a:r>
            <a:r>
              <a:rPr lang="en-US" sz="2400" dirty="0" smtClean="0"/>
              <a:t>fifty initial terms manually, </a:t>
            </a:r>
            <a:r>
              <a:rPr lang="en-US" sz="2400" dirty="0" smtClean="0"/>
              <a:t>and adding </a:t>
            </a:r>
            <a:r>
              <a:rPr lang="en-US" sz="2400" dirty="0" smtClean="0"/>
              <a:t>them  to term list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Using the pattern matching library to find new terms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Checking the found terms on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</a:t>
            </a:r>
          </a:p>
          <a:p>
            <a:pPr marL="1085850" lvl="2" indent="-342900">
              <a:buFont typeface="+mj-lt"/>
              <a:buAutoNum type="arabicPeriod"/>
            </a:pPr>
            <a:r>
              <a:rPr lang="en-US" sz="2000" dirty="0" smtClean="0"/>
              <a:t>under </a:t>
            </a:r>
            <a:r>
              <a:rPr lang="en-US" sz="2000" dirty="0"/>
              <a:t>the </a:t>
            </a:r>
            <a:r>
              <a:rPr lang="en-US" sz="2000" dirty="0" smtClean="0"/>
              <a:t>technical categories </a:t>
            </a:r>
            <a:r>
              <a:rPr lang="en-US" sz="2000" dirty="0"/>
              <a:t>like </a:t>
            </a:r>
            <a:r>
              <a:rPr lang="en-US" sz="2000" dirty="0" smtClean="0"/>
              <a:t>software</a:t>
            </a:r>
            <a:r>
              <a:rPr lang="en-US" sz="2000" dirty="0"/>
              <a:t>, programming </a:t>
            </a:r>
            <a:r>
              <a:rPr lang="en-US" sz="2000" dirty="0" smtClean="0"/>
              <a:t>language and so on. 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Adding the new terms in to term list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Bootstrap approach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75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Bootstrap approach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514600"/>
            <a:ext cx="745565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8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90" y="2125267"/>
            <a:ext cx="6450806" cy="6786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2664" y="8382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Dbpedia Page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90" y="2878932"/>
            <a:ext cx="7263661" cy="326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6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8013" cy="3886200"/>
          </a:xfrm>
        </p:spPr>
        <p:txBody>
          <a:bodyPr/>
          <a:lstStyle/>
          <a:p>
            <a:r>
              <a:rPr lang="en-US" sz="2800" dirty="0" smtClean="0"/>
              <a:t>The résumé has the most personal information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Education Background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Work </a:t>
            </a:r>
            <a:r>
              <a:rPr lang="en-US" sz="2400" dirty="0" smtClean="0"/>
              <a:t>experiences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Skills </a:t>
            </a:r>
          </a:p>
          <a:p>
            <a:r>
              <a:rPr lang="en-US" sz="2800" dirty="0" smtClean="0"/>
              <a:t>Using </a:t>
            </a:r>
            <a:r>
              <a:rPr lang="en-US" sz="2800" dirty="0"/>
              <a:t>the résumé </a:t>
            </a:r>
            <a:r>
              <a:rPr lang="en-US" sz="2800" dirty="0" smtClean="0"/>
              <a:t>as a query to search </a:t>
            </a:r>
            <a:r>
              <a:rPr lang="en-US" sz="2800" dirty="0" smtClean="0"/>
              <a:t>jobs</a:t>
            </a:r>
          </a:p>
          <a:p>
            <a:r>
              <a:rPr lang="en-US" sz="2800" dirty="0" smtClean="0"/>
              <a:t>Ranking the jobs by their similarity scores</a:t>
            </a: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2991" y="990600"/>
            <a:ext cx="8228013" cy="701675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0"/>
            <a:ext cx="7904589" cy="5867400"/>
          </a:xfrm>
        </p:spPr>
      </p:pic>
    </p:spTree>
    <p:extLst>
      <p:ext uri="{BB962C8B-B14F-4D97-AF65-F5344CB8AC3E}">
        <p14:creationId xmlns:p14="http://schemas.microsoft.com/office/powerpoint/2010/main" val="71202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91884" cy="350520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729455" y="8818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Ontology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4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809" y="1894010"/>
            <a:ext cx="8228013" cy="4981575"/>
          </a:xfrm>
        </p:spPr>
        <p:txBody>
          <a:bodyPr>
            <a:normAutofit/>
          </a:bodyPr>
          <a:lstStyle/>
          <a:p>
            <a:r>
              <a:rPr lang="en-US" dirty="0"/>
              <a:t>Path-based </a:t>
            </a:r>
            <a:r>
              <a:rPr lang="en-US" dirty="0" smtClean="0"/>
              <a:t>approaches 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They </a:t>
            </a:r>
            <a:r>
              <a:rPr lang="en-US" dirty="0"/>
              <a:t>assume that all links in the </a:t>
            </a:r>
            <a:r>
              <a:rPr lang="en-US" dirty="0" smtClean="0"/>
              <a:t>ontology have </a:t>
            </a:r>
            <a:r>
              <a:rPr lang="en-US" dirty="0" smtClean="0"/>
              <a:t>uniform distance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8818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Ontology similarity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19400"/>
            <a:ext cx="4916718" cy="9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1981200"/>
            <a:ext cx="8228013" cy="4981575"/>
          </a:xfrm>
        </p:spPr>
        <p:txBody>
          <a:bodyPr>
            <a:normAutofit/>
          </a:bodyPr>
          <a:lstStyle/>
          <a:p>
            <a:r>
              <a:rPr lang="en-US" dirty="0" smtClean="0"/>
              <a:t>Feature-based measures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8818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Ontology similarity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99667"/>
            <a:ext cx="8228013" cy="720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8067" y="3933378"/>
            <a:ext cx="83934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Only big ontologies </a:t>
            </a:r>
            <a:r>
              <a:rPr lang="en-US" sz="3200" dirty="0">
                <a:solidFill>
                  <a:schemeClr val="tx1"/>
                </a:solidFill>
              </a:rPr>
              <a:t>like </a:t>
            </a:r>
            <a:r>
              <a:rPr lang="en-US" sz="3200" dirty="0" err="1">
                <a:solidFill>
                  <a:schemeClr val="tx1"/>
                </a:solidFill>
              </a:rPr>
              <a:t>Wordnet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have this kind of information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4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1981200"/>
            <a:ext cx="8228013" cy="4981575"/>
          </a:xfrm>
        </p:spPr>
        <p:txBody>
          <a:bodyPr>
            <a:normAutofit/>
          </a:bodyPr>
          <a:lstStyle/>
          <a:p>
            <a:r>
              <a:rPr lang="en-US" dirty="0" smtClean="0"/>
              <a:t> Content-based measures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LCS -- </a:t>
            </a:r>
            <a:r>
              <a:rPr lang="en-US" dirty="0"/>
              <a:t>is the Least Common </a:t>
            </a:r>
            <a:r>
              <a:rPr lang="en-US" dirty="0" err="1"/>
              <a:t>Subsumer</a:t>
            </a:r>
            <a:endParaRPr lang="en-US" dirty="0" smtClean="0"/>
          </a:p>
          <a:p>
            <a:r>
              <a:rPr lang="en-US" dirty="0"/>
              <a:t>IC -- IC is </a:t>
            </a:r>
            <a:r>
              <a:rPr lang="en-US" dirty="0" smtClean="0"/>
              <a:t>Information Content</a:t>
            </a:r>
          </a:p>
          <a:p>
            <a:r>
              <a:rPr lang="en-US" dirty="0" smtClean="0"/>
              <a:t>The </a:t>
            </a:r>
            <a:r>
              <a:rPr lang="en-US" dirty="0"/>
              <a:t>concepts </a:t>
            </a:r>
            <a:r>
              <a:rPr lang="en-US" dirty="0" smtClean="0"/>
              <a:t>must enough common </a:t>
            </a:r>
            <a:r>
              <a:rPr lang="en-US" dirty="0" err="1" smtClean="0"/>
              <a:t>subsumers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8818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Ontology similarity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492" y="2895600"/>
            <a:ext cx="54217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5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4572000"/>
          </a:xfrm>
        </p:spPr>
        <p:txBody>
          <a:bodyPr/>
          <a:lstStyle/>
          <a:p>
            <a:r>
              <a:rPr lang="en-US" sz="2400" dirty="0"/>
              <a:t>A high-level language such as Java, Groovy, Ruby or Python; we use Java and Groovy extensively</a:t>
            </a:r>
          </a:p>
          <a:p>
            <a:endParaRPr lang="en-US" sz="2400" dirty="0"/>
          </a:p>
          <a:p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endParaRPr lang="en-US" sz="2400" dirty="0"/>
          </a:p>
          <a:p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910828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Statistical-based Ontology Similarity Measure</a:t>
            </a:r>
          </a:p>
        </p:txBody>
      </p:sp>
    </p:spTree>
    <p:extLst>
      <p:ext uri="{BB962C8B-B14F-4D97-AF65-F5344CB8AC3E}">
        <p14:creationId xmlns:p14="http://schemas.microsoft.com/office/powerpoint/2010/main" val="13612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33750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Related </a:t>
            </a:r>
            <a:r>
              <a:rPr lang="en-US" sz="2800" dirty="0"/>
              <a:t>skills always exist in the job </a:t>
            </a:r>
            <a:r>
              <a:rPr lang="en-US" sz="2800" dirty="0" smtClean="0"/>
              <a:t>description simultaneously.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smaller the distance of two skills, the closer the </a:t>
            </a:r>
            <a:r>
              <a:rPr lang="en-US" sz="2800" dirty="0" smtClean="0"/>
              <a:t>relationship between them</a:t>
            </a:r>
            <a:r>
              <a:rPr lang="en-US" sz="2800" dirty="0" smtClean="0"/>
              <a:t>.  </a:t>
            </a:r>
            <a:endParaRPr lang="en-US" sz="2800" dirty="0"/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910828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Statistical-based Ontology Similarity Measure</a:t>
            </a:r>
          </a:p>
        </p:txBody>
      </p:sp>
    </p:spTree>
    <p:extLst>
      <p:ext uri="{BB962C8B-B14F-4D97-AF65-F5344CB8AC3E}">
        <p14:creationId xmlns:p14="http://schemas.microsoft.com/office/powerpoint/2010/main" val="36654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981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numerator</a:t>
            </a:r>
            <a:r>
              <a:rPr lang="zh-CN" altLang="en-US" sz="2800" dirty="0" smtClean="0"/>
              <a:t>：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ratio of the number of documents in which the two terms exist together </a:t>
            </a:r>
            <a:r>
              <a:rPr lang="en-US" sz="2800" dirty="0" smtClean="0"/>
              <a:t>  </a:t>
            </a:r>
            <a:r>
              <a:rPr lang="en-US" sz="2800" dirty="0"/>
              <a:t>to the number of </a:t>
            </a:r>
            <a:r>
              <a:rPr lang="en-US" sz="2800" dirty="0" smtClean="0"/>
              <a:t>documents that </a:t>
            </a:r>
            <a:r>
              <a:rPr lang="en-US" sz="2800" dirty="0"/>
              <a:t>have </a:t>
            </a:r>
            <a:r>
              <a:rPr lang="en-US" sz="2800" dirty="0" smtClean="0"/>
              <a:t>at </a:t>
            </a:r>
            <a:r>
              <a:rPr lang="en-US" sz="2800" dirty="0"/>
              <a:t>least one </a:t>
            </a:r>
            <a:r>
              <a:rPr lang="en-US" sz="2800" dirty="0" smtClean="0"/>
              <a:t>them.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denominator</a:t>
            </a:r>
            <a:r>
              <a:rPr lang="zh-CN" altLang="en-US" sz="2800" dirty="0" smtClean="0"/>
              <a:t>：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average </a:t>
            </a:r>
            <a:r>
              <a:rPr lang="en-US" sz="2800" dirty="0" smtClean="0"/>
              <a:t>log </a:t>
            </a:r>
            <a:r>
              <a:rPr lang="en-US" sz="2800" dirty="0"/>
              <a:t>value of minimum distance </a:t>
            </a:r>
            <a:r>
              <a:rPr lang="en-US" sz="2800" dirty="0" smtClean="0"/>
              <a:t>of </a:t>
            </a:r>
            <a:r>
              <a:rPr lang="en-US" sz="2800" dirty="0"/>
              <a:t>the two terms in </a:t>
            </a:r>
            <a:r>
              <a:rPr lang="en-US" sz="2800" dirty="0" smtClean="0"/>
              <a:t>the documents </a:t>
            </a:r>
            <a:r>
              <a:rPr lang="en-US" sz="2800" dirty="0"/>
              <a:t>that have them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18708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Statistical-based Ontology Similarity Measure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21086"/>
            <a:ext cx="5406687" cy="11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Statistical-based Ontology Similarity Measure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62200"/>
            <a:ext cx="780957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914400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Algorithm of Similarity Calculation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948" y="1752599"/>
            <a:ext cx="4217451" cy="455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873772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Job Finder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左右箭头 16"/>
          <p:cNvSpPr/>
          <p:nvPr/>
        </p:nvSpPr>
        <p:spPr>
          <a:xfrm>
            <a:off x="3062652" y="3604323"/>
            <a:ext cx="912713" cy="3849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365" y="1802412"/>
            <a:ext cx="4908634" cy="3988788"/>
          </a:xfrm>
          <a:prstGeom prst="rect">
            <a:avLst/>
          </a:prstGeom>
        </p:spPr>
      </p:pic>
      <p:pic>
        <p:nvPicPr>
          <p:cNvPr id="1026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9" y="1905387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11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143000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Combine Keyword Search and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Résumé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Matching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2971800"/>
            <a:ext cx="70326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Users’ preference is important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Keyword represents personal preference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Ranking by the similarity values 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819400"/>
            <a:ext cx="4648200" cy="701675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492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2286000"/>
            <a:ext cx="5148426" cy="4191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EVALUATION </a:t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Information Extraction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24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994" y="2438400"/>
            <a:ext cx="8228013" cy="3024188"/>
          </a:xfrm>
        </p:spPr>
        <p:txBody>
          <a:bodyPr/>
          <a:lstStyle/>
          <a:p>
            <a:r>
              <a:rPr lang="en-US" dirty="0" smtClean="0"/>
              <a:t>Accuracy of </a:t>
            </a:r>
            <a:r>
              <a:rPr lang="en-US" dirty="0"/>
              <a:t>Information </a:t>
            </a:r>
            <a:r>
              <a:rPr lang="en-US" dirty="0" smtClean="0"/>
              <a:t>Extraction </a:t>
            </a:r>
            <a:r>
              <a:rPr lang="en-US" altLang="zh-CN" dirty="0" smtClean="0"/>
              <a:t>Comparing to CRFs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407" y="1131094"/>
            <a:ext cx="8150944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EVALUATION </a:t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Information Extraction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7" y="3810000"/>
            <a:ext cx="7869090" cy="196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438398"/>
            <a:ext cx="8228013" cy="4724401"/>
          </a:xfrm>
        </p:spPr>
        <p:txBody>
          <a:bodyPr/>
          <a:lstStyle/>
          <a:p>
            <a:r>
              <a:rPr lang="en-US" dirty="0" smtClean="0"/>
              <a:t>NDCG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/>
              <a:t> Normalized </a:t>
            </a:r>
            <a:r>
              <a:rPr lang="en-US" dirty="0"/>
              <a:t>Discounted Cumulative </a:t>
            </a:r>
            <a:r>
              <a:rPr lang="en-US" dirty="0" smtClean="0"/>
              <a:t>Gain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rel</a:t>
            </a:r>
            <a:r>
              <a:rPr lang="en-US" baseline="-25000" dirty="0" err="1" smtClean="0">
                <a:latin typeface="Calibri" panose="020F0502020204030204" pitchFamily="34" charset="0"/>
              </a:rPr>
              <a:t>i</a:t>
            </a:r>
            <a:r>
              <a:rPr lang="en-US" baseline="-25000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is the </a:t>
            </a:r>
            <a:r>
              <a:rPr lang="en-US" dirty="0">
                <a:solidFill>
                  <a:schemeClr val="tx1"/>
                </a:solidFill>
              </a:rPr>
              <a:t>relevance score assessors </a:t>
            </a:r>
            <a:r>
              <a:rPr lang="en-US" dirty="0" smtClean="0">
                <a:solidFill>
                  <a:schemeClr val="tx1"/>
                </a:solidFill>
              </a:rPr>
              <a:t>gave </a:t>
            </a:r>
            <a:r>
              <a:rPr lang="en-US" dirty="0">
                <a:solidFill>
                  <a:schemeClr val="tx1"/>
                </a:solidFill>
              </a:rPr>
              <a:t>to document </a:t>
            </a:r>
            <a:r>
              <a:rPr lang="en-US" dirty="0" smtClean="0">
                <a:solidFill>
                  <a:schemeClr val="tx1"/>
                </a:solidFill>
              </a:rPr>
              <a:t>d </a:t>
            </a:r>
            <a:r>
              <a:rPr lang="en-US" dirty="0">
                <a:solidFill>
                  <a:schemeClr val="tx1"/>
                </a:solidFill>
              </a:rPr>
              <a:t>for query </a:t>
            </a:r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5474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EVALUATION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Ontology Similarity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let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the relevance score assessors gave to document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query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0" name="Picture 2" descr="$R(j,d)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-144463"/>
            <a:ext cx="46672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$d$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-144463"/>
            <a:ext cx="114300" cy="2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$j$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-144463"/>
            <a:ext cx="85725" cy="2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\mathrm{DCG_{p}} = \sum_{i=1}^{p} \frac{ 2^{rel_{i}} - 1 }{ \log_{2}(i+1)}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63" y="3962398"/>
            <a:ext cx="3294641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\mathrm{nDCG_{p}} = \frac{DCG_{p}}{IDCG_{p}}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318" y="3962398"/>
            <a:ext cx="3070464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EVALUATION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Ontology Similarity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362200"/>
            <a:ext cx="6296025" cy="432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438400"/>
            <a:ext cx="6096000" cy="41550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EVALUATION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Ontology Similarity </a:t>
            </a:r>
          </a:p>
        </p:txBody>
      </p:sp>
    </p:spTree>
    <p:extLst>
      <p:ext uri="{BB962C8B-B14F-4D97-AF65-F5344CB8AC3E}">
        <p14:creationId xmlns:p14="http://schemas.microsoft.com/office/powerpoint/2010/main" val="199422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228013" cy="4191000"/>
          </a:xfrm>
        </p:spPr>
        <p:txBody>
          <a:bodyPr/>
          <a:lstStyle/>
          <a:p>
            <a:r>
              <a:rPr lang="en-US" sz="2700" dirty="0"/>
              <a:t>NDCG </a:t>
            </a:r>
            <a:endParaRPr lang="en-US" sz="2700" dirty="0" smtClean="0"/>
          </a:p>
          <a:p>
            <a:r>
              <a:rPr lang="en-US" sz="2700" dirty="0" err="1" smtClean="0"/>
              <a:t>Precision@K</a:t>
            </a:r>
            <a:r>
              <a:rPr lang="en-US" sz="2700" dirty="0" smtClean="0"/>
              <a:t> </a:t>
            </a:r>
            <a:endParaRPr lang="en-US" sz="2700" dirty="0"/>
          </a:p>
          <a:p>
            <a:r>
              <a:rPr lang="en-US" dirty="0" smtClean="0"/>
              <a:t>The </a:t>
            </a:r>
            <a:r>
              <a:rPr lang="en-US" dirty="0"/>
              <a:t>proportion of relevant documents in the first </a:t>
            </a:r>
            <a:r>
              <a:rPr lang="en-US" dirty="0" smtClean="0"/>
              <a:t>K 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102117"/>
            <a:ext cx="8610600" cy="994172"/>
          </a:xfrm>
        </p:spPr>
        <p:txBody>
          <a:bodyPr/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EVALUATION </a:t>
            </a:r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  </a:t>
            </a:r>
            <a:b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Résumé 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–</a:t>
            </a:r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 Job Matching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724400"/>
            <a:ext cx="4724400" cy="144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r>
              <a:rPr lang="en-US" sz="2800" dirty="0" smtClean="0"/>
              <a:t>KL</a:t>
            </a:r>
            <a:r>
              <a:rPr lang="zh-CN" altLang="en-US" sz="2800" dirty="0" smtClean="0"/>
              <a:t>： </a:t>
            </a:r>
            <a:r>
              <a:rPr lang="en-US" altLang="zh-CN" sz="2800" dirty="0" err="1"/>
              <a:t>Kullback-Leibler</a:t>
            </a:r>
            <a:r>
              <a:rPr lang="en-US" altLang="zh-CN" sz="2800" dirty="0"/>
              <a:t> divergence </a:t>
            </a:r>
            <a:endParaRPr lang="en-US" altLang="zh-CN" sz="2800" dirty="0" smtClean="0"/>
          </a:p>
          <a:p>
            <a:r>
              <a:rPr lang="en-US" altLang="zh-CN" sz="2800" dirty="0" smtClean="0"/>
              <a:t>   A </a:t>
            </a:r>
            <a:r>
              <a:rPr lang="en-US" altLang="zh-CN" sz="2800" dirty="0"/>
              <a:t>non-symmetric measure of the difference </a:t>
            </a:r>
            <a:r>
              <a:rPr lang="en-US" altLang="zh-CN" sz="2800" dirty="0" smtClean="0"/>
              <a:t>between two </a:t>
            </a:r>
            <a:r>
              <a:rPr lang="en-US" altLang="zh-CN" sz="2800" dirty="0"/>
              <a:t>probability </a:t>
            </a:r>
            <a:r>
              <a:rPr lang="en-US" altLang="zh-CN" sz="2800" dirty="0" smtClean="0"/>
              <a:t>distributions of </a:t>
            </a:r>
            <a:r>
              <a:rPr lang="en-US" altLang="zh-CN" sz="2800" dirty="0"/>
              <a:t>P and Q.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Models to Compare With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733800"/>
            <a:ext cx="6553200" cy="143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r>
              <a:rPr lang="en-US" sz="2800" dirty="0" smtClean="0"/>
              <a:t>T</a:t>
            </a:r>
            <a:r>
              <a:rPr lang="en-US" altLang="zh-CN" sz="2800" dirty="0" smtClean="0"/>
              <a:t>F</a:t>
            </a:r>
            <a:r>
              <a:rPr lang="en-US" sz="2800" dirty="0" smtClean="0"/>
              <a:t>-IDF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800" dirty="0" smtClean="0"/>
              <a:t>TF: </a:t>
            </a:r>
            <a:r>
              <a:rPr lang="en-US" altLang="zh-CN" sz="2800" dirty="0" smtClean="0"/>
              <a:t>The </a:t>
            </a:r>
            <a:r>
              <a:rPr lang="en-US" altLang="zh-CN" sz="2800" dirty="0" smtClean="0"/>
              <a:t>term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frequency </a:t>
            </a:r>
          </a:p>
          <a:p>
            <a:r>
              <a:rPr lang="en-US" altLang="zh-CN" sz="2800" dirty="0" smtClean="0"/>
              <a:t>IDF: </a:t>
            </a:r>
            <a:r>
              <a:rPr lang="en-US" altLang="zh-CN" sz="2800" dirty="0" smtClean="0"/>
              <a:t>The </a:t>
            </a:r>
            <a:r>
              <a:rPr lang="en-US" altLang="zh-CN" sz="2800" dirty="0"/>
              <a:t>inverse document frequency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Models to Compare With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4" y="3514913"/>
            <a:ext cx="4218236" cy="717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657" y="4529773"/>
            <a:ext cx="3979069" cy="9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8228013" cy="3990975"/>
          </a:xfrm>
        </p:spPr>
        <p:txBody>
          <a:bodyPr/>
          <a:lstStyle/>
          <a:p>
            <a:r>
              <a:rPr lang="en-US" sz="2400" dirty="0"/>
              <a:t>A résumé – job matching system</a:t>
            </a:r>
          </a:p>
          <a:p>
            <a:r>
              <a:rPr lang="en-US" altLang="en-US" sz="2400" dirty="0"/>
              <a:t>Propose </a:t>
            </a:r>
            <a:r>
              <a:rPr lang="en-US" altLang="en-US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finite state transducer based tool for information extraction</a:t>
            </a:r>
          </a:p>
          <a:p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semi-automatic approach to collect technical terms</a:t>
            </a:r>
          </a:p>
          <a:p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statistical-based ontology similarity measure</a:t>
            </a:r>
          </a:p>
          <a:p>
            <a:r>
              <a:rPr lang="en-US" sz="2400" dirty="0"/>
              <a:t>Combined keyword searching and model matching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825690"/>
            <a:ext cx="73437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Contributions of our works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271" y="1676400"/>
            <a:ext cx="8228013" cy="4981575"/>
          </a:xfrm>
        </p:spPr>
        <p:txBody>
          <a:bodyPr/>
          <a:lstStyle/>
          <a:p>
            <a:r>
              <a:rPr lang="en-US" dirty="0"/>
              <a:t>Okapi BM25: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bag-of-words retrieval </a:t>
            </a:r>
            <a:r>
              <a:rPr lang="en-US" dirty="0" smtClean="0"/>
              <a:t>model that </a:t>
            </a:r>
            <a:r>
              <a:rPr lang="en-US" dirty="0"/>
              <a:t>ranks a set of documents based on the query terms appearing in each document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Models to Compare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With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27" y="4343400"/>
            <a:ext cx="76581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987" y="2514600"/>
            <a:ext cx="8228013" cy="3146326"/>
          </a:xfrm>
        </p:spPr>
        <p:txBody>
          <a:bodyPr/>
          <a:lstStyle/>
          <a:p>
            <a:r>
              <a:rPr lang="en-US" dirty="0" smtClean="0"/>
              <a:t>5 résumés </a:t>
            </a:r>
          </a:p>
          <a:p>
            <a:r>
              <a:rPr lang="en-US" dirty="0" smtClean="0"/>
              <a:t>100 jobs in the system</a:t>
            </a:r>
          </a:p>
          <a:p>
            <a:r>
              <a:rPr lang="en-US" dirty="0" smtClean="0"/>
              <a:t>Relevance values </a:t>
            </a:r>
            <a:r>
              <a:rPr lang="en-US" dirty="0"/>
              <a:t>between </a:t>
            </a:r>
            <a:r>
              <a:rPr lang="en-US" dirty="0" smtClean="0"/>
              <a:t>résumés and jobs are manually assigned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5912" y="1102117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Experiment Setup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EVALUATION – System Performance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14600"/>
            <a:ext cx="80676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58" y="2209800"/>
            <a:ext cx="8618333" cy="34641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990600"/>
            <a:ext cx="9677399" cy="994172"/>
          </a:xfrm>
        </p:spPr>
        <p:txBody>
          <a:bodyPr/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EVALUATION – System Performance </a:t>
            </a:r>
          </a:p>
        </p:txBody>
      </p:sp>
    </p:spTree>
    <p:extLst>
      <p:ext uri="{BB962C8B-B14F-4D97-AF65-F5344CB8AC3E}">
        <p14:creationId xmlns:p14="http://schemas.microsoft.com/office/powerpoint/2010/main" val="5942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8013" cy="3200400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/>
              <a:t>finite state transducer </a:t>
            </a:r>
            <a:r>
              <a:rPr lang="en-US" sz="2400" dirty="0" smtClean="0"/>
              <a:t>based pattern matching tool </a:t>
            </a:r>
            <a:r>
              <a:rPr lang="en-US" sz="2400" dirty="0"/>
              <a:t>for information extraction</a:t>
            </a:r>
          </a:p>
          <a:p>
            <a:r>
              <a:rPr lang="en-US" sz="2400" dirty="0"/>
              <a:t>A semi-automatic approach to collect technical terms</a:t>
            </a:r>
          </a:p>
          <a:p>
            <a:r>
              <a:rPr lang="en-US" sz="2400" dirty="0"/>
              <a:t>A statistical-based ontology similarity measure</a:t>
            </a:r>
          </a:p>
          <a:p>
            <a:r>
              <a:rPr lang="en-US" sz="2400" dirty="0"/>
              <a:t>Combined keyword searching and model matching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66800"/>
            <a:ext cx="7343775" cy="994172"/>
          </a:xfrm>
        </p:spPr>
        <p:txBody>
          <a:bodyPr/>
          <a:lstStyle/>
          <a:p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Summary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510" y="2286000"/>
            <a:ext cx="8228013" cy="3505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Cluster the </a:t>
            </a:r>
            <a:r>
              <a:rPr lang="en-US" dirty="0"/>
              <a:t>résumé </a:t>
            </a:r>
            <a:r>
              <a:rPr lang="en-US" dirty="0" smtClean="0"/>
              <a:t>and job models to decrease the size of the matching set.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more complex job and </a:t>
            </a:r>
            <a:r>
              <a:rPr lang="en-US" dirty="0" smtClean="0">
                <a:solidFill>
                  <a:schemeClr val="tx1"/>
                </a:solidFill>
              </a:rPr>
              <a:t>Résumé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Using hybrid recommendation techniques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750" y="990600"/>
            <a:ext cx="8228013" cy="701675"/>
          </a:xfrm>
        </p:spPr>
        <p:txBody>
          <a:bodyPr/>
          <a:lstStyle/>
          <a:p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Future Work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000" b="1" dirty="0" smtClean="0">
                <a:solidFill>
                  <a:schemeClr val="bg2">
                    <a:lumMod val="75000"/>
                  </a:schemeClr>
                </a:solidFill>
              </a:rPr>
              <a:t>Acknowledgements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93542" y="1981200"/>
            <a:ext cx="8229600" cy="411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Tracy Hammond (Chair)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Anxiao Jiang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Daniel W. Goldberg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Members of Sketch Recognition Lab</a:t>
            </a:r>
          </a:p>
          <a:p>
            <a:pPr marL="0" indent="0" eaLnBrk="1" hangingPunct="1">
              <a:spcBef>
                <a:spcPts val="600"/>
              </a:spcBef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1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000" b="1" dirty="0" smtClean="0">
                <a:solidFill>
                  <a:schemeClr val="bg2">
                    <a:lumMod val="75000"/>
                  </a:schemeClr>
                </a:solidFill>
              </a:rPr>
              <a:t>Reference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ACM. (2012)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Acm</a:t>
            </a:r>
            <a:r>
              <a:rPr lang="en-US" altLang="en-US" sz="1600" dirty="0" smtClean="0">
                <a:solidFill>
                  <a:srgbClr val="000000"/>
                </a:solidFill>
              </a:rPr>
              <a:t> computing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classication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system. [Online]. Available: http://www.acm.org/about/class/2012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A. V.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Aho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J. D. Ullman, Foundations of computer science. Computer Science Press New York, 1992, vol. 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T. Al-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Otaibi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M.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Ykhlef</a:t>
            </a:r>
            <a:r>
              <a:rPr lang="en-US" altLang="en-US" sz="1600" dirty="0" smtClean="0">
                <a:solidFill>
                  <a:srgbClr val="000000"/>
                </a:solidFill>
              </a:rPr>
              <a:t>, \A survey of job recommender systems," International Journal of the Physical Sciences, vol. 7, no. 29, pp. 5127{5142, 2012.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D. E.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Appelt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B.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Onyshkevych</a:t>
            </a:r>
            <a:r>
              <a:rPr lang="en-US" altLang="en-US" sz="1600" dirty="0" smtClean="0">
                <a:solidFill>
                  <a:srgbClr val="000000"/>
                </a:solidFill>
              </a:rPr>
              <a:t>, \The common pattern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specication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language," in Proceedings of a workshop on held at Baltimore, Maryland: October 13-15, 1998. Association for Computational Linguistics, 1998, pp. 23{30.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Bird,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Nltk</a:t>
            </a:r>
            <a:r>
              <a:rPr lang="en-US" altLang="en-US" sz="1600" dirty="0" smtClean="0">
                <a:solidFill>
                  <a:srgbClr val="000000"/>
                </a:solidFill>
              </a:rPr>
              <a:t>: the natural language toolkit," in Proceedings of the COLING/ACL on Interactive presentation sessions. Association for Computational Linguistics, 2006, pp. 69 - 72.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C.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Bizer</a:t>
            </a:r>
            <a:r>
              <a:rPr lang="en-US" altLang="en-US" sz="1600" dirty="0" smtClean="0">
                <a:solidFill>
                  <a:srgbClr val="000000"/>
                </a:solidFill>
              </a:rPr>
              <a:t>, J. Lehmann, G.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Kobilarov</a:t>
            </a:r>
            <a:r>
              <a:rPr lang="en-US" altLang="en-US" sz="1600" dirty="0" smtClean="0">
                <a:solidFill>
                  <a:srgbClr val="000000"/>
                </a:solidFill>
              </a:rPr>
              <a:t>, S. Auer, C. Becker, R.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Cyganiak</a:t>
            </a:r>
            <a:r>
              <a:rPr lang="en-US" altLang="en-US" sz="1600" dirty="0" smtClean="0">
                <a:solidFill>
                  <a:srgbClr val="000000"/>
                </a:solidFill>
              </a:rPr>
              <a:t>, and S. Hellmann,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Dbpedia</a:t>
            </a:r>
            <a:r>
              <a:rPr lang="en-US" altLang="en-US" sz="1600" dirty="0" smtClean="0">
                <a:solidFill>
                  <a:srgbClr val="000000"/>
                </a:solidFill>
              </a:rPr>
              <a:t>-a crystallization point for the web of data," Web Semantics: science, services and agents on the world wide web, vol. 7, no. 3, pp.154-165, 2009.</a:t>
            </a:r>
          </a:p>
        </p:txBody>
      </p:sp>
    </p:spTree>
    <p:extLst>
      <p:ext uri="{BB962C8B-B14F-4D97-AF65-F5344CB8AC3E}">
        <p14:creationId xmlns:p14="http://schemas.microsoft.com/office/powerpoint/2010/main" val="244927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sz="4000" b="1" smtClean="0">
              <a:solidFill>
                <a:srgbClr val="5F5F5F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6858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750"/>
              </a:spcBef>
              <a:buFont typeface="Times New Roman" charset="0"/>
              <a:buNone/>
              <a:defRPr/>
            </a:pPr>
            <a:r>
              <a:rPr lang="en-US" sz="4800" dirty="0" smtClean="0">
                <a:solidFill>
                  <a:schemeClr val="bg2">
                    <a:lumMod val="75000"/>
                  </a:schemeClr>
                </a:solidFill>
              </a:rPr>
              <a:t>Thank you</a:t>
            </a:r>
            <a:endParaRPr lang="en-US" sz="44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6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3200"/>
            <a:ext cx="8228013" cy="701675"/>
          </a:xfrm>
        </p:spPr>
        <p:txBody>
          <a:bodyPr/>
          <a:lstStyle/>
          <a:p>
            <a:r>
              <a:rPr lang="en-US" sz="4400" dirty="0">
                <a:solidFill>
                  <a:schemeClr val="bg2">
                    <a:lumMod val="75000"/>
                  </a:schemeClr>
                </a:solidFill>
              </a:rPr>
              <a:t>Previous </a:t>
            </a:r>
            <a:r>
              <a:rPr lang="en-US" sz="4400" dirty="0" smtClean="0">
                <a:solidFill>
                  <a:schemeClr val="bg2">
                    <a:lumMod val="75000"/>
                  </a:schemeClr>
                </a:solidFill>
              </a:rPr>
              <a:t>Work 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481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14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Previous work 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– 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Recommender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Systems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2438400"/>
            <a:ext cx="8228013" cy="3581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Content-based Recommendation (CBR)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Collaborative Filtering Recommendation (CFR).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Knowledge-based Recommendation (KBR)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Hybrid Recommendation </a:t>
            </a:r>
          </a:p>
        </p:txBody>
      </p:sp>
    </p:spTree>
    <p:extLst>
      <p:ext uri="{BB962C8B-B14F-4D97-AF65-F5344CB8AC3E}">
        <p14:creationId xmlns:p14="http://schemas.microsoft.com/office/powerpoint/2010/main" val="27041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7615</TotalTime>
  <Words>1994</Words>
  <Application>Microsoft Office PowerPoint</Application>
  <PresentationFormat>On-screen Show (4:3)</PresentationFormat>
  <Paragraphs>418</Paragraphs>
  <Slides>78</Slides>
  <Notes>17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6" baseType="lpstr">
      <vt:lpstr>Dotum</vt:lpstr>
      <vt:lpstr>ＭＳ Ｐゴシック</vt:lpstr>
      <vt:lpstr>MS PMincho</vt:lpstr>
      <vt:lpstr>Arial</vt:lpstr>
      <vt:lpstr>Calibri</vt:lpstr>
      <vt:lpstr>Times New Roman</vt:lpstr>
      <vt:lpstr>Wingdings</vt:lpstr>
      <vt:lpstr>Office Theme</vt:lpstr>
      <vt:lpstr>JOBFINDER:  A PERSONALIZED RÉSUMÉ – JOB MATCHING SYSTEM</vt:lpstr>
      <vt:lpstr>Motivation</vt:lpstr>
      <vt:lpstr>They all use keyword Searching</vt:lpstr>
      <vt:lpstr>Problems of keyword Searching</vt:lpstr>
      <vt:lpstr>Motivation</vt:lpstr>
      <vt:lpstr>Job Finder</vt:lpstr>
      <vt:lpstr>Contributions of our works</vt:lpstr>
      <vt:lpstr>Previous Work  </vt:lpstr>
      <vt:lpstr>Previous work  –  Recommender Systems </vt:lpstr>
      <vt:lpstr>Previous work – CASPER </vt:lpstr>
      <vt:lpstr>Previous work – CASPER </vt:lpstr>
      <vt:lpstr>Previous work –  Hybrid Recommender System</vt:lpstr>
      <vt:lpstr>Previous work  – Hybrid Recommender System</vt:lpstr>
      <vt:lpstr>Previous work  – Hybrid Recommender System</vt:lpstr>
      <vt:lpstr>Previous work  – IBM PROSPECT</vt:lpstr>
      <vt:lpstr>Previous work – PROSPECT</vt:lpstr>
      <vt:lpstr>Previous work  – HP Resource Planning Tool </vt:lpstr>
      <vt:lpstr>Previous work – Problems</vt:lpstr>
      <vt:lpstr>Problem Definition  </vt:lpstr>
      <vt:lpstr>Problem Definition </vt:lpstr>
      <vt:lpstr>Problem Definition </vt:lpstr>
      <vt:lpstr>Problem Definition </vt:lpstr>
      <vt:lpstr>System Architecture</vt:lpstr>
      <vt:lpstr>System Interface</vt:lpstr>
      <vt:lpstr>Information Extraction</vt:lpstr>
      <vt:lpstr>Extracting the models  </vt:lpstr>
      <vt:lpstr>Information Extraction Stages</vt:lpstr>
      <vt:lpstr>Library for Regular Expression Over Tokens</vt:lpstr>
      <vt:lpstr>Regular Expression Over Tokens</vt:lpstr>
      <vt:lpstr>Combinatorial Explosion</vt:lpstr>
      <vt:lpstr>Semantic Labeling</vt:lpstr>
      <vt:lpstr>Semantic Labeling</vt:lpstr>
      <vt:lpstr>Pattern Matching </vt:lpstr>
      <vt:lpstr>Patterns Matching Degree</vt:lpstr>
      <vt:lpstr>Implementation of Regular Expression Over Tokens </vt:lpstr>
      <vt:lpstr>Matchers current support </vt:lpstr>
      <vt:lpstr>Finite Automata Transducers</vt:lpstr>
      <vt:lpstr>Flexibility – Lambda expression </vt:lpstr>
      <vt:lpstr>Flexibility  –  regular expression style </vt:lpstr>
      <vt:lpstr>Flexibility  – connected by algebra operators</vt:lpstr>
      <vt:lpstr>Flexibility  – OO programming style</vt:lpstr>
      <vt:lpstr>Simplicity   </vt:lpstr>
      <vt:lpstr>Simplicity   </vt:lpstr>
      <vt:lpstr>Similarity Construction and  Calculation </vt:lpstr>
      <vt:lpstr>Résumé and Job Description</vt:lpstr>
      <vt:lpstr>How to Find terms in Job Descriptions </vt:lpstr>
      <vt:lpstr>Bootstrap approach </vt:lpstr>
      <vt:lpstr>Bootstrap approach </vt:lpstr>
      <vt:lpstr>Dbpedia Page </vt:lpstr>
      <vt:lpstr>PowerPoint Presentation</vt:lpstr>
      <vt:lpstr>Ontology</vt:lpstr>
      <vt:lpstr>Ontology similarity</vt:lpstr>
      <vt:lpstr>Ontology similarity </vt:lpstr>
      <vt:lpstr>Ontology similarity </vt:lpstr>
      <vt:lpstr>Statistical-based Ontology Similarity Measure</vt:lpstr>
      <vt:lpstr>Statistical-based Ontology Similarity Measure</vt:lpstr>
      <vt:lpstr>Statistical-based Ontology Similarity Measure</vt:lpstr>
      <vt:lpstr>Statistical-based Ontology Similarity Measure</vt:lpstr>
      <vt:lpstr>Algorithm of Similarity Calculation</vt:lpstr>
      <vt:lpstr>Combine Keyword Search and Résumé Matching</vt:lpstr>
      <vt:lpstr>EVALUATION</vt:lpstr>
      <vt:lpstr>EVALUATION  – Information Extraction </vt:lpstr>
      <vt:lpstr>EVALUATION  – Information Extraction </vt:lpstr>
      <vt:lpstr>EVALUATION  – Ontology Similarity </vt:lpstr>
      <vt:lpstr>EVALUATION  – Ontology Similarity </vt:lpstr>
      <vt:lpstr>EVALUATION  – Ontology Similarity </vt:lpstr>
      <vt:lpstr>EVALUATION    Résumé – Job Matching</vt:lpstr>
      <vt:lpstr>Models to Compare With</vt:lpstr>
      <vt:lpstr>Models to Compare With</vt:lpstr>
      <vt:lpstr>Models to Compare With</vt:lpstr>
      <vt:lpstr>Experiment Setup </vt:lpstr>
      <vt:lpstr>EVALUATION – System Performance </vt:lpstr>
      <vt:lpstr>EVALUATION – System Performance </vt:lpstr>
      <vt:lpstr>Summary</vt:lpstr>
      <vt:lpstr>Future 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bpaulson</dc:creator>
  <cp:lastModifiedBy>郭世强</cp:lastModifiedBy>
  <cp:revision>580</cp:revision>
  <cp:lastPrinted>2012-06-25T20:32:36Z</cp:lastPrinted>
  <dcterms:created xsi:type="dcterms:W3CDTF">2008-08-18T16:27:39Z</dcterms:created>
  <dcterms:modified xsi:type="dcterms:W3CDTF">2014-12-11T19:57:06Z</dcterms:modified>
</cp:coreProperties>
</file>