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339" r:id="rId20"/>
    <p:sldId id="338" r:id="rId21"/>
    <p:sldId id="278" r:id="rId22"/>
    <p:sldId id="279" r:id="rId23"/>
    <p:sldId id="280" r:id="rId24"/>
    <p:sldId id="281" r:id="rId25"/>
    <p:sldId id="282" r:id="rId26"/>
    <p:sldId id="283" r:id="rId27"/>
    <p:sldId id="288" r:id="rId28"/>
    <p:sldId id="284" r:id="rId29"/>
    <p:sldId id="285" r:id="rId30"/>
    <p:sldId id="286" r:id="rId31"/>
    <p:sldId id="330" r:id="rId32"/>
    <p:sldId id="287" r:id="rId33"/>
    <p:sldId id="290" r:id="rId34"/>
    <p:sldId id="331" r:id="rId35"/>
    <p:sldId id="291" r:id="rId36"/>
    <p:sldId id="289" r:id="rId37"/>
    <p:sldId id="292" r:id="rId38"/>
    <p:sldId id="293" r:id="rId39"/>
    <p:sldId id="294" r:id="rId40"/>
    <p:sldId id="333" r:id="rId41"/>
    <p:sldId id="334" r:id="rId42"/>
    <p:sldId id="297" r:id="rId43"/>
    <p:sldId id="299" r:id="rId44"/>
    <p:sldId id="300" r:id="rId45"/>
    <p:sldId id="301" r:id="rId46"/>
    <p:sldId id="302" r:id="rId47"/>
    <p:sldId id="303" r:id="rId48"/>
    <p:sldId id="340" r:id="rId49"/>
    <p:sldId id="343" r:id="rId50"/>
    <p:sldId id="298" r:id="rId51"/>
    <p:sldId id="304" r:id="rId52"/>
    <p:sldId id="329" r:id="rId53"/>
    <p:sldId id="327" r:id="rId54"/>
    <p:sldId id="305" r:id="rId55"/>
    <p:sldId id="332" r:id="rId56"/>
    <p:sldId id="306" r:id="rId57"/>
    <p:sldId id="335" r:id="rId58"/>
    <p:sldId id="328" r:id="rId59"/>
    <p:sldId id="341" r:id="rId60"/>
    <p:sldId id="310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85996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12/13/2014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83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IC  negative </a:t>
            </a:r>
            <a:r>
              <a:rPr lang="en-US" sz="1200" b="1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logarithmic value </a:t>
            </a:r>
            <a:r>
              <a:rPr lang="en-US" sz="1200" dirty="0" smtClean="0"/>
              <a:t>of its probability of occurrence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12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73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2057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</a:rPr>
              <a:t>Master’s Defense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CASPER  (Rafter et. al. 2000)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6096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</a:t>
            </a:r>
            <a:r>
              <a:rPr lang="en-US" dirty="0"/>
              <a:t>start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 </a:t>
            </a:r>
            <a:r>
              <a:rPr lang="en-US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8524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304613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Content </a:t>
            </a:r>
            <a:r>
              <a:rPr lang="en-US" sz="2800" dirty="0" smtClean="0"/>
              <a:t>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sz="2000" dirty="0"/>
              <a:t>Similarity is computed </a:t>
            </a:r>
            <a:r>
              <a:rPr lang="en-US" sz="2000" dirty="0" smtClean="0"/>
              <a:t>using </a:t>
            </a:r>
            <a:r>
              <a:rPr lang="en-US" sz="2000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Extraction Framework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  <a:r>
              <a:rPr lang="en-US" sz="2800" dirty="0" smtClean="0"/>
              <a:t>find right </a:t>
            </a:r>
            <a:r>
              <a:rPr lang="en-US" sz="2800" dirty="0" smtClean="0"/>
              <a:t>candidates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276600"/>
            <a:ext cx="5134409" cy="32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092487" y="1676400"/>
            <a:ext cx="4899113" cy="510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2984" y="20310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46736"/>
            <a:ext cx="7343775" cy="994172"/>
          </a:xfrm>
        </p:spPr>
        <p:txBody>
          <a:bodyPr/>
          <a:lstStyle/>
          <a:p>
            <a:r>
              <a:rPr lang="en-US" dirty="0"/>
              <a:t>Problem Definition  </a:t>
            </a:r>
          </a:p>
        </p:txBody>
      </p:sp>
      <p:sp>
        <p:nvSpPr>
          <p:cNvPr id="5" name="左右箭头 16"/>
          <p:cNvSpPr/>
          <p:nvPr/>
        </p:nvSpPr>
        <p:spPr>
          <a:xfrm>
            <a:off x="3422738" y="3822567"/>
            <a:ext cx="644330" cy="2623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1762125"/>
            <a:ext cx="4752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</a:t>
            </a:r>
            <a:r>
              <a:rPr lang="en-US" sz="2800" dirty="0" smtClean="0"/>
              <a:t>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</a:t>
            </a:r>
            <a:r>
              <a:rPr lang="en-US" sz="2800" dirty="0" smtClean="0"/>
              <a:t>jobs with </a:t>
            </a:r>
            <a:r>
              <a:rPr lang="en-US" sz="2800" dirty="0"/>
              <a:t>a </a:t>
            </a:r>
            <a:r>
              <a:rPr lang="en-US" sz="2800" dirty="0" smtClean="0"/>
              <a:t>résumé 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Return a </a:t>
            </a:r>
            <a:r>
              <a:rPr lang="en-US" sz="2800" dirty="0">
                <a:sym typeface="Wingdings" panose="05000000000000000000" pitchFamily="2" charset="2"/>
              </a:rPr>
              <a:t>list of jobs </a:t>
            </a:r>
            <a:r>
              <a:rPr lang="en-US" sz="2800" dirty="0" smtClean="0">
                <a:sym typeface="Wingdings" panose="05000000000000000000" pitchFamily="2" charset="2"/>
              </a:rPr>
              <a:t>that ranked by their similarity values 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</a:t>
            </a:r>
            <a:r>
              <a:rPr lang="en-US" sz="2800" dirty="0" smtClean="0">
                <a:sym typeface="Wingdings" panose="05000000000000000000" pitchFamily="2" charset="2"/>
              </a:rPr>
              <a:t>).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6957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400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Extracting the Models  </a:t>
            </a: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dirty="0">
              <a:solidFill>
                <a:schemeClr val="accent6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9" y="533400"/>
            <a:ext cx="8077200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Matching Library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DE_LEVEL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DEGREE IN MAJOR  (OR MAJOR) 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711"/>
              </p:ext>
            </p:extLst>
          </p:nvPr>
        </p:nvGraphicFramePr>
        <p:xfrm>
          <a:off x="685800" y="33528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</a:t>
            </a:r>
            <a:r>
              <a:rPr lang="en-US" sz="2400" dirty="0" smtClean="0"/>
              <a:t>,  </a:t>
            </a:r>
            <a:r>
              <a:rPr lang="en-US" sz="2400" dirty="0"/>
              <a:t>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7496175" cy="2667000"/>
          </a:xfrm>
        </p:spPr>
        <p:txBody>
          <a:bodyPr/>
          <a:lstStyle/>
          <a:p>
            <a:r>
              <a:rPr lang="en-US" dirty="0"/>
              <a:t>Implementation of Token </a:t>
            </a:r>
            <a:r>
              <a:rPr lang="en-US" altLang="zh-CN" dirty="0"/>
              <a:t>Pattern 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343775" cy="994172"/>
          </a:xfrm>
        </p:spPr>
        <p:txBody>
          <a:bodyPr/>
          <a:lstStyle/>
          <a:p>
            <a:r>
              <a:rPr lang="en-US" altLang="zh-CN" dirty="0"/>
              <a:t>Matchers </a:t>
            </a:r>
            <a:r>
              <a:rPr lang="en-US" dirty="0"/>
              <a:t>current support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DE-LEVEL DEGREE ( IN | OF ) DT? MAJOR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Faster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</a:t>
            </a:r>
            <a:r>
              <a:rPr lang="en-US" sz="2400" dirty="0" smtClean="0">
                <a:solidFill>
                  <a:schemeClr val="tx1"/>
                </a:solidFill>
              </a:rPr>
              <a:t>Complexity   O(n)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96399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059707"/>
            <a:ext cx="5562600" cy="452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Construction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TERM 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</p:spTree>
    <p:extLst>
      <p:ext uri="{BB962C8B-B14F-4D97-AF65-F5344CB8AC3E}">
        <p14:creationId xmlns:p14="http://schemas.microsoft.com/office/powerpoint/2010/main" val="7120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Similarity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32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54964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809" y="189401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</a:t>
            </a:r>
            <a:r>
              <a:rPr lang="en-US" dirty="0" smtClean="0"/>
              <a:t>ontology have uniform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4809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5681" y="508025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99667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big ontologies </a:t>
            </a:r>
            <a:r>
              <a:rPr lang="en-US" sz="3200" dirty="0">
                <a:solidFill>
                  <a:schemeClr val="tx1"/>
                </a:solidFill>
              </a:rPr>
              <a:t>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have this kind of 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LCS -- </a:t>
            </a:r>
            <a:r>
              <a:rPr lang="en-US" dirty="0"/>
              <a:t>is the Least Common </a:t>
            </a:r>
            <a:r>
              <a:rPr lang="en-US" dirty="0" err="1"/>
              <a:t>Subsumer</a:t>
            </a:r>
            <a:endParaRPr lang="en-US" dirty="0" smtClean="0"/>
          </a:p>
          <a:p>
            <a:r>
              <a:rPr lang="en-US" dirty="0"/>
              <a:t>IC -- IC is </a:t>
            </a:r>
            <a:r>
              <a:rPr lang="en-US" dirty="0" smtClean="0"/>
              <a:t>Information Content</a:t>
            </a:r>
          </a:p>
          <a:p>
            <a:r>
              <a:rPr lang="en-US" dirty="0" smtClean="0"/>
              <a:t>The </a:t>
            </a:r>
            <a:r>
              <a:rPr lang="en-US" dirty="0"/>
              <a:t>concepts </a:t>
            </a:r>
            <a:r>
              <a:rPr lang="en-US" dirty="0" smtClean="0"/>
              <a:t>must enough common </a:t>
            </a:r>
            <a:r>
              <a:rPr lang="en-US" dirty="0" err="1" smtClean="0"/>
              <a:t>subsumers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29828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6067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/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512876" cy="45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43000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Combine Keyword Search and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Résumé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Matching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7032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Users’ preference is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represents personal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the similarity 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90800"/>
            <a:ext cx="4648200" cy="1219200"/>
          </a:xfrm>
        </p:spPr>
        <p:txBody>
          <a:bodyPr/>
          <a:lstStyle/>
          <a:p>
            <a:r>
              <a:rPr lang="en-US" sz="5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7724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34" y="1905000"/>
            <a:ext cx="676952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423" y="1828800"/>
            <a:ext cx="6931264" cy="4724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987" y="1986391"/>
            <a:ext cx="8228013" cy="4191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/>
              <a:t>NDCG </a:t>
            </a:r>
            <a:endParaRPr lang="en-US" sz="27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43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r>
              <a:rPr lang="en-US" altLang="zh-CN" sz="2800" dirty="0" smtClean="0"/>
              <a:t>   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Compare 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TF: The 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IDF: 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Compare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Compare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new searching approach which combines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statistical-based ontology similarity measure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new searching approach which combines </a:t>
            </a:r>
            <a:r>
              <a:rPr lang="en-US" sz="2400" dirty="0"/>
              <a:t>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and </a:t>
            </a:r>
            <a:r>
              <a:rPr lang="en-US" sz="2800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800" dirty="0"/>
              <a:t>Previous Work  </a:t>
            </a:r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438400"/>
            <a:ext cx="8228013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Hybrid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8007</TotalTime>
  <Words>1878</Words>
  <Application>Microsoft Office PowerPoint</Application>
  <PresentationFormat>On-screen Show (4:3)</PresentationFormat>
  <Paragraphs>411</Paragraphs>
  <Slides>75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A PERSONALIZED RÉSUMÉ – JOB MATCHINGSYSTEM</vt:lpstr>
      <vt:lpstr>Motivation</vt:lpstr>
      <vt:lpstr>They All Use Keyword Searching</vt:lpstr>
      <vt:lpstr>Problems of Keyword Searching</vt:lpstr>
      <vt:lpstr>Résumés  as Query</vt:lpstr>
      <vt:lpstr>Job Finder</vt:lpstr>
      <vt:lpstr>Contributions of our works</vt:lpstr>
      <vt:lpstr>Previous Work  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Problem Definition  </vt:lpstr>
      <vt:lpstr>Problem Definition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Token Pattern Matching Library</vt:lpstr>
      <vt:lpstr>Token Pattern Matching Library</vt:lpstr>
      <vt:lpstr>Combinatorial Explosion</vt:lpstr>
      <vt:lpstr>Semantic Labeling</vt:lpstr>
      <vt:lpstr>Semantic Labeling</vt:lpstr>
      <vt:lpstr>Pattern Matching </vt:lpstr>
      <vt:lpstr>Patterns for Matching Degrees</vt:lpstr>
      <vt:lpstr>Implementation of Token Pattern Matching Library</vt:lpstr>
      <vt:lpstr>Matchers current support </vt:lpstr>
      <vt:lpstr>Finite Automata Transducer</vt:lpstr>
      <vt:lpstr>Flexibility–Regular Expression Style </vt:lpstr>
      <vt:lpstr>Connected by Algebra Operators</vt:lpstr>
      <vt:lpstr>OO Programming Style</vt:lpstr>
      <vt:lpstr>Simplicity   </vt:lpstr>
      <vt:lpstr>Simplicity   </vt:lpstr>
      <vt:lpstr>Ontology Construction</vt:lpstr>
      <vt:lpstr>Find Terms in Job Descriptions </vt:lpstr>
      <vt:lpstr>Bootstrap Approach </vt:lpstr>
      <vt:lpstr>Bootstrap Approach </vt:lpstr>
      <vt:lpstr>Dbpedia Page </vt:lpstr>
      <vt:lpstr>Ontology</vt:lpstr>
      <vt:lpstr>PowerPoint Presentation</vt:lpstr>
      <vt:lpstr>Ontology Similarity</vt:lpstr>
      <vt:lpstr>Résumé and Job Description</vt:lpstr>
      <vt:lpstr>Ontology similarity</vt:lpstr>
      <vt:lpstr>Ontology similarity </vt:lpstr>
      <vt:lpstr>Ontology similarity </vt:lpstr>
      <vt:lpstr>Statistical-based Measure</vt:lpstr>
      <vt:lpstr>Statistical-based Measure</vt:lpstr>
      <vt:lpstr>Statistical-based Measure</vt:lpstr>
      <vt:lpstr>Statistical-based Measure</vt:lpstr>
      <vt:lpstr>Combine Keyword Search and Résumé Matching</vt:lpstr>
      <vt:lpstr>EVALUATION</vt:lpstr>
      <vt:lpstr>Information Extraction </vt:lpstr>
      <vt:lpstr>Ontology Similarity </vt:lpstr>
      <vt:lpstr>Ontology Similarity </vt:lpstr>
      <vt:lpstr>Ontology Similarity </vt:lpstr>
      <vt:lpstr> Résumé – Job Matching</vt:lpstr>
      <vt:lpstr>Models to Compare With</vt:lpstr>
      <vt:lpstr>Models to Compare With</vt:lpstr>
      <vt:lpstr>Models to Compare With</vt:lpstr>
      <vt:lpstr>Experiment Setup </vt:lpstr>
      <vt:lpstr> Ontology Matching</vt:lpstr>
      <vt:lpstr>Ontology Matching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624</cp:revision>
  <cp:lastPrinted>2012-06-25T20:32:36Z</cp:lastPrinted>
  <dcterms:created xsi:type="dcterms:W3CDTF">2008-08-18T16:27:39Z</dcterms:created>
  <dcterms:modified xsi:type="dcterms:W3CDTF">2014-12-14T02:52:04Z</dcterms:modified>
</cp:coreProperties>
</file>