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7"/>
  </p:notesMasterIdLst>
  <p:handoutMasterIdLst>
    <p:handoutMasterId r:id="rId78"/>
  </p:handout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342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75" r:id="rId18"/>
    <p:sldId id="276" r:id="rId19"/>
    <p:sldId id="339" r:id="rId20"/>
    <p:sldId id="338" r:id="rId21"/>
    <p:sldId id="278" r:id="rId22"/>
    <p:sldId id="279" r:id="rId23"/>
    <p:sldId id="280" r:id="rId24"/>
    <p:sldId id="281" r:id="rId25"/>
    <p:sldId id="282" r:id="rId26"/>
    <p:sldId id="283" r:id="rId27"/>
    <p:sldId id="288" r:id="rId28"/>
    <p:sldId id="284" r:id="rId29"/>
    <p:sldId id="285" r:id="rId30"/>
    <p:sldId id="286" r:id="rId31"/>
    <p:sldId id="330" r:id="rId32"/>
    <p:sldId id="287" r:id="rId33"/>
    <p:sldId id="290" r:id="rId34"/>
    <p:sldId id="331" r:id="rId35"/>
    <p:sldId id="291" r:id="rId36"/>
    <p:sldId id="289" r:id="rId37"/>
    <p:sldId id="292" r:id="rId38"/>
    <p:sldId id="293" r:id="rId39"/>
    <p:sldId id="294" r:id="rId40"/>
    <p:sldId id="333" r:id="rId41"/>
    <p:sldId id="334" r:id="rId42"/>
    <p:sldId id="297" r:id="rId43"/>
    <p:sldId id="299" r:id="rId44"/>
    <p:sldId id="300" r:id="rId45"/>
    <p:sldId id="301" r:id="rId46"/>
    <p:sldId id="302" r:id="rId47"/>
    <p:sldId id="303" r:id="rId48"/>
    <p:sldId id="340" r:id="rId49"/>
    <p:sldId id="343" r:id="rId50"/>
    <p:sldId id="298" r:id="rId51"/>
    <p:sldId id="304" r:id="rId52"/>
    <p:sldId id="329" r:id="rId53"/>
    <p:sldId id="327" r:id="rId54"/>
    <p:sldId id="305" r:id="rId55"/>
    <p:sldId id="332" r:id="rId56"/>
    <p:sldId id="306" r:id="rId57"/>
    <p:sldId id="335" r:id="rId58"/>
    <p:sldId id="328" r:id="rId59"/>
    <p:sldId id="341" r:id="rId60"/>
    <p:sldId id="310" r:id="rId61"/>
    <p:sldId id="311" r:id="rId62"/>
    <p:sldId id="313" r:id="rId63"/>
    <p:sldId id="314" r:id="rId64"/>
    <p:sldId id="315" r:id="rId65"/>
    <p:sldId id="337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52FF39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8" autoAdjust="0"/>
    <p:restoredTop sz="85996" autoAdjust="0"/>
  </p:normalViewPr>
  <p:slideViewPr>
    <p:cSldViewPr>
      <p:cViewPr varScale="1">
        <p:scale>
          <a:sx n="64" d="100"/>
          <a:sy n="64" d="100"/>
        </p:scale>
        <p:origin x="840" y="6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1980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Times New Roman" charset="0"/>
              <a:buNone/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D49A9A6-EEBE-4A10-B375-E3DE23A9130F}" type="datetimeFigureOut">
              <a:rPr lang="en-US" altLang="en-US"/>
              <a:pPr/>
              <a:t>12/13/2014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Times New Roman" charset="0"/>
              <a:buNone/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60ED58-ACBE-4DEB-90F6-00B7892BD8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80760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9F4783CB-4C08-4D00-BD8C-103BE55DB7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03305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2742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2830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sz="1200" dirty="0" smtClean="0"/>
              <a:t>IC  negative </a:t>
            </a:r>
            <a:r>
              <a:rPr lang="en-US" sz="1200" b="1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logarithmic value </a:t>
            </a:r>
            <a:r>
              <a:rPr lang="en-US" sz="1200" dirty="0" smtClean="0"/>
              <a:t>of its probability of occurrence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31246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logarithmic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56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44766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58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06735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 the graded relevance value is reduced logarithmically proportional to the position of the result.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61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08243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62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05342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In words, it is the expectation of the logarithmic difference between the probabilities </a:t>
            </a:r>
            <a:r>
              <a:rPr lang="en-US" sz="1200" b="0" i="1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P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 and </a:t>
            </a:r>
            <a:r>
              <a:rPr lang="en-US" sz="1200" b="0" i="1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Q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, where the expectation is taken using the probabilities </a:t>
            </a:r>
            <a:r>
              <a:rPr lang="en-US" sz="1200" b="0" i="1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P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65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64357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 numerical statistic that is intended to reflect how important a word is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to a document in 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a collection or corpus</a:t>
            </a:r>
            <a:r>
              <a:rPr lang="zh-CN" alt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。</a:t>
            </a:r>
            <a:endParaRPr lang="en-US" sz="1200" b="0" i="0" kern="1200" dirty="0" smtClean="0">
              <a:solidFill>
                <a:srgbClr val="000000"/>
              </a:solidFill>
              <a:effectLst/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66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92071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 </a:t>
            </a:r>
            <a:r>
              <a:rPr lang="en-US" altLang="zh-CN" dirty="0" smtClean="0"/>
              <a:t>f(</a:t>
            </a:r>
            <a:r>
              <a:rPr lang="en-US" altLang="zh-CN" dirty="0" err="1" smtClean="0"/>
              <a:t>q,D</a:t>
            </a:r>
            <a:r>
              <a:rPr lang="en-US" altLang="zh-CN" dirty="0" smtClean="0"/>
              <a:t>)</a:t>
            </a:r>
            <a:r>
              <a:rPr lang="en-US" dirty="0" smtClean="0"/>
              <a:t> is 's term frequency in the document 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67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36741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ECD60DD-1CBF-478A-88EF-052A5A652679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73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1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1161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91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11777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DBA4D2D-5F69-4AD5-8A10-6F6630C2B2F3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74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1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1161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886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F29BBEA-4C82-4B9B-8A46-08FE1B22FDFE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75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1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1161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06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sz="1200" dirty="0" smtClean="0"/>
              <a:t>Hybrid Recommendation :  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combines multiple recommendation techniques together to produce its output.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0014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2208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Acronym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1694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0041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Underline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or </a:t>
            </a:r>
            <a:r>
              <a:rPr lang="en-US" altLang="zh-CN" baseline="0" dirty="0" err="1" smtClean="0"/>
              <a:t>undersore</a:t>
            </a:r>
            <a:r>
              <a:rPr lang="en-US" altLang="zh-CN" baseline="0" dirty="0" smtClean="0"/>
              <a:t>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0030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234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 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state space,  t length of the sequence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4752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853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401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6614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68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54063"/>
            <a:ext cx="2055813" cy="57515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54063"/>
            <a:ext cx="6019800" cy="57515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2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31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7206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545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5166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7013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24000"/>
            <a:ext cx="40386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03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65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74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144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4495800" cy="381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524375" y="0"/>
            <a:ext cx="4619625" cy="3810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 userDrawn="1"/>
        </p:nvSpPr>
        <p:spPr bwMode="auto">
          <a:xfrm>
            <a:off x="0" y="381000"/>
            <a:ext cx="9144000" cy="11795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0"/>
            <a:ext cx="2289175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4572000" y="0"/>
            <a:ext cx="2057400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 b="1" dirty="0">
                <a:solidFill>
                  <a:srgbClr val="FFFFFF"/>
                </a:solidFill>
              </a:rPr>
              <a:t>Master’s Defense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993" y="1737303"/>
            <a:ext cx="8076407" cy="4358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  <a:p>
            <a:pPr lvl="4"/>
            <a:r>
              <a:rPr lang="en-GB" dirty="0"/>
              <a:t>Eighth Outline Level</a:t>
            </a:r>
          </a:p>
          <a:p>
            <a:pPr lvl="4"/>
            <a:r>
              <a:rPr lang="en-GB" dirty="0"/>
              <a:t>Ninth Outline Level</a:t>
            </a:r>
          </a:p>
        </p:txBody>
      </p:sp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993" y="696335"/>
            <a:ext cx="8228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61" r:id="rId3"/>
    <p:sldLayoutId id="2147483662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895600"/>
            <a:ext cx="6858000" cy="2743200"/>
          </a:xfrm>
        </p:spPr>
        <p:txBody>
          <a:bodyPr>
            <a:noAutofit/>
          </a:bodyPr>
          <a:lstStyle/>
          <a:p>
            <a:r>
              <a:rPr lang="en-US" sz="2400" dirty="0"/>
              <a:t>MS Thesis Presentation of:</a:t>
            </a:r>
          </a:p>
          <a:p>
            <a:r>
              <a:rPr lang="en-US" sz="2400" dirty="0" err="1"/>
              <a:t>Shiquang</a:t>
            </a:r>
            <a:r>
              <a:rPr lang="en-US" sz="2400" dirty="0"/>
              <a:t> </a:t>
            </a:r>
            <a:r>
              <a:rPr lang="en-US" sz="2400" dirty="0" err="1"/>
              <a:t>Guo</a:t>
            </a:r>
            <a:endParaRPr lang="en-US" sz="2400" dirty="0"/>
          </a:p>
          <a:p>
            <a:r>
              <a:rPr lang="en-US" sz="2400" dirty="0"/>
              <a:t>Sketch Recognition Lab</a:t>
            </a:r>
          </a:p>
          <a:p>
            <a:r>
              <a:rPr lang="en-US" sz="2400" dirty="0"/>
              <a:t>Department of Computer Science, TAMU</a:t>
            </a:r>
          </a:p>
          <a:p>
            <a:r>
              <a:rPr lang="en-US" sz="2400" dirty="0"/>
              <a:t>Dr. Tracy Hammond (Advisor)</a:t>
            </a:r>
          </a:p>
          <a:p>
            <a:r>
              <a:rPr lang="en-US" sz="2400" dirty="0"/>
              <a:t>Dr. </a:t>
            </a:r>
            <a:r>
              <a:rPr lang="en-US" sz="2400" dirty="0" err="1"/>
              <a:t>Yoonsuck</a:t>
            </a:r>
            <a:r>
              <a:rPr lang="en-US" sz="2400" dirty="0"/>
              <a:t> Choi (Member)</a:t>
            </a:r>
          </a:p>
          <a:p>
            <a:r>
              <a:rPr lang="en-US" sz="2400" dirty="0"/>
              <a:t>Dr. Daniel Goldberg (Member)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0" y="381000"/>
            <a:ext cx="9144000" cy="228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788987"/>
            <a:ext cx="84582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JOBFINDER</a:t>
            </a:r>
            <a:r>
              <a:rPr lang="en-US" dirty="0"/>
              <a:t>: A </a:t>
            </a:r>
            <a:r>
              <a:rPr lang="en-US" dirty="0"/>
              <a:t>PERSONALIZED </a:t>
            </a:r>
            <a:r>
              <a:rPr lang="en-US" dirty="0"/>
              <a:t>RÉ</a:t>
            </a:r>
            <a:r>
              <a:rPr lang="en-US" altLang="zh-CN" dirty="0"/>
              <a:t>SUM</a:t>
            </a:r>
            <a:r>
              <a:rPr lang="en-US" dirty="0"/>
              <a:t>É – JOB </a:t>
            </a:r>
            <a:r>
              <a:rPr lang="en-US" dirty="0"/>
              <a:t>MATCHINGSYSTEM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23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1084" y="1981201"/>
            <a:ext cx="8228013" cy="4038600"/>
          </a:xfrm>
        </p:spPr>
        <p:txBody>
          <a:bodyPr/>
          <a:lstStyle/>
          <a:p>
            <a:r>
              <a:rPr lang="en-US" sz="2800" dirty="0" smtClean="0"/>
              <a:t>CASPER  (Rafter et. al. 2000)</a:t>
            </a:r>
          </a:p>
          <a:p>
            <a:r>
              <a:rPr lang="en-US" sz="2800" dirty="0" smtClean="0"/>
              <a:t>Collaborative </a:t>
            </a:r>
            <a:r>
              <a:rPr lang="en-US" sz="2800" dirty="0"/>
              <a:t>Filtering </a:t>
            </a:r>
            <a:r>
              <a:rPr lang="en-US" sz="2800" dirty="0" smtClean="0"/>
              <a:t>based Job Recommender System</a:t>
            </a:r>
            <a:r>
              <a:rPr lang="en-US" altLang="zh-CN" sz="2800" dirty="0" smtClean="0"/>
              <a:t> </a:t>
            </a:r>
          </a:p>
          <a:p>
            <a:r>
              <a:rPr lang="en-US" sz="2800" dirty="0" smtClean="0"/>
              <a:t>Get User’s profile from server-log:  </a:t>
            </a:r>
          </a:p>
          <a:p>
            <a:pPr lvl="1"/>
            <a:r>
              <a:rPr lang="en-US" sz="2400" dirty="0" smtClean="0"/>
              <a:t>Jobs visited </a:t>
            </a:r>
          </a:p>
          <a:p>
            <a:pPr lvl="1"/>
            <a:r>
              <a:rPr lang="en-US" sz="2400" dirty="0" smtClean="0"/>
              <a:t>Read time</a:t>
            </a:r>
          </a:p>
          <a:p>
            <a:pPr lvl="1"/>
            <a:r>
              <a:rPr lang="en-US" sz="2400" dirty="0" smtClean="0"/>
              <a:t>Jobs Applied </a:t>
            </a:r>
          </a:p>
          <a:p>
            <a:pPr lvl="1"/>
            <a:r>
              <a:rPr lang="en-US" sz="2400" dirty="0" smtClean="0"/>
              <a:t>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1084" y="609600"/>
            <a:ext cx="7343775" cy="994172"/>
          </a:xfrm>
        </p:spPr>
        <p:txBody>
          <a:bodyPr/>
          <a:lstStyle/>
          <a:p>
            <a:r>
              <a:rPr lang="en-US" dirty="0"/>
              <a:t>CASPER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6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17029" y="3945799"/>
            <a:ext cx="7343775" cy="3263504"/>
          </a:xfrm>
        </p:spPr>
        <p:txBody>
          <a:bodyPr/>
          <a:lstStyle/>
          <a:p>
            <a:r>
              <a:rPr lang="en-US" sz="2800" dirty="0"/>
              <a:t>Shortcomings of Collaborative Filtering </a:t>
            </a:r>
            <a:endParaRPr lang="en-US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Cold </a:t>
            </a:r>
            <a:r>
              <a:rPr lang="en-US" dirty="0"/>
              <a:t>start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Sparseness </a:t>
            </a:r>
            <a:r>
              <a:rPr lang="en-US" dirty="0"/>
              <a:t>of users’ profiles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9534" y="507126"/>
            <a:ext cx="7343775" cy="994172"/>
          </a:xfrm>
        </p:spPr>
        <p:txBody>
          <a:bodyPr/>
          <a:lstStyle/>
          <a:p>
            <a:r>
              <a:rPr lang="en-US" dirty="0"/>
              <a:t>CASPER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2285249"/>
            <a:ext cx="4130475" cy="8942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3304613"/>
            <a:ext cx="4847969" cy="66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78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2667000"/>
            <a:ext cx="7343775" cy="3263504"/>
          </a:xfrm>
        </p:spPr>
        <p:txBody>
          <a:bodyPr/>
          <a:lstStyle/>
          <a:p>
            <a:r>
              <a:rPr lang="en-US" sz="2800" dirty="0"/>
              <a:t>Yao Lu et. </a:t>
            </a:r>
            <a:r>
              <a:rPr lang="en-US" sz="2800" dirty="0" smtClean="0"/>
              <a:t>al. </a:t>
            </a:r>
            <a:r>
              <a:rPr lang="en-US" sz="2800" dirty="0"/>
              <a:t>2013 </a:t>
            </a:r>
          </a:p>
          <a:p>
            <a:r>
              <a:rPr lang="en-US" sz="2800" dirty="0"/>
              <a:t>Content </a:t>
            </a:r>
            <a:r>
              <a:rPr lang="en-US" sz="2800" dirty="0" smtClean="0"/>
              <a:t>– based Recommendation </a:t>
            </a:r>
            <a:endParaRPr lang="en-US" sz="2800" dirty="0"/>
          </a:p>
          <a:p>
            <a:pPr lvl="1"/>
            <a:r>
              <a:rPr lang="en-US" sz="2400" dirty="0"/>
              <a:t>Similarity is computed </a:t>
            </a:r>
            <a:r>
              <a:rPr lang="en-US" sz="2400" dirty="0" smtClean="0"/>
              <a:t>using </a:t>
            </a:r>
            <a:r>
              <a:rPr lang="en-US" sz="2400" dirty="0"/>
              <a:t>Latent Semantic Analysis (LSA) </a:t>
            </a:r>
          </a:p>
          <a:p>
            <a:r>
              <a:rPr lang="en-US" sz="2800" dirty="0"/>
              <a:t>Collaborative Filtering </a:t>
            </a:r>
            <a:r>
              <a:rPr lang="en-US" sz="2800" dirty="0" smtClean="0"/>
              <a:t>Recommendation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533400"/>
            <a:ext cx="7974437" cy="994172"/>
          </a:xfrm>
        </p:spPr>
        <p:txBody>
          <a:bodyPr>
            <a:normAutofit/>
          </a:bodyPr>
          <a:lstStyle/>
          <a:p>
            <a:r>
              <a:rPr lang="en-US" dirty="0"/>
              <a:t>Hybrid Recommender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94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573534" y="1752600"/>
            <a:ext cx="7696200" cy="498365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1003" y="2125266"/>
            <a:ext cx="7343775" cy="3263504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1003" y="539950"/>
            <a:ext cx="7974437" cy="994172"/>
          </a:xfrm>
        </p:spPr>
        <p:txBody>
          <a:bodyPr>
            <a:normAutofit/>
          </a:bodyPr>
          <a:lstStyle/>
          <a:p>
            <a:r>
              <a:rPr lang="en-US" dirty="0"/>
              <a:t>Hybrid Recommender System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905000"/>
            <a:ext cx="6447329" cy="439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0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667000"/>
            <a:ext cx="8228013" cy="3084314"/>
          </a:xfrm>
        </p:spPr>
        <p:txBody>
          <a:bodyPr/>
          <a:lstStyle/>
          <a:p>
            <a:r>
              <a:rPr lang="en-US" sz="2800" dirty="0"/>
              <a:t>A system that aids in the shortlisting of candidates for jobs.</a:t>
            </a:r>
          </a:p>
          <a:p>
            <a:r>
              <a:rPr lang="en-US" sz="2800" dirty="0"/>
              <a:t>Using Conditional Random Fields (CRFs) model to extract the information from résumés</a:t>
            </a:r>
          </a:p>
          <a:p>
            <a:r>
              <a:rPr lang="en-US" sz="2800" dirty="0"/>
              <a:t>Filtering the candidates with </a:t>
            </a:r>
            <a:r>
              <a:rPr lang="en-US" sz="2800" dirty="0" err="1" smtClean="0"/>
              <a:t>criterias</a:t>
            </a:r>
            <a:r>
              <a:rPr lang="en-US" sz="2800" dirty="0" smtClean="0"/>
              <a:t> </a:t>
            </a:r>
            <a:endParaRPr lang="en-US" sz="2800" dirty="0"/>
          </a:p>
          <a:p>
            <a:endParaRPr lang="en-US" dirty="0" smtClean="0"/>
          </a:p>
          <a:p>
            <a:pPr marL="0" indent="0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43775" cy="994172"/>
          </a:xfrm>
        </p:spPr>
        <p:txBody>
          <a:bodyPr/>
          <a:lstStyle/>
          <a:p>
            <a:r>
              <a:rPr lang="en-US" dirty="0"/>
              <a:t>IBM PROSPECT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8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153191" y="1737303"/>
            <a:ext cx="8686007" cy="45872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/>
            <a:r>
              <a:rPr lang="en-US" dirty="0" smtClean="0"/>
              <a:t> 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520394"/>
            <a:ext cx="7343775" cy="994172"/>
          </a:xfrm>
        </p:spPr>
        <p:txBody>
          <a:bodyPr/>
          <a:lstStyle/>
          <a:p>
            <a:r>
              <a:rPr lang="en-US" dirty="0"/>
              <a:t>PROSPECT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73" y="1828800"/>
            <a:ext cx="8293645" cy="426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43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209800"/>
            <a:ext cx="8228013" cy="4217531"/>
          </a:xfrm>
        </p:spPr>
        <p:txBody>
          <a:bodyPr/>
          <a:lstStyle/>
          <a:p>
            <a:r>
              <a:rPr lang="en-US" sz="2800" dirty="0"/>
              <a:t>Staged Information Extraction Framework</a:t>
            </a:r>
          </a:p>
          <a:p>
            <a:r>
              <a:rPr lang="en-US" sz="2800" dirty="0" smtClean="0"/>
              <a:t>Help managers to find</a:t>
            </a:r>
          </a:p>
          <a:p>
            <a:r>
              <a:rPr lang="en-US" sz="2800" dirty="0" smtClean="0"/>
              <a:t> right candidates</a:t>
            </a:r>
            <a:endParaRPr lang="en-US" sz="28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/>
              <a:t>HP Resource </a:t>
            </a:r>
            <a:r>
              <a:rPr lang="en-US" dirty="0"/>
              <a:t>Planning Tool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378" y="3429000"/>
            <a:ext cx="4471988" cy="280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86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8337" y="1876425"/>
            <a:ext cx="8228013" cy="383857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Most systems can only process the structured </a:t>
            </a:r>
            <a:r>
              <a:rPr lang="en-US" sz="2800" dirty="0" smtClean="0"/>
              <a:t>data </a:t>
            </a:r>
            <a:r>
              <a:rPr lang="en-US" sz="2800" dirty="0"/>
              <a:t>or </a:t>
            </a:r>
            <a:r>
              <a:rPr lang="en-US" sz="2800" dirty="0" smtClean="0"/>
              <a:t>synthetic data  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systems that have information extraction module are designed for recruiters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Information fields for matching résumés and job descriptions are coarse-grained.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4589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/>
              <a:t>Problems in Previous Work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6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4092487" y="1676400"/>
            <a:ext cx="4899113" cy="5105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42984" y="2031012"/>
            <a:ext cx="3109816" cy="41411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546736"/>
            <a:ext cx="7343775" cy="994172"/>
          </a:xfrm>
        </p:spPr>
        <p:txBody>
          <a:bodyPr/>
          <a:lstStyle/>
          <a:p>
            <a:r>
              <a:rPr lang="en-US" dirty="0"/>
              <a:t>Problem Definition  </a:t>
            </a:r>
            <a:endParaRPr lang="en-US" dirty="0"/>
          </a:p>
        </p:txBody>
      </p:sp>
      <p:sp>
        <p:nvSpPr>
          <p:cNvPr id="5" name="左右箭头 16"/>
          <p:cNvSpPr/>
          <p:nvPr/>
        </p:nvSpPr>
        <p:spPr>
          <a:xfrm>
            <a:off x="3422738" y="3822567"/>
            <a:ext cx="644330" cy="26239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7" name="Picture 2" descr="http://img.bestsampleresume.com/img1/Software-Developer-Resum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77" y="2142060"/>
            <a:ext cx="2903193" cy="388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425" y="1762125"/>
            <a:ext cx="475297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2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1455" y="2133600"/>
            <a:ext cx="8228013" cy="4114799"/>
          </a:xfrm>
        </p:spPr>
        <p:txBody>
          <a:bodyPr/>
          <a:lstStyle/>
          <a:p>
            <a:r>
              <a:rPr lang="en-US" sz="2800" dirty="0" smtClean="0"/>
              <a:t>Calculating the similarity values between the user’s résumé and the job models</a:t>
            </a:r>
          </a:p>
          <a:p>
            <a:r>
              <a:rPr lang="en-US" sz="2800" dirty="0" smtClean="0"/>
              <a:t>Return the jobs ranked by their similarity value</a:t>
            </a:r>
            <a:r>
              <a:rPr lang="en-US" altLang="zh-CN" sz="2800" dirty="0" smtClean="0"/>
              <a:t>s</a:t>
            </a:r>
            <a:r>
              <a:rPr lang="en-US" sz="2800" dirty="0" smtClean="0"/>
              <a:t> 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1455" y="533400"/>
            <a:ext cx="7343775" cy="994172"/>
          </a:xfrm>
        </p:spPr>
        <p:txBody>
          <a:bodyPr/>
          <a:lstStyle/>
          <a:p>
            <a:r>
              <a:rPr lang="en-US" dirty="0"/>
              <a:t>Problem Definition </a:t>
            </a:r>
          </a:p>
        </p:txBody>
      </p:sp>
    </p:spTree>
    <p:extLst>
      <p:ext uri="{BB962C8B-B14F-4D97-AF65-F5344CB8AC3E}">
        <p14:creationId xmlns:p14="http://schemas.microsoft.com/office/powerpoint/2010/main" val="428977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30648" y="1736188"/>
            <a:ext cx="8228013" cy="4981575"/>
          </a:xfrm>
        </p:spPr>
        <p:txBody>
          <a:bodyPr/>
          <a:lstStyle/>
          <a:p>
            <a:pPr marL="457200" lvl="0" indent="-457200">
              <a:buClr>
                <a:srgbClr val="CC3300"/>
              </a:buClr>
              <a:buFont typeface="Wingdings" panose="05000000000000000000" pitchFamily="2" charset="2"/>
              <a:buChar char="v"/>
            </a:pPr>
            <a:r>
              <a:rPr lang="en-US" altLang="zh-CN" sz="2800" dirty="0" smtClean="0"/>
              <a:t>Job finding websites are one of main channels </a:t>
            </a:r>
            <a:r>
              <a:rPr lang="en-US" altLang="zh-CN" sz="2800" dirty="0" smtClean="0"/>
              <a:t>today</a:t>
            </a:r>
            <a:r>
              <a:rPr lang="en-US" altLang="zh-CN" sz="2800" dirty="0"/>
              <a:t>.</a:t>
            </a:r>
            <a:endParaRPr lang="en-US" sz="2800" dirty="0" smtClean="0"/>
          </a:p>
          <a:p>
            <a:pPr marL="457200" lvl="0" indent="-457200">
              <a:buClr>
                <a:srgbClr val="CC33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There are many job finding websites today. 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544218"/>
            <a:ext cx="6772275" cy="994172"/>
          </a:xfrm>
        </p:spPr>
        <p:txBody>
          <a:bodyPr/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  <p:pic>
        <p:nvPicPr>
          <p:cNvPr id="1026" name="Picture 2" descr="Indeed job sear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22214"/>
            <a:ext cx="1785938" cy="778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it Monster for Employer home p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819" y="3674114"/>
            <a:ext cx="2128838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144" y="4811160"/>
            <a:ext cx="1701594" cy="546497"/>
          </a:xfrm>
          <a:prstGeom prst="rect">
            <a:avLst/>
          </a:prstGeom>
        </p:spPr>
      </p:pic>
      <p:pic>
        <p:nvPicPr>
          <p:cNvPr id="1030" name="Picture 6" descr="Dice - The career hub for tech™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118" y="3700797"/>
            <a:ext cx="3654923" cy="51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nd Jobs and Careers – SimplyHired.com Job Search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117" y="5084409"/>
            <a:ext cx="2143125" cy="39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199" y="4414837"/>
            <a:ext cx="2064544" cy="152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26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9353" y="1900144"/>
            <a:ext cx="8228013" cy="4114799"/>
          </a:xfrm>
        </p:spPr>
        <p:txBody>
          <a:bodyPr/>
          <a:lstStyle/>
          <a:p>
            <a:r>
              <a:rPr lang="en-US" sz="2800" dirty="0" smtClean="0"/>
              <a:t>r </a:t>
            </a:r>
            <a:r>
              <a:rPr lang="en-US" sz="2800" dirty="0"/>
              <a:t>is the user‘s résumé </a:t>
            </a:r>
            <a:r>
              <a:rPr lang="en-US" sz="2800" dirty="0" smtClean="0"/>
              <a:t>model </a:t>
            </a:r>
          </a:p>
          <a:p>
            <a:r>
              <a:rPr lang="en-US" sz="2800" dirty="0" smtClean="0"/>
              <a:t>   </a:t>
            </a:r>
            <a:r>
              <a:rPr lang="en-US" sz="2800" dirty="0" err="1" smtClean="0"/>
              <a:t>r</a:t>
            </a:r>
            <a:r>
              <a:rPr lang="en-US" sz="2800" baseline="-25000" dirty="0" err="1" smtClean="0"/>
              <a:t>i</a:t>
            </a:r>
            <a:r>
              <a:rPr lang="en-US" sz="2800" baseline="-25000" dirty="0" smtClean="0"/>
              <a:t>  </a:t>
            </a:r>
            <a:r>
              <a:rPr lang="en-US" sz="2800" dirty="0"/>
              <a:t>is </a:t>
            </a:r>
            <a:r>
              <a:rPr lang="en-US" sz="2800" dirty="0" smtClean="0"/>
              <a:t>the </a:t>
            </a:r>
            <a:r>
              <a:rPr lang="en-US" sz="2800" dirty="0" err="1" smtClean="0"/>
              <a:t>ith</a:t>
            </a:r>
            <a:r>
              <a:rPr lang="en-US" sz="2800" dirty="0" smtClean="0"/>
              <a:t> </a:t>
            </a:r>
            <a:r>
              <a:rPr lang="en-US" sz="2800" dirty="0"/>
              <a:t>feature of résumé </a:t>
            </a:r>
            <a:r>
              <a:rPr lang="en-US" sz="2800" dirty="0" smtClean="0"/>
              <a:t> r </a:t>
            </a:r>
            <a:endParaRPr lang="en-US" sz="2800" dirty="0"/>
          </a:p>
          <a:p>
            <a:r>
              <a:rPr lang="en-US" sz="2800" dirty="0"/>
              <a:t>j is the </a:t>
            </a:r>
            <a:r>
              <a:rPr lang="en-US" sz="2800" dirty="0" smtClean="0"/>
              <a:t>job </a:t>
            </a:r>
            <a:r>
              <a:rPr lang="en-US" sz="2800" dirty="0"/>
              <a:t>description </a:t>
            </a:r>
            <a:r>
              <a:rPr lang="en-US" sz="2800" dirty="0" smtClean="0"/>
              <a:t>model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j</a:t>
            </a:r>
            <a:r>
              <a:rPr lang="en-US" sz="2800" baseline="-25000" dirty="0" err="1" smtClean="0"/>
              <a:t>i</a:t>
            </a:r>
            <a:r>
              <a:rPr lang="en-US" sz="2800" baseline="-25000" dirty="0" smtClean="0"/>
              <a:t>  </a:t>
            </a:r>
            <a:r>
              <a:rPr lang="en-US" sz="2800" dirty="0"/>
              <a:t>is </a:t>
            </a:r>
            <a:r>
              <a:rPr lang="en-US" sz="2800" dirty="0" smtClean="0"/>
              <a:t>the </a:t>
            </a:r>
            <a:r>
              <a:rPr lang="en-US" sz="2800" dirty="0" err="1" smtClean="0"/>
              <a:t>ith</a:t>
            </a:r>
            <a:r>
              <a:rPr lang="en-US" sz="2800" dirty="0" smtClean="0"/>
              <a:t> </a:t>
            </a:r>
            <a:r>
              <a:rPr lang="en-US" sz="2800" dirty="0"/>
              <a:t>feature of </a:t>
            </a:r>
            <a:r>
              <a:rPr lang="en-US" sz="2800" dirty="0" smtClean="0"/>
              <a:t>job j</a:t>
            </a:r>
          </a:p>
          <a:p>
            <a:r>
              <a:rPr lang="en-US" sz="2800" dirty="0" smtClean="0"/>
              <a:t>Similarity value is the summation of weighted similarity values of each field in the models  </a:t>
            </a:r>
            <a:endParaRPr lang="en-US" sz="2800" dirty="0"/>
          </a:p>
          <a:p>
            <a:endParaRPr lang="en-US" sz="2800" dirty="0"/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0615" y="533400"/>
            <a:ext cx="7343775" cy="994172"/>
          </a:xfrm>
        </p:spPr>
        <p:txBody>
          <a:bodyPr/>
          <a:lstStyle/>
          <a:p>
            <a:r>
              <a:rPr lang="en-US" dirty="0"/>
              <a:t>Problem Definition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179" y="4961899"/>
            <a:ext cx="5493544" cy="110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11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362200"/>
            <a:ext cx="8228013" cy="3504211"/>
          </a:xfrm>
        </p:spPr>
        <p:txBody>
          <a:bodyPr/>
          <a:lstStyle/>
          <a:p>
            <a:r>
              <a:rPr lang="en-US" sz="2800" dirty="0"/>
              <a:t>J is the set of </a:t>
            </a:r>
            <a:r>
              <a:rPr lang="en-US" sz="2800" dirty="0" smtClean="0"/>
              <a:t>jobs </a:t>
            </a:r>
            <a:r>
              <a:rPr lang="en-US" altLang="zh-CN" sz="2800" dirty="0" smtClean="0"/>
              <a:t>in the system</a:t>
            </a:r>
            <a:endParaRPr lang="en-US" sz="2800" dirty="0"/>
          </a:p>
          <a:p>
            <a:r>
              <a:rPr lang="en-US" sz="2800" dirty="0"/>
              <a:t>Searching </a:t>
            </a:r>
            <a:r>
              <a:rPr lang="en-US" sz="2800" dirty="0" smtClean="0"/>
              <a:t>jobs with </a:t>
            </a:r>
            <a:r>
              <a:rPr lang="en-US" sz="2800" dirty="0"/>
              <a:t>a </a:t>
            </a:r>
            <a:r>
              <a:rPr lang="en-US" sz="2800" dirty="0" smtClean="0"/>
              <a:t>résumé  </a:t>
            </a:r>
            <a:r>
              <a:rPr lang="en-US" sz="2800" dirty="0" smtClean="0">
                <a:sym typeface="Wingdings" panose="05000000000000000000" pitchFamily="2" charset="2"/>
              </a:rPr>
              <a:t>  </a:t>
            </a:r>
            <a:r>
              <a:rPr lang="en-US" sz="2800" dirty="0">
                <a:sym typeface="Wingdings" panose="05000000000000000000" pitchFamily="2" charset="2"/>
              </a:rPr>
              <a:t>search(r, J)   </a:t>
            </a:r>
          </a:p>
          <a:p>
            <a:r>
              <a:rPr lang="en-US" sz="2800" dirty="0" smtClean="0">
                <a:sym typeface="Wingdings" panose="05000000000000000000" pitchFamily="2" charset="2"/>
              </a:rPr>
              <a:t>Return a </a:t>
            </a:r>
            <a:r>
              <a:rPr lang="en-US" sz="2800" dirty="0">
                <a:sym typeface="Wingdings" panose="05000000000000000000" pitchFamily="2" charset="2"/>
              </a:rPr>
              <a:t>list of jobs </a:t>
            </a:r>
            <a:r>
              <a:rPr lang="en-US" sz="2800" dirty="0" smtClean="0">
                <a:sym typeface="Wingdings" panose="05000000000000000000" pitchFamily="2" charset="2"/>
              </a:rPr>
              <a:t>that ranked by their similarity values  </a:t>
            </a:r>
            <a:r>
              <a:rPr lang="en-US" sz="2800" dirty="0" err="1">
                <a:sym typeface="Wingdings" panose="05000000000000000000" pitchFamily="2" charset="2"/>
              </a:rPr>
              <a:t>sim</a:t>
            </a:r>
            <a:r>
              <a:rPr lang="en-US" sz="2800" dirty="0">
                <a:sym typeface="Wingdings" panose="05000000000000000000" pitchFamily="2" charset="2"/>
              </a:rPr>
              <a:t>(r, j </a:t>
            </a:r>
            <a:r>
              <a:rPr lang="en-US" sz="2800" dirty="0" smtClean="0">
                <a:sym typeface="Wingdings" panose="05000000000000000000" pitchFamily="2" charset="2"/>
              </a:rPr>
              <a:t>).</a:t>
            </a:r>
            <a:endParaRPr lang="en-US" sz="28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6957" y="533400"/>
            <a:ext cx="7343775" cy="994172"/>
          </a:xfrm>
        </p:spPr>
        <p:txBody>
          <a:bodyPr/>
          <a:lstStyle/>
          <a:p>
            <a:r>
              <a:rPr lang="en-US" dirty="0"/>
              <a:t>Problem Definition </a:t>
            </a:r>
          </a:p>
        </p:txBody>
      </p:sp>
    </p:spTree>
    <p:extLst>
      <p:ext uri="{BB962C8B-B14F-4D97-AF65-F5344CB8AC3E}">
        <p14:creationId xmlns:p14="http://schemas.microsoft.com/office/powerpoint/2010/main" val="396027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762000" y="1752600"/>
            <a:ext cx="7620000" cy="4953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533400"/>
            <a:ext cx="7343775" cy="994172"/>
          </a:xfrm>
        </p:spPr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1878905"/>
            <a:ext cx="7038975" cy="475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79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9112" y="533400"/>
            <a:ext cx="7343775" cy="994172"/>
          </a:xfrm>
        </p:spPr>
        <p:txBody>
          <a:bodyPr/>
          <a:lstStyle/>
          <a:p>
            <a:r>
              <a:rPr lang="en-US" dirty="0"/>
              <a:t>System </a:t>
            </a:r>
            <a:r>
              <a:rPr lang="en-US" dirty="0"/>
              <a:t>Interface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99" y="1752600"/>
            <a:ext cx="6629400" cy="489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5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5400" y="2514600"/>
            <a:ext cx="7343775" cy="994172"/>
          </a:xfrm>
        </p:spPr>
        <p:txBody>
          <a:bodyPr>
            <a:normAutofit/>
          </a:bodyPr>
          <a:lstStyle/>
          <a:p>
            <a:r>
              <a:rPr lang="en-US" sz="4400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189293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514600"/>
            <a:ext cx="8228013" cy="365760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Users </a:t>
            </a:r>
            <a:r>
              <a:rPr lang="en-US" sz="2800" dirty="0"/>
              <a:t>don’t like input </a:t>
            </a:r>
            <a:r>
              <a:rPr lang="en-US" sz="2800" dirty="0" smtClean="0"/>
              <a:t>their personal </a:t>
            </a:r>
            <a:r>
              <a:rPr lang="en-US" sz="2800" dirty="0"/>
              <a:t>information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Recruiters </a:t>
            </a:r>
            <a:r>
              <a:rPr lang="en-US" sz="2800" dirty="0"/>
              <a:t>don’t like </a:t>
            </a:r>
            <a:r>
              <a:rPr lang="en-US" sz="2800" dirty="0" smtClean="0"/>
              <a:t>to input </a:t>
            </a:r>
            <a:r>
              <a:rPr lang="en-US" sz="2800" dirty="0"/>
              <a:t>job </a:t>
            </a:r>
            <a:r>
              <a:rPr lang="en-US" sz="2800" dirty="0" smtClean="0"/>
              <a:t>descriptions </a:t>
            </a:r>
            <a:r>
              <a:rPr lang="en-US" sz="2800" dirty="0"/>
              <a:t>in </a:t>
            </a:r>
            <a:r>
              <a:rPr lang="en-US" sz="2800" dirty="0" smtClean="0"/>
              <a:t> forms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So we need extract information from </a:t>
            </a:r>
            <a:r>
              <a:rPr lang="en-US" sz="2800" dirty="0" smtClean="0"/>
              <a:t>the unstructured text data source.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/>
              <a:t>Extracting the Models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37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147" y="1828800"/>
            <a:ext cx="3851453" cy="472371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557305"/>
            <a:ext cx="7855978" cy="994172"/>
          </a:xfrm>
        </p:spPr>
        <p:txBody>
          <a:bodyPr/>
          <a:lstStyle/>
          <a:p>
            <a:r>
              <a:rPr lang="en-US" dirty="0"/>
              <a:t>Information Extraction Stages</a:t>
            </a:r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685800" y="2514600"/>
            <a:ext cx="4073347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/>
            </a:pPr>
            <a:r>
              <a:rPr lang="en-US" dirty="0"/>
              <a:t>HTML Parsing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Segmenting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Preprocessing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Tokenizing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Labeling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Pattern Matching</a:t>
            </a:r>
          </a:p>
          <a:p>
            <a:pPr marL="385763" indent="-385763">
              <a:buFont typeface="+mj-lt"/>
              <a:buAutoNum type="arabicPeriod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90968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819400"/>
            <a:ext cx="8228013" cy="3048000"/>
          </a:xfrm>
        </p:spPr>
        <p:txBody>
          <a:bodyPr>
            <a:normAutofit/>
          </a:bodyPr>
          <a:lstStyle/>
          <a:p>
            <a:r>
              <a:rPr lang="en-US" sz="2400" dirty="0"/>
              <a:t>The unit of the </a:t>
            </a:r>
            <a:r>
              <a:rPr lang="en-US" sz="2400" dirty="0" smtClean="0"/>
              <a:t>regular expression </a:t>
            </a:r>
            <a:r>
              <a:rPr lang="en-US" sz="2400" dirty="0"/>
              <a:t>is token or word</a:t>
            </a:r>
          </a:p>
          <a:p>
            <a:r>
              <a:rPr lang="en-US" sz="2400" dirty="0" err="1">
                <a:solidFill>
                  <a:schemeClr val="accent6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seqMatcher</a:t>
            </a:r>
            <a:r>
              <a:rPr lang="en-US" sz="2400" dirty="0">
                <a:solidFill>
                  <a:schemeClr val="accent6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= </a:t>
            </a:r>
            <a:r>
              <a:rPr lang="en-US" sz="2400" dirty="0" err="1">
                <a:solidFill>
                  <a:schemeClr val="accent6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parser.parse</a:t>
            </a:r>
            <a:endParaRPr lang="en-US" sz="2400" dirty="0">
              <a:solidFill>
                <a:schemeClr val="accent6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r>
              <a:rPr lang="en-US" sz="2400" dirty="0">
                <a:solidFill>
                  <a:schemeClr val="accent6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   ( “ DE_LEVEL (, DE_LEVEL)* (or DE_LEVEL)? DEGREE”)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800975" cy="994172"/>
          </a:xfrm>
        </p:spPr>
        <p:txBody>
          <a:bodyPr/>
          <a:lstStyle/>
          <a:p>
            <a:r>
              <a:rPr lang="en-US" dirty="0"/>
              <a:t>Token </a:t>
            </a:r>
            <a:r>
              <a:rPr lang="en-US" altLang="zh-CN" dirty="0"/>
              <a:t>Pattern </a:t>
            </a:r>
            <a:r>
              <a:rPr lang="en-US" altLang="zh-CN" dirty="0" smtClean="0"/>
              <a:t>Matching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95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5879" y="2057400"/>
            <a:ext cx="8228013" cy="41910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Bachelors degree in Computer or Information Systems</a:t>
            </a:r>
          </a:p>
          <a:p>
            <a:pPr marL="514350" indent="-514350">
              <a:buFont typeface="+mj-lt"/>
              <a:buAutoNum type="arabicPeriod"/>
            </a:pPr>
            <a:endParaRPr lang="en-US" sz="2600" dirty="0" smtClean="0">
              <a:latin typeface="Times New Roman" panose="02020603050405020304" pitchFamily="18" charset="0"/>
              <a:ea typeface="MS PMincho" panose="02020600040205080304" pitchFamily="18" charset="-128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BS or MS in computer science or similar degree </a:t>
            </a:r>
          </a:p>
          <a:p>
            <a:pPr marL="514350" indent="-514350">
              <a:buFont typeface="+mj-lt"/>
              <a:buAutoNum type="arabicPeriod"/>
            </a:pPr>
            <a:endParaRPr lang="en-US" sz="2600" dirty="0" smtClean="0">
              <a:latin typeface="Times New Roman" panose="02020603050405020304" pitchFamily="18" charset="0"/>
              <a:ea typeface="MS PMincho" panose="02020600040205080304" pitchFamily="18" charset="-128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MS/PhD Degree in Computer, Science, Engineering or Finance from top institution. </a:t>
            </a:r>
          </a:p>
          <a:p>
            <a:pPr marL="514350" indent="-514350">
              <a:buFont typeface="+mj-lt"/>
              <a:buAutoNum type="arabicPeriod"/>
            </a:pPr>
            <a:endParaRPr lang="en-US" sz="2600" dirty="0" smtClean="0">
              <a:latin typeface="Times New Roman" panose="02020603050405020304" pitchFamily="18" charset="0"/>
              <a:ea typeface="MS PMincho" panose="02020600040205080304" pitchFamily="18" charset="-128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Requires a minimum of bachelors degree in a related, field or foreign equivalent.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65879" y="533400"/>
            <a:ext cx="8077200" cy="994172"/>
          </a:xfrm>
        </p:spPr>
        <p:txBody>
          <a:bodyPr/>
          <a:lstStyle/>
          <a:p>
            <a:r>
              <a:rPr lang="en-US" dirty="0"/>
              <a:t>Token </a:t>
            </a:r>
            <a:r>
              <a:rPr lang="en-US" altLang="zh-CN" dirty="0"/>
              <a:t>Pattern Matching Library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0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3074" y="2226468"/>
            <a:ext cx="7752277" cy="2345532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/>
              <a:t>A </a:t>
            </a:r>
            <a:r>
              <a:rPr lang="en-US" sz="9600" dirty="0" smtClean="0"/>
              <a:t>single </a:t>
            </a:r>
            <a:r>
              <a:rPr lang="en-US" sz="9600" dirty="0"/>
              <a:t>concept </a:t>
            </a:r>
            <a:r>
              <a:rPr lang="en-US" sz="9600" dirty="0" smtClean="0"/>
              <a:t>may have </a:t>
            </a:r>
            <a:r>
              <a:rPr lang="en-US" sz="9600" dirty="0"/>
              <a:t>multiple expressions</a:t>
            </a:r>
          </a:p>
          <a:p>
            <a:r>
              <a:rPr lang="en-US" sz="9600" dirty="0"/>
              <a:t>“bachelor’s degree”, the pattern will like below:</a:t>
            </a:r>
          </a:p>
          <a:p>
            <a:r>
              <a:rPr lang="en-US" sz="9600" dirty="0"/>
              <a:t>( Baccalaureate | bachelors | bachelor | B.S | BS | BA ) degree</a:t>
            </a:r>
          </a:p>
          <a:p>
            <a:endParaRPr lang="en-US" sz="9600" dirty="0"/>
          </a:p>
          <a:p>
            <a:r>
              <a:rPr lang="en-US" sz="9600" dirty="0"/>
              <a:t>All words mean bachelors: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6720" y="533400"/>
            <a:ext cx="7343775" cy="994172"/>
          </a:xfrm>
        </p:spPr>
        <p:txBody>
          <a:bodyPr/>
          <a:lstStyle/>
          <a:p>
            <a:r>
              <a:rPr lang="en-US" altLang="zh-CN" dirty="0"/>
              <a:t>C</a:t>
            </a:r>
            <a:r>
              <a:rPr lang="en-US" dirty="0"/>
              <a:t>ombinatorial </a:t>
            </a:r>
            <a:r>
              <a:rPr lang="en-US" altLang="zh-CN" dirty="0"/>
              <a:t>E</a:t>
            </a:r>
            <a:r>
              <a:rPr lang="en-US" dirty="0"/>
              <a:t>xplosion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9199" y="4694304"/>
            <a:ext cx="82285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Baccalaureate, bachelors, bachelor, B.S., BS, BA, BA/BS, 4-year, 4-year, 4 year, four year,  college, Undergraduate 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</a:rPr>
              <a:t>University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74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533400" y="1905000"/>
            <a:ext cx="7998567" cy="4572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7232" y="2276766"/>
            <a:ext cx="7297293" cy="86611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5507" y="530020"/>
            <a:ext cx="8134351" cy="994172"/>
          </a:xfrm>
        </p:spPr>
        <p:txBody>
          <a:bodyPr/>
          <a:lstStyle/>
          <a:p>
            <a:r>
              <a:rPr lang="en-US" dirty="0"/>
              <a:t>They </a:t>
            </a:r>
            <a:r>
              <a:rPr lang="en-US" dirty="0" smtClean="0"/>
              <a:t>All Use Keyword Searching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65" y="3817382"/>
            <a:ext cx="7134455" cy="8032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290" y="5181600"/>
            <a:ext cx="717973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67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533400"/>
            <a:ext cx="7343775" cy="994172"/>
          </a:xfrm>
        </p:spPr>
        <p:txBody>
          <a:bodyPr/>
          <a:lstStyle/>
          <a:p>
            <a:r>
              <a:rPr lang="en-US" dirty="0"/>
              <a:t>Semantic Labeling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302426"/>
              </p:ext>
            </p:extLst>
          </p:nvPr>
        </p:nvGraphicFramePr>
        <p:xfrm>
          <a:off x="1066800" y="1676400"/>
          <a:ext cx="6553200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92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Original text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Layer 1 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Layer 2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bachelors</a:t>
                      </a:r>
                      <a:endParaRPr lang="en-US" sz="24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2400" dirty="0" smtClean="0"/>
                        <a:t>BS_LEVEL</a:t>
                      </a:r>
                      <a:endParaRPr lang="en-US" sz="2400" dirty="0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r>
                        <a:rPr lang="en-US" sz="2400" dirty="0" smtClean="0"/>
                        <a:t>DE_LEVEL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bachelor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B.S.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Baccalaureate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Master</a:t>
                      </a:r>
                      <a:endParaRPr 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2400" dirty="0" smtClean="0"/>
                        <a:t>MS_LEVEL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MS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M.S.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PhD</a:t>
                      </a:r>
                      <a:endParaRPr 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2400" dirty="0" smtClean="0"/>
                        <a:t>PHD_LEVEL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Ph.D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effectLst/>
                        </a:rPr>
                        <a:t>Doctorate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354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1818" y="1981200"/>
            <a:ext cx="8228013" cy="4038600"/>
          </a:xfrm>
        </p:spPr>
        <p:txBody>
          <a:bodyPr/>
          <a:lstStyle/>
          <a:p>
            <a:r>
              <a:rPr lang="en-US" sz="2400" dirty="0" smtClean="0"/>
              <a:t>Bachelors degree in computer science or information systems </a:t>
            </a:r>
          </a:p>
          <a:p>
            <a:endParaRPr lang="en-US" sz="2400" dirty="0" smtClean="0"/>
          </a:p>
          <a:p>
            <a:r>
              <a:rPr lang="en-US" sz="2400" dirty="0" smtClean="0"/>
              <a:t>To 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1818" y="533400"/>
            <a:ext cx="7343775" cy="994172"/>
          </a:xfrm>
        </p:spPr>
        <p:txBody>
          <a:bodyPr/>
          <a:lstStyle/>
          <a:p>
            <a:r>
              <a:rPr lang="en-US" dirty="0"/>
              <a:t>Semantic Labeling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58017" y="3886200"/>
          <a:ext cx="7554069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3605"/>
                <a:gridCol w="1239778"/>
                <a:gridCol w="457200"/>
                <a:gridCol w="1782686"/>
                <a:gridCol w="685800"/>
                <a:gridCol w="1676400"/>
                <a:gridCol w="228600"/>
              </a:tblGrid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 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BS_LEVEL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MAJOR_CS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MAJOR_INFO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bachelors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Computer Science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Information Systems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272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9458" y="609600"/>
            <a:ext cx="7343775" cy="994172"/>
          </a:xfrm>
        </p:spPr>
        <p:txBody>
          <a:bodyPr/>
          <a:lstStyle/>
          <a:p>
            <a:r>
              <a:rPr lang="en-US" dirty="0"/>
              <a:t>Pattern Matching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9458" y="2209800"/>
            <a:ext cx="7011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DE_LEVEL 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DEGREE IN MAJOR  (OR MAJOR) ?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60711"/>
              </p:ext>
            </p:extLst>
          </p:nvPr>
        </p:nvGraphicFramePr>
        <p:xfrm>
          <a:off x="685800" y="3352800"/>
          <a:ext cx="7554069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3605"/>
                <a:gridCol w="1239778"/>
                <a:gridCol w="457200"/>
                <a:gridCol w="1782686"/>
                <a:gridCol w="685800"/>
                <a:gridCol w="1676400"/>
                <a:gridCol w="228600"/>
              </a:tblGrid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 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BS_LEVEL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MAJOR_CS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MAJOR_INFO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bachelors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Computer Science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Information Systems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26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2164" y="609600"/>
            <a:ext cx="7696200" cy="994172"/>
          </a:xfrm>
        </p:spPr>
        <p:txBody>
          <a:bodyPr/>
          <a:lstStyle/>
          <a:p>
            <a:r>
              <a:rPr lang="en-US" dirty="0" smtClean="0"/>
              <a:t>Patterns for </a:t>
            </a:r>
            <a:r>
              <a:rPr lang="en-US" dirty="0"/>
              <a:t>M</a:t>
            </a:r>
            <a:r>
              <a:rPr lang="en-US" dirty="0"/>
              <a:t>atching </a:t>
            </a:r>
            <a:r>
              <a:rPr lang="en-US" dirty="0" smtClean="0"/>
              <a:t>Degrees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2514600"/>
            <a:ext cx="8228013" cy="4981575"/>
          </a:xfrm>
        </p:spPr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en-US" sz="2400" dirty="0"/>
              <a:t> DE-LEVEL,  DE-LEVEL, OR  DE-LEVEL </a:t>
            </a:r>
            <a:r>
              <a:rPr lang="en-US" sz="2400" dirty="0" smtClean="0"/>
              <a:t> </a:t>
            </a:r>
            <a:endParaRPr lang="en-US" sz="2400" dirty="0"/>
          </a:p>
          <a:p>
            <a:pPr marL="385763" indent="-385763">
              <a:buFont typeface="+mj-lt"/>
              <a:buAutoNum type="arabicPeriod"/>
            </a:pPr>
            <a:r>
              <a:rPr lang="en-US" sz="2400" dirty="0"/>
              <a:t> DE-LEVEL DEGREE ( IN  </a:t>
            </a:r>
            <a:r>
              <a:rPr lang="en-US" sz="2400" dirty="0" smtClean="0"/>
              <a:t>| OF </a:t>
            </a:r>
            <a:r>
              <a:rPr lang="en-US" sz="2400" dirty="0"/>
              <a:t>) DT MAJOR   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400" dirty="0"/>
              <a:t> MAJOR-DEGREE </a:t>
            </a:r>
            <a:r>
              <a:rPr lang="en-US" sz="2400" dirty="0" smtClean="0"/>
              <a:t>,  </a:t>
            </a:r>
            <a:r>
              <a:rPr lang="en-US" sz="2400" dirty="0"/>
              <a:t>MAJOR-DEGREE OR MAJOR </a:t>
            </a:r>
            <a:r>
              <a:rPr lang="en-US" sz="2400" dirty="0" smtClean="0"/>
              <a:t> </a:t>
            </a:r>
            <a:endParaRPr lang="en-US" sz="2400" dirty="0"/>
          </a:p>
          <a:p>
            <a:pPr marL="385763" indent="-385763">
              <a:buFont typeface="+mj-lt"/>
              <a:buAutoNum type="arabicPeriod"/>
            </a:pPr>
            <a:r>
              <a:rPr lang="en-US" sz="2400" dirty="0"/>
              <a:t> DE-LEVEL (, DE-LEVEL)* (OR DE-LEVEL)? BE? PERFER-VBD   </a:t>
            </a:r>
            <a:r>
              <a:rPr lang="en-US" sz="2400" dirty="0" smtClean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400" dirty="0" smtClean="0"/>
              <a:t> MAJOR DEGREE 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400" dirty="0" smtClean="0"/>
              <a:t> DE_LEVEL </a:t>
            </a:r>
            <a:r>
              <a:rPr lang="en-US" sz="2400" dirty="0"/>
              <a:t>, OR DEGREE_JJ</a:t>
            </a:r>
            <a:r>
              <a:rPr lang="en-US" sz="2400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29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209800"/>
            <a:ext cx="7496175" cy="2667000"/>
          </a:xfrm>
        </p:spPr>
        <p:txBody>
          <a:bodyPr/>
          <a:lstStyle/>
          <a:p>
            <a:r>
              <a:rPr lang="en-US" dirty="0"/>
              <a:t>Implementation of </a:t>
            </a:r>
            <a:r>
              <a:rPr lang="en-US" dirty="0"/>
              <a:t>Token </a:t>
            </a:r>
            <a:r>
              <a:rPr lang="en-US" altLang="zh-CN" dirty="0"/>
              <a:t>Pattern Matching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02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9698" y="533400"/>
            <a:ext cx="7343775" cy="994172"/>
          </a:xfrm>
        </p:spPr>
        <p:txBody>
          <a:bodyPr/>
          <a:lstStyle/>
          <a:p>
            <a:r>
              <a:rPr lang="en-US" altLang="zh-CN" dirty="0"/>
              <a:t>Matchers </a:t>
            </a:r>
            <a:r>
              <a:rPr lang="en-US" dirty="0"/>
              <a:t>current support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8348433" cy="363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87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28600" y="3505200"/>
            <a:ext cx="8693749" cy="2438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4336" y="2129877"/>
            <a:ext cx="8228013" cy="4052149"/>
          </a:xfrm>
        </p:spPr>
        <p:txBody>
          <a:bodyPr>
            <a:normAutofit/>
          </a:bodyPr>
          <a:lstStyle/>
          <a:p>
            <a:r>
              <a:rPr lang="en-US" sz="2400" dirty="0"/>
              <a:t>A </a:t>
            </a:r>
            <a:r>
              <a:rPr lang="en-US" sz="2400" b="1" dirty="0"/>
              <a:t>finite state transducer</a:t>
            </a:r>
            <a:r>
              <a:rPr lang="en-US" sz="2400" dirty="0"/>
              <a:t> (</a:t>
            </a:r>
            <a:r>
              <a:rPr lang="en-US" sz="2400" b="1" dirty="0"/>
              <a:t>FST</a:t>
            </a:r>
            <a:r>
              <a:rPr lang="en-US" sz="2400" dirty="0"/>
              <a:t>) is a finite state </a:t>
            </a:r>
            <a:r>
              <a:rPr lang="en-US" sz="2400" dirty="0" smtClean="0"/>
              <a:t>machine with </a:t>
            </a:r>
            <a:r>
              <a:rPr lang="en-US" sz="2400" dirty="0"/>
              <a:t>two tapes: an input tape and an output tape.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29828"/>
            <a:ext cx="7236619" cy="994172"/>
          </a:xfrm>
        </p:spPr>
        <p:txBody>
          <a:bodyPr/>
          <a:lstStyle/>
          <a:p>
            <a:r>
              <a:rPr lang="en-US" dirty="0"/>
              <a:t>Finite </a:t>
            </a:r>
            <a:r>
              <a:rPr lang="en-US" dirty="0"/>
              <a:t>Automata </a:t>
            </a:r>
            <a:r>
              <a:rPr lang="en-US" dirty="0" smtClean="0"/>
              <a:t>Transducer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50" y="3823633"/>
            <a:ext cx="8470847" cy="194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1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381000"/>
            <a:ext cx="9524999" cy="1295400"/>
          </a:xfrm>
        </p:spPr>
        <p:txBody>
          <a:bodyPr/>
          <a:lstStyle/>
          <a:p>
            <a:r>
              <a:rPr lang="en-US" dirty="0" smtClean="0"/>
              <a:t>Flexibility–Regular Expression Style 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62000" y="3048000"/>
            <a:ext cx="7930166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chemeClr val="tx1"/>
                </a:solidFill>
              </a:rPr>
              <a:t>Pattern: DE-LEVEL DEGREE ( IN | OF ) DT? MAJOR</a:t>
            </a:r>
          </a:p>
          <a:p>
            <a:endParaRPr lang="en-US" sz="2100" dirty="0">
              <a:solidFill>
                <a:schemeClr val="tx1"/>
              </a:solidFill>
            </a:endParaRPr>
          </a:p>
          <a:p>
            <a:endParaRPr lang="en-US" sz="2100" dirty="0"/>
          </a:p>
          <a:p>
            <a:r>
              <a:rPr lang="en-US" dirty="0" err="1">
                <a:solidFill>
                  <a:schemeClr val="accent2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seqMatcher</a:t>
            </a:r>
            <a:r>
              <a:rPr lang="en-US" dirty="0">
                <a:solidFill>
                  <a:schemeClr val="accent2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 =</a:t>
            </a:r>
            <a:r>
              <a:rPr lang="en-US" dirty="0" err="1">
                <a:solidFill>
                  <a:schemeClr val="accent2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parser.parse</a:t>
            </a:r>
            <a:r>
              <a:rPr lang="en-US" dirty="0">
                <a:solidFill>
                  <a:schemeClr val="accent2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(”DE-LEVEL DEGREE ( IN | OF ) DT? MAJOR”)</a:t>
            </a:r>
          </a:p>
        </p:txBody>
      </p:sp>
    </p:spTree>
    <p:extLst>
      <p:ext uri="{BB962C8B-B14F-4D97-AF65-F5344CB8AC3E}">
        <p14:creationId xmlns:p14="http://schemas.microsoft.com/office/powerpoint/2010/main" val="145174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5609" y="2514600"/>
            <a:ext cx="7790914" cy="2650331"/>
          </a:xfrm>
        </p:spPr>
        <p:txBody>
          <a:bodyPr/>
          <a:lstStyle/>
          <a:p>
            <a:r>
              <a:rPr lang="en-US" sz="2400" dirty="0" smtClean="0"/>
              <a:t>Pattern: </a:t>
            </a:r>
            <a:r>
              <a:rPr lang="en-US" sz="2400" dirty="0"/>
              <a:t>”DE-LEVEL DEGREE (IN | OF) MAJOR</a:t>
            </a:r>
            <a:r>
              <a:rPr lang="en-US" sz="2400" dirty="0" smtClean="0"/>
              <a:t>”</a:t>
            </a:r>
          </a:p>
          <a:p>
            <a:endParaRPr lang="en-US" sz="2400" dirty="0" smtClean="0">
              <a:solidFill>
                <a:schemeClr val="accent6"/>
              </a:solidFill>
            </a:endParaRPr>
          </a:p>
          <a:p>
            <a:r>
              <a:rPr lang="en-US" sz="2400" dirty="0" err="1" smtClean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seqMatcher</a:t>
            </a:r>
            <a:r>
              <a:rPr lang="en-US" sz="2400" dirty="0" smtClean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 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= </a:t>
            </a:r>
            <a:r>
              <a:rPr lang="en-US" sz="2400" dirty="0" err="1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(”DE-LEVEL”) </a:t>
            </a:r>
            <a:r>
              <a:rPr lang="en-US" sz="2400" dirty="0" smtClean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+ </a:t>
            </a:r>
            <a:r>
              <a:rPr lang="en-US" sz="2400" dirty="0" err="1" smtClean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(”DEGREE”) </a:t>
            </a:r>
            <a:r>
              <a:rPr lang="en-US" sz="2400" dirty="0" smtClean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+ ( </a:t>
            </a:r>
            <a:r>
              <a:rPr lang="en-US" sz="2400" dirty="0" err="1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(”IN”) | </a:t>
            </a:r>
            <a:r>
              <a:rPr lang="en-US" sz="2400" dirty="0" err="1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(”OF” ) ) + </a:t>
            </a:r>
            <a:r>
              <a:rPr lang="en-US" sz="2400" dirty="0" err="1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(”MAJOR”)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5766" y="457200"/>
            <a:ext cx="8610600" cy="994172"/>
          </a:xfrm>
        </p:spPr>
        <p:txBody>
          <a:bodyPr>
            <a:normAutofit/>
          </a:bodyPr>
          <a:lstStyle/>
          <a:p>
            <a:r>
              <a:rPr lang="en-US" dirty="0" smtClean="0"/>
              <a:t>Connected </a:t>
            </a:r>
            <a:r>
              <a:rPr lang="en-US" dirty="0"/>
              <a:t>by </a:t>
            </a:r>
            <a:r>
              <a:rPr lang="en-US" dirty="0" smtClean="0"/>
              <a:t>Algebra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07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533400"/>
            <a:ext cx="7905750" cy="994172"/>
          </a:xfrm>
        </p:spPr>
        <p:txBody>
          <a:bodyPr>
            <a:normAutofit/>
          </a:bodyPr>
          <a:lstStyle/>
          <a:p>
            <a:r>
              <a:rPr lang="en-US" dirty="0"/>
              <a:t>OO </a:t>
            </a:r>
            <a:r>
              <a:rPr lang="en-US" dirty="0" smtClean="0"/>
              <a:t>Programming Style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5606"/>
            <a:ext cx="8439151" cy="4479131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Pattern: </a:t>
            </a:r>
            <a:r>
              <a:rPr lang="en-US" sz="2400" dirty="0">
                <a:solidFill>
                  <a:schemeClr val="tx1"/>
                </a:solidFill>
              </a:rPr>
              <a:t>”DE-LEVEL DEGREE (IN | OF) MAJOR”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matcher1 = </a:t>
            </a:r>
            <a:r>
              <a:rPr lang="en-US" sz="2400" dirty="0" err="1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(”DE-LEVEL”)</a:t>
            </a:r>
          </a:p>
          <a:p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matcher2 = </a:t>
            </a:r>
            <a:r>
              <a:rPr lang="en-US" sz="2400" dirty="0" err="1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(”DEGREE”)</a:t>
            </a:r>
          </a:p>
          <a:p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matcher3 = </a:t>
            </a:r>
            <a:r>
              <a:rPr lang="en-US" sz="2400" dirty="0" err="1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(”IN”)</a:t>
            </a:r>
          </a:p>
          <a:p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matcher4 = </a:t>
            </a:r>
            <a:r>
              <a:rPr lang="en-US" sz="2400" dirty="0" err="1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(”OF”)</a:t>
            </a:r>
          </a:p>
          <a:p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matcher5 = </a:t>
            </a:r>
            <a:r>
              <a:rPr lang="en-US" sz="2400" dirty="0" err="1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(”MAJOR”)</a:t>
            </a:r>
          </a:p>
          <a:p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matcher6 = </a:t>
            </a:r>
            <a:r>
              <a:rPr lang="en-US" sz="2400" dirty="0" err="1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AlternateMatcher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([matcher3,matcher4])</a:t>
            </a:r>
          </a:p>
          <a:p>
            <a:r>
              <a:rPr lang="en-US" sz="2400" dirty="0" err="1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seqMatcher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 = </a:t>
            </a:r>
            <a:r>
              <a:rPr lang="en-US" sz="2400" dirty="0" err="1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SeqMatcher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([matcher1, matcher2, matcher6, matcher5])</a:t>
            </a:r>
          </a:p>
        </p:txBody>
      </p:sp>
    </p:spTree>
    <p:extLst>
      <p:ext uri="{BB962C8B-B14F-4D97-AF65-F5344CB8AC3E}">
        <p14:creationId xmlns:p14="http://schemas.microsoft.com/office/powerpoint/2010/main" val="312188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458093" y="1676400"/>
            <a:ext cx="8419361" cy="4953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0599" y="457200"/>
            <a:ext cx="8426856" cy="994172"/>
          </a:xfrm>
        </p:spPr>
        <p:txBody>
          <a:bodyPr/>
          <a:lstStyle/>
          <a:p>
            <a:r>
              <a:rPr lang="en-US" dirty="0"/>
              <a:t>Problems of Keyword Searching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70" y="1752600"/>
            <a:ext cx="7714068" cy="48006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 bwMode="auto">
          <a:xfrm>
            <a:off x="6019800" y="1600200"/>
            <a:ext cx="2362200" cy="8382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83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8456" y="457200"/>
            <a:ext cx="7905750" cy="994172"/>
          </a:xfrm>
        </p:spPr>
        <p:txBody>
          <a:bodyPr>
            <a:normAutofit/>
          </a:bodyPr>
          <a:lstStyle/>
          <a:p>
            <a:r>
              <a:rPr lang="en-US" dirty="0"/>
              <a:t>Simplicity   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5606"/>
            <a:ext cx="8439151" cy="4479131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Easy to </a:t>
            </a:r>
            <a:r>
              <a:rPr lang="en-US" sz="2400" dirty="0" smtClean="0">
                <a:solidFill>
                  <a:schemeClr val="tx1"/>
                </a:solidFill>
              </a:rPr>
              <a:t>implement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 accuracy </a:t>
            </a:r>
            <a:r>
              <a:rPr lang="en-US" sz="2400" dirty="0" smtClean="0">
                <a:solidFill>
                  <a:schemeClr val="tx1"/>
                </a:solidFill>
              </a:rPr>
              <a:t>increase</a:t>
            </a:r>
            <a:r>
              <a:rPr lang="en-US" altLang="zh-CN" sz="2400" dirty="0" smtClean="0">
                <a:solidFill>
                  <a:schemeClr val="tx1"/>
                </a:solidFill>
              </a:rPr>
              <a:t>s</a:t>
            </a:r>
            <a:r>
              <a:rPr lang="en-US" sz="2400" dirty="0" smtClean="0">
                <a:solidFill>
                  <a:schemeClr val="tx1"/>
                </a:solidFill>
              </a:rPr>
              <a:t> as the number of patterns increases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Faster: Time Complexity   O(n)  </a:t>
            </a:r>
          </a:p>
          <a:p>
            <a:pPr marL="457200" lvl="1" indent="0"/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Conditional Random Fields(CRFs</a:t>
            </a:r>
            <a:r>
              <a:rPr lang="en-US" sz="2400" dirty="0" smtClean="0">
                <a:solidFill>
                  <a:schemeClr val="tx1"/>
                </a:solidFill>
              </a:rPr>
              <a:t>), </a:t>
            </a:r>
            <a:r>
              <a:rPr lang="en-US" sz="2400" dirty="0">
                <a:solidFill>
                  <a:schemeClr val="tx1"/>
                </a:solidFill>
              </a:rPr>
              <a:t>using </a:t>
            </a:r>
            <a:r>
              <a:rPr lang="en-US" sz="2400" dirty="0" smtClean="0">
                <a:solidFill>
                  <a:schemeClr val="tx1"/>
                </a:solidFill>
              </a:rPr>
              <a:t>Viterbi </a:t>
            </a:r>
            <a:r>
              <a:rPr lang="en-US" sz="2400" dirty="0">
                <a:solidFill>
                  <a:schemeClr val="tx1"/>
                </a:solidFill>
              </a:rPr>
              <a:t>algorithm </a:t>
            </a:r>
            <a:r>
              <a:rPr lang="en-US" sz="2400" dirty="0" smtClean="0">
                <a:solidFill>
                  <a:schemeClr val="tx1"/>
                </a:solidFill>
              </a:rPr>
              <a:t>O(</a:t>
            </a:r>
            <a:r>
              <a:rPr lang="en-US" sz="2400" dirty="0"/>
              <a:t>n</a:t>
            </a:r>
            <a:r>
              <a:rPr lang="en-US" sz="2400" baseline="30000" dirty="0" smtClean="0"/>
              <a:t>2</a:t>
            </a:r>
            <a:r>
              <a:rPr lang="en-US" sz="2400" dirty="0" smtClean="0">
                <a:solidFill>
                  <a:schemeClr val="tx1"/>
                </a:solidFill>
              </a:rPr>
              <a:t>t)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41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96399"/>
            <a:ext cx="7905750" cy="994172"/>
          </a:xfrm>
        </p:spPr>
        <p:txBody>
          <a:bodyPr>
            <a:normAutofit/>
          </a:bodyPr>
          <a:lstStyle/>
          <a:p>
            <a:r>
              <a:rPr lang="en-US" dirty="0"/>
              <a:t>Simplicity   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5606"/>
            <a:ext cx="8439151" cy="4479131"/>
          </a:xfrm>
        </p:spPr>
        <p:txBody>
          <a:bodyPr>
            <a:noAutofit/>
          </a:bodyPr>
          <a:lstStyle/>
          <a:p>
            <a:pPr marL="0" indent="0"/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76400" y="2059707"/>
            <a:ext cx="5562600" cy="452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409760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2362200"/>
            <a:ext cx="7343775" cy="2075745"/>
          </a:xfrm>
        </p:spPr>
        <p:txBody>
          <a:bodyPr>
            <a:noAutofit/>
          </a:bodyPr>
          <a:lstStyle/>
          <a:p>
            <a:r>
              <a:rPr lang="en-US" sz="4800" dirty="0"/>
              <a:t>Ontology </a:t>
            </a:r>
            <a:r>
              <a:rPr lang="en-US" sz="4800" dirty="0" smtClean="0"/>
              <a:t>Construction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17858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133600"/>
            <a:ext cx="8228013" cy="41910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sz="2400" dirty="0"/>
              <a:t>A high-level language such as Java, Groovy, Ruby or Python; we use Java and Groovy extensively</a:t>
            </a:r>
          </a:p>
          <a:p>
            <a:endParaRPr lang="en-US" sz="2400" dirty="0"/>
          </a:p>
          <a:p>
            <a:r>
              <a:rPr lang="en-US" sz="2400" dirty="0"/>
              <a:t>HTML5/CSS3/JavaScript, web standards, jQuery or frameworks like </a:t>
            </a:r>
            <a:r>
              <a:rPr lang="en-US" sz="2400" dirty="0" err="1"/>
              <a:t>AngularJS</a:t>
            </a:r>
            <a:r>
              <a:rPr lang="en-US" sz="2400" dirty="0"/>
              <a:t> would be great</a:t>
            </a:r>
          </a:p>
          <a:p>
            <a:endParaRPr lang="en-US" sz="2400" dirty="0"/>
          </a:p>
          <a:p>
            <a:r>
              <a:rPr lang="en-US" sz="2400" dirty="0"/>
              <a:t>HTML CSS and </a:t>
            </a:r>
            <a:r>
              <a:rPr lang="en-US" sz="2400" dirty="0" err="1"/>
              <a:t>Javascript</a:t>
            </a:r>
            <a:r>
              <a:rPr lang="en-US" sz="2400" dirty="0"/>
              <a:t> a must 4. Experience with AJAX, XML, XSL, XSLT, CSS, JavaScript, JQuery, HTML and Web Services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075613" cy="994172"/>
          </a:xfrm>
        </p:spPr>
        <p:txBody>
          <a:bodyPr/>
          <a:lstStyle/>
          <a:p>
            <a:r>
              <a:rPr lang="en-US" dirty="0"/>
              <a:t>Find Terms </a:t>
            </a:r>
            <a:r>
              <a:rPr lang="en-US" dirty="0"/>
              <a:t>in </a:t>
            </a:r>
            <a:r>
              <a:rPr lang="en-US" dirty="0"/>
              <a:t>Job Descriptions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14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0"/>
            <a:ext cx="8228013" cy="4244871"/>
          </a:xfrm>
        </p:spPr>
        <p:txBody>
          <a:bodyPr/>
          <a:lstStyle/>
          <a:p>
            <a:r>
              <a:rPr lang="en-US" sz="2800" dirty="0" smtClean="0"/>
              <a:t>&lt; term </a:t>
            </a:r>
            <a:r>
              <a:rPr lang="en-US" sz="2800" dirty="0"/>
              <a:t>, * , *, </a:t>
            </a:r>
            <a:r>
              <a:rPr lang="en-US" sz="2800" dirty="0" smtClean="0"/>
              <a:t>term &gt;  ,   &lt; term </a:t>
            </a:r>
            <a:r>
              <a:rPr lang="en-US" sz="2800" dirty="0"/>
              <a:t>, * , *, and </a:t>
            </a:r>
            <a:r>
              <a:rPr lang="en-US" sz="2800" dirty="0" smtClean="0"/>
              <a:t>term &gt; </a:t>
            </a:r>
          </a:p>
          <a:p>
            <a:r>
              <a:rPr lang="en-US" sz="2800" dirty="0" smtClean="0"/>
              <a:t>Bootstrap approach 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2400" dirty="0" smtClean="0"/>
              <a:t>Collecting fifty initial terms manually, and adding them  to term list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2400" dirty="0" smtClean="0"/>
              <a:t>Using the pattern matching library to find new terms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2400" dirty="0" smtClean="0"/>
              <a:t>Checking the found terms on </a:t>
            </a:r>
            <a:r>
              <a:rPr lang="en-US" sz="2400" dirty="0" err="1" smtClean="0"/>
              <a:t>Dbpedia</a:t>
            </a:r>
            <a:r>
              <a:rPr lang="en-US" sz="2400" dirty="0" smtClean="0"/>
              <a:t> </a:t>
            </a:r>
          </a:p>
          <a:p>
            <a:pPr marL="1085850" lvl="2" indent="-342900">
              <a:buFont typeface="+mj-lt"/>
              <a:buAutoNum type="arabicPeriod"/>
            </a:pPr>
            <a:r>
              <a:rPr lang="en-US" sz="2000" dirty="0" smtClean="0"/>
              <a:t>under </a:t>
            </a:r>
            <a:r>
              <a:rPr lang="en-US" sz="2000" dirty="0"/>
              <a:t>the </a:t>
            </a:r>
            <a:r>
              <a:rPr lang="en-US" sz="2000" dirty="0" smtClean="0"/>
              <a:t>technical categories </a:t>
            </a:r>
            <a:r>
              <a:rPr lang="en-US" sz="2000" dirty="0"/>
              <a:t>like </a:t>
            </a:r>
            <a:r>
              <a:rPr lang="en-US" sz="2000" dirty="0" smtClean="0"/>
              <a:t>software</a:t>
            </a:r>
            <a:r>
              <a:rPr lang="en-US" sz="2000" dirty="0"/>
              <a:t>, programming </a:t>
            </a:r>
            <a:r>
              <a:rPr lang="en-US" sz="2000" dirty="0" smtClean="0"/>
              <a:t>language and so on.  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2400" dirty="0" smtClean="0"/>
              <a:t>Adding the new terms in to term list</a:t>
            </a:r>
          </a:p>
          <a:p>
            <a:pPr marL="68580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3459" y="53340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Bootstrap </a:t>
            </a:r>
            <a:r>
              <a:rPr lang="en-US" dirty="0" smtClean="0">
                <a:solidFill>
                  <a:schemeClr val="tx1"/>
                </a:solidFill>
              </a:rPr>
              <a:t>Approach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75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381000" y="1828800"/>
            <a:ext cx="8458200" cy="449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/>
              <a:t>Bootstrap </a:t>
            </a:r>
            <a:r>
              <a:rPr lang="en-US" dirty="0"/>
              <a:t>Approach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133600"/>
            <a:ext cx="8149202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08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9190" y="2125267"/>
            <a:ext cx="6450806" cy="67865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34092" y="562777"/>
            <a:ext cx="7343775" cy="994172"/>
          </a:xfrm>
        </p:spPr>
        <p:txBody>
          <a:bodyPr/>
          <a:lstStyle/>
          <a:p>
            <a:r>
              <a:rPr lang="en-US" dirty="0"/>
              <a:t>Dbpedia Page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190" y="2878932"/>
            <a:ext cx="7263661" cy="326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6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3600"/>
            <a:ext cx="9191884" cy="3505200"/>
          </a:xfrm>
          <a:prstGeom prst="rect">
            <a:avLst/>
          </a:prstGeom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609600" y="533400"/>
            <a:ext cx="7343775" cy="994172"/>
          </a:xfrm>
        </p:spPr>
        <p:txBody>
          <a:bodyPr/>
          <a:lstStyle/>
          <a:p>
            <a:r>
              <a:rPr lang="en-US" dirty="0"/>
              <a:t>Ontology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41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999"/>
            <a:ext cx="9144000" cy="6787387"/>
          </a:xfrm>
        </p:spPr>
      </p:pic>
    </p:spTree>
    <p:extLst>
      <p:ext uri="{BB962C8B-B14F-4D97-AF65-F5344CB8AC3E}">
        <p14:creationId xmlns:p14="http://schemas.microsoft.com/office/powerpoint/2010/main" val="71202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2362200"/>
            <a:ext cx="7343775" cy="2075745"/>
          </a:xfrm>
        </p:spPr>
        <p:txBody>
          <a:bodyPr>
            <a:noAutofit/>
          </a:bodyPr>
          <a:lstStyle/>
          <a:p>
            <a:r>
              <a:rPr lang="en-US" sz="4800" dirty="0"/>
              <a:t>Ontology </a:t>
            </a:r>
            <a:r>
              <a:rPr lang="en-US" sz="4800" dirty="0" smtClean="0"/>
              <a:t>Similarity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203237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057400"/>
            <a:ext cx="8228013" cy="3886200"/>
          </a:xfrm>
        </p:spPr>
        <p:txBody>
          <a:bodyPr/>
          <a:lstStyle/>
          <a:p>
            <a:r>
              <a:rPr lang="en-US" sz="2800" dirty="0" smtClean="0"/>
              <a:t>The résumé has the most personal information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Education Background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Work </a:t>
            </a:r>
            <a:r>
              <a:rPr lang="en-US" sz="2400" dirty="0" smtClean="0"/>
              <a:t>experiences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Skills </a:t>
            </a:r>
          </a:p>
          <a:p>
            <a:r>
              <a:rPr lang="en-US" sz="2800" dirty="0" smtClean="0"/>
              <a:t>Using </a:t>
            </a:r>
            <a:r>
              <a:rPr lang="en-US" sz="2800" dirty="0"/>
              <a:t>the résumé </a:t>
            </a:r>
            <a:r>
              <a:rPr lang="en-US" sz="2800" dirty="0" smtClean="0"/>
              <a:t>as a query to search jobs</a:t>
            </a:r>
          </a:p>
          <a:p>
            <a:r>
              <a:rPr lang="en-US" sz="2800" dirty="0" smtClean="0"/>
              <a:t>Ranking the jobs by their similarity scores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8013" cy="701675"/>
          </a:xfrm>
        </p:spPr>
        <p:txBody>
          <a:bodyPr/>
          <a:lstStyle/>
          <a:p>
            <a:r>
              <a:rPr lang="en-US" dirty="0" smtClean="0"/>
              <a:t>Résumés  as Query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76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533400"/>
            <a:ext cx="7343775" cy="994172"/>
          </a:xfrm>
        </p:spPr>
        <p:txBody>
          <a:bodyPr/>
          <a:lstStyle/>
          <a:p>
            <a:r>
              <a:rPr lang="en-US" dirty="0"/>
              <a:t>Résumé </a:t>
            </a:r>
            <a:r>
              <a:rPr lang="en-US" dirty="0"/>
              <a:t>and </a:t>
            </a:r>
            <a:r>
              <a:rPr lang="en-US" dirty="0"/>
              <a:t>Job Description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554964"/>
              </p:ext>
            </p:extLst>
          </p:nvPr>
        </p:nvGraphicFramePr>
        <p:xfrm>
          <a:off x="457200" y="2337766"/>
          <a:ext cx="8229600" cy="3544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0403"/>
                <a:gridCol w="3829197"/>
              </a:tblGrid>
              <a:tr h="55636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Portion of a résumé</a:t>
                      </a:r>
                      <a:endParaRPr lang="en-US" sz="2400" b="1" dirty="0"/>
                    </a:p>
                  </a:txBody>
                  <a:tcPr marL="68580" marR="68580" marT="34290" marB="3429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Portion of  a job description</a:t>
                      </a:r>
                      <a:endParaRPr lang="en-US" sz="2400" b="1" dirty="0"/>
                    </a:p>
                  </a:txBody>
                  <a:tcPr marL="68580" marR="68580" marT="34290" marB="3429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74466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B.S. degree in computer science  </a:t>
                      </a:r>
                    </a:p>
                    <a:p>
                      <a:r>
                        <a:rPr lang="en-US" sz="2000" dirty="0" smtClean="0"/>
                        <a:t>5+ years Java  </a:t>
                      </a:r>
                    </a:p>
                    <a:p>
                      <a:r>
                        <a:rPr lang="en-US" sz="2000" dirty="0" smtClean="0"/>
                        <a:t>2+ year C++   </a:t>
                      </a:r>
                    </a:p>
                    <a:p>
                      <a:r>
                        <a:rPr lang="en-US" sz="2000" dirty="0" smtClean="0"/>
                        <a:t>Some experience in Oracle database  </a:t>
                      </a:r>
                    </a:p>
                    <a:p>
                      <a:r>
                        <a:rPr lang="en-US" sz="2000" dirty="0" smtClean="0"/>
                        <a:t>Other experience like:  </a:t>
                      </a:r>
                    </a:p>
                    <a:p>
                      <a:r>
                        <a:rPr lang="en-US" sz="2000" dirty="0" smtClean="0"/>
                        <a:t>Hibernate, JBOSS, </a:t>
                      </a:r>
                      <a:r>
                        <a:rPr lang="en-US" sz="2000" dirty="0" err="1" smtClean="0"/>
                        <a:t>JUnit</a:t>
                      </a:r>
                      <a:r>
                        <a:rPr lang="en-US" sz="2000" dirty="0" smtClean="0"/>
                        <a:t>, Tomcat etc.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BS degree above    </a:t>
                      </a:r>
                    </a:p>
                    <a:p>
                      <a:r>
                        <a:rPr lang="en-US" sz="2000" dirty="0" smtClean="0"/>
                        <a:t> 4+ years Java   </a:t>
                      </a:r>
                    </a:p>
                    <a:p>
                      <a:r>
                        <a:rPr lang="en-US" sz="2000" dirty="0" smtClean="0"/>
                        <a:t> Some experience of Python    </a:t>
                      </a:r>
                    </a:p>
                    <a:p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Mysql</a:t>
                      </a:r>
                      <a:r>
                        <a:rPr lang="en-US" sz="2000" dirty="0" smtClean="0"/>
                        <a:t>, MS-SQL    </a:t>
                      </a:r>
                    </a:p>
                    <a:p>
                      <a:r>
                        <a:rPr lang="en-US" sz="2000" dirty="0" smtClean="0"/>
                        <a:t> Java web application Server    </a:t>
                      </a:r>
                    </a:p>
                    <a:p>
                      <a:r>
                        <a:rPr lang="en-US" sz="2000" dirty="0" smtClean="0"/>
                        <a:t> OOA/OOD   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746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4809" y="1894010"/>
            <a:ext cx="8228013" cy="4981575"/>
          </a:xfrm>
        </p:spPr>
        <p:txBody>
          <a:bodyPr>
            <a:normAutofit/>
          </a:bodyPr>
          <a:lstStyle/>
          <a:p>
            <a:r>
              <a:rPr lang="en-US" dirty="0"/>
              <a:t>Path-based </a:t>
            </a:r>
            <a:r>
              <a:rPr lang="en-US" dirty="0" smtClean="0"/>
              <a:t>approaches </a:t>
            </a: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They </a:t>
            </a:r>
            <a:r>
              <a:rPr lang="en-US" dirty="0"/>
              <a:t>assume that all links in the </a:t>
            </a:r>
            <a:r>
              <a:rPr lang="en-US" dirty="0" smtClean="0"/>
              <a:t>ontology have uniform distance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4809" y="533400"/>
            <a:ext cx="7343775" cy="994172"/>
          </a:xfrm>
        </p:spPr>
        <p:txBody>
          <a:bodyPr/>
          <a:lstStyle/>
          <a:p>
            <a:r>
              <a:rPr lang="en-US" dirty="0"/>
              <a:t>Ontology similarity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819400"/>
            <a:ext cx="4916718" cy="92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97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1981200"/>
            <a:ext cx="8228013" cy="4981575"/>
          </a:xfrm>
        </p:spPr>
        <p:txBody>
          <a:bodyPr>
            <a:normAutofit/>
          </a:bodyPr>
          <a:lstStyle/>
          <a:p>
            <a:r>
              <a:rPr lang="en-US" dirty="0" smtClean="0"/>
              <a:t>Feature-based measures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5681" y="508025"/>
            <a:ext cx="7343775" cy="994172"/>
          </a:xfrm>
        </p:spPr>
        <p:txBody>
          <a:bodyPr/>
          <a:lstStyle/>
          <a:p>
            <a:r>
              <a:rPr lang="en-US" dirty="0"/>
              <a:t>Ontology similarity</a:t>
            </a:r>
            <a:r>
              <a:rPr lang="en-US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799667"/>
            <a:ext cx="8228013" cy="7207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68067" y="3933378"/>
            <a:ext cx="83934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Only big ontologies </a:t>
            </a:r>
            <a:r>
              <a:rPr lang="en-US" sz="3200" dirty="0">
                <a:solidFill>
                  <a:schemeClr val="tx1"/>
                </a:solidFill>
              </a:rPr>
              <a:t>like </a:t>
            </a:r>
            <a:r>
              <a:rPr lang="en-US" sz="3200" dirty="0" err="1">
                <a:solidFill>
                  <a:schemeClr val="tx1"/>
                </a:solidFill>
              </a:rPr>
              <a:t>Wordnet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have this kind of information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74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1981200"/>
            <a:ext cx="8228013" cy="4981575"/>
          </a:xfrm>
        </p:spPr>
        <p:txBody>
          <a:bodyPr>
            <a:normAutofit/>
          </a:bodyPr>
          <a:lstStyle/>
          <a:p>
            <a:r>
              <a:rPr lang="en-US" dirty="0" smtClean="0"/>
              <a:t> Content-based measures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LCS -- </a:t>
            </a:r>
            <a:r>
              <a:rPr lang="en-US" dirty="0"/>
              <a:t>is the Least Common </a:t>
            </a:r>
            <a:r>
              <a:rPr lang="en-US" dirty="0" err="1"/>
              <a:t>Subsumer</a:t>
            </a:r>
            <a:endParaRPr lang="en-US" dirty="0" smtClean="0"/>
          </a:p>
          <a:p>
            <a:r>
              <a:rPr lang="en-US" dirty="0"/>
              <a:t>IC -- IC is </a:t>
            </a:r>
            <a:r>
              <a:rPr lang="en-US" dirty="0" smtClean="0"/>
              <a:t>Information Content</a:t>
            </a:r>
          </a:p>
          <a:p>
            <a:r>
              <a:rPr lang="en-US" dirty="0" smtClean="0"/>
              <a:t>The </a:t>
            </a:r>
            <a:r>
              <a:rPr lang="en-US" dirty="0"/>
              <a:t>concepts </a:t>
            </a:r>
            <a:r>
              <a:rPr lang="en-US" dirty="0" smtClean="0"/>
              <a:t>must enough common </a:t>
            </a:r>
            <a:r>
              <a:rPr lang="en-US" dirty="0" err="1" smtClean="0"/>
              <a:t>subsumers</a:t>
            </a:r>
            <a:r>
              <a:rPr lang="en-US" dirty="0" smtClean="0"/>
              <a:t>.  </a:t>
            </a:r>
          </a:p>
          <a:p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529828"/>
            <a:ext cx="7343775" cy="994172"/>
          </a:xfrm>
        </p:spPr>
        <p:txBody>
          <a:bodyPr/>
          <a:lstStyle/>
          <a:p>
            <a:r>
              <a:rPr lang="en-US" dirty="0"/>
              <a:t>Ontology similarity</a:t>
            </a:r>
            <a:r>
              <a:rPr lang="en-US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492" y="2895600"/>
            <a:ext cx="54217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05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2298" y="2263726"/>
            <a:ext cx="8228013" cy="4572000"/>
          </a:xfrm>
        </p:spPr>
        <p:txBody>
          <a:bodyPr/>
          <a:lstStyle/>
          <a:p>
            <a:r>
              <a:rPr lang="en-US" sz="2400" dirty="0"/>
              <a:t>A high-level language such as Java, Groovy, Ruby or Python; we use Java and Groovy extensively</a:t>
            </a:r>
          </a:p>
          <a:p>
            <a:endParaRPr lang="en-US" sz="2400" dirty="0"/>
          </a:p>
          <a:p>
            <a:r>
              <a:rPr lang="en-US" sz="2400" dirty="0"/>
              <a:t>HTML5/CSS3/JavaScript, web standards, jQuery or frameworks like </a:t>
            </a:r>
            <a:r>
              <a:rPr lang="en-US" sz="2400" dirty="0" err="1"/>
              <a:t>AngularJS</a:t>
            </a:r>
            <a:r>
              <a:rPr lang="en-US" sz="2400" dirty="0"/>
              <a:t> would be great</a:t>
            </a:r>
          </a:p>
          <a:p>
            <a:endParaRPr lang="en-US" sz="2400" dirty="0"/>
          </a:p>
          <a:p>
            <a:r>
              <a:rPr lang="en-US" sz="2400" dirty="0"/>
              <a:t>HTML CSS and </a:t>
            </a:r>
            <a:r>
              <a:rPr lang="en-US" sz="2400" dirty="0" err="1"/>
              <a:t>Javascript</a:t>
            </a:r>
            <a:r>
              <a:rPr lang="en-US" sz="2400" dirty="0"/>
              <a:t> a must 4. Experience with AJAX, XML, XSL, XSLT, CSS, JavaScript, JQuery, HTML and Web Services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2298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/>
              <a:t>Statistical-based </a:t>
            </a:r>
            <a:r>
              <a:rPr lang="en-US" dirty="0"/>
              <a:t>Measure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20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2298" y="2263726"/>
            <a:ext cx="8228013" cy="337507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Related </a:t>
            </a:r>
            <a:r>
              <a:rPr lang="en-US" sz="2800" dirty="0"/>
              <a:t>skills always exist in the job </a:t>
            </a:r>
            <a:r>
              <a:rPr lang="en-US" sz="2800" dirty="0" smtClean="0"/>
              <a:t>description simultaneously.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The smaller the distance of two skills, the closer the relationship between them.  </a:t>
            </a:r>
            <a:endParaRPr lang="en-US" sz="2800" dirty="0"/>
          </a:p>
          <a:p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2298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/>
              <a:t>Statistical-based Measure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41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686800" cy="498157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800" dirty="0" smtClean="0"/>
              <a:t>The </a:t>
            </a:r>
            <a:r>
              <a:rPr lang="en-US" sz="2800" b="1" dirty="0" smtClean="0"/>
              <a:t>numerator</a:t>
            </a:r>
            <a:r>
              <a:rPr lang="zh-CN" altLang="en-US" sz="2800" dirty="0" smtClean="0"/>
              <a:t>： </a:t>
            </a:r>
            <a:r>
              <a:rPr lang="en-US" altLang="zh-CN" sz="2800" dirty="0" smtClean="0"/>
              <a:t>T</a:t>
            </a:r>
            <a:r>
              <a:rPr lang="en-US" sz="2800" dirty="0" smtClean="0"/>
              <a:t>he </a:t>
            </a:r>
            <a:r>
              <a:rPr lang="en-US" sz="2800" dirty="0"/>
              <a:t>ratio of the number of documents in which the two terms exist together </a:t>
            </a:r>
            <a:r>
              <a:rPr lang="en-US" sz="2800" dirty="0" smtClean="0"/>
              <a:t>  </a:t>
            </a:r>
            <a:r>
              <a:rPr lang="en-US" sz="2800" dirty="0"/>
              <a:t>to the number of </a:t>
            </a:r>
            <a:r>
              <a:rPr lang="en-US" sz="2800" dirty="0" smtClean="0"/>
              <a:t>documents that </a:t>
            </a:r>
            <a:r>
              <a:rPr lang="en-US" sz="2800" dirty="0"/>
              <a:t>have </a:t>
            </a:r>
            <a:r>
              <a:rPr lang="en-US" sz="2800" dirty="0" smtClean="0"/>
              <a:t>at </a:t>
            </a:r>
            <a:r>
              <a:rPr lang="en-US" sz="2800" dirty="0"/>
              <a:t>least one </a:t>
            </a:r>
            <a:r>
              <a:rPr lang="en-US" sz="2800" dirty="0" smtClean="0"/>
              <a:t>them.</a:t>
            </a:r>
          </a:p>
          <a:p>
            <a:r>
              <a:rPr lang="en-US" sz="2800" dirty="0" smtClean="0"/>
              <a:t>The </a:t>
            </a:r>
            <a:r>
              <a:rPr lang="en-US" sz="2800" b="1" dirty="0" smtClean="0"/>
              <a:t>denominator</a:t>
            </a:r>
            <a:r>
              <a:rPr lang="zh-CN" altLang="en-US" sz="2800" dirty="0" smtClean="0"/>
              <a:t>：</a:t>
            </a:r>
            <a:r>
              <a:rPr lang="en-US" sz="2800" dirty="0" smtClean="0"/>
              <a:t> </a:t>
            </a:r>
            <a:r>
              <a:rPr lang="en-US" altLang="zh-CN" sz="2800" dirty="0" smtClean="0"/>
              <a:t>T</a:t>
            </a:r>
            <a:r>
              <a:rPr lang="en-US" sz="2800" dirty="0" smtClean="0"/>
              <a:t>he </a:t>
            </a:r>
            <a:r>
              <a:rPr lang="en-US" sz="2800" dirty="0"/>
              <a:t>average </a:t>
            </a:r>
            <a:r>
              <a:rPr lang="en-US" sz="2800" dirty="0" smtClean="0"/>
              <a:t>log </a:t>
            </a:r>
            <a:r>
              <a:rPr lang="en-US" sz="2800" dirty="0"/>
              <a:t>value of minimum distance </a:t>
            </a:r>
            <a:r>
              <a:rPr lang="en-US" sz="2800" dirty="0" smtClean="0"/>
              <a:t>of </a:t>
            </a:r>
            <a:r>
              <a:rPr lang="en-US" sz="2800" dirty="0"/>
              <a:t>the two terms in </a:t>
            </a:r>
            <a:r>
              <a:rPr lang="en-US" sz="2800" dirty="0" smtClean="0"/>
              <a:t>the documents </a:t>
            </a:r>
            <a:r>
              <a:rPr lang="en-US" sz="2800" dirty="0"/>
              <a:t>that have them both.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46067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/>
              <a:t>Statistical-based Measure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021086"/>
            <a:ext cx="5406687" cy="118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77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533400"/>
            <a:ext cx="7343775" cy="994172"/>
          </a:xfrm>
        </p:spPr>
        <p:txBody>
          <a:bodyPr/>
          <a:lstStyle/>
          <a:p>
            <a:r>
              <a:rPr lang="en-US" dirty="0"/>
              <a:t>Statistical-based Measure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76400"/>
            <a:ext cx="8512876" cy="456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58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1143000"/>
            <a:ext cx="6772275" cy="99417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Combine Keyword Search and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Résumé 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Matching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400" y="2971800"/>
            <a:ext cx="703269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Users’ preference is important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Keyword represents personal preference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Ranking by the similarity values 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17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590800"/>
            <a:ext cx="4648200" cy="1219200"/>
          </a:xfrm>
        </p:spPr>
        <p:txBody>
          <a:bodyPr/>
          <a:lstStyle/>
          <a:p>
            <a:r>
              <a:rPr lang="en-US" sz="5400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29454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3957063" y="1774930"/>
            <a:ext cx="4926935" cy="44734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90584" y="1802412"/>
            <a:ext cx="3109816" cy="41411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9227" y="572574"/>
            <a:ext cx="6772275" cy="994172"/>
          </a:xfrm>
        </p:spPr>
        <p:txBody>
          <a:bodyPr/>
          <a:lstStyle/>
          <a:p>
            <a:r>
              <a:rPr lang="en-US" altLang="zh-CN" dirty="0"/>
              <a:t>Job Finder</a:t>
            </a:r>
            <a:endParaRPr lang="en-US" dirty="0"/>
          </a:p>
        </p:txBody>
      </p:sp>
      <p:sp>
        <p:nvSpPr>
          <p:cNvPr id="6" name="左右箭头 16"/>
          <p:cNvSpPr/>
          <p:nvPr/>
        </p:nvSpPr>
        <p:spPr>
          <a:xfrm>
            <a:off x="3200400" y="3604323"/>
            <a:ext cx="722499" cy="28187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365" y="1802412"/>
            <a:ext cx="4908634" cy="3988788"/>
          </a:xfrm>
          <a:prstGeom prst="rect">
            <a:avLst/>
          </a:prstGeom>
        </p:spPr>
      </p:pic>
      <p:pic>
        <p:nvPicPr>
          <p:cNvPr id="1026" name="Picture 2" descr="http://img.bestsampleresume.com/img1/Software-Developer-Resum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59" y="1905387"/>
            <a:ext cx="2903193" cy="388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11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9994" y="2438400"/>
            <a:ext cx="8228013" cy="3024188"/>
          </a:xfrm>
        </p:spPr>
        <p:txBody>
          <a:bodyPr/>
          <a:lstStyle/>
          <a:p>
            <a:r>
              <a:rPr lang="en-US" dirty="0" smtClean="0"/>
              <a:t>Accuracy of </a:t>
            </a:r>
            <a:r>
              <a:rPr lang="en-US" dirty="0"/>
              <a:t>Information </a:t>
            </a:r>
            <a:r>
              <a:rPr lang="en-US" dirty="0" smtClean="0"/>
              <a:t>Extraction </a:t>
            </a:r>
            <a:r>
              <a:rPr lang="en-US" altLang="zh-CN" dirty="0" smtClean="0"/>
              <a:t>Comparing to CRFs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9994" y="533400"/>
            <a:ext cx="7467600" cy="994172"/>
          </a:xfrm>
        </p:spPr>
        <p:txBody>
          <a:bodyPr/>
          <a:lstStyle/>
          <a:p>
            <a:r>
              <a:rPr lang="en-US" dirty="0"/>
              <a:t>Information Extraction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17" y="3810000"/>
            <a:ext cx="7869090" cy="196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4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438398"/>
            <a:ext cx="8228013" cy="4724401"/>
          </a:xfrm>
        </p:spPr>
        <p:txBody>
          <a:bodyPr/>
          <a:lstStyle/>
          <a:p>
            <a:r>
              <a:rPr lang="en-US" dirty="0" smtClean="0"/>
              <a:t>NDCG </a:t>
            </a:r>
            <a:r>
              <a:rPr lang="en-US" dirty="0">
                <a:solidFill>
                  <a:schemeClr val="tx1"/>
                </a:solidFill>
              </a:rPr>
              <a:t>–</a:t>
            </a:r>
            <a:r>
              <a:rPr lang="en-US" dirty="0" smtClean="0"/>
              <a:t> Normalized </a:t>
            </a:r>
            <a:r>
              <a:rPr lang="en-US" dirty="0"/>
              <a:t>Discounted Cumulative </a:t>
            </a:r>
            <a:r>
              <a:rPr lang="en-US" dirty="0" smtClean="0"/>
              <a:t>Gain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rel</a:t>
            </a:r>
            <a:r>
              <a:rPr lang="en-US" baseline="-25000" dirty="0" err="1" smtClean="0">
                <a:latin typeface="Calibri" panose="020F0502020204030204" pitchFamily="34" charset="0"/>
              </a:rPr>
              <a:t>i</a:t>
            </a:r>
            <a:r>
              <a:rPr lang="en-US" baseline="-25000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is the </a:t>
            </a:r>
            <a:r>
              <a:rPr lang="en-US" dirty="0">
                <a:solidFill>
                  <a:schemeClr val="tx1"/>
                </a:solidFill>
              </a:rPr>
              <a:t>relevance score assessors </a:t>
            </a:r>
            <a:r>
              <a:rPr lang="en-US" dirty="0" smtClean="0">
                <a:solidFill>
                  <a:schemeClr val="tx1"/>
                </a:solidFill>
              </a:rPr>
              <a:t>given </a:t>
            </a:r>
            <a:r>
              <a:rPr lang="en-US" dirty="0">
                <a:solidFill>
                  <a:schemeClr val="tx1"/>
                </a:solidFill>
              </a:rPr>
              <a:t>to document </a:t>
            </a:r>
            <a:r>
              <a:rPr lang="en-US" dirty="0" smtClean="0">
                <a:solidFill>
                  <a:schemeClr val="tx1"/>
                </a:solidFill>
              </a:rPr>
              <a:t>d </a:t>
            </a:r>
            <a:r>
              <a:rPr lang="en-US" dirty="0">
                <a:solidFill>
                  <a:schemeClr val="tx1"/>
                </a:solidFill>
              </a:rPr>
              <a:t>for query </a:t>
            </a:r>
            <a:r>
              <a:rPr lang="en-US" dirty="0" smtClean="0">
                <a:solidFill>
                  <a:schemeClr val="tx1"/>
                </a:solidFill>
              </a:rPr>
              <a:t>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4007" y="529829"/>
            <a:ext cx="7343775" cy="994172"/>
          </a:xfrm>
        </p:spPr>
        <p:txBody>
          <a:bodyPr/>
          <a:lstStyle/>
          <a:p>
            <a:r>
              <a:rPr lang="en-US" dirty="0"/>
              <a:t>Ontology Similarity 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let 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 the relevance score assessors gave to document 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for query 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2050" name="Picture 2" descr="$R(j,d)$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-144463"/>
            <a:ext cx="466725" cy="31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$d$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700" y="-144463"/>
            <a:ext cx="114300" cy="29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$j$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550" y="-144463"/>
            <a:ext cx="85725" cy="29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 \mathrm{DCG_{p}} = \sum_{i=1}^{p} \frac{ 2^{rel_{i}} - 1 }{ \log_{2}(i+1)} 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63" y="3962398"/>
            <a:ext cx="3294641" cy="91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 \mathrm{nDCG_{p}} = \frac{DCG_{p}}{IDCG_{p}} 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318" y="3962398"/>
            <a:ext cx="3070464" cy="91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17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7724" y="533400"/>
            <a:ext cx="7343775" cy="994172"/>
          </a:xfrm>
        </p:spPr>
        <p:txBody>
          <a:bodyPr/>
          <a:lstStyle/>
          <a:p>
            <a:r>
              <a:rPr lang="en-US" dirty="0"/>
              <a:t>Ontology </a:t>
            </a:r>
            <a:r>
              <a:rPr lang="en-US" dirty="0"/>
              <a:t>Similarity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734" y="1905000"/>
            <a:ext cx="6769526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22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9423" y="1828800"/>
            <a:ext cx="6931264" cy="47244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533400"/>
            <a:ext cx="7343775" cy="994172"/>
          </a:xfrm>
        </p:spPr>
        <p:txBody>
          <a:bodyPr/>
          <a:lstStyle/>
          <a:p>
            <a:r>
              <a:rPr lang="en-US" dirty="0"/>
              <a:t>Ontology </a:t>
            </a:r>
            <a:r>
              <a:rPr lang="en-US" dirty="0"/>
              <a:t>Similarity </a:t>
            </a:r>
          </a:p>
        </p:txBody>
      </p:sp>
    </p:spTree>
    <p:extLst>
      <p:ext uri="{BB962C8B-B14F-4D97-AF65-F5344CB8AC3E}">
        <p14:creationId xmlns:p14="http://schemas.microsoft.com/office/powerpoint/2010/main" val="199422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362200"/>
            <a:ext cx="8228013" cy="4191000"/>
          </a:xfrm>
        </p:spPr>
        <p:txBody>
          <a:bodyPr/>
          <a:lstStyle/>
          <a:p>
            <a:r>
              <a:rPr lang="en-US" sz="2700" dirty="0"/>
              <a:t>NDCG </a:t>
            </a:r>
            <a:endParaRPr lang="en-US" sz="2700" dirty="0" smtClean="0"/>
          </a:p>
          <a:p>
            <a:r>
              <a:rPr lang="en-US" sz="2700" dirty="0" err="1" smtClean="0"/>
              <a:t>Precision@K</a:t>
            </a:r>
            <a:r>
              <a:rPr lang="en-US" sz="2700" dirty="0" smtClean="0"/>
              <a:t> </a:t>
            </a:r>
            <a:endParaRPr lang="en-US" sz="2700" dirty="0"/>
          </a:p>
          <a:p>
            <a:r>
              <a:rPr lang="en-US" dirty="0" smtClean="0"/>
              <a:t>The </a:t>
            </a:r>
            <a:r>
              <a:rPr lang="en-US" dirty="0"/>
              <a:t>proportion of relevant documents in the first </a:t>
            </a:r>
            <a:r>
              <a:rPr lang="en-US" dirty="0" smtClean="0"/>
              <a:t>K results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457200"/>
            <a:ext cx="8610600" cy="994172"/>
          </a:xfrm>
        </p:spPr>
        <p:txBody>
          <a:bodyPr/>
          <a:lstStyle/>
          <a:p>
            <a:r>
              <a:rPr lang="en-US" dirty="0"/>
              <a:t> Résumé </a:t>
            </a:r>
            <a:r>
              <a:rPr lang="en-US" dirty="0"/>
              <a:t>–</a:t>
            </a:r>
            <a:r>
              <a:rPr lang="en-US" dirty="0"/>
              <a:t> Job Matching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724400"/>
            <a:ext cx="4724400" cy="144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46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5126" y="1752600"/>
            <a:ext cx="8228013" cy="4419600"/>
          </a:xfrm>
        </p:spPr>
        <p:txBody>
          <a:bodyPr/>
          <a:lstStyle/>
          <a:p>
            <a:r>
              <a:rPr lang="en-US" sz="2800" dirty="0" smtClean="0"/>
              <a:t>KL</a:t>
            </a:r>
            <a:r>
              <a:rPr lang="zh-CN" altLang="en-US" sz="2800" dirty="0" smtClean="0"/>
              <a:t>： </a:t>
            </a:r>
            <a:r>
              <a:rPr lang="en-US" altLang="zh-CN" sz="2800" dirty="0" err="1"/>
              <a:t>Kullback-Leibler</a:t>
            </a:r>
            <a:r>
              <a:rPr lang="en-US" altLang="zh-CN" sz="2800" dirty="0"/>
              <a:t> divergence </a:t>
            </a:r>
            <a:endParaRPr lang="en-US" altLang="zh-CN" sz="2800" dirty="0" smtClean="0"/>
          </a:p>
          <a:p>
            <a:r>
              <a:rPr lang="en-US" altLang="zh-CN" sz="2800" dirty="0" smtClean="0"/>
              <a:t>   A </a:t>
            </a:r>
            <a:r>
              <a:rPr lang="en-US" altLang="zh-CN" sz="2800" dirty="0"/>
              <a:t>non-symmetric measure of the difference </a:t>
            </a:r>
            <a:r>
              <a:rPr lang="en-US" altLang="zh-CN" sz="2800" dirty="0" smtClean="0"/>
              <a:t>between two </a:t>
            </a:r>
            <a:r>
              <a:rPr lang="en-US" altLang="zh-CN" sz="2800" dirty="0"/>
              <a:t>probability </a:t>
            </a:r>
            <a:r>
              <a:rPr lang="en-US" altLang="zh-CN" sz="2800" dirty="0" smtClean="0"/>
              <a:t>distributions of </a:t>
            </a:r>
            <a:r>
              <a:rPr lang="en-US" altLang="zh-CN" sz="2800" dirty="0"/>
              <a:t>P and Q.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to Compare With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733800"/>
            <a:ext cx="6553200" cy="143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5126" y="1752600"/>
            <a:ext cx="8228013" cy="4419600"/>
          </a:xfrm>
        </p:spPr>
        <p:txBody>
          <a:bodyPr/>
          <a:lstStyle/>
          <a:p>
            <a:r>
              <a:rPr lang="en-US" sz="2800" dirty="0" smtClean="0"/>
              <a:t>T</a:t>
            </a:r>
            <a:r>
              <a:rPr lang="en-US" altLang="zh-CN" sz="2800" dirty="0" smtClean="0"/>
              <a:t>F</a:t>
            </a:r>
            <a:r>
              <a:rPr lang="en-US" sz="2800" dirty="0" smtClean="0"/>
              <a:t>-IDF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r>
              <a:rPr lang="en-US" altLang="zh-CN" sz="2800" dirty="0" smtClean="0"/>
              <a:t>TF: The term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frequency </a:t>
            </a:r>
          </a:p>
          <a:p>
            <a:r>
              <a:rPr lang="en-US" altLang="zh-CN" sz="2800" dirty="0" smtClean="0"/>
              <a:t>IDF: The </a:t>
            </a:r>
            <a:r>
              <a:rPr lang="en-US" altLang="zh-CN" sz="2800" dirty="0"/>
              <a:t>inverse document frequency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to Compare With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074" y="3514913"/>
            <a:ext cx="4218236" cy="7179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2657" y="4529773"/>
            <a:ext cx="3979069" cy="93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0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7271" y="1676400"/>
            <a:ext cx="8228013" cy="4981575"/>
          </a:xfrm>
        </p:spPr>
        <p:txBody>
          <a:bodyPr/>
          <a:lstStyle/>
          <a:p>
            <a:r>
              <a:rPr lang="en-US" dirty="0"/>
              <a:t>Okapi BM25: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bag-of-words retrieval </a:t>
            </a:r>
            <a:r>
              <a:rPr lang="en-US" dirty="0" smtClean="0"/>
              <a:t>model that </a:t>
            </a:r>
            <a:r>
              <a:rPr lang="en-US" dirty="0"/>
              <a:t>ranks a set of documents based on the query terms appearing in each document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to Compare </a:t>
            </a:r>
            <a:r>
              <a:rPr lang="en-US" dirty="0"/>
              <a:t>With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27" y="4343400"/>
            <a:ext cx="76581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46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5987" y="2514600"/>
            <a:ext cx="8228013" cy="3146326"/>
          </a:xfrm>
        </p:spPr>
        <p:txBody>
          <a:bodyPr/>
          <a:lstStyle/>
          <a:p>
            <a:r>
              <a:rPr lang="en-US" dirty="0" smtClean="0"/>
              <a:t>5 résumés </a:t>
            </a:r>
          </a:p>
          <a:p>
            <a:r>
              <a:rPr lang="en-US" dirty="0" smtClean="0"/>
              <a:t>100 jobs in the system</a:t>
            </a:r>
          </a:p>
          <a:p>
            <a:r>
              <a:rPr lang="en-US" dirty="0" smtClean="0"/>
              <a:t>Relevance values </a:t>
            </a:r>
            <a:r>
              <a:rPr lang="en-US" dirty="0"/>
              <a:t>between </a:t>
            </a:r>
            <a:r>
              <a:rPr lang="en-US" dirty="0" smtClean="0"/>
              <a:t>résumés and jobs are manually assigned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33400"/>
            <a:ext cx="6772275" cy="994172"/>
          </a:xfrm>
        </p:spPr>
        <p:txBody>
          <a:bodyPr/>
          <a:lstStyle/>
          <a:p>
            <a:r>
              <a:rPr lang="en-US" dirty="0"/>
              <a:t>Experiment Setup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28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90549" y="533400"/>
            <a:ext cx="7343775" cy="994172"/>
          </a:xfrm>
        </p:spPr>
        <p:txBody>
          <a:bodyPr/>
          <a:lstStyle/>
          <a:p>
            <a:r>
              <a:rPr lang="en-US" dirty="0"/>
              <a:t> Ontology </a:t>
            </a:r>
            <a:r>
              <a:rPr lang="en-US" dirty="0"/>
              <a:t>Matching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514600"/>
            <a:ext cx="806767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22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2057400"/>
            <a:ext cx="8228013" cy="3990975"/>
          </a:xfrm>
        </p:spPr>
        <p:txBody>
          <a:bodyPr/>
          <a:lstStyle/>
          <a:p>
            <a:r>
              <a:rPr lang="en-US" sz="2400" dirty="0"/>
              <a:t>A résumé – job matching system</a:t>
            </a:r>
          </a:p>
          <a:p>
            <a:r>
              <a:rPr lang="en-US" altLang="en-US" sz="2400" dirty="0"/>
              <a:t>Propose </a:t>
            </a:r>
            <a:r>
              <a:rPr lang="en-US" altLang="en-US" sz="2400" dirty="0" smtClean="0"/>
              <a:t>a</a:t>
            </a:r>
            <a:r>
              <a:rPr lang="en-US" sz="2400" dirty="0" smtClean="0"/>
              <a:t> </a:t>
            </a:r>
            <a:r>
              <a:rPr lang="en-US" sz="2400" dirty="0"/>
              <a:t>finite state transducer based tool for information extraction</a:t>
            </a:r>
          </a:p>
          <a:p>
            <a:r>
              <a:rPr lang="en-US" altLang="en-US" sz="2400" dirty="0"/>
              <a:t>Propose </a:t>
            </a:r>
            <a:r>
              <a:rPr lang="en-US" sz="2400" dirty="0" smtClean="0"/>
              <a:t>a </a:t>
            </a:r>
            <a:r>
              <a:rPr lang="en-US" sz="2400" dirty="0"/>
              <a:t>semi-automatic approach to collect technical terms</a:t>
            </a:r>
          </a:p>
          <a:p>
            <a:r>
              <a:rPr lang="en-US" altLang="en-US" sz="2400" dirty="0"/>
              <a:t>Propose </a:t>
            </a:r>
            <a:r>
              <a:rPr lang="en-US" sz="2400" dirty="0" smtClean="0"/>
              <a:t>a </a:t>
            </a:r>
            <a:r>
              <a:rPr lang="en-US" sz="2400" dirty="0"/>
              <a:t>statistical-based ontology similarity measure</a:t>
            </a:r>
          </a:p>
          <a:p>
            <a:r>
              <a:rPr lang="en-US" sz="2400" dirty="0"/>
              <a:t>A new searching approach which combines keyword searching and model matching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2164" y="609600"/>
            <a:ext cx="7343775" cy="994172"/>
          </a:xfrm>
        </p:spPr>
        <p:txBody>
          <a:bodyPr/>
          <a:lstStyle/>
          <a:p>
            <a:r>
              <a:rPr lang="en-US" altLang="zh-CN" dirty="0"/>
              <a:t>Contributions of our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458" y="2209800"/>
            <a:ext cx="8618333" cy="346411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6093617" cy="994172"/>
          </a:xfrm>
        </p:spPr>
        <p:txBody>
          <a:bodyPr/>
          <a:lstStyle/>
          <a:p>
            <a:r>
              <a:rPr lang="en-US" dirty="0"/>
              <a:t>Ontology Matching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23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09800"/>
            <a:ext cx="8228013" cy="3200400"/>
          </a:xfrm>
        </p:spPr>
        <p:txBody>
          <a:bodyPr/>
          <a:lstStyle/>
          <a:p>
            <a:r>
              <a:rPr lang="en-US" sz="2400" dirty="0" smtClean="0"/>
              <a:t>A </a:t>
            </a:r>
            <a:r>
              <a:rPr lang="en-US" sz="2400" dirty="0"/>
              <a:t>finite state transducer </a:t>
            </a:r>
            <a:r>
              <a:rPr lang="en-US" sz="2400" dirty="0" smtClean="0"/>
              <a:t>based pattern matching tool </a:t>
            </a:r>
            <a:r>
              <a:rPr lang="en-US" sz="2400" dirty="0"/>
              <a:t>for information extraction</a:t>
            </a:r>
          </a:p>
          <a:p>
            <a:r>
              <a:rPr lang="en-US" sz="2400" dirty="0"/>
              <a:t>A semi-automatic approach to collect technical terms</a:t>
            </a:r>
          </a:p>
          <a:p>
            <a:r>
              <a:rPr lang="en-US" sz="2400" dirty="0"/>
              <a:t>A statistical-based ontology similarity measure</a:t>
            </a:r>
          </a:p>
          <a:p>
            <a:r>
              <a:rPr lang="en-US" sz="2400" dirty="0" smtClean="0"/>
              <a:t>A new searching approach which combines </a:t>
            </a:r>
            <a:r>
              <a:rPr lang="en-US" sz="2400" dirty="0"/>
              <a:t>keyword searching and model matching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43775" cy="994172"/>
          </a:xfrm>
        </p:spPr>
        <p:txBody>
          <a:bodyPr/>
          <a:lstStyle/>
          <a:p>
            <a:r>
              <a:rPr lang="en-US" altLang="en-US" dirty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1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510" y="2286000"/>
            <a:ext cx="8228013" cy="3505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Clustering the </a:t>
            </a:r>
            <a:r>
              <a:rPr lang="en-US" dirty="0"/>
              <a:t>résumé </a:t>
            </a:r>
            <a:r>
              <a:rPr lang="en-US" dirty="0" smtClean="0"/>
              <a:t>and job models to decrease the size of the matching set.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Building more complex job and </a:t>
            </a:r>
            <a:r>
              <a:rPr lang="en-US" dirty="0" smtClean="0">
                <a:solidFill>
                  <a:schemeClr val="tx1"/>
                </a:solidFill>
              </a:rPr>
              <a:t>Résumé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Using hybrid recommendation techniques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6251" y="609600"/>
            <a:ext cx="8228013" cy="701675"/>
          </a:xfrm>
        </p:spPr>
        <p:txBody>
          <a:bodyPr/>
          <a:lstStyle/>
          <a:p>
            <a:r>
              <a:rPr lang="en-US" altLang="en-US" dirty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93542" y="1981200"/>
            <a:ext cx="8229600" cy="4118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solidFill>
                  <a:srgbClr val="000000"/>
                </a:solidFill>
              </a:rPr>
              <a:t>Dr. Tracy Hammond (Chair)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solidFill>
                  <a:srgbClr val="000000"/>
                </a:solidFill>
              </a:rPr>
              <a:t>Dr. </a:t>
            </a:r>
            <a:r>
              <a:rPr lang="de-DE" altLang="en-US" sz="3000" dirty="0" smtClean="0">
                <a:solidFill>
                  <a:srgbClr val="000000"/>
                </a:solidFill>
              </a:rPr>
              <a:t>Anxiao Jiang </a:t>
            </a:r>
            <a:r>
              <a:rPr lang="en-US" altLang="en-US" sz="3000" dirty="0" smtClean="0">
                <a:solidFill>
                  <a:srgbClr val="000000"/>
                </a:solidFill>
              </a:rPr>
              <a:t>(Committee </a:t>
            </a:r>
            <a:r>
              <a:rPr lang="en-US" altLang="en-US" sz="3000" dirty="0">
                <a:solidFill>
                  <a:srgbClr val="000000"/>
                </a:solidFill>
              </a:rPr>
              <a:t>member)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solidFill>
                  <a:srgbClr val="000000"/>
                </a:solidFill>
              </a:rPr>
              <a:t>Dr. </a:t>
            </a:r>
            <a:r>
              <a:rPr lang="de-DE" altLang="en-US" sz="3000" dirty="0" smtClean="0">
                <a:solidFill>
                  <a:srgbClr val="000000"/>
                </a:solidFill>
              </a:rPr>
              <a:t>Daniel W. Goldberg </a:t>
            </a:r>
            <a:r>
              <a:rPr lang="en-US" altLang="en-US" sz="3000" dirty="0" smtClean="0">
                <a:solidFill>
                  <a:srgbClr val="000000"/>
                </a:solidFill>
              </a:rPr>
              <a:t>(Committee </a:t>
            </a:r>
            <a:r>
              <a:rPr lang="en-US" altLang="en-US" sz="3000" dirty="0">
                <a:solidFill>
                  <a:srgbClr val="000000"/>
                </a:solidFill>
              </a:rPr>
              <a:t>member)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solidFill>
                  <a:srgbClr val="000000"/>
                </a:solidFill>
              </a:rPr>
              <a:t>Members of Sketch Recognition Lab</a:t>
            </a:r>
          </a:p>
          <a:p>
            <a:pPr marL="0" indent="0" eaLnBrk="1" hangingPunct="1">
              <a:spcBef>
                <a:spcPts val="600"/>
              </a:spcBef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495129" y="685800"/>
            <a:ext cx="6058071" cy="701675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dirty="0"/>
              <a:t>Acknowledgements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3166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304800" y="1752600"/>
            <a:ext cx="8229600" cy="498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ACM. (2012)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Acm</a:t>
            </a:r>
            <a:r>
              <a:rPr lang="en-US" altLang="en-US" sz="1600" dirty="0" smtClean="0">
                <a:solidFill>
                  <a:srgbClr val="000000"/>
                </a:solidFill>
              </a:rPr>
              <a:t> computing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classication</a:t>
            </a:r>
            <a:r>
              <a:rPr lang="en-US" altLang="en-US" sz="1600" dirty="0" smtClean="0">
                <a:solidFill>
                  <a:srgbClr val="000000"/>
                </a:solidFill>
              </a:rPr>
              <a:t> system. [Online]. Available: http://www.acm.org/about/class/2012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A. V.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Aho</a:t>
            </a:r>
            <a:r>
              <a:rPr lang="en-US" altLang="en-US" sz="1600" dirty="0" smtClean="0">
                <a:solidFill>
                  <a:srgbClr val="000000"/>
                </a:solidFill>
              </a:rPr>
              <a:t> and J. D. Ullman, Foundations of computer science. Computer Science Press New York, 1992, vol. 2.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S. T. Al-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Otaibi</a:t>
            </a:r>
            <a:r>
              <a:rPr lang="en-US" altLang="en-US" sz="1600" dirty="0" smtClean="0">
                <a:solidFill>
                  <a:srgbClr val="000000"/>
                </a:solidFill>
              </a:rPr>
              <a:t> and M.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Ykhlef</a:t>
            </a:r>
            <a:r>
              <a:rPr lang="en-US" altLang="en-US" sz="1600" dirty="0" smtClean="0">
                <a:solidFill>
                  <a:srgbClr val="000000"/>
                </a:solidFill>
              </a:rPr>
              <a:t>, \A survey of job recommender systems," International Journal of the Physical Sciences, vol. 7, no. 29, pp. 5127{5142, 2012.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D. E.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Appelt</a:t>
            </a:r>
            <a:r>
              <a:rPr lang="en-US" altLang="en-US" sz="1600" dirty="0" smtClean="0">
                <a:solidFill>
                  <a:srgbClr val="000000"/>
                </a:solidFill>
              </a:rPr>
              <a:t> and B.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Onyshkevych</a:t>
            </a:r>
            <a:r>
              <a:rPr lang="en-US" altLang="en-US" sz="1600" dirty="0" smtClean="0">
                <a:solidFill>
                  <a:srgbClr val="000000"/>
                </a:solidFill>
              </a:rPr>
              <a:t>, \The common pattern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specication</a:t>
            </a:r>
            <a:r>
              <a:rPr lang="en-US" altLang="en-US" sz="1600" dirty="0" smtClean="0">
                <a:solidFill>
                  <a:srgbClr val="000000"/>
                </a:solidFill>
              </a:rPr>
              <a:t> language," in Proceedings of a workshop on held at Baltimore, Maryland: October 13-15, 1998. Association for Computational Linguistics, 1998, pp. 23{30.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S. Bird, \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Nltk</a:t>
            </a:r>
            <a:r>
              <a:rPr lang="en-US" altLang="en-US" sz="1600" dirty="0" smtClean="0">
                <a:solidFill>
                  <a:srgbClr val="000000"/>
                </a:solidFill>
              </a:rPr>
              <a:t>: the natural language toolkit," in Proceedings of the COLING/ACL on Interactive presentation sessions. Association for Computational Linguistics, 2006, pp. 69 - 72.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C.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Bizer</a:t>
            </a:r>
            <a:r>
              <a:rPr lang="en-US" altLang="en-US" sz="1600" dirty="0" smtClean="0">
                <a:solidFill>
                  <a:srgbClr val="000000"/>
                </a:solidFill>
              </a:rPr>
              <a:t>, J. Lehmann, G.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Kobilarov</a:t>
            </a:r>
            <a:r>
              <a:rPr lang="en-US" altLang="en-US" sz="1600" dirty="0" smtClean="0">
                <a:solidFill>
                  <a:srgbClr val="000000"/>
                </a:solidFill>
              </a:rPr>
              <a:t>, S. Auer, C. Becker, R.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Cyganiak</a:t>
            </a:r>
            <a:r>
              <a:rPr lang="en-US" altLang="en-US" sz="1600" dirty="0" smtClean="0">
                <a:solidFill>
                  <a:srgbClr val="000000"/>
                </a:solidFill>
              </a:rPr>
              <a:t>, and S. Hellmann, \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Dbpedia</a:t>
            </a:r>
            <a:r>
              <a:rPr lang="en-US" altLang="en-US" sz="1600" dirty="0" smtClean="0">
                <a:solidFill>
                  <a:srgbClr val="000000"/>
                </a:solidFill>
              </a:rPr>
              <a:t>-a crystallization point for the web of data," Web Semantics: science, services and agents on the world wide web, vol. 7, no. 3, pp.154-165, 2009.</a:t>
            </a: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533400" y="609600"/>
            <a:ext cx="7343775" cy="994172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dirty="0" smtClean="0"/>
              <a:t>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2785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457200" y="754063"/>
            <a:ext cx="822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endParaRPr lang="en-US" sz="4000" b="1" smtClean="0">
              <a:solidFill>
                <a:srgbClr val="5F5F5F"/>
              </a:solidFill>
            </a:endParaRP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57200" y="685800"/>
            <a:ext cx="8229600" cy="498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750"/>
              </a:spcBef>
              <a:buFont typeface="Times New Roman" charset="0"/>
              <a:buNone/>
              <a:defRPr/>
            </a:pPr>
            <a:endParaRPr lang="en-US" sz="30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ts val="750"/>
              </a:spcBef>
              <a:buFont typeface="Times New Roman" charset="0"/>
              <a:buNone/>
              <a:defRPr/>
            </a:pPr>
            <a:endParaRPr lang="en-US" sz="30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ts val="750"/>
              </a:spcBef>
              <a:buFont typeface="Times New Roman" charset="0"/>
              <a:buNone/>
              <a:defRPr/>
            </a:pPr>
            <a:endParaRPr lang="en-US" sz="30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ts val="750"/>
              </a:spcBef>
              <a:buFont typeface="Times New Roman" charset="0"/>
              <a:buNone/>
              <a:defRPr/>
            </a:pPr>
            <a:endParaRPr lang="en-US" sz="3000" dirty="0" smtClean="0">
              <a:solidFill>
                <a:srgbClr val="000000"/>
              </a:solidFill>
            </a:endParaRPr>
          </a:p>
          <a:p>
            <a:pPr algn="ctr" eaLnBrk="1" hangingPunct="1">
              <a:spcBef>
                <a:spcPts val="750"/>
              </a:spcBef>
              <a:buFont typeface="Times New Roman" charset="0"/>
              <a:buNone/>
              <a:defRPr/>
            </a:pPr>
            <a:r>
              <a:rPr lang="en-US" sz="7200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85666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3200"/>
            <a:ext cx="8228013" cy="701675"/>
          </a:xfrm>
        </p:spPr>
        <p:txBody>
          <a:bodyPr/>
          <a:lstStyle/>
          <a:p>
            <a:r>
              <a:rPr lang="en-US" sz="4800" dirty="0"/>
              <a:t>Previous </a:t>
            </a:r>
            <a:r>
              <a:rPr lang="en-US" sz="4800" dirty="0"/>
              <a:t>Work 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3481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5918" y="533400"/>
            <a:ext cx="6400800" cy="994172"/>
          </a:xfrm>
        </p:spPr>
        <p:txBody>
          <a:bodyPr/>
          <a:lstStyle/>
          <a:p>
            <a:r>
              <a:rPr lang="en-US" dirty="0"/>
              <a:t>Recommender </a:t>
            </a:r>
            <a:r>
              <a:rPr lang="en-US" dirty="0"/>
              <a:t>Systems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2438400"/>
            <a:ext cx="8228013" cy="35814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Content-based Recommendation (CBR)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Collaborative Filtering Recommendation (CFR).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Knowledge-based Recommendation (KBR)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Hybrid Recommendation </a:t>
            </a:r>
          </a:p>
        </p:txBody>
      </p:sp>
    </p:spTree>
    <p:extLst>
      <p:ext uri="{BB962C8B-B14F-4D97-AF65-F5344CB8AC3E}">
        <p14:creationId xmlns:p14="http://schemas.microsoft.com/office/powerpoint/2010/main" val="270412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7944</TotalTime>
  <Words>1920</Words>
  <Application>Microsoft Office PowerPoint</Application>
  <PresentationFormat>On-screen Show (4:3)</PresentationFormat>
  <Paragraphs>411</Paragraphs>
  <Slides>75</Slides>
  <Notes>21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3" baseType="lpstr">
      <vt:lpstr>Dotum</vt:lpstr>
      <vt:lpstr>ＭＳ Ｐゴシック</vt:lpstr>
      <vt:lpstr>MS PMincho</vt:lpstr>
      <vt:lpstr>Arial</vt:lpstr>
      <vt:lpstr>Calibri</vt:lpstr>
      <vt:lpstr>Times New Roman</vt:lpstr>
      <vt:lpstr>Wingdings</vt:lpstr>
      <vt:lpstr>Office Theme</vt:lpstr>
      <vt:lpstr>JOBFINDER: A PERSONALIZED RÉSUMÉ – JOB MATCHINGSYSTEM</vt:lpstr>
      <vt:lpstr>Motivation</vt:lpstr>
      <vt:lpstr>They All Use Keyword Searching</vt:lpstr>
      <vt:lpstr>Problems of Keyword Searching</vt:lpstr>
      <vt:lpstr>Résumés  as Query</vt:lpstr>
      <vt:lpstr>Job Finder</vt:lpstr>
      <vt:lpstr>Contributions of our works</vt:lpstr>
      <vt:lpstr>Previous Work  </vt:lpstr>
      <vt:lpstr>Recommender Systems </vt:lpstr>
      <vt:lpstr>CASPER </vt:lpstr>
      <vt:lpstr>CASPER </vt:lpstr>
      <vt:lpstr>Hybrid Recommender System</vt:lpstr>
      <vt:lpstr>Hybrid Recommender System</vt:lpstr>
      <vt:lpstr>IBM PROSPECT</vt:lpstr>
      <vt:lpstr>PROSPECT</vt:lpstr>
      <vt:lpstr>HP Resource Planning Tool </vt:lpstr>
      <vt:lpstr>Problems in Previous Work </vt:lpstr>
      <vt:lpstr>Problem Definition  </vt:lpstr>
      <vt:lpstr>Problem Definition </vt:lpstr>
      <vt:lpstr>Problem Definition </vt:lpstr>
      <vt:lpstr>Problem Definition </vt:lpstr>
      <vt:lpstr>System Architecture</vt:lpstr>
      <vt:lpstr>System Interface</vt:lpstr>
      <vt:lpstr>Information Extraction</vt:lpstr>
      <vt:lpstr>Extracting the Models  </vt:lpstr>
      <vt:lpstr>Information Extraction Stages</vt:lpstr>
      <vt:lpstr>Token Pattern Matching Library</vt:lpstr>
      <vt:lpstr>Token Pattern Matching Library</vt:lpstr>
      <vt:lpstr>Combinatorial Explosion</vt:lpstr>
      <vt:lpstr>Semantic Labeling</vt:lpstr>
      <vt:lpstr>Semantic Labeling</vt:lpstr>
      <vt:lpstr>Pattern Matching </vt:lpstr>
      <vt:lpstr>Patterns for Matching Degrees</vt:lpstr>
      <vt:lpstr>Implementation of Token Pattern Matching Library</vt:lpstr>
      <vt:lpstr>Matchers current support </vt:lpstr>
      <vt:lpstr>Finite Automata Transducer</vt:lpstr>
      <vt:lpstr>Flexibility–Regular Expression Style </vt:lpstr>
      <vt:lpstr>Connected by Algebra Operators</vt:lpstr>
      <vt:lpstr>OO Programming Style</vt:lpstr>
      <vt:lpstr>Simplicity   </vt:lpstr>
      <vt:lpstr>Simplicity   </vt:lpstr>
      <vt:lpstr>Ontology Construction</vt:lpstr>
      <vt:lpstr>Find Terms in Job Descriptions </vt:lpstr>
      <vt:lpstr>Bootstrap Approach </vt:lpstr>
      <vt:lpstr>Bootstrap Approach </vt:lpstr>
      <vt:lpstr>Dbpedia Page </vt:lpstr>
      <vt:lpstr>Ontology</vt:lpstr>
      <vt:lpstr>PowerPoint Presentation</vt:lpstr>
      <vt:lpstr>Ontology Similarity</vt:lpstr>
      <vt:lpstr>Résumé and Job Description</vt:lpstr>
      <vt:lpstr>Ontology similarity</vt:lpstr>
      <vt:lpstr>Ontology similarity </vt:lpstr>
      <vt:lpstr>Ontology similarity </vt:lpstr>
      <vt:lpstr>Statistical-based Measure</vt:lpstr>
      <vt:lpstr>Statistical-based Measure</vt:lpstr>
      <vt:lpstr>Statistical-based Measure</vt:lpstr>
      <vt:lpstr>Statistical-based Measure</vt:lpstr>
      <vt:lpstr>Combine Keyword Search and Résumé Matching</vt:lpstr>
      <vt:lpstr>EVALUATION</vt:lpstr>
      <vt:lpstr>Information Extraction </vt:lpstr>
      <vt:lpstr>Ontology Similarity </vt:lpstr>
      <vt:lpstr>Ontology Similarity </vt:lpstr>
      <vt:lpstr>Ontology Similarity </vt:lpstr>
      <vt:lpstr> Résumé – Job Matching</vt:lpstr>
      <vt:lpstr>Models to Compare With</vt:lpstr>
      <vt:lpstr>Models to Compare With</vt:lpstr>
      <vt:lpstr>Models to Compare With</vt:lpstr>
      <vt:lpstr>Experiment Setup </vt:lpstr>
      <vt:lpstr> Ontology Matching</vt:lpstr>
      <vt:lpstr>Ontology Matching</vt:lpstr>
      <vt:lpstr>Summary</vt:lpstr>
      <vt:lpstr>Future Work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bpaulson</dc:creator>
  <cp:lastModifiedBy>郭世强</cp:lastModifiedBy>
  <cp:revision>615</cp:revision>
  <cp:lastPrinted>2012-06-25T20:32:36Z</cp:lastPrinted>
  <dcterms:created xsi:type="dcterms:W3CDTF">2008-08-18T16:27:39Z</dcterms:created>
  <dcterms:modified xsi:type="dcterms:W3CDTF">2014-12-14T01:43:34Z</dcterms:modified>
</cp:coreProperties>
</file>