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1"/>
  </p:notesMasterIdLst>
  <p:handoutMasterIdLst>
    <p:handoutMasterId r:id="rId82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342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339" r:id="rId20"/>
    <p:sldId id="338" r:id="rId21"/>
    <p:sldId id="344" r:id="rId22"/>
    <p:sldId id="345" r:id="rId23"/>
    <p:sldId id="346" r:id="rId24"/>
    <p:sldId id="347" r:id="rId25"/>
    <p:sldId id="34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330" r:id="rId35"/>
    <p:sldId id="288" r:id="rId36"/>
    <p:sldId id="287" r:id="rId37"/>
    <p:sldId id="290" r:id="rId38"/>
    <p:sldId id="334" r:id="rId39"/>
    <p:sldId id="331" r:id="rId40"/>
    <p:sldId id="291" r:id="rId41"/>
    <p:sldId id="289" r:id="rId42"/>
    <p:sldId id="292" r:id="rId43"/>
    <p:sldId id="293" r:id="rId44"/>
    <p:sldId id="294" r:id="rId45"/>
    <p:sldId id="333" r:id="rId46"/>
    <p:sldId id="297" r:id="rId47"/>
    <p:sldId id="299" r:id="rId48"/>
    <p:sldId id="300" r:id="rId49"/>
    <p:sldId id="301" r:id="rId50"/>
    <p:sldId id="302" r:id="rId51"/>
    <p:sldId id="303" r:id="rId52"/>
    <p:sldId id="340" r:id="rId53"/>
    <p:sldId id="343" r:id="rId54"/>
    <p:sldId id="298" r:id="rId55"/>
    <p:sldId id="305" r:id="rId56"/>
    <p:sldId id="332" r:id="rId57"/>
    <p:sldId id="306" r:id="rId58"/>
    <p:sldId id="335" r:id="rId59"/>
    <p:sldId id="341" r:id="rId60"/>
    <p:sldId id="310" r:id="rId61"/>
    <p:sldId id="311" r:id="rId62"/>
    <p:sldId id="313" r:id="rId63"/>
    <p:sldId id="314" r:id="rId64"/>
    <p:sldId id="315" r:id="rId65"/>
    <p:sldId id="337" r:id="rId66"/>
    <p:sldId id="317" r:id="rId67"/>
    <p:sldId id="318" r:id="rId68"/>
    <p:sldId id="319" r:id="rId69"/>
    <p:sldId id="320" r:id="rId70"/>
    <p:sldId id="321" r:id="rId71"/>
    <p:sldId id="349" r:id="rId72"/>
    <p:sldId id="352" r:id="rId73"/>
    <p:sldId id="350" r:id="rId74"/>
    <p:sldId id="351" r:id="rId75"/>
    <p:sldId id="322" r:id="rId76"/>
    <p:sldId id="323" r:id="rId77"/>
    <p:sldId id="324" r:id="rId78"/>
    <p:sldId id="325" r:id="rId79"/>
    <p:sldId id="326" r:id="rId80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0000"/>
    <a:srgbClr val="52F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85996" autoAdjust="0"/>
  </p:normalViewPr>
  <p:slideViewPr>
    <p:cSldViewPr>
      <p:cViewPr varScale="1">
        <p:scale>
          <a:sx n="64" d="100"/>
          <a:sy n="64" d="100"/>
        </p:scale>
        <p:origin x="1482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-184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49A9A6-EEBE-4A10-B375-E3DE23A9130F}" type="datetimeFigureOut">
              <a:rPr lang="en-US" altLang="en-US"/>
              <a:pPr/>
              <a:t>12/17/2014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60ED58-ACBE-4DEB-90F6-00B7892BD8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076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9F4783CB-4C08-4D00-BD8C-103BE55DB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33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742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830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logarithmic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476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the graded relevance value is reduced logarithmically proportional to the position of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824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534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In words, it is the expectation of the logarithmic difference between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and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, where the expectation is taken using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435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numerical statistic that is intended to reflect how important a word is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to a document in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a collection or corpus</a:t>
            </a:r>
            <a:r>
              <a:rPr lang="zh-CN" alt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。</a:t>
            </a:r>
            <a:endParaRPr lang="en-US" sz="1200" b="0" i="0" kern="1200" dirty="0" smtClean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207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q,D</a:t>
            </a:r>
            <a:r>
              <a:rPr lang="en-US" altLang="zh-CN" dirty="0" smtClean="0"/>
              <a:t>)</a:t>
            </a:r>
            <a:r>
              <a:rPr lang="en-US" dirty="0" smtClean="0"/>
              <a:t> is 's term frequency in the document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674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CD60DD-1CBF-478A-88EF-052A5A65267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1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DBA4D2D-5F69-4AD5-8A10-6F6630C2B2F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78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88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F29BBEA-4C82-4B9B-8A46-08FE1B22FDF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79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0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177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dirty="0" smtClean="0"/>
              <a:t>Hybrid Recommendation : 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combines multiple recommendation techniques together to produce its output.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014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2208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Acronym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694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041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Underline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 </a:t>
            </a:r>
            <a:r>
              <a:rPr lang="en-US" altLang="zh-CN" baseline="0" dirty="0" err="1" smtClean="0"/>
              <a:t>undersore</a:t>
            </a:r>
            <a:r>
              <a:rPr lang="en-US" altLang="zh-CN" baseline="0" dirty="0" smtClean="0"/>
              <a:t>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030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34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state space,  t length of the sequence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475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5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40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61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6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54063"/>
            <a:ext cx="2055813" cy="5751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54063"/>
            <a:ext cx="6019800" cy="5751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1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20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4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5166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7013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2400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0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6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74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4495800" cy="381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524375" y="0"/>
            <a:ext cx="4619625" cy="381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381000"/>
            <a:ext cx="9144000" cy="1179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0"/>
            <a:ext cx="228917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572000" y="0"/>
            <a:ext cx="20574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b="1" dirty="0">
                <a:solidFill>
                  <a:srgbClr val="FFFFFF"/>
                </a:solidFill>
              </a:rPr>
              <a:t>Master’s Defense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993" y="1737303"/>
            <a:ext cx="8076407" cy="435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993" y="696335"/>
            <a:ext cx="8228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1" r:id="rId3"/>
    <p:sldLayoutId id="2147483662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895600"/>
            <a:ext cx="6858000" cy="2743200"/>
          </a:xfrm>
        </p:spPr>
        <p:txBody>
          <a:bodyPr>
            <a:noAutofit/>
          </a:bodyPr>
          <a:lstStyle/>
          <a:p>
            <a:r>
              <a:rPr lang="en-US" sz="2400" dirty="0"/>
              <a:t>MS Thesis Presentation of:</a:t>
            </a:r>
          </a:p>
          <a:p>
            <a:r>
              <a:rPr lang="en-US" sz="2400" dirty="0" err="1"/>
              <a:t>Shiquang</a:t>
            </a:r>
            <a:r>
              <a:rPr lang="en-US" sz="2400" dirty="0"/>
              <a:t> </a:t>
            </a:r>
            <a:r>
              <a:rPr lang="en-US" sz="2400" dirty="0" err="1"/>
              <a:t>Guo</a:t>
            </a:r>
            <a:endParaRPr lang="en-US" sz="2400" dirty="0"/>
          </a:p>
          <a:p>
            <a:r>
              <a:rPr lang="en-US" sz="2400" dirty="0"/>
              <a:t>Sketch Recognition Lab</a:t>
            </a:r>
          </a:p>
          <a:p>
            <a:r>
              <a:rPr lang="en-US" sz="2400" dirty="0"/>
              <a:t>Department of Computer Science, TAMU</a:t>
            </a:r>
          </a:p>
          <a:p>
            <a:r>
              <a:rPr lang="en-US" sz="2400" dirty="0"/>
              <a:t>Dr. Tracy Hammond (Advisor)</a:t>
            </a:r>
          </a:p>
          <a:p>
            <a:r>
              <a:rPr lang="en-US" sz="2400" dirty="0"/>
              <a:t>Dr. </a:t>
            </a:r>
            <a:r>
              <a:rPr lang="en-US" sz="2400" dirty="0" err="1"/>
              <a:t>Yoonsuck</a:t>
            </a:r>
            <a:r>
              <a:rPr lang="en-US" sz="2400" dirty="0"/>
              <a:t> Choi (Member)</a:t>
            </a:r>
          </a:p>
          <a:p>
            <a:r>
              <a:rPr lang="en-US" sz="2400" dirty="0"/>
              <a:t>Dr. Daniel Goldberg (Member)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381000"/>
            <a:ext cx="9144000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88987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JOBFINDER: A PERSONALIZED RÉ</a:t>
            </a:r>
            <a:r>
              <a:rPr lang="en-US" altLang="zh-CN" dirty="0"/>
              <a:t>SUM</a:t>
            </a:r>
            <a:r>
              <a:rPr lang="en-US" dirty="0"/>
              <a:t>É – JOB MATCHINGSYSTEM</a:t>
            </a:r>
          </a:p>
        </p:txBody>
      </p:sp>
    </p:spTree>
    <p:extLst>
      <p:ext uri="{BB962C8B-B14F-4D97-AF65-F5344CB8AC3E}">
        <p14:creationId xmlns:p14="http://schemas.microsoft.com/office/powerpoint/2010/main" val="97223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084" y="1981201"/>
            <a:ext cx="8228013" cy="4038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CASPER </a:t>
            </a:r>
            <a:r>
              <a:rPr lang="en-US" sz="2400" dirty="0"/>
              <a:t>(Rafter, Rachael, and Barry </a:t>
            </a:r>
            <a:r>
              <a:rPr lang="en-US" sz="2400" dirty="0" smtClean="0"/>
              <a:t>Smyth 2001)</a:t>
            </a:r>
            <a:endParaRPr lang="en-US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Collaborative </a:t>
            </a:r>
            <a:r>
              <a:rPr lang="en-US" sz="2800" dirty="0"/>
              <a:t>Filtering </a:t>
            </a:r>
            <a:r>
              <a:rPr lang="en-US" sz="2800" dirty="0" smtClean="0"/>
              <a:t>based Job Recommender System</a:t>
            </a:r>
            <a:r>
              <a:rPr lang="en-US" altLang="zh-CN" sz="2800" dirty="0" smtClean="0"/>
              <a:t>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Get User’s profile from server-log: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Jobs visited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Read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Jobs Applied </a:t>
            </a:r>
          </a:p>
          <a:p>
            <a:pPr lvl="1"/>
            <a:r>
              <a:rPr lang="en-US" sz="2400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1091" y="533400"/>
            <a:ext cx="7343775" cy="994172"/>
          </a:xfrm>
        </p:spPr>
        <p:txBody>
          <a:bodyPr/>
          <a:lstStyle/>
          <a:p>
            <a:r>
              <a:rPr lang="en-US" dirty="0"/>
              <a:t>CASPER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9534" y="3825226"/>
            <a:ext cx="7343775" cy="3263504"/>
          </a:xfrm>
        </p:spPr>
        <p:txBody>
          <a:bodyPr/>
          <a:lstStyle/>
          <a:p>
            <a:r>
              <a:rPr lang="en-US" sz="2800" dirty="0"/>
              <a:t>Shortcomings of Collaborative Filtering </a:t>
            </a:r>
            <a:endParaRPr lang="en-US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Cold start: new jobs have no review logs 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Sparseness: few overlap </a:t>
            </a:r>
            <a:r>
              <a:rPr lang="en-US" dirty="0"/>
              <a:t>in </a:t>
            </a:r>
            <a:r>
              <a:rPr lang="en-US" dirty="0" smtClean="0"/>
              <a:t>users</a:t>
            </a:r>
            <a:r>
              <a:rPr lang="en-US" dirty="0"/>
              <a:t>’ profiles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9534" y="507126"/>
            <a:ext cx="7343775" cy="994172"/>
          </a:xfrm>
        </p:spPr>
        <p:txBody>
          <a:bodyPr/>
          <a:lstStyle/>
          <a:p>
            <a:r>
              <a:rPr lang="en-US" dirty="0"/>
              <a:t>CASPER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14" y="1855989"/>
            <a:ext cx="4130475" cy="89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735" y="2954480"/>
            <a:ext cx="4847969" cy="66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8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828800"/>
            <a:ext cx="7822037" cy="4419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 recommender system for job seeking and recruiting </a:t>
            </a:r>
            <a:r>
              <a:rPr lang="en-US" sz="2800" dirty="0" smtClean="0"/>
              <a:t>website </a:t>
            </a:r>
            <a:r>
              <a:rPr lang="en-US" sz="2400" dirty="0" smtClean="0"/>
              <a:t>(</a:t>
            </a:r>
            <a:r>
              <a:rPr lang="en-US" sz="2400" dirty="0"/>
              <a:t>Lu, Yao, Sandy El </a:t>
            </a:r>
            <a:r>
              <a:rPr lang="en-US" sz="2400" dirty="0" err="1"/>
              <a:t>Helou</a:t>
            </a:r>
            <a:r>
              <a:rPr lang="en-US" sz="2400" dirty="0"/>
              <a:t>, and Denis </a:t>
            </a:r>
            <a:r>
              <a:rPr lang="en-US" sz="2400" dirty="0" smtClean="0"/>
              <a:t>Gillet 2013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Content – based Recommendation </a:t>
            </a:r>
            <a:endParaRPr lang="en-US" sz="2800" dirty="0"/>
          </a:p>
          <a:p>
            <a:pPr marL="857250" lvl="2" indent="0">
              <a:buClr>
                <a:srgbClr val="C00000"/>
              </a:buClr>
            </a:pPr>
            <a:r>
              <a:rPr lang="en-US" dirty="0"/>
              <a:t>Similarity is computed </a:t>
            </a:r>
            <a:r>
              <a:rPr lang="en-US" dirty="0" smtClean="0"/>
              <a:t>using </a:t>
            </a:r>
            <a:r>
              <a:rPr lang="en-US" dirty="0"/>
              <a:t>Latent Semantic Analysis (LSA)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Collaborative </a:t>
            </a:r>
            <a:r>
              <a:rPr lang="en-US" sz="2800"/>
              <a:t>Filtering </a:t>
            </a:r>
            <a:r>
              <a:rPr lang="en-US" sz="2800" smtClean="0"/>
              <a:t>Recommendation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7974437" cy="994172"/>
          </a:xfrm>
        </p:spPr>
        <p:txBody>
          <a:bodyPr>
            <a:normAutofit/>
          </a:bodyPr>
          <a:lstStyle/>
          <a:p>
            <a:r>
              <a:rPr lang="en-US" dirty="0"/>
              <a:t>Hybrid Recommender System</a:t>
            </a:r>
          </a:p>
        </p:txBody>
      </p:sp>
    </p:spTree>
    <p:extLst>
      <p:ext uri="{BB962C8B-B14F-4D97-AF65-F5344CB8AC3E}">
        <p14:creationId xmlns:p14="http://schemas.microsoft.com/office/powerpoint/2010/main" val="104894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73534" y="1752600"/>
            <a:ext cx="7696200" cy="49836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1003" y="2125266"/>
            <a:ext cx="7343775" cy="3263504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1003" y="539950"/>
            <a:ext cx="7974437" cy="994172"/>
          </a:xfrm>
        </p:spPr>
        <p:txBody>
          <a:bodyPr>
            <a:normAutofit/>
          </a:bodyPr>
          <a:lstStyle/>
          <a:p>
            <a:r>
              <a:rPr lang="en-US" dirty="0"/>
              <a:t>Hybrid Recommender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05000"/>
            <a:ext cx="6447329" cy="439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0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8013" cy="3084314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Prospect (Singh, Amit, et </a:t>
            </a:r>
            <a:r>
              <a:rPr lang="en-US" sz="2800" dirty="0" smtClean="0"/>
              <a:t>al 2010)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A </a:t>
            </a:r>
            <a:r>
              <a:rPr lang="en-US" sz="2800" dirty="0"/>
              <a:t>system that aids in the shortlisting of candidates for jobs.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Using Conditional Random Fields (CRFs) model to extract the information from résumés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Filtering the candidates with </a:t>
            </a:r>
            <a:r>
              <a:rPr lang="en-US" sz="2800" dirty="0" smtClean="0"/>
              <a:t>criteria </a:t>
            </a:r>
            <a:endParaRPr lang="en-US" sz="2800" dirty="0"/>
          </a:p>
          <a:p>
            <a:endParaRPr lang="en-US" dirty="0" smtClean="0"/>
          </a:p>
          <a:p>
            <a:pPr marL="0" indent="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43775" cy="994172"/>
          </a:xfrm>
        </p:spPr>
        <p:txBody>
          <a:bodyPr/>
          <a:lstStyle/>
          <a:p>
            <a:r>
              <a:rPr lang="en-US" dirty="0"/>
              <a:t>IBM PROSPECT</a:t>
            </a:r>
          </a:p>
        </p:txBody>
      </p:sp>
    </p:spTree>
    <p:extLst>
      <p:ext uri="{BB962C8B-B14F-4D97-AF65-F5344CB8AC3E}">
        <p14:creationId xmlns:p14="http://schemas.microsoft.com/office/powerpoint/2010/main" val="42238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53191" y="1737303"/>
            <a:ext cx="8686007" cy="45872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/>
            <a:r>
              <a:rPr lang="en-US" dirty="0" smtClean="0"/>
              <a:t>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20394"/>
            <a:ext cx="7343775" cy="994172"/>
          </a:xfrm>
        </p:spPr>
        <p:txBody>
          <a:bodyPr/>
          <a:lstStyle/>
          <a:p>
            <a:r>
              <a:rPr lang="en-US" dirty="0"/>
              <a:t>PROSPECT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73" y="1828800"/>
            <a:ext cx="8293645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3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371" y="1828800"/>
            <a:ext cx="8228013" cy="4217531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Adaptive employee profile classification for resource planning </a:t>
            </a:r>
            <a:r>
              <a:rPr lang="en-US" sz="2800" dirty="0" smtClean="0"/>
              <a:t>tool </a:t>
            </a:r>
            <a:r>
              <a:rPr lang="zh-CN" altLang="en-US" sz="2800" dirty="0" smtClean="0"/>
              <a:t>（</a:t>
            </a:r>
            <a:r>
              <a:rPr lang="en-US" sz="2800" dirty="0"/>
              <a:t> Gonzalez, </a:t>
            </a:r>
            <a:r>
              <a:rPr lang="en-US" sz="2800" dirty="0" err="1"/>
              <a:t>Tere</a:t>
            </a:r>
            <a:r>
              <a:rPr lang="en-US" sz="2800" dirty="0"/>
              <a:t>, et al. </a:t>
            </a:r>
            <a:r>
              <a:rPr lang="en-US" altLang="zh-CN" sz="2800" dirty="0" smtClean="0"/>
              <a:t>2012</a:t>
            </a:r>
            <a:r>
              <a:rPr lang="zh-CN" altLang="en-US" sz="2400" dirty="0" smtClean="0"/>
              <a:t>） </a:t>
            </a:r>
            <a:endParaRPr lang="en-US" sz="24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Help managers to </a:t>
            </a:r>
          </a:p>
          <a:p>
            <a:pPr marL="0" indent="0">
              <a:buClr>
                <a:srgbClr val="C00000"/>
              </a:buClr>
            </a:pPr>
            <a:r>
              <a:rPr lang="en-US" sz="2800" dirty="0"/>
              <a:t> </a:t>
            </a:r>
            <a:r>
              <a:rPr lang="en-US" sz="2800" dirty="0" smtClean="0"/>
              <a:t>   find right candidates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Staged Information </a:t>
            </a:r>
            <a:endParaRPr lang="en-US" sz="2800" dirty="0" smtClean="0"/>
          </a:p>
          <a:p>
            <a:pPr marL="0" indent="0">
              <a:buClr>
                <a:srgbClr val="C00000"/>
              </a:buClr>
            </a:pPr>
            <a:r>
              <a:rPr lang="en-US" sz="2800" dirty="0"/>
              <a:t> </a:t>
            </a:r>
            <a:r>
              <a:rPr lang="en-US" sz="2800" dirty="0" smtClean="0"/>
              <a:t>   Extraction </a:t>
            </a:r>
            <a:r>
              <a:rPr lang="en-US" sz="2800" dirty="0"/>
              <a:t>Framework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HP Resource Planning Tool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651" y="3537679"/>
            <a:ext cx="4803349" cy="301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8337" y="1876425"/>
            <a:ext cx="8228013" cy="3838575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Most systems can only process the structured </a:t>
            </a:r>
            <a:r>
              <a:rPr lang="en-US" sz="2800" dirty="0" smtClean="0"/>
              <a:t>data </a:t>
            </a:r>
            <a:r>
              <a:rPr lang="en-US" sz="2800" dirty="0"/>
              <a:t>or </a:t>
            </a:r>
            <a:r>
              <a:rPr lang="en-US" sz="2800" dirty="0" smtClean="0"/>
              <a:t>synthetic data  </a:t>
            </a: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The systems that have information extraction module are designed for recruiters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Information fields for matching résumés and job descriptions are coarse-grained.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4589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Problems in Previous Work </a:t>
            </a:r>
          </a:p>
        </p:txBody>
      </p:sp>
    </p:spTree>
    <p:extLst>
      <p:ext uri="{BB962C8B-B14F-4D97-AF65-F5344CB8AC3E}">
        <p14:creationId xmlns:p14="http://schemas.microsoft.com/office/powerpoint/2010/main" val="22776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4092487" y="1676400"/>
            <a:ext cx="4899113" cy="5105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2984" y="2031012"/>
            <a:ext cx="3109816" cy="41411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46736"/>
            <a:ext cx="7343775" cy="994172"/>
          </a:xfrm>
        </p:spPr>
        <p:txBody>
          <a:bodyPr/>
          <a:lstStyle/>
          <a:p>
            <a:r>
              <a:rPr lang="en-US" dirty="0"/>
              <a:t>Problem Definition  </a:t>
            </a:r>
          </a:p>
        </p:txBody>
      </p:sp>
      <p:sp>
        <p:nvSpPr>
          <p:cNvPr id="5" name="左右箭头 16"/>
          <p:cNvSpPr/>
          <p:nvPr/>
        </p:nvSpPr>
        <p:spPr>
          <a:xfrm>
            <a:off x="3422738" y="3822567"/>
            <a:ext cx="644330" cy="26239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2" descr="http://img.bestsampleresume.com/img1/Software-Developer-Resum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77" y="2142060"/>
            <a:ext cx="2903193" cy="38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425" y="1762125"/>
            <a:ext cx="47529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2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0"/>
            <a:ext cx="8228013" cy="4114799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Calculating the similarity values between the user’s résumé and the job models</a:t>
            </a:r>
            <a:r>
              <a:rPr lang="en-US" sz="2800" dirty="0"/>
              <a:t>.</a:t>
            </a:r>
            <a:endParaRPr lang="en-US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Return the jobs ranked by their similarity value</a:t>
            </a:r>
            <a:r>
              <a:rPr lang="en-US" altLang="zh-CN" sz="2800" dirty="0" smtClean="0"/>
              <a:t>s</a:t>
            </a:r>
            <a:r>
              <a:rPr lang="en-US" sz="2800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1455" y="533400"/>
            <a:ext cx="7343775" cy="994172"/>
          </a:xfrm>
        </p:spPr>
        <p:txBody>
          <a:bodyPr/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428977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0648" y="1736188"/>
            <a:ext cx="8228013" cy="4981575"/>
          </a:xfrm>
        </p:spPr>
        <p:txBody>
          <a:bodyPr/>
          <a:lstStyle/>
          <a:p>
            <a:pPr marL="457200" lvl="0" indent="-457200"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Job finding websites are one of main channels today</a:t>
            </a:r>
            <a:r>
              <a:rPr lang="en-US" altLang="zh-CN" sz="2800" dirty="0"/>
              <a:t>.</a:t>
            </a:r>
            <a:endParaRPr lang="en-US" sz="2800" dirty="0" smtClean="0"/>
          </a:p>
          <a:p>
            <a:pPr marL="457200" lvl="0" indent="-457200"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There are many job finding websites today. 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544218"/>
            <a:ext cx="6772275" cy="994172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pic>
        <p:nvPicPr>
          <p:cNvPr id="1026" name="Picture 2" descr="Indeed job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22214"/>
            <a:ext cx="1785938" cy="77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it Monster for Employer home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19" y="3674114"/>
            <a:ext cx="2128838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44" y="4811160"/>
            <a:ext cx="1701594" cy="546497"/>
          </a:xfrm>
          <a:prstGeom prst="rect">
            <a:avLst/>
          </a:prstGeom>
        </p:spPr>
      </p:pic>
      <p:pic>
        <p:nvPicPr>
          <p:cNvPr id="1030" name="Picture 6" descr="Dice - The career hub for tech™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8" y="3700797"/>
            <a:ext cx="3654923" cy="5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nd Jobs and Careers – SimplyHired.com Job Searc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7" y="5084409"/>
            <a:ext cx="2143125" cy="39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99" y="4414837"/>
            <a:ext cx="2064544" cy="15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26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9353" y="1900144"/>
            <a:ext cx="8228013" cy="4114799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 </a:t>
            </a:r>
            <a:r>
              <a:rPr lang="en-US" sz="2800" dirty="0"/>
              <a:t>is the user‘s résumé </a:t>
            </a:r>
            <a:r>
              <a:rPr lang="en-US" sz="2800" dirty="0" smtClean="0"/>
              <a:t>model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err="1" smtClean="0"/>
              <a:t>r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 </a:t>
            </a:r>
            <a:r>
              <a:rPr lang="en-US" sz="2800" dirty="0"/>
              <a:t>is </a:t>
            </a:r>
            <a:r>
              <a:rPr lang="en-US" sz="2800" dirty="0" smtClean="0"/>
              <a:t>the </a:t>
            </a:r>
            <a:r>
              <a:rPr lang="en-US" sz="2800" dirty="0" err="1" smtClean="0"/>
              <a:t>ith</a:t>
            </a:r>
            <a:r>
              <a:rPr lang="en-US" sz="2800" dirty="0" smtClean="0"/>
              <a:t> </a:t>
            </a:r>
            <a:r>
              <a:rPr lang="en-US" sz="2800" dirty="0"/>
              <a:t>feature of résumé </a:t>
            </a:r>
            <a:r>
              <a:rPr lang="en-US" sz="2800" dirty="0" smtClean="0"/>
              <a:t> r 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j is the </a:t>
            </a:r>
            <a:r>
              <a:rPr lang="en-US" sz="2800" dirty="0" smtClean="0"/>
              <a:t>job </a:t>
            </a:r>
            <a:r>
              <a:rPr lang="en-US" sz="2800" dirty="0"/>
              <a:t>description </a:t>
            </a:r>
            <a:r>
              <a:rPr lang="en-US" sz="2800" dirty="0" smtClean="0"/>
              <a:t>model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err="1" smtClean="0"/>
              <a:t>j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 </a:t>
            </a:r>
            <a:r>
              <a:rPr lang="en-US" sz="2800" dirty="0"/>
              <a:t>is </a:t>
            </a:r>
            <a:r>
              <a:rPr lang="en-US" sz="2800" dirty="0" smtClean="0"/>
              <a:t>the </a:t>
            </a:r>
            <a:r>
              <a:rPr lang="en-US" sz="2800" dirty="0" err="1" smtClean="0"/>
              <a:t>ith</a:t>
            </a:r>
            <a:r>
              <a:rPr lang="en-US" sz="2800" dirty="0" smtClean="0"/>
              <a:t> </a:t>
            </a:r>
            <a:r>
              <a:rPr lang="en-US" sz="2800" dirty="0"/>
              <a:t>feature of </a:t>
            </a:r>
            <a:r>
              <a:rPr lang="en-US" sz="2800" dirty="0" smtClean="0"/>
              <a:t>job j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Similarity value is the summation of weighted similarity values of each field in the models  </a:t>
            </a:r>
            <a:endParaRPr lang="en-US" sz="2800" dirty="0"/>
          </a:p>
          <a:p>
            <a:endParaRPr lang="en-US" sz="2800" dirty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 smtClean="0"/>
              <a:t>Model Similarity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79" y="4961899"/>
            <a:ext cx="5493544" cy="110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1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0"/>
            <a:ext cx="8228013" cy="4114799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How to extract models </a:t>
            </a:r>
            <a:r>
              <a:rPr lang="en-US" sz="2800" dirty="0"/>
              <a:t>from </a:t>
            </a:r>
            <a:r>
              <a:rPr lang="en-US" sz="2800" dirty="0" smtClean="0"/>
              <a:t>unstructured data sources.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How to compute the similarity </a:t>
            </a:r>
            <a:r>
              <a:rPr lang="en-US" sz="2800" dirty="0"/>
              <a:t>between </a:t>
            </a:r>
            <a:r>
              <a:rPr lang="en-US" sz="2800" dirty="0" smtClean="0"/>
              <a:t>résumé and job models.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1455" y="533400"/>
            <a:ext cx="7343775" cy="994172"/>
          </a:xfrm>
        </p:spPr>
        <p:txBody>
          <a:bodyPr/>
          <a:lstStyle/>
          <a:p>
            <a:r>
              <a:rPr lang="en-US" altLang="zh-CN" dirty="0" smtClean="0"/>
              <a:t>Challenges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3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Major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02" y="2667000"/>
            <a:ext cx="822175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7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</a:t>
            </a:r>
            <a:r>
              <a:rPr lang="en-US" dirty="0" smtClean="0"/>
              <a:t>Degree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429000"/>
            <a:ext cx="7566454" cy="25146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11631"/>
              </p:ext>
            </p:extLst>
          </p:nvPr>
        </p:nvGraphicFramePr>
        <p:xfrm>
          <a:off x="762000" y="2057400"/>
          <a:ext cx="784860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/>
                <a:gridCol w="1844993"/>
                <a:gridCol w="1471613"/>
                <a:gridCol w="1255394"/>
                <a:gridCol w="1295401"/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 School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Associate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Bachelor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Master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Ph.D.</a:t>
                      </a:r>
                      <a:endParaRPr lang="en-US" sz="24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09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</a:t>
            </a:r>
            <a:r>
              <a:rPr lang="en-US" dirty="0" smtClean="0"/>
              <a:t>Job Title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89353" y="1900144"/>
            <a:ext cx="8654647" cy="4114799"/>
          </a:xfrm>
        </p:spPr>
        <p:txBody>
          <a:bodyPr/>
          <a:lstStyle/>
          <a:p>
            <a:pPr marL="457200" lvl="1" indent="-457200">
              <a:spcBef>
                <a:spcPts val="80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J</a:t>
            </a:r>
            <a:r>
              <a:rPr lang="en-US" sz="2800" dirty="0" smtClean="0"/>
              <a:t>ob Role (</a:t>
            </a:r>
            <a:r>
              <a:rPr lang="en-US" sz="2400" dirty="0" smtClean="0"/>
              <a:t>Developer</a:t>
            </a:r>
            <a:r>
              <a:rPr lang="en-US" sz="2400" dirty="0"/>
              <a:t>, </a:t>
            </a:r>
            <a:r>
              <a:rPr lang="en-US" sz="2400" dirty="0" smtClean="0"/>
              <a:t>Manager</a:t>
            </a:r>
            <a:r>
              <a:rPr lang="en-US" sz="2400" dirty="0"/>
              <a:t>, </a:t>
            </a:r>
            <a:r>
              <a:rPr lang="en-US" sz="2400" dirty="0" smtClean="0"/>
              <a:t>Administrator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Job Level </a:t>
            </a:r>
            <a:r>
              <a:rPr lang="en-US" sz="2800" dirty="0" smtClean="0"/>
              <a:t>(Junior</a:t>
            </a:r>
            <a:r>
              <a:rPr lang="en-US" sz="2800" dirty="0"/>
              <a:t>, </a:t>
            </a:r>
            <a:r>
              <a:rPr lang="en-US" sz="2800" dirty="0" smtClean="0"/>
              <a:t>Senior </a:t>
            </a:r>
            <a:r>
              <a:rPr lang="en-US" sz="2800" dirty="0"/>
              <a:t>and </a:t>
            </a:r>
            <a:r>
              <a:rPr lang="en-US" sz="2800" dirty="0" smtClean="0"/>
              <a:t>Architect</a:t>
            </a:r>
            <a:r>
              <a:rPr lang="en-US" sz="2800" dirty="0"/>
              <a:t>)</a:t>
            </a:r>
            <a:endParaRPr lang="en-US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Platform (Database, J2EE, Web )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Programming language (Python, Java, C++)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Summation </a:t>
            </a:r>
            <a:r>
              <a:rPr lang="en-US" altLang="zh-CN" sz="2800" dirty="0"/>
              <a:t>of similarity all </a:t>
            </a:r>
            <a:r>
              <a:rPr lang="en-US" altLang="zh-CN" sz="2800" dirty="0" smtClean="0"/>
              <a:t>the fields between job and </a:t>
            </a:r>
            <a:r>
              <a:rPr lang="en-US" sz="2800" dirty="0"/>
              <a:t>résumé</a:t>
            </a:r>
            <a:endParaRPr lang="en-US" altLang="zh-CN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Several job titles in the </a:t>
            </a:r>
            <a:r>
              <a:rPr lang="en-US" sz="2800" dirty="0" smtClean="0"/>
              <a:t>résumé, return the one with </a:t>
            </a:r>
            <a:r>
              <a:rPr lang="en-US" sz="2800" dirty="0"/>
              <a:t>maximum </a:t>
            </a:r>
            <a:r>
              <a:rPr lang="en-US" altLang="zh-CN" sz="2800" dirty="0"/>
              <a:t>similarity </a:t>
            </a:r>
            <a:r>
              <a:rPr lang="en-US" altLang="zh-CN" sz="2800" dirty="0" smtClean="0"/>
              <a:t>value</a:t>
            </a:r>
            <a:endParaRPr lang="en-US" sz="2800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3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</a:t>
            </a:r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04800" y="3505201"/>
            <a:ext cx="8654647" cy="25908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is </a:t>
            </a:r>
            <a:r>
              <a:rPr lang="en-US" sz="2800" dirty="0"/>
              <a:t>the </a:t>
            </a:r>
            <a:r>
              <a:rPr lang="en-US" sz="2800" dirty="0" err="1"/>
              <a:t>ith</a:t>
            </a:r>
            <a:r>
              <a:rPr lang="en-US" sz="2800" dirty="0"/>
              <a:t> skill in the job </a:t>
            </a:r>
            <a:r>
              <a:rPr lang="en-US" sz="2800" dirty="0" smtClean="0"/>
              <a:t>model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/>
              <a:t>SR is the skill set of </a:t>
            </a:r>
            <a:r>
              <a:rPr lang="en-US" altLang="zh-CN" sz="2800" dirty="0" smtClean="0"/>
              <a:t>the </a:t>
            </a:r>
            <a:r>
              <a:rPr lang="en-US" altLang="zh-CN" sz="2800" dirty="0"/>
              <a:t>résumé </a:t>
            </a:r>
            <a:r>
              <a:rPr lang="en-US" altLang="zh-CN" sz="2800" dirty="0" smtClean="0"/>
              <a:t>model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/>
              <a:t>If </a:t>
            </a:r>
            <a:r>
              <a:rPr lang="en-US" altLang="zh-CN" sz="2800" dirty="0" smtClean="0"/>
              <a:t>      in the </a:t>
            </a:r>
            <a:r>
              <a:rPr lang="en-US" altLang="zh-CN" sz="2800" dirty="0"/>
              <a:t>skill set SR, </a:t>
            </a:r>
            <a:r>
              <a:rPr lang="en-US" altLang="zh-CN" sz="2800" dirty="0" smtClean="0"/>
              <a:t>return 1.</a:t>
            </a:r>
            <a:endParaRPr lang="en-US" altLang="zh-CN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Otherwise return the maximum </a:t>
            </a:r>
            <a:r>
              <a:rPr lang="en-US" altLang="zh-CN" sz="2800" dirty="0"/>
              <a:t>similarity </a:t>
            </a:r>
            <a:r>
              <a:rPr lang="en-US" altLang="zh-CN" sz="2800" dirty="0" smtClean="0"/>
              <a:t>value.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09506"/>
            <a:ext cx="7410450" cy="1428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64535"/>
            <a:ext cx="508416" cy="415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864" y="4642022"/>
            <a:ext cx="508416" cy="41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762000" y="1752600"/>
            <a:ext cx="7620000" cy="4953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878905"/>
            <a:ext cx="7038975" cy="47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9112" y="533400"/>
            <a:ext cx="7343775" cy="994172"/>
          </a:xfrm>
        </p:spPr>
        <p:txBody>
          <a:bodyPr/>
          <a:lstStyle/>
          <a:p>
            <a:r>
              <a:rPr lang="en-US" dirty="0"/>
              <a:t>System Interface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" y="1752600"/>
            <a:ext cx="6629400" cy="489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2514600"/>
            <a:ext cx="7343775" cy="994172"/>
          </a:xfrm>
        </p:spPr>
        <p:txBody>
          <a:bodyPr>
            <a:normAutofit/>
          </a:bodyPr>
          <a:lstStyle/>
          <a:p>
            <a:r>
              <a:rPr lang="en-US" sz="4400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89293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209800"/>
            <a:ext cx="8228013" cy="3657600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Users </a:t>
            </a:r>
            <a:r>
              <a:rPr lang="en-US" sz="2800" dirty="0"/>
              <a:t>don’t like input </a:t>
            </a:r>
            <a:r>
              <a:rPr lang="en-US" sz="2800" dirty="0" smtClean="0"/>
              <a:t>their personal </a:t>
            </a:r>
            <a:r>
              <a:rPr lang="en-US" sz="2800" dirty="0"/>
              <a:t>information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Recruiters </a:t>
            </a:r>
            <a:r>
              <a:rPr lang="en-US" sz="2800" dirty="0"/>
              <a:t>don’t like </a:t>
            </a:r>
            <a:r>
              <a:rPr lang="en-US" sz="2800" dirty="0" smtClean="0"/>
              <a:t>to input </a:t>
            </a:r>
            <a:r>
              <a:rPr lang="en-US" sz="2800" dirty="0"/>
              <a:t>job </a:t>
            </a:r>
            <a:r>
              <a:rPr lang="en-US" sz="2800" dirty="0" smtClean="0"/>
              <a:t>descriptions </a:t>
            </a:r>
            <a:r>
              <a:rPr lang="en-US" sz="2800" dirty="0"/>
              <a:t>in </a:t>
            </a:r>
            <a:r>
              <a:rPr lang="en-US" sz="2800" dirty="0" smtClean="0"/>
              <a:t> forms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So we need extract information from </a:t>
            </a:r>
            <a:r>
              <a:rPr lang="en-US" sz="2800" dirty="0" smtClean="0"/>
              <a:t>the unstructured text data source.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HCI Consideration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7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533400" y="1905000"/>
            <a:ext cx="7998567" cy="45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7232" y="2276766"/>
            <a:ext cx="7297293" cy="8661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5507" y="530020"/>
            <a:ext cx="8134351" cy="994172"/>
          </a:xfrm>
        </p:spPr>
        <p:txBody>
          <a:bodyPr/>
          <a:lstStyle/>
          <a:p>
            <a:r>
              <a:rPr lang="en-US" dirty="0"/>
              <a:t>They </a:t>
            </a:r>
            <a:r>
              <a:rPr lang="en-US" dirty="0" smtClean="0"/>
              <a:t>All Use Keyword Searching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65" y="3817382"/>
            <a:ext cx="7134455" cy="803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290" y="5181600"/>
            <a:ext cx="717973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7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47" y="1828800"/>
            <a:ext cx="3851453" cy="472371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57305"/>
            <a:ext cx="7855978" cy="994172"/>
          </a:xfrm>
        </p:spPr>
        <p:txBody>
          <a:bodyPr/>
          <a:lstStyle/>
          <a:p>
            <a:r>
              <a:rPr lang="en-US" dirty="0"/>
              <a:t>Information Extraction Stages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65879" y="2057400"/>
            <a:ext cx="3244121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HTML Parsing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Segmenting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Preprocessing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Tokenizing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Labeling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Pattern Matching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90968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5879" y="2057400"/>
            <a:ext cx="8228013" cy="4191000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Bachelors degree in Computer or Information Systems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BS or MS in computer science or similar degree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MS/PhD Degree in Computer, Science, Engineering or Finance from top institution.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Requires a minimum of bachelors degree in a related, field or foreign equivalent.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5878" y="533400"/>
            <a:ext cx="8228013" cy="994172"/>
          </a:xfrm>
        </p:spPr>
        <p:txBody>
          <a:bodyPr/>
          <a:lstStyle/>
          <a:p>
            <a:r>
              <a:rPr lang="en-US" dirty="0" smtClean="0"/>
              <a:t>Sentences of Degree Information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6720" y="533400"/>
            <a:ext cx="7343775" cy="994172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en-US" dirty="0"/>
              <a:t>ombinatorial </a:t>
            </a:r>
            <a:r>
              <a:rPr lang="en-US" altLang="zh-CN" dirty="0"/>
              <a:t>E</a:t>
            </a:r>
            <a:r>
              <a:rPr lang="en-US" dirty="0"/>
              <a:t>xplosion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752600"/>
            <a:ext cx="83047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single concept may have multiple </a:t>
            </a:r>
            <a:r>
              <a:rPr lang="en-US" dirty="0" smtClean="0">
                <a:solidFill>
                  <a:schemeClr val="tx1"/>
                </a:solidFill>
              </a:rPr>
              <a:t>expressions. For example, some words </a:t>
            </a:r>
            <a:r>
              <a:rPr lang="en-US" dirty="0">
                <a:solidFill>
                  <a:schemeClr val="tx1"/>
                </a:solidFill>
              </a:rPr>
              <a:t>mean </a:t>
            </a:r>
            <a:r>
              <a:rPr lang="en-US" dirty="0" smtClean="0">
                <a:solidFill>
                  <a:schemeClr val="tx1"/>
                </a:solidFill>
              </a:rPr>
              <a:t>bachelors are: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Baccalaureate, bachelors, bachelor, B.S., BS, BA, BA/BS, 4-year, 4-year, 4 year, four year,  college, Undergraduate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University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>
                <a:solidFill>
                  <a:schemeClr val="tx1"/>
                </a:solidFill>
              </a:rPr>
              <a:t>bachelor’s degree”, the pattern will like below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 Baccalaureate | bachelors | bachelor | B.S | BS | BA ) degree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4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Semantic Labeling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302426"/>
              </p:ext>
            </p:extLst>
          </p:nvPr>
        </p:nvGraphicFramePr>
        <p:xfrm>
          <a:off x="1066800" y="1676400"/>
          <a:ext cx="65532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92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Original text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Layer 1 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Layer 2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bachelors</a:t>
                      </a:r>
                      <a:endParaRPr lang="en-US" sz="24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2400" dirty="0" smtClean="0"/>
                        <a:t>BS_LEVEL</a:t>
                      </a:r>
                      <a:endParaRPr lang="en-US" sz="2400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US" sz="2400" dirty="0" smtClean="0"/>
                        <a:t>DE_LEVEL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bachelor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B.S.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Baccalaureate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Master</a:t>
                      </a:r>
                      <a:endParaRPr 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400" dirty="0" smtClean="0"/>
                        <a:t>MS_LEVEL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M.S.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PhD</a:t>
                      </a:r>
                      <a:endParaRPr 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400" dirty="0" smtClean="0"/>
                        <a:t>PHD_LEVEL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Ph.D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Doctorate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54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818" y="1981200"/>
            <a:ext cx="8228013" cy="4038600"/>
          </a:xfrm>
        </p:spPr>
        <p:txBody>
          <a:bodyPr/>
          <a:lstStyle/>
          <a:p>
            <a:r>
              <a:rPr lang="en-US" sz="2400" dirty="0" smtClean="0"/>
              <a:t>Bachelors degree in computer science or information systems </a:t>
            </a:r>
          </a:p>
          <a:p>
            <a:endParaRPr lang="en-US" sz="2400" dirty="0" smtClean="0"/>
          </a:p>
          <a:p>
            <a:r>
              <a:rPr lang="en-US" sz="2400" dirty="0" smtClean="0"/>
              <a:t>To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1818" y="533400"/>
            <a:ext cx="7343775" cy="994172"/>
          </a:xfrm>
        </p:spPr>
        <p:txBody>
          <a:bodyPr/>
          <a:lstStyle/>
          <a:p>
            <a:r>
              <a:rPr lang="en-US" dirty="0"/>
              <a:t>Semantic Labeling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58017" y="3886200"/>
          <a:ext cx="755406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605"/>
                <a:gridCol w="1239778"/>
                <a:gridCol w="457200"/>
                <a:gridCol w="1782686"/>
                <a:gridCol w="685800"/>
                <a:gridCol w="1676400"/>
                <a:gridCol w="228600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72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819400"/>
            <a:ext cx="8228013" cy="3048000"/>
          </a:xfrm>
        </p:spPr>
        <p:txBody>
          <a:bodyPr>
            <a:normAutofit/>
          </a:bodyPr>
          <a:lstStyle/>
          <a:p>
            <a:r>
              <a:rPr lang="en-US" sz="2400" dirty="0"/>
              <a:t>The unit of the </a:t>
            </a:r>
            <a:r>
              <a:rPr lang="en-US" sz="2400" dirty="0" smtClean="0"/>
              <a:t>regular expression </a:t>
            </a:r>
            <a:r>
              <a:rPr lang="en-US" sz="2400" dirty="0"/>
              <a:t>is token or word</a:t>
            </a:r>
          </a:p>
          <a:p>
            <a:r>
              <a:rPr lang="en-US" sz="2400" b="1" dirty="0" err="1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seqMatcher</a:t>
            </a:r>
            <a:r>
              <a:rPr lang="en-US" sz="2400" b="1" dirty="0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= </a:t>
            </a:r>
            <a:r>
              <a:rPr lang="en-US" sz="2400" b="1" dirty="0" err="1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parser.parse</a:t>
            </a:r>
            <a:endParaRPr lang="en-US" sz="2400" b="1" dirty="0">
              <a:solidFill>
                <a:srgbClr val="0066FF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US" sz="2400" b="1" dirty="0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 ( “ DE_LEVEL (, DE_LEVEL)* (or DE_LEVEL)? DEGREE”)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800975" cy="994172"/>
          </a:xfrm>
        </p:spPr>
        <p:txBody>
          <a:bodyPr/>
          <a:lstStyle/>
          <a:p>
            <a:r>
              <a:rPr lang="en-US" dirty="0"/>
              <a:t>Token </a:t>
            </a:r>
            <a:r>
              <a:rPr lang="en-US" altLang="zh-CN" dirty="0"/>
              <a:t>Pattern </a:t>
            </a:r>
            <a:r>
              <a:rPr lang="en-US" altLang="zh-CN" dirty="0" smtClean="0"/>
              <a:t>Matching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5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9458" y="609600"/>
            <a:ext cx="7343775" cy="994172"/>
          </a:xfrm>
        </p:spPr>
        <p:txBody>
          <a:bodyPr/>
          <a:lstStyle/>
          <a:p>
            <a:r>
              <a:rPr lang="en-US" dirty="0"/>
              <a:t>Pattern Matching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458" y="2209800"/>
            <a:ext cx="7011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DE_LEVEL 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smtClean="0">
                <a:solidFill>
                  <a:srgbClr val="0066FF"/>
                </a:solidFill>
              </a:rPr>
              <a:t>DEGREE IN MAJOR  (OR MAJOR) ?</a:t>
            </a:r>
            <a:endParaRPr lang="en-US" dirty="0">
              <a:solidFill>
                <a:srgbClr val="0066FF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12516"/>
              </p:ext>
            </p:extLst>
          </p:nvPr>
        </p:nvGraphicFramePr>
        <p:xfrm>
          <a:off x="685800" y="3352800"/>
          <a:ext cx="784859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1450"/>
                <a:gridCol w="1288117"/>
                <a:gridCol w="475026"/>
                <a:gridCol w="1496007"/>
                <a:gridCol w="762000"/>
                <a:gridCol w="1905000"/>
                <a:gridCol w="380999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26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164" y="609600"/>
            <a:ext cx="7696200" cy="994172"/>
          </a:xfrm>
        </p:spPr>
        <p:txBody>
          <a:bodyPr/>
          <a:lstStyle/>
          <a:p>
            <a:r>
              <a:rPr lang="en-US" dirty="0" smtClean="0"/>
              <a:t>Patterns for </a:t>
            </a:r>
            <a:r>
              <a:rPr lang="en-US" dirty="0"/>
              <a:t>Matching </a:t>
            </a:r>
            <a:r>
              <a:rPr lang="en-US" dirty="0" smtClean="0"/>
              <a:t>Degrees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7174" y="1981201"/>
            <a:ext cx="8228013" cy="3733800"/>
          </a:xfrm>
        </p:spPr>
        <p:txBody>
          <a:bodyPr/>
          <a:lstStyle/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66FF"/>
                </a:solidFill>
              </a:rPr>
              <a:t> DE-LEVEL,  DE-LEVEL, OR  DE-LEVEL </a:t>
            </a:r>
            <a:r>
              <a:rPr lang="en-US" sz="2400" dirty="0" smtClean="0">
                <a:solidFill>
                  <a:srgbClr val="0066FF"/>
                </a:solidFill>
              </a:rPr>
              <a:t> </a:t>
            </a:r>
            <a:endParaRPr lang="en-US" sz="2400" dirty="0">
              <a:solidFill>
                <a:srgbClr val="0066FF"/>
              </a:solidFill>
            </a:endParaRP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66FF"/>
                </a:solidFill>
              </a:rPr>
              <a:t> DE-LEVEL DEGREE ( IN  </a:t>
            </a:r>
            <a:r>
              <a:rPr lang="en-US" sz="2400" dirty="0" smtClean="0">
                <a:solidFill>
                  <a:srgbClr val="0066FF"/>
                </a:solidFill>
              </a:rPr>
              <a:t>| OF </a:t>
            </a:r>
            <a:r>
              <a:rPr lang="en-US" sz="2400" dirty="0">
                <a:solidFill>
                  <a:srgbClr val="0066FF"/>
                </a:solidFill>
              </a:rPr>
              <a:t>) DT MAJOR   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66FF"/>
                </a:solidFill>
              </a:rPr>
              <a:t> MAJOR-DEGREE </a:t>
            </a:r>
            <a:r>
              <a:rPr lang="en-US" sz="2400" dirty="0" smtClean="0">
                <a:solidFill>
                  <a:srgbClr val="0066FF"/>
                </a:solidFill>
              </a:rPr>
              <a:t>,  </a:t>
            </a:r>
            <a:r>
              <a:rPr lang="en-US" sz="2400" dirty="0">
                <a:solidFill>
                  <a:srgbClr val="0066FF"/>
                </a:solidFill>
              </a:rPr>
              <a:t>MAJOR-DEGREE OR MAJOR </a:t>
            </a:r>
            <a:r>
              <a:rPr lang="en-US" sz="2400" dirty="0" smtClean="0">
                <a:solidFill>
                  <a:srgbClr val="0066FF"/>
                </a:solidFill>
              </a:rPr>
              <a:t> </a:t>
            </a:r>
            <a:endParaRPr lang="en-US" sz="2400" dirty="0">
              <a:solidFill>
                <a:srgbClr val="0066FF"/>
              </a:solidFill>
            </a:endParaRP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66FF"/>
                </a:solidFill>
              </a:rPr>
              <a:t> DE-LEVEL (, DE-LEVEL)* (OR DE-LEVEL)? BE? PERFER-VBD   </a:t>
            </a:r>
            <a:r>
              <a:rPr lang="en-US" sz="2400" dirty="0" smtClean="0">
                <a:solidFill>
                  <a:srgbClr val="0066FF"/>
                </a:solidFill>
              </a:rPr>
              <a:t> 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0066FF"/>
                </a:solidFill>
              </a:rPr>
              <a:t> MAJOR DEGREE 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0066FF"/>
                </a:solidFill>
              </a:rPr>
              <a:t> DE_LEVEL </a:t>
            </a:r>
            <a:r>
              <a:rPr lang="en-US" sz="2400" dirty="0">
                <a:solidFill>
                  <a:srgbClr val="0066FF"/>
                </a:solidFill>
              </a:rPr>
              <a:t>, OR DEGREE_JJ</a:t>
            </a:r>
            <a:r>
              <a:rPr lang="en-US" sz="2400" dirty="0" smtClean="0">
                <a:solidFill>
                  <a:srgbClr val="0066FF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9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32537"/>
            <a:ext cx="8924792" cy="994172"/>
          </a:xfrm>
        </p:spPr>
        <p:txBody>
          <a:bodyPr>
            <a:normAutofit fontScale="90000"/>
          </a:bodyPr>
          <a:lstStyle/>
          <a:p>
            <a:r>
              <a:rPr lang="en-US" altLang="zh-CN" sz="4400" dirty="0"/>
              <a:t>Accuracy Increases </a:t>
            </a:r>
            <a:r>
              <a:rPr lang="en-US" sz="4400" dirty="0"/>
              <a:t>Monotonous</a:t>
            </a:r>
            <a:r>
              <a:rPr lang="en-US" b="0" dirty="0"/>
              <a:t/>
            </a:r>
            <a:br>
              <a:rPr lang="en-US" b="0" dirty="0"/>
            </a:b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pPr marL="0" indent="0"/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90600" y="1723008"/>
            <a:ext cx="6308071" cy="5134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409760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2209800"/>
            <a:ext cx="7496175" cy="2667000"/>
          </a:xfrm>
        </p:spPr>
        <p:txBody>
          <a:bodyPr/>
          <a:lstStyle/>
          <a:p>
            <a:r>
              <a:rPr lang="en-US" dirty="0"/>
              <a:t>Implementation of Token </a:t>
            </a:r>
            <a:r>
              <a:rPr lang="en-US" altLang="zh-CN" dirty="0"/>
              <a:t>Pattern Matching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2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58093" y="1676400"/>
            <a:ext cx="8419361" cy="4953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0599" y="457200"/>
            <a:ext cx="8426856" cy="994172"/>
          </a:xfrm>
        </p:spPr>
        <p:txBody>
          <a:bodyPr/>
          <a:lstStyle/>
          <a:p>
            <a:r>
              <a:rPr lang="en-US" dirty="0"/>
              <a:t>Problems of Keyword Searching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70" y="1752600"/>
            <a:ext cx="7714068" cy="48006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6019800" y="1600200"/>
            <a:ext cx="2362200" cy="838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8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9698" y="533400"/>
            <a:ext cx="7343775" cy="994172"/>
          </a:xfrm>
        </p:spPr>
        <p:txBody>
          <a:bodyPr/>
          <a:lstStyle/>
          <a:p>
            <a:r>
              <a:rPr lang="en-US" altLang="zh-CN" dirty="0"/>
              <a:t>Matchers </a:t>
            </a:r>
            <a:r>
              <a:rPr lang="en-US" dirty="0"/>
              <a:t>current support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796162"/>
              </p:ext>
            </p:extLst>
          </p:nvPr>
        </p:nvGraphicFramePr>
        <p:xfrm>
          <a:off x="459698" y="1828800"/>
          <a:ext cx="7861523" cy="446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9709"/>
                <a:gridCol w="2590800"/>
                <a:gridCol w="2921014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Matcher Name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Function 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Counter Part of regex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UnitMatcher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Token to be matched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Character  in regex 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SequenceMatcher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list of Matchers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Sequence of characters</a:t>
                      </a:r>
                      <a:endParaRPr lang="en-US" sz="2000" dirty="0"/>
                    </a:p>
                  </a:txBody>
                  <a:tcPr/>
                </a:tc>
              </a:tr>
              <a:tr h="418059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QuestionMatcher</a:t>
                      </a:r>
                      <a:r>
                        <a:rPr lang="en-US" sz="2000" dirty="0" smtClean="0"/>
                        <a:t>  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One or more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StarMatcher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Zero or more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*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PlusMatcher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Zero or one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DotMatcher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Any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RegexMatcher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token matches the regular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8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28600" y="3505200"/>
            <a:ext cx="8693749" cy="2438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336" y="2129877"/>
            <a:ext cx="8228013" cy="4052149"/>
          </a:xfrm>
        </p:spPr>
        <p:txBody>
          <a:bodyPr>
            <a:normAutofit/>
          </a:bodyPr>
          <a:lstStyle/>
          <a:p>
            <a:r>
              <a:rPr lang="en-US" sz="2400" dirty="0"/>
              <a:t>A </a:t>
            </a:r>
            <a:r>
              <a:rPr lang="en-US" sz="2400" b="1" dirty="0"/>
              <a:t>finite state transducer</a:t>
            </a:r>
            <a:r>
              <a:rPr lang="en-US" sz="2400" dirty="0"/>
              <a:t> (</a:t>
            </a:r>
            <a:r>
              <a:rPr lang="en-US" sz="2400" b="1" dirty="0"/>
              <a:t>FST</a:t>
            </a:r>
            <a:r>
              <a:rPr lang="en-US" sz="2400" dirty="0"/>
              <a:t>) is a finite state </a:t>
            </a:r>
            <a:r>
              <a:rPr lang="en-US" sz="2400" dirty="0" smtClean="0"/>
              <a:t>machine with </a:t>
            </a:r>
            <a:r>
              <a:rPr lang="en-US" sz="2400" dirty="0"/>
              <a:t>two tapes: an input tape and an output tape.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29828"/>
            <a:ext cx="7236619" cy="994172"/>
          </a:xfrm>
        </p:spPr>
        <p:txBody>
          <a:bodyPr/>
          <a:lstStyle/>
          <a:p>
            <a:r>
              <a:rPr lang="en-US" dirty="0"/>
              <a:t>Finite Automata </a:t>
            </a:r>
            <a:r>
              <a:rPr lang="en-US" dirty="0" smtClean="0"/>
              <a:t>Transducer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50" y="3823633"/>
            <a:ext cx="8470847" cy="194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381000"/>
            <a:ext cx="9524999" cy="1295400"/>
          </a:xfrm>
        </p:spPr>
        <p:txBody>
          <a:bodyPr/>
          <a:lstStyle/>
          <a:p>
            <a:r>
              <a:rPr lang="en-US" dirty="0" smtClean="0"/>
              <a:t>Flexibility–Regular Expression Style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3048000"/>
            <a:ext cx="7930166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tx1"/>
                </a:solidFill>
              </a:rPr>
              <a:t>Pattern: </a:t>
            </a:r>
            <a:r>
              <a:rPr lang="en-US" sz="2100" dirty="0">
                <a:solidFill>
                  <a:srgbClr val="0066FF"/>
                </a:solidFill>
              </a:rPr>
              <a:t>DE-LEVEL DEGREE ( IN | OF ) DT? MAJOR</a:t>
            </a:r>
          </a:p>
          <a:p>
            <a:endParaRPr lang="en-US" sz="2100" dirty="0">
              <a:solidFill>
                <a:schemeClr val="tx1"/>
              </a:solidFill>
            </a:endParaRPr>
          </a:p>
          <a:p>
            <a:endParaRPr lang="en-US" sz="2100" dirty="0"/>
          </a:p>
          <a:p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parser.parse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 DEGREE ( IN | OF ) DT? MAJOR”)</a:t>
            </a:r>
          </a:p>
        </p:txBody>
      </p:sp>
    </p:spTree>
    <p:extLst>
      <p:ext uri="{BB962C8B-B14F-4D97-AF65-F5344CB8AC3E}">
        <p14:creationId xmlns:p14="http://schemas.microsoft.com/office/powerpoint/2010/main" val="145174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5608" y="2514600"/>
            <a:ext cx="8037391" cy="2650331"/>
          </a:xfrm>
        </p:spPr>
        <p:txBody>
          <a:bodyPr/>
          <a:lstStyle/>
          <a:p>
            <a:r>
              <a:rPr lang="en-US" sz="2400" dirty="0" smtClean="0"/>
              <a:t>Pattern: </a:t>
            </a:r>
            <a:r>
              <a:rPr lang="en-US" sz="2400" dirty="0"/>
              <a:t>”</a:t>
            </a:r>
            <a:r>
              <a:rPr lang="en-US" sz="2400" dirty="0">
                <a:solidFill>
                  <a:srgbClr val="0066FF"/>
                </a:solidFill>
              </a:rPr>
              <a:t>DE-LEVEL DEGREE (IN | OF) MAJOR</a:t>
            </a:r>
            <a:r>
              <a:rPr lang="en-US" sz="2400" dirty="0" smtClean="0"/>
              <a:t>”</a:t>
            </a:r>
          </a:p>
          <a:p>
            <a:endParaRPr lang="en-US" sz="2400" dirty="0" smtClean="0">
              <a:solidFill>
                <a:schemeClr val="accent6"/>
              </a:solidFill>
            </a:endParaRPr>
          </a:p>
          <a:p>
            <a:r>
              <a:rPr lang="en-US" sz="2800" dirty="0" err="1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=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(”DE-LEVEL”) 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+ </a:t>
            </a:r>
            <a:r>
              <a:rPr lang="en-US" sz="2800" dirty="0" err="1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 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+ (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 |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 ) ) +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5766" y="457200"/>
            <a:ext cx="8610600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Connected </a:t>
            </a:r>
            <a:r>
              <a:rPr lang="en-US" dirty="0"/>
              <a:t>by </a:t>
            </a:r>
            <a:r>
              <a:rPr lang="en-US" dirty="0" smtClean="0"/>
              <a:t>Algebra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7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/>
              <a:t>OO </a:t>
            </a:r>
            <a:r>
              <a:rPr lang="en-US" dirty="0" smtClean="0"/>
              <a:t>Programming Style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Pattern: 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  <a:r>
              <a:rPr lang="en-US" sz="2400" dirty="0">
                <a:solidFill>
                  <a:srgbClr val="0066FF"/>
                </a:solidFill>
              </a:rPr>
              <a:t>DE-LEVEL DEGREE (IN | OF) MAJOR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matcher1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matcher2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matcher3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matcher4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matcher5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matcher6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AlternateMatcher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([matcher3,matcher4])</a:t>
            </a:r>
          </a:p>
          <a:p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([matcher1, matcher2, matcher6, matcher5])</a:t>
            </a:r>
          </a:p>
        </p:txBody>
      </p:sp>
    </p:spTree>
    <p:extLst>
      <p:ext uri="{BB962C8B-B14F-4D97-AF65-F5344CB8AC3E}">
        <p14:creationId xmlns:p14="http://schemas.microsoft.com/office/powerpoint/2010/main" val="312188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8456" y="4572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/>
              <a:t>Simplicity  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Easy </a:t>
            </a:r>
            <a:r>
              <a:rPr lang="en-US" sz="2800" dirty="0">
                <a:solidFill>
                  <a:schemeClr val="tx1"/>
                </a:solidFill>
              </a:rPr>
              <a:t>to </a:t>
            </a:r>
            <a:r>
              <a:rPr lang="en-US" sz="2800" dirty="0" smtClean="0">
                <a:solidFill>
                  <a:schemeClr val="tx1"/>
                </a:solidFill>
              </a:rPr>
              <a:t>implement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The </a:t>
            </a:r>
            <a:r>
              <a:rPr lang="en-US" sz="2800" dirty="0">
                <a:solidFill>
                  <a:schemeClr val="tx1"/>
                </a:solidFill>
              </a:rPr>
              <a:t>accuracy </a:t>
            </a:r>
            <a:r>
              <a:rPr lang="en-US" sz="2800" dirty="0" smtClean="0">
                <a:solidFill>
                  <a:schemeClr val="tx1"/>
                </a:solidFill>
              </a:rPr>
              <a:t>increase</a:t>
            </a:r>
            <a:r>
              <a:rPr lang="en-US" altLang="zh-CN" sz="2800" dirty="0" smtClean="0">
                <a:solidFill>
                  <a:schemeClr val="tx1"/>
                </a:solidFill>
              </a:rPr>
              <a:t>s</a:t>
            </a:r>
            <a:r>
              <a:rPr lang="en-US" sz="2800" dirty="0" smtClean="0">
                <a:solidFill>
                  <a:schemeClr val="tx1"/>
                </a:solidFill>
              </a:rPr>
              <a:t> as the number of patterns increases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Faster   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Time </a:t>
            </a:r>
            <a:r>
              <a:rPr lang="en-US" sz="2400" dirty="0" smtClean="0">
                <a:solidFill>
                  <a:schemeClr val="tx1"/>
                </a:solidFill>
              </a:rPr>
              <a:t>Complexity </a:t>
            </a:r>
            <a:r>
              <a:rPr lang="en-US" sz="2400" dirty="0" smtClean="0">
                <a:solidFill>
                  <a:schemeClr val="tx1"/>
                </a:solidFill>
              </a:rPr>
              <a:t>O(n)  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Conditional </a:t>
            </a:r>
            <a:r>
              <a:rPr lang="en-US" sz="2400" dirty="0">
                <a:solidFill>
                  <a:schemeClr val="tx1"/>
                </a:solidFill>
              </a:rPr>
              <a:t>Random Fields(CRFs</a:t>
            </a:r>
            <a:r>
              <a:rPr lang="en-US" sz="2400" dirty="0" smtClean="0">
                <a:solidFill>
                  <a:schemeClr val="tx1"/>
                </a:solidFill>
              </a:rPr>
              <a:t>), </a:t>
            </a:r>
            <a:r>
              <a:rPr lang="en-US" sz="2400" dirty="0">
                <a:solidFill>
                  <a:schemeClr val="tx1"/>
                </a:solidFill>
              </a:rPr>
              <a:t>using </a:t>
            </a:r>
            <a:r>
              <a:rPr lang="en-US" sz="2400" dirty="0" smtClean="0">
                <a:solidFill>
                  <a:schemeClr val="tx1"/>
                </a:solidFill>
              </a:rPr>
              <a:t>Viterbi </a:t>
            </a:r>
            <a:r>
              <a:rPr lang="en-US" sz="2400" dirty="0">
                <a:solidFill>
                  <a:schemeClr val="tx1"/>
                </a:solidFill>
              </a:rPr>
              <a:t>algorithm </a:t>
            </a:r>
            <a:r>
              <a:rPr lang="en-US" sz="2400" dirty="0" smtClean="0">
                <a:solidFill>
                  <a:schemeClr val="tx1"/>
                </a:solidFill>
              </a:rPr>
              <a:t>O(</a:t>
            </a:r>
            <a:r>
              <a:rPr lang="en-US" sz="2400" dirty="0"/>
              <a:t>n</a:t>
            </a:r>
            <a:r>
              <a:rPr lang="en-US" sz="2400" baseline="30000" dirty="0" smtClean="0"/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t)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41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2362200"/>
            <a:ext cx="7343775" cy="2075745"/>
          </a:xfrm>
        </p:spPr>
        <p:txBody>
          <a:bodyPr>
            <a:noAutofit/>
          </a:bodyPr>
          <a:lstStyle/>
          <a:p>
            <a:r>
              <a:rPr lang="en-US" sz="4800" dirty="0"/>
              <a:t>Ontology </a:t>
            </a:r>
            <a:r>
              <a:rPr lang="en-US" sz="4800" dirty="0" smtClean="0"/>
              <a:t>Construction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785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33600"/>
            <a:ext cx="8228013" cy="4191000"/>
          </a:xfrm>
        </p:spPr>
        <p:txBody>
          <a:bodyPr/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/>
              <a:t>high-level language such as Java, Groovy, Ruby or Python; we use Java and Groovy extensively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075613" cy="994172"/>
          </a:xfrm>
        </p:spPr>
        <p:txBody>
          <a:bodyPr/>
          <a:lstStyle/>
          <a:p>
            <a:r>
              <a:rPr lang="en-US" dirty="0"/>
              <a:t>Find Terms in Job Descriptions </a:t>
            </a:r>
          </a:p>
        </p:txBody>
      </p:sp>
    </p:spTree>
    <p:extLst>
      <p:ext uri="{BB962C8B-B14F-4D97-AF65-F5344CB8AC3E}">
        <p14:creationId xmlns:p14="http://schemas.microsoft.com/office/powerpoint/2010/main" val="275214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3459" y="1752600"/>
            <a:ext cx="8319541" cy="47244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Pattern </a:t>
            </a:r>
            <a:r>
              <a:rPr lang="en-US" sz="2800" dirty="0"/>
              <a:t>t</a:t>
            </a:r>
            <a:r>
              <a:rPr lang="en-US" sz="2800" dirty="0" smtClean="0"/>
              <a:t>o </a:t>
            </a:r>
            <a:r>
              <a:rPr lang="en-US" sz="2800" dirty="0"/>
              <a:t>e</a:t>
            </a:r>
            <a:r>
              <a:rPr lang="en-US" sz="2800" dirty="0" smtClean="0"/>
              <a:t>xtract terms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Clr>
                <a:srgbClr val="C00000"/>
              </a:buClr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TERM ,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* , *,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(AND)? TERM    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Bootstrap approach 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Collecting fifty initial terms manually, and adding them  to term list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Using the pattern matching library to find new terms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Checking the found terms on </a:t>
            </a:r>
            <a:r>
              <a:rPr lang="en-US" sz="2400" dirty="0" err="1" smtClean="0"/>
              <a:t>Dbpedia</a:t>
            </a:r>
            <a:r>
              <a:rPr lang="en-US" sz="2400" dirty="0" smtClean="0"/>
              <a:t> </a:t>
            </a:r>
          </a:p>
          <a:p>
            <a:pPr marL="1200150" lvl="3" indent="0">
              <a:buClr>
                <a:srgbClr val="C00000"/>
              </a:buClr>
            </a:pP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technical categories </a:t>
            </a:r>
            <a:r>
              <a:rPr lang="en-US" dirty="0"/>
              <a:t>like </a:t>
            </a:r>
            <a:r>
              <a:rPr lang="en-US" dirty="0" smtClean="0"/>
              <a:t>software</a:t>
            </a:r>
            <a:r>
              <a:rPr lang="en-US" dirty="0"/>
              <a:t>, programming </a:t>
            </a:r>
            <a:r>
              <a:rPr lang="en-US" dirty="0" smtClean="0"/>
              <a:t>language and so on.  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Adding the new terms in to term list</a:t>
            </a:r>
          </a:p>
          <a:p>
            <a:pPr marL="6858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3459" y="5334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Bootstrap </a:t>
            </a:r>
            <a:r>
              <a:rPr lang="en-US" dirty="0" smtClean="0">
                <a:solidFill>
                  <a:schemeClr val="tx1"/>
                </a:solidFill>
              </a:rPr>
              <a:t>Approach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75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81000" y="1828800"/>
            <a:ext cx="8458200" cy="449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Bootstrap Approach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814920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8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8013" cy="38862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 résumé has the most personal information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Education Background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Work </a:t>
            </a:r>
            <a:r>
              <a:rPr lang="en-US" sz="2400" dirty="0" smtClean="0"/>
              <a:t>experiences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Skills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Using </a:t>
            </a:r>
            <a:r>
              <a:rPr lang="en-US" sz="2800" dirty="0"/>
              <a:t>the résumé </a:t>
            </a:r>
            <a:r>
              <a:rPr lang="en-US" sz="2800" dirty="0" smtClean="0"/>
              <a:t>as a query to search jobs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Ranking the jobs by their similarity scores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8013" cy="701675"/>
          </a:xfrm>
        </p:spPr>
        <p:txBody>
          <a:bodyPr/>
          <a:lstStyle/>
          <a:p>
            <a:r>
              <a:rPr lang="en-US" dirty="0" smtClean="0"/>
              <a:t>Résumés  as Query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190" y="2125267"/>
            <a:ext cx="6450806" cy="6786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34092" y="562777"/>
            <a:ext cx="7343775" cy="994172"/>
          </a:xfrm>
        </p:spPr>
        <p:txBody>
          <a:bodyPr/>
          <a:lstStyle/>
          <a:p>
            <a:r>
              <a:rPr lang="en-US" dirty="0"/>
              <a:t>Dbpedia Page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190" y="2878932"/>
            <a:ext cx="7263661" cy="326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6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9191884" cy="3505200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Ontology</a:t>
            </a:r>
          </a:p>
        </p:txBody>
      </p:sp>
    </p:spTree>
    <p:extLst>
      <p:ext uri="{BB962C8B-B14F-4D97-AF65-F5344CB8AC3E}">
        <p14:creationId xmlns:p14="http://schemas.microsoft.com/office/powerpoint/2010/main" val="38144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999"/>
            <a:ext cx="9144000" cy="6787387"/>
          </a:xfrm>
        </p:spPr>
      </p:pic>
    </p:spTree>
    <p:extLst>
      <p:ext uri="{BB962C8B-B14F-4D97-AF65-F5344CB8AC3E}">
        <p14:creationId xmlns:p14="http://schemas.microsoft.com/office/powerpoint/2010/main" val="71202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2362200"/>
            <a:ext cx="7343775" cy="2075745"/>
          </a:xfrm>
        </p:spPr>
        <p:txBody>
          <a:bodyPr>
            <a:noAutofit/>
          </a:bodyPr>
          <a:lstStyle/>
          <a:p>
            <a:r>
              <a:rPr lang="en-US" sz="4800" dirty="0"/>
              <a:t>Ontology </a:t>
            </a:r>
            <a:r>
              <a:rPr lang="en-US" sz="4800" dirty="0" smtClean="0"/>
              <a:t>Similarity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0323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7343775" cy="994172"/>
          </a:xfrm>
        </p:spPr>
        <p:txBody>
          <a:bodyPr/>
          <a:lstStyle/>
          <a:p>
            <a:r>
              <a:rPr lang="en-US" dirty="0"/>
              <a:t>Résumé and Job Description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58288"/>
              </p:ext>
            </p:extLst>
          </p:nvPr>
        </p:nvGraphicFramePr>
        <p:xfrm>
          <a:off x="457200" y="2337766"/>
          <a:ext cx="8229600" cy="3544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0403"/>
                <a:gridCol w="3829197"/>
              </a:tblGrid>
              <a:tr h="55636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a résumé</a:t>
                      </a:r>
                      <a:endParaRPr lang="en-US" sz="2400" b="1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 a job description</a:t>
                      </a:r>
                      <a:endParaRPr lang="en-US" sz="2400" b="1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446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B.S. degree in computer science  </a:t>
                      </a:r>
                    </a:p>
                    <a:p>
                      <a:r>
                        <a:rPr lang="en-US" sz="2000" dirty="0" smtClean="0"/>
                        <a:t>5+ years Java  </a:t>
                      </a:r>
                    </a:p>
                    <a:p>
                      <a:r>
                        <a:rPr lang="en-US" sz="2000" dirty="0" smtClean="0"/>
                        <a:t>2+ year C++   </a:t>
                      </a:r>
                    </a:p>
                    <a:p>
                      <a:r>
                        <a:rPr lang="en-US" sz="2000" dirty="0" smtClean="0"/>
                        <a:t>Some experience in Oracle database  </a:t>
                      </a:r>
                    </a:p>
                    <a:p>
                      <a:r>
                        <a:rPr lang="en-US" sz="2000" dirty="0" smtClean="0"/>
                        <a:t>Other experience like:  </a:t>
                      </a:r>
                    </a:p>
                    <a:p>
                      <a:r>
                        <a:rPr lang="en-US" sz="2000" dirty="0" smtClean="0"/>
                        <a:t>Hibernate, JBOSS, </a:t>
                      </a:r>
                      <a:r>
                        <a:rPr lang="en-US" sz="2000" dirty="0" err="1" smtClean="0"/>
                        <a:t>JUnit</a:t>
                      </a:r>
                      <a:r>
                        <a:rPr lang="en-US" sz="2000" dirty="0" smtClean="0"/>
                        <a:t>, Tomcat etc.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BS degree above    </a:t>
                      </a:r>
                    </a:p>
                    <a:p>
                      <a:r>
                        <a:rPr lang="en-US" sz="2000" dirty="0" smtClean="0"/>
                        <a:t> 4+ years Java   </a:t>
                      </a:r>
                    </a:p>
                    <a:p>
                      <a:r>
                        <a:rPr lang="en-US" sz="2000" dirty="0" smtClean="0"/>
                        <a:t> Some experience of Python    </a:t>
                      </a:r>
                    </a:p>
                    <a:p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Mysql</a:t>
                      </a:r>
                      <a:r>
                        <a:rPr lang="en-US" sz="2000" dirty="0" smtClean="0"/>
                        <a:t>, MS-SQL    </a:t>
                      </a:r>
                    </a:p>
                    <a:p>
                      <a:r>
                        <a:rPr lang="en-US" sz="2000" dirty="0" smtClean="0"/>
                        <a:t> Java web application Server    </a:t>
                      </a:r>
                    </a:p>
                    <a:p>
                      <a:r>
                        <a:rPr lang="en-US" sz="2000" dirty="0" smtClean="0"/>
                        <a:t> OOA/OOD   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46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554" y="1981200"/>
            <a:ext cx="8228013" cy="45720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A high-level language such as Java, Groovy, Ruby or Python; we use Java and Groovy extensively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298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</a:p>
        </p:txBody>
      </p:sp>
    </p:spTree>
    <p:extLst>
      <p:ext uri="{BB962C8B-B14F-4D97-AF65-F5344CB8AC3E}">
        <p14:creationId xmlns:p14="http://schemas.microsoft.com/office/powerpoint/2010/main" val="136120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298" y="2263726"/>
            <a:ext cx="8228013" cy="3375074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Related </a:t>
            </a:r>
            <a:r>
              <a:rPr lang="en-US" sz="2800" dirty="0"/>
              <a:t>skills always exist in the job </a:t>
            </a:r>
            <a:r>
              <a:rPr lang="en-US" sz="2800" dirty="0" smtClean="0"/>
              <a:t>description simultaneously.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 smaller the distance of two skills, the closer the relationship between them.  </a:t>
            </a:r>
            <a:endParaRPr lang="en-US" sz="2800" dirty="0"/>
          </a:p>
          <a:p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298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4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66471"/>
            <a:ext cx="8305800" cy="4981575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    The </a:t>
            </a:r>
            <a:r>
              <a:rPr lang="en-US" sz="2800" dirty="0"/>
              <a:t>number of documents in which the two terms exist together </a:t>
            </a:r>
            <a:r>
              <a:rPr lang="en-US" sz="2800" dirty="0" smtClean="0"/>
              <a:t>.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         The </a:t>
            </a:r>
            <a:r>
              <a:rPr lang="en-US" sz="2800" dirty="0"/>
              <a:t>number of </a:t>
            </a:r>
            <a:r>
              <a:rPr lang="en-US" sz="2800" dirty="0" smtClean="0"/>
              <a:t>documents that </a:t>
            </a:r>
            <a:r>
              <a:rPr lang="en-US" sz="2800" dirty="0"/>
              <a:t>have </a:t>
            </a:r>
            <a:r>
              <a:rPr lang="en-US" sz="2800" dirty="0" smtClean="0"/>
              <a:t>at </a:t>
            </a:r>
            <a:r>
              <a:rPr lang="en-US" sz="2800" dirty="0"/>
              <a:t>least one </a:t>
            </a:r>
            <a:r>
              <a:rPr lang="en-US" sz="2800" dirty="0" smtClean="0"/>
              <a:t>them.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                                 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he log </a:t>
            </a:r>
            <a:r>
              <a:rPr lang="en-US" sz="2800" dirty="0"/>
              <a:t>value of minimum distance </a:t>
            </a:r>
            <a:r>
              <a:rPr lang="en-US" sz="2800" dirty="0" smtClean="0"/>
              <a:t>of </a:t>
            </a:r>
            <a:r>
              <a:rPr lang="en-US" sz="2800" dirty="0"/>
              <a:t>the two terms in </a:t>
            </a:r>
            <a:r>
              <a:rPr lang="en-US" sz="2800" dirty="0" smtClean="0"/>
              <a:t>the documents </a:t>
            </a:r>
            <a:r>
              <a:rPr lang="en-US" sz="2800" dirty="0"/>
              <a:t>that have them both.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30679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49712"/>
            <a:ext cx="7962900" cy="1457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103389"/>
            <a:ext cx="762000" cy="4491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276" y="4029014"/>
            <a:ext cx="764498" cy="3862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923" y="4891733"/>
            <a:ext cx="3562350" cy="49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7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08076" cy="994172"/>
          </a:xfrm>
        </p:spPr>
        <p:txBody>
          <a:bodyPr/>
          <a:lstStyle/>
          <a:p>
            <a:r>
              <a:rPr lang="en-US" dirty="0" smtClean="0"/>
              <a:t>Similarity Values between Skills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13" y="2209800"/>
            <a:ext cx="86296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590800"/>
            <a:ext cx="4648200" cy="1219200"/>
          </a:xfrm>
        </p:spPr>
        <p:txBody>
          <a:bodyPr/>
          <a:lstStyle/>
          <a:p>
            <a:r>
              <a:rPr lang="en-US" sz="54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29454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957063" y="1774930"/>
            <a:ext cx="4926935" cy="44734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0584" y="1802412"/>
            <a:ext cx="3109816" cy="41411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227" y="572574"/>
            <a:ext cx="6772275" cy="994172"/>
          </a:xfrm>
        </p:spPr>
        <p:txBody>
          <a:bodyPr/>
          <a:lstStyle/>
          <a:p>
            <a:r>
              <a:rPr lang="en-US" altLang="zh-CN" dirty="0"/>
              <a:t>Job Finder</a:t>
            </a:r>
            <a:endParaRPr lang="en-US" dirty="0"/>
          </a:p>
        </p:txBody>
      </p:sp>
      <p:sp>
        <p:nvSpPr>
          <p:cNvPr id="6" name="左右箭头 16"/>
          <p:cNvSpPr/>
          <p:nvPr/>
        </p:nvSpPr>
        <p:spPr>
          <a:xfrm>
            <a:off x="3200400" y="3604323"/>
            <a:ext cx="722499" cy="2818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365" y="1802412"/>
            <a:ext cx="4908634" cy="3988788"/>
          </a:xfrm>
          <a:prstGeom prst="rect">
            <a:avLst/>
          </a:prstGeom>
        </p:spPr>
      </p:pic>
      <p:pic>
        <p:nvPicPr>
          <p:cNvPr id="1026" name="Picture 2" descr="http://img.bestsampleresume.com/img1/Software-Developer-Resum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59" y="1905387"/>
            <a:ext cx="2903193" cy="38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11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595" y="1981200"/>
            <a:ext cx="8228013" cy="3024188"/>
          </a:xfrm>
        </p:spPr>
        <p:txBody>
          <a:bodyPr/>
          <a:lstStyle/>
          <a:p>
            <a:r>
              <a:rPr lang="en-US" dirty="0" smtClean="0"/>
              <a:t>Accuracy of </a:t>
            </a:r>
            <a:r>
              <a:rPr lang="en-US" dirty="0"/>
              <a:t>Information </a:t>
            </a:r>
            <a:r>
              <a:rPr lang="en-US" dirty="0" smtClean="0"/>
              <a:t>Extraction </a:t>
            </a:r>
            <a:r>
              <a:rPr lang="en-US" altLang="zh-CN" dirty="0" smtClean="0"/>
              <a:t>Comparing to CRFs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9994" y="533400"/>
            <a:ext cx="7467600" cy="994172"/>
          </a:xfrm>
        </p:spPr>
        <p:txBody>
          <a:bodyPr/>
          <a:lstStyle/>
          <a:p>
            <a:r>
              <a:rPr lang="en-US" dirty="0"/>
              <a:t>Information Extraction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34" y="3657600"/>
            <a:ext cx="8553533" cy="2133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410801" y="3657600"/>
            <a:ext cx="8320807" cy="533400"/>
          </a:xfrm>
          <a:prstGeom prst="rect">
            <a:avLst/>
          </a:prstGeom>
          <a:solidFill>
            <a:srgbClr val="00B8FF">
              <a:alpha val="2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0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438398"/>
            <a:ext cx="8228013" cy="4724401"/>
          </a:xfrm>
        </p:spPr>
        <p:txBody>
          <a:bodyPr/>
          <a:lstStyle/>
          <a:p>
            <a:r>
              <a:rPr lang="en-US" dirty="0" smtClean="0"/>
              <a:t>NDCG 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 smtClean="0"/>
              <a:t> Normalized </a:t>
            </a:r>
            <a:r>
              <a:rPr lang="en-US" dirty="0"/>
              <a:t>Discounted Cumulative </a:t>
            </a:r>
            <a:r>
              <a:rPr lang="en-US" dirty="0" smtClean="0"/>
              <a:t>Gain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rel</a:t>
            </a:r>
            <a:r>
              <a:rPr lang="en-US" baseline="-25000" dirty="0" err="1" smtClean="0">
                <a:latin typeface="Calibri" panose="020F0502020204030204" pitchFamily="34" charset="0"/>
              </a:rPr>
              <a:t>i</a:t>
            </a:r>
            <a:r>
              <a:rPr lang="en-US" baseline="-25000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is the </a:t>
            </a:r>
            <a:r>
              <a:rPr lang="en-US" dirty="0">
                <a:solidFill>
                  <a:schemeClr val="tx1"/>
                </a:solidFill>
              </a:rPr>
              <a:t>relevance score assessors </a:t>
            </a:r>
            <a:r>
              <a:rPr lang="en-US" dirty="0" smtClean="0">
                <a:solidFill>
                  <a:schemeClr val="tx1"/>
                </a:solidFill>
              </a:rPr>
              <a:t>given </a:t>
            </a:r>
            <a:r>
              <a:rPr lang="en-US" dirty="0">
                <a:solidFill>
                  <a:schemeClr val="tx1"/>
                </a:solidFill>
              </a:rPr>
              <a:t>to document </a:t>
            </a:r>
            <a:r>
              <a:rPr lang="en-US" dirty="0" smtClean="0">
                <a:solidFill>
                  <a:schemeClr val="tx1"/>
                </a:solidFill>
              </a:rPr>
              <a:t>d </a:t>
            </a:r>
            <a:r>
              <a:rPr lang="en-US" dirty="0">
                <a:solidFill>
                  <a:schemeClr val="tx1"/>
                </a:solidFill>
              </a:rPr>
              <a:t>for query </a:t>
            </a:r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4007" y="529829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let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 the relevance score assessors gave to document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query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050" name="Picture 2" descr="$R(j,d)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-144463"/>
            <a:ext cx="466725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$d$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-144463"/>
            <a:ext cx="114300" cy="2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$j$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0" y="-144463"/>
            <a:ext cx="85725" cy="2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 \mathrm{DCG_{p}} = \sum_{i=1}^{p} \frac{ 2^{rel_{i}} - 1 }{ \log_{2}(i+1)}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63" y="3962398"/>
            <a:ext cx="3294641" cy="9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\mathrm{nDCG_{p}} = \frac{DCG_{p}}{IDCG_{p}}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318" y="3962398"/>
            <a:ext cx="3070464" cy="9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1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9668" y="533400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514600"/>
            <a:ext cx="5715000" cy="42460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2186" y="1846788"/>
            <a:ext cx="70524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66FF"/>
                </a:solidFill>
              </a:rPr>
              <a:t>Terms similarity for </a:t>
            </a:r>
            <a:r>
              <a:rPr lang="en-US" altLang="zh-CN" sz="2800" dirty="0" err="1" smtClean="0">
                <a:solidFill>
                  <a:srgbClr val="0066FF"/>
                </a:solidFill>
              </a:rPr>
              <a:t>Javascript</a:t>
            </a:r>
            <a:r>
              <a:rPr lang="en-US" altLang="zh-CN" sz="2800" dirty="0" smtClean="0">
                <a:solidFill>
                  <a:srgbClr val="0066FF"/>
                </a:solidFill>
              </a:rPr>
              <a:t>, </a:t>
            </a:r>
            <a:r>
              <a:rPr lang="en-US" altLang="zh-CN" dirty="0" smtClean="0">
                <a:solidFill>
                  <a:srgbClr val="0066FF"/>
                </a:solidFill>
              </a:rPr>
              <a:t>NDCG = 0.94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1502" y="2544580"/>
            <a:ext cx="5562600" cy="533400"/>
          </a:xfrm>
          <a:prstGeom prst="rect">
            <a:avLst/>
          </a:prstGeom>
          <a:solidFill>
            <a:srgbClr val="00B8FF">
              <a:alpha val="2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2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0"/>
            <a:ext cx="5943600" cy="41998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5732" y="1645176"/>
            <a:ext cx="70524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66FF"/>
                </a:solidFill>
              </a:rPr>
              <a:t>Terms similarity for HTML, </a:t>
            </a:r>
            <a:r>
              <a:rPr lang="en-US" altLang="zh-CN" dirty="0" smtClean="0">
                <a:solidFill>
                  <a:srgbClr val="0066FF"/>
                </a:solidFill>
              </a:rPr>
              <a:t>NDCG = 0.94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371600" y="2354330"/>
            <a:ext cx="5867400" cy="502920"/>
          </a:xfrm>
          <a:prstGeom prst="rect">
            <a:avLst/>
          </a:prstGeom>
          <a:solidFill>
            <a:srgbClr val="00B8FF">
              <a:alpha val="2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22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987" y="1986391"/>
            <a:ext cx="8228013" cy="41910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700" dirty="0"/>
              <a:t>NDCG </a:t>
            </a:r>
            <a:endParaRPr lang="en-US" sz="27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700" dirty="0" err="1" smtClean="0"/>
              <a:t>Precision@K</a:t>
            </a:r>
            <a:r>
              <a:rPr lang="en-US" sz="2700" dirty="0" smtClean="0"/>
              <a:t> </a:t>
            </a:r>
            <a:endParaRPr lang="en-US" sz="2700" dirty="0"/>
          </a:p>
          <a:p>
            <a:pPr lvl="1"/>
            <a:r>
              <a:rPr lang="en-US" dirty="0" smtClean="0"/>
              <a:t>	The </a:t>
            </a:r>
            <a:r>
              <a:rPr lang="en-US" dirty="0"/>
              <a:t>proportion of relevant documents in the first </a:t>
            </a:r>
            <a:r>
              <a:rPr lang="en-US" dirty="0" smtClean="0"/>
              <a:t>K results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610600" cy="994172"/>
          </a:xfrm>
        </p:spPr>
        <p:txBody>
          <a:bodyPr/>
          <a:lstStyle/>
          <a:p>
            <a:r>
              <a:rPr lang="en-US" dirty="0"/>
              <a:t> Résumé – Job Matching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343400"/>
            <a:ext cx="4724400" cy="144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5126" y="1752600"/>
            <a:ext cx="8228013" cy="4419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KL</a:t>
            </a:r>
            <a:r>
              <a:rPr lang="zh-CN" altLang="en-US" sz="2800" dirty="0" smtClean="0"/>
              <a:t>： </a:t>
            </a:r>
            <a:r>
              <a:rPr lang="en-US" altLang="zh-CN" sz="2800" dirty="0" err="1"/>
              <a:t>Kullback-Leibler</a:t>
            </a:r>
            <a:r>
              <a:rPr lang="en-US" altLang="zh-CN" sz="2800" dirty="0"/>
              <a:t> divergence </a:t>
            </a:r>
            <a:endParaRPr lang="en-US" altLang="zh-CN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A </a:t>
            </a:r>
            <a:r>
              <a:rPr lang="en-US" altLang="zh-CN" sz="2800" dirty="0"/>
              <a:t>non-symmetric measure of the difference </a:t>
            </a:r>
            <a:r>
              <a:rPr lang="en-US" altLang="zh-CN" sz="2800" dirty="0" smtClean="0"/>
              <a:t>between two </a:t>
            </a:r>
            <a:r>
              <a:rPr lang="en-US" altLang="zh-CN" sz="2800" dirty="0"/>
              <a:t>probability </a:t>
            </a:r>
            <a:r>
              <a:rPr lang="en-US" altLang="zh-CN" sz="2800" dirty="0" smtClean="0"/>
              <a:t>distributions of </a:t>
            </a:r>
            <a:r>
              <a:rPr lang="en-US" altLang="zh-CN" sz="2800" dirty="0"/>
              <a:t>P and Q.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</a:t>
            </a:r>
            <a:r>
              <a:rPr lang="en-US" dirty="0" smtClean="0"/>
              <a:t>to be Compared </a:t>
            </a:r>
            <a:r>
              <a:rPr lang="en-US" dirty="0"/>
              <a:t>With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733800"/>
            <a:ext cx="6553200" cy="143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5126" y="1752600"/>
            <a:ext cx="8228013" cy="4419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</a:t>
            </a:r>
            <a:r>
              <a:rPr lang="en-US" altLang="zh-CN" sz="2800" dirty="0" smtClean="0"/>
              <a:t>F</a:t>
            </a:r>
            <a:r>
              <a:rPr lang="en-US" sz="2800" dirty="0" smtClean="0"/>
              <a:t>-IDF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A weighting </a:t>
            </a:r>
            <a:r>
              <a:rPr lang="en-US" altLang="zh-CN" sz="2800" dirty="0"/>
              <a:t>factor in information retrieval and text mining</a:t>
            </a:r>
            <a:endParaRPr lang="en-US" altLang="zh-CN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TF: The term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frequency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IDF: The </a:t>
            </a:r>
            <a:r>
              <a:rPr lang="en-US" altLang="zh-CN" sz="2800" dirty="0"/>
              <a:t>inverse document frequency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to be Compared With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886200"/>
            <a:ext cx="4218236" cy="717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4920283"/>
            <a:ext cx="3979069" cy="9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271" y="1676400"/>
            <a:ext cx="8228013" cy="4981575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Okapi BM25: </a:t>
            </a:r>
            <a:endParaRPr lang="en-US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A </a:t>
            </a:r>
            <a:r>
              <a:rPr lang="en-US" dirty="0"/>
              <a:t>bag-of-words retrieval </a:t>
            </a:r>
            <a:r>
              <a:rPr lang="en-US" dirty="0" smtClean="0"/>
              <a:t>model that </a:t>
            </a:r>
            <a:r>
              <a:rPr lang="en-US" dirty="0"/>
              <a:t>ranks a set of documents based on the query terms appearing in each document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to be Compared With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27" y="4343400"/>
            <a:ext cx="76581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5987" y="2514600"/>
            <a:ext cx="8228013" cy="3146326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5 résumés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100 jobs in the system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Relevance values </a:t>
            </a:r>
            <a:r>
              <a:rPr lang="en-US" dirty="0"/>
              <a:t>between </a:t>
            </a:r>
            <a:r>
              <a:rPr lang="en-US" dirty="0" smtClean="0"/>
              <a:t>résumés and jobs are manually assigned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33400"/>
            <a:ext cx="6772275" cy="994172"/>
          </a:xfrm>
        </p:spPr>
        <p:txBody>
          <a:bodyPr/>
          <a:lstStyle/>
          <a:p>
            <a:r>
              <a:rPr lang="en-US" dirty="0"/>
              <a:t>Experiment Setup </a:t>
            </a:r>
          </a:p>
        </p:txBody>
      </p:sp>
    </p:spTree>
    <p:extLst>
      <p:ext uri="{BB962C8B-B14F-4D97-AF65-F5344CB8AC3E}">
        <p14:creationId xmlns:p14="http://schemas.microsoft.com/office/powerpoint/2010/main" val="30802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0549" y="533400"/>
            <a:ext cx="7343775" cy="994172"/>
          </a:xfrm>
        </p:spPr>
        <p:txBody>
          <a:bodyPr/>
          <a:lstStyle/>
          <a:p>
            <a:r>
              <a:rPr lang="en-US" dirty="0"/>
              <a:t> Ontology Matching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2514601"/>
            <a:ext cx="8001000" cy="308893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16804" y="2068324"/>
            <a:ext cx="6291264" cy="892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66FF"/>
                </a:solidFill>
              </a:rPr>
              <a:t>Precision@k</a:t>
            </a:r>
            <a:r>
              <a:rPr lang="en-US" sz="2800" dirty="0" smtClean="0">
                <a:solidFill>
                  <a:srgbClr val="0066FF"/>
                </a:solidFill>
              </a:rPr>
              <a:t> of Resume-Job Matching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81010" y="3030829"/>
            <a:ext cx="7562851" cy="548390"/>
          </a:xfrm>
          <a:prstGeom prst="rect">
            <a:avLst/>
          </a:prstGeom>
          <a:solidFill>
            <a:srgbClr val="00B8FF">
              <a:alpha val="2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22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057400"/>
            <a:ext cx="8228013" cy="3990975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résumé – job matching system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altLang="en-US" sz="2400" dirty="0" smtClean="0"/>
              <a:t>a</a:t>
            </a:r>
            <a:r>
              <a:rPr lang="en-US" sz="2400" dirty="0" smtClean="0"/>
              <a:t> </a:t>
            </a:r>
            <a:r>
              <a:rPr lang="en-US" sz="2400" dirty="0"/>
              <a:t>finite state transducer based tool for information extraction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semi-automatic approach to collect technical terms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statistical-based ontology similarity measure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164" y="533400"/>
            <a:ext cx="7343775" cy="994172"/>
          </a:xfrm>
        </p:spPr>
        <p:txBody>
          <a:bodyPr/>
          <a:lstStyle/>
          <a:p>
            <a:r>
              <a:rPr lang="en-US" altLang="zh-CN" dirty="0"/>
              <a:t>Contributions of our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458" y="2209800"/>
            <a:ext cx="8618333" cy="346411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6093617" cy="994172"/>
          </a:xfrm>
        </p:spPr>
        <p:txBody>
          <a:bodyPr/>
          <a:lstStyle/>
          <a:p>
            <a:r>
              <a:rPr lang="en-US" dirty="0"/>
              <a:t>Ontology Matching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92" y="1981200"/>
            <a:ext cx="6291264" cy="892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66FF"/>
                </a:solidFill>
              </a:rPr>
              <a:t>NDCG </a:t>
            </a:r>
            <a:r>
              <a:rPr lang="en-US" sz="2800" dirty="0" smtClean="0">
                <a:solidFill>
                  <a:srgbClr val="0066FF"/>
                </a:solidFill>
              </a:rPr>
              <a:t>of Resume-Job Matching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38200" y="2946380"/>
            <a:ext cx="7543800" cy="558820"/>
          </a:xfrm>
          <a:prstGeom prst="rect">
            <a:avLst/>
          </a:prstGeom>
          <a:solidFill>
            <a:srgbClr val="00B8FF">
              <a:alpha val="2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3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239000" cy="994172"/>
          </a:xfrm>
        </p:spPr>
        <p:txBody>
          <a:bodyPr/>
          <a:lstStyle/>
          <a:p>
            <a:r>
              <a:rPr lang="en-US" dirty="0" smtClean="0"/>
              <a:t>Comparing with </a:t>
            </a:r>
            <a:r>
              <a:rPr lang="en-US" dirty="0" smtClean="0"/>
              <a:t>Indeed.</a:t>
            </a:r>
            <a:r>
              <a:rPr lang="en-US" altLang="zh-CN" dirty="0" smtClean="0"/>
              <a:t>com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685800" y="2209800"/>
            <a:ext cx="8228013" cy="3146326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Keyword search in Indeed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mtClean="0"/>
              <a:t>Collecting </a:t>
            </a:r>
            <a:r>
              <a:rPr lang="en-US" dirty="0" smtClean="0"/>
              <a:t>the </a:t>
            </a:r>
            <a:r>
              <a:rPr lang="en-US" smtClean="0"/>
              <a:t>front 100 search </a:t>
            </a:r>
            <a:r>
              <a:rPr lang="en-US" dirty="0" smtClean="0"/>
              <a:t>results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Relevance values between résumés and jobs are manually assigned </a:t>
            </a:r>
            <a:endParaRPr lang="en-US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Using our system to re-rank the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4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239000" cy="994172"/>
          </a:xfrm>
        </p:spPr>
        <p:txBody>
          <a:bodyPr/>
          <a:lstStyle/>
          <a:p>
            <a:r>
              <a:rPr lang="en-US" dirty="0"/>
              <a:t>Comparing with Indeed.</a:t>
            </a:r>
            <a:r>
              <a:rPr lang="en-US" altLang="zh-CN" dirty="0"/>
              <a:t>com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42210" y="3124200"/>
          <a:ext cx="8142286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457"/>
                <a:gridCol w="1628457"/>
                <a:gridCol w="1891545"/>
                <a:gridCol w="1365370"/>
                <a:gridCol w="1628457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Precision@k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DCG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0.6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1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13.35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24.39</a:t>
                      </a:r>
                      <a:endParaRPr lang="en-US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0.9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17.8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27.64</a:t>
                      </a:r>
                      <a:endParaRPr lang="en-US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0.7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25.62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41.67</a:t>
                      </a:r>
                      <a:endParaRPr lang="en-US" sz="20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1981200"/>
            <a:ext cx="6706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Searching Keyword:</a:t>
            </a:r>
            <a:r>
              <a:rPr lang="zh-CN" altLang="en-US" sz="3200" dirty="0">
                <a:solidFill>
                  <a:schemeClr val="tx1"/>
                </a:solidFill>
              </a:rPr>
              <a:t>　</a:t>
            </a:r>
            <a:r>
              <a:rPr lang="en-US" altLang="zh-CN" sz="3200" dirty="0" smtClean="0">
                <a:solidFill>
                  <a:schemeClr val="tx1"/>
                </a:solidFill>
              </a:rPr>
              <a:t>Java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92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15200" cy="994172"/>
          </a:xfrm>
        </p:spPr>
        <p:txBody>
          <a:bodyPr/>
          <a:lstStyle/>
          <a:p>
            <a:r>
              <a:rPr lang="en-US" dirty="0"/>
              <a:t>Comparing with Indeed.</a:t>
            </a:r>
            <a:r>
              <a:rPr lang="en-US" altLang="zh-CN" dirty="0"/>
              <a:t>com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972092"/>
              </p:ext>
            </p:extLst>
          </p:nvPr>
        </p:nvGraphicFramePr>
        <p:xfrm>
          <a:off x="442210" y="3124200"/>
          <a:ext cx="8142286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457"/>
                <a:gridCol w="1628457"/>
                <a:gridCol w="1891545"/>
                <a:gridCol w="1365370"/>
                <a:gridCol w="1628457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Precision@k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DCG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11.27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11.98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13.43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15.79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16.44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20.21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1981200"/>
            <a:ext cx="6706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Searching Keyword:</a:t>
            </a:r>
            <a:r>
              <a:rPr lang="zh-CN" altLang="en-US" sz="3200" dirty="0">
                <a:solidFill>
                  <a:schemeClr val="tx1"/>
                </a:solidFill>
              </a:rPr>
              <a:t>　</a:t>
            </a:r>
            <a:r>
              <a:rPr lang="en-US" altLang="zh-CN" sz="3200" dirty="0" smtClean="0">
                <a:solidFill>
                  <a:schemeClr val="tx1"/>
                </a:solidFill>
              </a:rPr>
              <a:t>Python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97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239000" cy="994172"/>
          </a:xfrm>
        </p:spPr>
        <p:txBody>
          <a:bodyPr/>
          <a:lstStyle/>
          <a:p>
            <a:r>
              <a:rPr lang="en-US" dirty="0"/>
              <a:t>Comparing with Indeed.</a:t>
            </a:r>
            <a:r>
              <a:rPr lang="en-US" altLang="zh-CN" dirty="0"/>
              <a:t>com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633396"/>
              </p:ext>
            </p:extLst>
          </p:nvPr>
        </p:nvGraphicFramePr>
        <p:xfrm>
          <a:off x="457200" y="3429000"/>
          <a:ext cx="8142286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457"/>
                <a:gridCol w="1628457"/>
                <a:gridCol w="1891545"/>
                <a:gridCol w="1365370"/>
                <a:gridCol w="1628457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Precision@k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DCG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13.15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16.63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16.96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21.03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21.90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30.02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1981200"/>
            <a:ext cx="67067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5 keywords</a:t>
            </a:r>
          </a:p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5 </a:t>
            </a:r>
            <a:r>
              <a:rPr lang="en-US" sz="3200" dirty="0">
                <a:solidFill>
                  <a:schemeClr val="tx1"/>
                </a:solidFill>
              </a:rPr>
              <a:t>résumés </a:t>
            </a:r>
          </a:p>
        </p:txBody>
      </p:sp>
    </p:spTree>
    <p:extLst>
      <p:ext uri="{BB962C8B-B14F-4D97-AF65-F5344CB8AC3E}">
        <p14:creationId xmlns:p14="http://schemas.microsoft.com/office/powerpoint/2010/main" val="177576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09800"/>
            <a:ext cx="8228013" cy="3200400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résumé – job matching system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A </a:t>
            </a:r>
            <a:r>
              <a:rPr lang="en-US" sz="2400" dirty="0"/>
              <a:t>finite state transducer </a:t>
            </a:r>
            <a:r>
              <a:rPr lang="en-US" sz="2400" dirty="0" smtClean="0"/>
              <a:t>based pattern matching tool </a:t>
            </a:r>
            <a:r>
              <a:rPr lang="en-US" sz="2400" dirty="0"/>
              <a:t>for information extraction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semi-automatic approach to collect technical terms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statistical-based ontology similarity measure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43775" cy="994172"/>
          </a:xfrm>
        </p:spPr>
        <p:txBody>
          <a:bodyPr/>
          <a:lstStyle/>
          <a:p>
            <a:r>
              <a:rPr lang="en-US" altLang="en-US" dirty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510" y="2286000"/>
            <a:ext cx="8228013" cy="3505200"/>
          </a:xfrm>
        </p:spPr>
        <p:txBody>
          <a:bodyPr/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/>
              <a:t>Clustering the </a:t>
            </a:r>
            <a:r>
              <a:rPr lang="en-US" sz="2800" dirty="0"/>
              <a:t>résumé </a:t>
            </a:r>
            <a:r>
              <a:rPr lang="en-US" sz="2800" dirty="0" smtClean="0"/>
              <a:t>and job models to decrease the size of the matching set.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/>
              <a:t>Building more complex job </a:t>
            </a:r>
            <a:r>
              <a:rPr lang="en-US" sz="2800" smtClean="0"/>
              <a:t>and </a:t>
            </a:r>
            <a:r>
              <a:rPr lang="en-US" sz="2800" smtClean="0">
                <a:solidFill>
                  <a:schemeClr val="tx1"/>
                </a:solidFill>
              </a:rPr>
              <a:t>résumé </a:t>
            </a:r>
            <a:r>
              <a:rPr lang="en-US" sz="2800" dirty="0" smtClean="0">
                <a:solidFill>
                  <a:schemeClr val="tx1"/>
                </a:solidFill>
              </a:rPr>
              <a:t>model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Using hybrid recommendation techniques 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6251" y="609600"/>
            <a:ext cx="8228013" cy="701675"/>
          </a:xfrm>
        </p:spPr>
        <p:txBody>
          <a:bodyPr/>
          <a:lstStyle/>
          <a:p>
            <a:r>
              <a:rPr lang="en-US" altLang="en-US" dirty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93542" y="1981200"/>
            <a:ext cx="8229600" cy="411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Tracy Hammond (Chair)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Anxiao Jiang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Daniel W. Goldberg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Members of Sketch Recognition Lab</a:t>
            </a:r>
          </a:p>
          <a:p>
            <a:pPr marL="0" indent="0" eaLnBrk="1" hangingPunct="1">
              <a:spcBef>
                <a:spcPts val="600"/>
              </a:spcBef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95129" y="685800"/>
            <a:ext cx="6058071" cy="701675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dirty="0"/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1469316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04800" y="17526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ACM. (2012)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Acm</a:t>
            </a:r>
            <a:r>
              <a:rPr lang="en-US" altLang="en-US" sz="1600" dirty="0" smtClean="0">
                <a:solidFill>
                  <a:srgbClr val="000000"/>
                </a:solidFill>
              </a:rPr>
              <a:t> computing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classication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system. [Online]. Available: http://www.acm.org/about/class/2012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A. V.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Aho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J. D. Ullman, Foundations of computer science. Computer Science Press New York, 1992, vol. 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T. Al-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Otaibi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M.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Ykhlef</a:t>
            </a:r>
            <a:r>
              <a:rPr lang="en-US" altLang="en-US" sz="1600" dirty="0" smtClean="0">
                <a:solidFill>
                  <a:srgbClr val="000000"/>
                </a:solidFill>
              </a:rPr>
              <a:t>, \A survey of job recommender systems," International Journal of the Physical Sciences, vol. 7, no. 29, pp. 5127{5142, 2012.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D. E.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Appelt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B.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Onyshkevych</a:t>
            </a:r>
            <a:r>
              <a:rPr lang="en-US" altLang="en-US" sz="1600" dirty="0" smtClean="0">
                <a:solidFill>
                  <a:srgbClr val="000000"/>
                </a:solidFill>
              </a:rPr>
              <a:t>, \The common pattern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specication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language," in Proceedings of a workshop on held at Baltimore, Maryland: October 13-15, 1998. Association for Computational Linguistics, 1998, pp. 23{30.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Bird,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Nltk</a:t>
            </a:r>
            <a:r>
              <a:rPr lang="en-US" altLang="en-US" sz="1600" dirty="0" smtClean="0">
                <a:solidFill>
                  <a:srgbClr val="000000"/>
                </a:solidFill>
              </a:rPr>
              <a:t>: the natural language toolkit," in Proceedings of the COLING/ACL on Interactive presentation sessions. Association for Computational Linguistics, 2006, pp. 69 - 72.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C.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Bizer</a:t>
            </a:r>
            <a:r>
              <a:rPr lang="en-US" altLang="en-US" sz="1600" dirty="0" smtClean="0">
                <a:solidFill>
                  <a:srgbClr val="000000"/>
                </a:solidFill>
              </a:rPr>
              <a:t>, J. Lehmann, G.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Kobilarov</a:t>
            </a:r>
            <a:r>
              <a:rPr lang="en-US" altLang="en-US" sz="1600" dirty="0" smtClean="0">
                <a:solidFill>
                  <a:srgbClr val="000000"/>
                </a:solidFill>
              </a:rPr>
              <a:t>, S. Auer, C. Becker, R.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Cyganiak</a:t>
            </a:r>
            <a:r>
              <a:rPr lang="en-US" altLang="en-US" sz="1600" dirty="0" smtClean="0">
                <a:solidFill>
                  <a:srgbClr val="000000"/>
                </a:solidFill>
              </a:rPr>
              <a:t>, and S. Hellmann,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Dbpedia</a:t>
            </a:r>
            <a:r>
              <a:rPr lang="en-US" altLang="en-US" sz="1600" dirty="0" smtClean="0">
                <a:solidFill>
                  <a:srgbClr val="000000"/>
                </a:solidFill>
              </a:rPr>
              <a:t>-a crystallization point for the web of data," Web Semantics: science, services and agents on the world wide web, vol. 7, no. 3, pp.154-165, 2009.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533400" y="609600"/>
            <a:ext cx="7343775" cy="99417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dirty="0" smtClean="0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78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762000" y="1447800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endParaRPr lang="en-US" sz="4000" b="1" smtClean="0">
              <a:solidFill>
                <a:srgbClr val="5F5F5F"/>
              </a:solidFill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762000" y="1447800"/>
            <a:ext cx="7239000" cy="385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750"/>
              </a:spcBef>
              <a:buFont typeface="Times New Roman" charset="0"/>
              <a:buNone/>
              <a:defRPr/>
            </a:pPr>
            <a:r>
              <a:rPr lang="en-US" sz="72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566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3200"/>
            <a:ext cx="8228013" cy="701675"/>
          </a:xfrm>
        </p:spPr>
        <p:txBody>
          <a:bodyPr/>
          <a:lstStyle/>
          <a:p>
            <a:r>
              <a:rPr lang="en-US" sz="4800" dirty="0"/>
              <a:t>Previous Work  </a:t>
            </a:r>
          </a:p>
        </p:txBody>
      </p:sp>
    </p:spTree>
    <p:extLst>
      <p:ext uri="{BB962C8B-B14F-4D97-AF65-F5344CB8AC3E}">
        <p14:creationId xmlns:p14="http://schemas.microsoft.com/office/powerpoint/2010/main" val="23481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5918" y="533400"/>
            <a:ext cx="6400800" cy="994172"/>
          </a:xfrm>
        </p:spPr>
        <p:txBody>
          <a:bodyPr/>
          <a:lstStyle/>
          <a:p>
            <a:r>
              <a:rPr lang="en-US" dirty="0"/>
              <a:t>Recommender Systems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752600"/>
            <a:ext cx="8610600" cy="48768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Content-based Recommendation (CBR) </a:t>
            </a:r>
          </a:p>
          <a:p>
            <a:pPr marL="400050" lvl="1" indent="0">
              <a:buClr>
                <a:srgbClr val="C00000"/>
              </a:buClr>
            </a:pPr>
            <a:r>
              <a:rPr lang="en-US" sz="2000" dirty="0"/>
              <a:t>Suggesting items that have similar content information to the corresponding </a:t>
            </a:r>
            <a:r>
              <a:rPr lang="en-US" sz="2000" dirty="0" smtClean="0"/>
              <a:t>users. 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Collaborative Filtering Recommendation (CFR). </a:t>
            </a:r>
          </a:p>
          <a:p>
            <a:pPr marL="400050" lvl="2" indent="0">
              <a:spcBef>
                <a:spcPts val="800"/>
              </a:spcBef>
              <a:buClr>
                <a:srgbClr val="C00000"/>
              </a:buClr>
            </a:pPr>
            <a:r>
              <a:rPr lang="en-US" sz="2000" dirty="0"/>
              <a:t>Finding similar users who have the same taste with the target user and recommends items based on what the similar </a:t>
            </a:r>
            <a:r>
              <a:rPr lang="en-US" sz="2000" dirty="0" smtClean="0"/>
              <a:t>users.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Knowledge-based Recommendation (KBR)</a:t>
            </a:r>
          </a:p>
          <a:p>
            <a:pPr marL="400050" lvl="2" indent="0">
              <a:spcBef>
                <a:spcPts val="800"/>
              </a:spcBef>
              <a:buClr>
                <a:srgbClr val="C00000"/>
              </a:buClr>
            </a:pPr>
            <a:r>
              <a:rPr lang="en-US" sz="2000" dirty="0"/>
              <a:t>Rules and patterns obtained from the functional knowledge of how a specific item meets the requirement of a particular </a:t>
            </a:r>
            <a:r>
              <a:rPr lang="en-US" sz="2000" dirty="0" smtClean="0"/>
              <a:t>use. 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Hybrid </a:t>
            </a:r>
            <a:r>
              <a:rPr lang="en-US" sz="2400" dirty="0"/>
              <a:t>Recommendation </a:t>
            </a:r>
            <a:endParaRPr lang="en-US" sz="2400" dirty="0" smtClean="0"/>
          </a:p>
          <a:p>
            <a:pPr marL="400050" lvl="1" indent="0">
              <a:buClr>
                <a:srgbClr val="C00000"/>
              </a:buClr>
            </a:pPr>
            <a:r>
              <a:rPr lang="en-US" altLang="zh-CN" sz="2000" kern="1200" dirty="0" smtClean="0">
                <a:latin typeface="+mj-lt"/>
                <a:ea typeface="ＭＳ Ｐゴシック" charset="0"/>
                <a:cs typeface="ＭＳ Ｐゴシック" charset="0"/>
              </a:rPr>
              <a:t>C</a:t>
            </a:r>
            <a:r>
              <a:rPr lang="en-US" sz="2000" kern="1200" dirty="0" smtClean="0">
                <a:latin typeface="+mj-lt"/>
                <a:ea typeface="ＭＳ Ｐゴシック" charset="0"/>
                <a:cs typeface="ＭＳ Ｐゴシック" charset="0"/>
              </a:rPr>
              <a:t>ombines </a:t>
            </a:r>
            <a:r>
              <a:rPr lang="en-US" sz="2000" kern="1200" dirty="0">
                <a:latin typeface="+mj-lt"/>
                <a:ea typeface="ＭＳ Ｐゴシック" charset="0"/>
                <a:cs typeface="ＭＳ Ｐゴシック" charset="0"/>
              </a:rPr>
              <a:t>multiple recommendation techniques together to produce its output. </a:t>
            </a:r>
            <a:endParaRPr lang="en-US" sz="2000" dirty="0">
              <a:latin typeface="+mj-lt"/>
            </a:endParaRPr>
          </a:p>
          <a:p>
            <a:pPr marL="857250" lvl="1" indent="-457200">
              <a:buClr>
                <a:srgbClr val="C00000"/>
              </a:buClr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412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10826</TotalTime>
  <Words>2212</Words>
  <Application>Microsoft Office PowerPoint</Application>
  <PresentationFormat>On-screen Show (4:3)</PresentationFormat>
  <Paragraphs>515</Paragraphs>
  <Slides>79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7" baseType="lpstr">
      <vt:lpstr>Dotum</vt:lpstr>
      <vt:lpstr>ＭＳ Ｐゴシック</vt:lpstr>
      <vt:lpstr>MS PMincho</vt:lpstr>
      <vt:lpstr>Arial</vt:lpstr>
      <vt:lpstr>Calibri</vt:lpstr>
      <vt:lpstr>Times New Roman</vt:lpstr>
      <vt:lpstr>Wingdings</vt:lpstr>
      <vt:lpstr>Office Theme</vt:lpstr>
      <vt:lpstr>JOBFINDER: A PERSONALIZED RÉSUMÉ – JOB MATCHINGSYSTEM</vt:lpstr>
      <vt:lpstr>Motivation</vt:lpstr>
      <vt:lpstr>They All Use Keyword Searching</vt:lpstr>
      <vt:lpstr>Problems of Keyword Searching</vt:lpstr>
      <vt:lpstr>Résumés  as Query</vt:lpstr>
      <vt:lpstr>Job Finder</vt:lpstr>
      <vt:lpstr>Contributions of our works</vt:lpstr>
      <vt:lpstr>Previous Work  </vt:lpstr>
      <vt:lpstr>Recommender Systems </vt:lpstr>
      <vt:lpstr>CASPER </vt:lpstr>
      <vt:lpstr>CASPER </vt:lpstr>
      <vt:lpstr>Hybrid Recommender System</vt:lpstr>
      <vt:lpstr>Hybrid Recommender System</vt:lpstr>
      <vt:lpstr>IBM PROSPECT</vt:lpstr>
      <vt:lpstr>PROSPECT</vt:lpstr>
      <vt:lpstr>HP Resource Planning Tool </vt:lpstr>
      <vt:lpstr>Problems in Previous Work </vt:lpstr>
      <vt:lpstr>Problem Definition  </vt:lpstr>
      <vt:lpstr>Problem Definition </vt:lpstr>
      <vt:lpstr>Model Similarity</vt:lpstr>
      <vt:lpstr>Challenges </vt:lpstr>
      <vt:lpstr>Model Similarity- Major</vt:lpstr>
      <vt:lpstr>Model Similarity- Degree</vt:lpstr>
      <vt:lpstr>Model Similarity- Job Title</vt:lpstr>
      <vt:lpstr>Model Similarity- Skills</vt:lpstr>
      <vt:lpstr>System Architecture</vt:lpstr>
      <vt:lpstr>System Interface</vt:lpstr>
      <vt:lpstr>Information Extraction</vt:lpstr>
      <vt:lpstr>HCI Consideration </vt:lpstr>
      <vt:lpstr>Information Extraction Stages</vt:lpstr>
      <vt:lpstr>Sentences of Degree Information</vt:lpstr>
      <vt:lpstr>Combinatorial Explosion</vt:lpstr>
      <vt:lpstr>Semantic Labeling</vt:lpstr>
      <vt:lpstr>Semantic Labeling</vt:lpstr>
      <vt:lpstr>Token Pattern Matching Library</vt:lpstr>
      <vt:lpstr>Pattern Matching </vt:lpstr>
      <vt:lpstr>Patterns for Matching Degrees</vt:lpstr>
      <vt:lpstr>Accuracy Increases Monotonous </vt:lpstr>
      <vt:lpstr>Implementation of Token Pattern Matching Library</vt:lpstr>
      <vt:lpstr>Matchers current support </vt:lpstr>
      <vt:lpstr>Finite Automata Transducer</vt:lpstr>
      <vt:lpstr>Flexibility–Regular Expression Style </vt:lpstr>
      <vt:lpstr>Connected by Algebra Operators</vt:lpstr>
      <vt:lpstr>OO Programming Style</vt:lpstr>
      <vt:lpstr>Simplicity   </vt:lpstr>
      <vt:lpstr>Ontology Construction</vt:lpstr>
      <vt:lpstr>Find Terms in Job Descriptions </vt:lpstr>
      <vt:lpstr>Bootstrap Approach </vt:lpstr>
      <vt:lpstr>Bootstrap Approach </vt:lpstr>
      <vt:lpstr>Dbpedia Page </vt:lpstr>
      <vt:lpstr>Ontology</vt:lpstr>
      <vt:lpstr>PowerPoint Presentation</vt:lpstr>
      <vt:lpstr>Ontology Similarity</vt:lpstr>
      <vt:lpstr>Résumé and Job Description</vt:lpstr>
      <vt:lpstr>Statistical-based Measure</vt:lpstr>
      <vt:lpstr>Statistical-based Measure</vt:lpstr>
      <vt:lpstr>Statistical-based Measure</vt:lpstr>
      <vt:lpstr>Similarity Values between Skills</vt:lpstr>
      <vt:lpstr>EVALUATION</vt:lpstr>
      <vt:lpstr>Information Extraction </vt:lpstr>
      <vt:lpstr>Ontology Similarity </vt:lpstr>
      <vt:lpstr>Ontology Similarity </vt:lpstr>
      <vt:lpstr>Ontology Similarity </vt:lpstr>
      <vt:lpstr> Résumé – Job Matching</vt:lpstr>
      <vt:lpstr>Models to be Compared With</vt:lpstr>
      <vt:lpstr>Models to be Compared With</vt:lpstr>
      <vt:lpstr>Models to be Compared With</vt:lpstr>
      <vt:lpstr>Experiment Setup </vt:lpstr>
      <vt:lpstr> Ontology Matching</vt:lpstr>
      <vt:lpstr>Ontology Matching</vt:lpstr>
      <vt:lpstr>Comparing with Indeed.com</vt:lpstr>
      <vt:lpstr>Comparing with Indeed.com</vt:lpstr>
      <vt:lpstr>Comparing with Indeed.com</vt:lpstr>
      <vt:lpstr>Comparing with Indeed.com</vt:lpstr>
      <vt:lpstr>Summary</vt:lpstr>
      <vt:lpstr>Future Work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bpaulson</dc:creator>
  <cp:lastModifiedBy>郭世强</cp:lastModifiedBy>
  <cp:revision>707</cp:revision>
  <cp:lastPrinted>2012-06-25T20:32:36Z</cp:lastPrinted>
  <dcterms:created xsi:type="dcterms:W3CDTF">2008-08-18T16:27:39Z</dcterms:created>
  <dcterms:modified xsi:type="dcterms:W3CDTF">2014-12-17T19:02:13Z</dcterms:modified>
</cp:coreProperties>
</file>