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39" r:id="rId20"/>
    <p:sldId id="338" r:id="rId21"/>
    <p:sldId id="278" r:id="rId22"/>
    <p:sldId id="279" r:id="rId23"/>
    <p:sldId id="280" r:id="rId24"/>
    <p:sldId id="281" r:id="rId25"/>
    <p:sldId id="282" r:id="rId26"/>
    <p:sldId id="283" r:id="rId27"/>
    <p:sldId id="288" r:id="rId28"/>
    <p:sldId id="284" r:id="rId29"/>
    <p:sldId id="285" r:id="rId30"/>
    <p:sldId id="286" r:id="rId31"/>
    <p:sldId id="330" r:id="rId32"/>
    <p:sldId id="287" r:id="rId33"/>
    <p:sldId id="290" r:id="rId34"/>
    <p:sldId id="331" r:id="rId35"/>
    <p:sldId id="291" r:id="rId36"/>
    <p:sldId id="289" r:id="rId37"/>
    <p:sldId id="296" r:id="rId38"/>
    <p:sldId id="292" r:id="rId39"/>
    <p:sldId id="293" r:id="rId40"/>
    <p:sldId id="294" r:id="rId41"/>
    <p:sldId id="333" r:id="rId42"/>
    <p:sldId id="334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29" r:id="rId52"/>
    <p:sldId id="327" r:id="rId53"/>
    <p:sldId id="305" r:id="rId54"/>
    <p:sldId id="332" r:id="rId55"/>
    <p:sldId id="306" r:id="rId56"/>
    <p:sldId id="335" r:id="rId57"/>
    <p:sldId id="307" r:id="rId58"/>
    <p:sldId id="328" r:id="rId59"/>
    <p:sldId id="309" r:id="rId60"/>
    <p:sldId id="310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3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12/7/2014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Shiqiang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Guo</a:t>
            </a:r>
            <a:r>
              <a:rPr lang="zh-CN" altLang="en-US" sz="2700" dirty="0" smtClean="0">
                <a:solidFill>
                  <a:schemeClr val="tx1"/>
                </a:solidFill>
              </a:rPr>
              <a:t>， </a:t>
            </a:r>
            <a:r>
              <a:rPr lang="en-US" altLang="zh-CN" sz="2700" dirty="0" smtClean="0">
                <a:solidFill>
                  <a:schemeClr val="tx1"/>
                </a:solidFill>
              </a:rPr>
              <a:t>Tracy Hammond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JOBFINDER: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PERSONALIZED </a:t>
            </a:r>
            <a:r>
              <a:rPr lang="en-US" dirty="0" smtClean="0">
                <a:solidFill>
                  <a:schemeClr val="tx1"/>
                </a:solidFill>
              </a:rPr>
              <a:t>RÉ</a:t>
            </a:r>
            <a:r>
              <a:rPr lang="en-US" altLang="zh-CN" dirty="0" smtClean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É – JOB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lvl="1"/>
            <a:r>
              <a:rPr lang="en-US" sz="2400" dirty="0" smtClean="0"/>
              <a:t>Cold </a:t>
            </a:r>
            <a:r>
              <a:rPr lang="en-US" sz="2400" dirty="0"/>
              <a:t>start</a:t>
            </a:r>
          </a:p>
          <a:p>
            <a:pPr lvl="1"/>
            <a:r>
              <a:rPr lang="en-US" sz="2400" dirty="0" smtClean="0"/>
              <a:t>Sparseness </a:t>
            </a:r>
            <a:r>
              <a:rPr lang="en-US" sz="2400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–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8524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304613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</a:p>
          <a:p>
            <a:r>
              <a:rPr lang="en-US" sz="2800" dirty="0"/>
              <a:t>Content </a:t>
            </a:r>
            <a:r>
              <a:rPr lang="en-US" sz="2800" dirty="0" smtClean="0"/>
              <a:t>– based </a:t>
            </a:r>
            <a:r>
              <a:rPr lang="en-US" sz="2800" dirty="0"/>
              <a:t>Recommendation </a:t>
            </a:r>
          </a:p>
          <a:p>
            <a:pPr lvl="1"/>
            <a:r>
              <a:rPr lang="en-US" sz="2400" dirty="0"/>
              <a:t>Similarity is computed using Latent Semantic Analysis (LSA) </a:t>
            </a:r>
          </a:p>
          <a:p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73786"/>
            <a:ext cx="55873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7343775" cy="427553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</a:t>
            </a:r>
            <a:r>
              <a:rPr lang="en-US" altLang="zh-CN" sz="2400" dirty="0" smtClean="0"/>
              <a:t>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r>
              <a:rPr lang="en-US" sz="2800" dirty="0"/>
              <a:t>A system that aids in the shortlisting of candidates for jobs.</a:t>
            </a:r>
          </a:p>
          <a:p>
            <a:r>
              <a:rPr lang="en-US" sz="2800" dirty="0"/>
              <a:t>Using Conditional Random Fields (CRFs) model to extract the information from résumés</a:t>
            </a:r>
          </a:p>
          <a:p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IBM PROSPECT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325" y="102691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–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4050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/>
              <a:t>Resource Classification</a:t>
            </a:r>
          </a:p>
          <a:p>
            <a:r>
              <a:rPr lang="en-US" sz="2800" dirty="0"/>
              <a:t>Help recruiters to find </a:t>
            </a:r>
          </a:p>
          <a:p>
            <a:r>
              <a:rPr lang="en-US" sz="2800" dirty="0"/>
              <a:t>candidates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HP Resource </a:t>
            </a:r>
            <a:r>
              <a:rPr lang="en-US" dirty="0">
                <a:solidFill>
                  <a:schemeClr val="tx1"/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8" y="3429000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Problems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0099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Definition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左右箭头 16"/>
          <p:cNvSpPr/>
          <p:nvPr/>
        </p:nvSpPr>
        <p:spPr>
          <a:xfrm>
            <a:off x="3089470" y="3700001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r>
              <a:rPr lang="en-US" sz="2800" dirty="0" smtClean="0"/>
              <a:t>Calculating the similarity values between résumé and job model</a:t>
            </a:r>
          </a:p>
          <a:p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model;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the feature of r </a:t>
            </a:r>
          </a:p>
          <a:p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model; </a:t>
            </a: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the feature of </a:t>
            </a:r>
            <a:r>
              <a:rPr lang="en-US" sz="2800" dirty="0" smtClean="0"/>
              <a:t>j</a:t>
            </a:r>
          </a:p>
          <a:p>
            <a:r>
              <a:rPr lang="en-US" sz="2800" dirty="0" smtClean="0"/>
              <a:t>Similarity </a:t>
            </a:r>
            <a:r>
              <a:rPr lang="en-US" sz="2800" dirty="0" smtClean="0"/>
              <a:t>value is the summation of weighted similarity values of </a:t>
            </a:r>
            <a:r>
              <a:rPr lang="en-US" sz="2800" dirty="0" smtClean="0"/>
              <a:t>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648200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</a:t>
            </a:r>
            <a:r>
              <a:rPr lang="en-US" sz="2800" dirty="0" smtClean="0"/>
              <a:t>jobs with </a:t>
            </a:r>
            <a:r>
              <a:rPr lang="en-US" sz="2800" dirty="0"/>
              <a:t>a </a:t>
            </a:r>
            <a:r>
              <a:rPr lang="en-US" sz="2800" dirty="0" smtClean="0"/>
              <a:t>résumé 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Return a </a:t>
            </a:r>
            <a:r>
              <a:rPr lang="en-US" sz="2800" dirty="0">
                <a:sym typeface="Wingdings" panose="05000000000000000000" pitchFamily="2" charset="2"/>
              </a:rPr>
              <a:t>list of jobs in </a:t>
            </a:r>
            <a:r>
              <a:rPr lang="en-US" sz="2800" dirty="0" smtClean="0">
                <a:sym typeface="Wingdings" panose="05000000000000000000" pitchFamily="2" charset="2"/>
              </a:rPr>
              <a:t>ranked by their similarity values. 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) 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643576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181600" cy="3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r>
              <a:rPr lang="en-US" sz="2800" dirty="0"/>
              <a:t>Ask users to input their </a:t>
            </a:r>
            <a:r>
              <a:rPr lang="en-US" sz="2800" dirty="0" smtClean="0"/>
              <a:t>profiles</a:t>
            </a:r>
            <a:endParaRPr lang="en-US" sz="2800" dirty="0"/>
          </a:p>
          <a:p>
            <a:pPr lvl="1"/>
            <a:r>
              <a:rPr lang="en-US" sz="2400" dirty="0"/>
              <a:t>Users don’t like input personal information </a:t>
            </a:r>
          </a:p>
          <a:p>
            <a:pPr lvl="1"/>
            <a:r>
              <a:rPr lang="en-US" sz="2400" dirty="0"/>
              <a:t>Recruiter don’t like input job description in web forms </a:t>
            </a:r>
          </a:p>
          <a:p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Extracting the models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Information Extraction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dirty="0">
              <a:solidFill>
                <a:schemeClr val="accent6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Regular Expression Over Tokens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Bachelors degree in Computer or Information Systems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BS or MS in computer science or similar degree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MS/PhD Degree in Computer, Science, Engineering or Finance from top institution.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Regular Expression Over Tokens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34553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  single concept has multiple expressions</a:t>
            </a:r>
          </a:p>
          <a:p>
            <a:r>
              <a:rPr lang="en-US" sz="9600" dirty="0"/>
              <a:t>“bachelor’s degree”, the pattern will like below:</a:t>
            </a:r>
          </a:p>
          <a:p>
            <a:r>
              <a:rPr lang="en-US" sz="9600" dirty="0"/>
              <a:t>( Baccalaureate | bachelors | bachelor | B.S | BS | BA ) degree</a:t>
            </a:r>
          </a:p>
          <a:p>
            <a:endParaRPr lang="en-US" sz="9600" dirty="0"/>
          </a:p>
          <a:p>
            <a:r>
              <a:rPr lang="en-US" sz="96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557" y="109358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ombinatorial 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xplosion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199" y="4694304"/>
            <a:ext cx="8228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University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44" y="2486685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616" y="1025586"/>
            <a:ext cx="8134351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They all use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13781"/>
              </p:ext>
            </p:extLst>
          </p:nvPr>
        </p:nvGraphicFramePr>
        <p:xfrm>
          <a:off x="1143000" y="1905000"/>
          <a:ext cx="60960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bachelors</a:t>
                      </a:r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BS_LEVEL</a:t>
                      </a:r>
                      <a:endParaRPr lang="en-US" sz="20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000" dirty="0" smtClean="0"/>
                        <a:t>DE_LEVEL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Baccalaureate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MS_LEVEL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PhD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PHD_LEVEL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Ph.D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doctorate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Matching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DE_LEVEL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DEGREE IN MAJOR  (OR MAJOR) 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711"/>
              </p:ext>
            </p:extLst>
          </p:nvPr>
        </p:nvGraphicFramePr>
        <p:xfrm>
          <a:off x="685800" y="33528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Patterns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atching Degree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</a:t>
            </a:r>
            <a:r>
              <a:rPr lang="en-US" sz="2400" dirty="0" smtClean="0"/>
              <a:t>,  </a:t>
            </a:r>
            <a:r>
              <a:rPr lang="en-US" sz="2400" dirty="0"/>
              <a:t>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 of Regular Expression Over Tokens </a:t>
            </a:r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Matchers </a:t>
            </a:r>
            <a:r>
              <a:rPr lang="en-US" dirty="0" smtClean="0">
                <a:solidFill>
                  <a:schemeClr val="tx1"/>
                </a:solidFill>
              </a:rPr>
              <a:t>current support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Finite </a:t>
            </a:r>
            <a:r>
              <a:rPr lang="en-US" sz="3600" dirty="0" smtClean="0">
                <a:solidFill>
                  <a:schemeClr val="tx1"/>
                </a:solidFill>
              </a:rPr>
              <a:t>Automata Transducers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3200400"/>
            <a:ext cx="8737823" cy="28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</a:t>
            </a:r>
            <a:r>
              <a:rPr lang="en-US" sz="2800" dirty="0"/>
              <a:t>– </a:t>
            </a:r>
            <a:r>
              <a:rPr lang="en-US" sz="2800" dirty="0" smtClean="0"/>
              <a:t>catch the </a:t>
            </a:r>
            <a:r>
              <a:rPr lang="en-US" sz="2800" dirty="0"/>
              <a:t>second layer </a:t>
            </a:r>
            <a:r>
              <a:rPr lang="en-US" sz="2800" dirty="0" smtClean="0"/>
              <a:t>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first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Flexibility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–  regular expression style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DE-LEVEL DEGREE ( IN | OF ) DT? 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657563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connected by algebra operators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09800"/>
            <a:ext cx="8228013" cy="4981575"/>
          </a:xfrm>
        </p:spPr>
        <p:txBody>
          <a:bodyPr/>
          <a:lstStyle/>
          <a:p>
            <a:r>
              <a:rPr lang="en-US" sz="2400" dirty="0" smtClean="0"/>
              <a:t>When searching with keyword “Java” </a:t>
            </a:r>
          </a:p>
          <a:p>
            <a:r>
              <a:rPr lang="en-US" sz="2400" dirty="0" smtClean="0"/>
              <a:t>7000 jobs returned.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many jobs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result </a:t>
            </a:r>
            <a:r>
              <a:rPr lang="en-US" sz="2400" dirty="0" smtClean="0"/>
              <a:t>is not well ranked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Job finding become a tedious work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 of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96" y="1872332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OO programming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Simplicity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Easy to </a:t>
            </a:r>
            <a:r>
              <a:rPr lang="en-US" sz="24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accuracy </a:t>
            </a:r>
            <a:r>
              <a:rPr lang="en-US" sz="24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Faster: Time Complexity   O(n)  </a:t>
            </a:r>
          </a:p>
          <a:p>
            <a:pPr marL="457200" lvl="1" indent="0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Conditional 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Simplicity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059707"/>
            <a:ext cx="5334000" cy="43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sz="4050" smtClean="0">
                <a:solidFill>
                  <a:schemeClr val="tx1"/>
                </a:solidFill>
              </a:rPr>
              <a:t>Similarity Construction </a:t>
            </a:r>
            <a:r>
              <a:rPr lang="en-US" sz="4050" dirty="0" smtClean="0">
                <a:solidFill>
                  <a:schemeClr val="tx1"/>
                </a:solidFill>
              </a:rPr>
              <a:t>and  </a:t>
            </a:r>
            <a:r>
              <a:rPr lang="en-US" sz="4050" dirty="0">
                <a:solidFill>
                  <a:schemeClr val="tx1"/>
                </a:solidFill>
              </a:rPr>
              <a:t>Calculation </a:t>
            </a: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Job Description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62609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terms in </a:t>
            </a:r>
            <a:r>
              <a:rPr lang="en-US" dirty="0" smtClean="0">
                <a:solidFill>
                  <a:schemeClr val="tx1"/>
                </a:solidFill>
              </a:rPr>
              <a:t>Job Description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4929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  ,   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 fifty initial terms manually, add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085850" lvl="2" indent="-342900">
              <a:buFont typeface="+mj-lt"/>
              <a:buAutoNum type="arabicPeriod"/>
            </a:pPr>
            <a:r>
              <a:rPr lang="en-US" sz="2000" dirty="0" smtClean="0"/>
              <a:t>under </a:t>
            </a:r>
            <a:r>
              <a:rPr lang="en-US" sz="2000" dirty="0"/>
              <a:t>the </a:t>
            </a:r>
            <a:r>
              <a:rPr lang="en-US" sz="2000" dirty="0" smtClean="0"/>
              <a:t>technical categories </a:t>
            </a:r>
            <a:r>
              <a:rPr lang="en-US" sz="2000" dirty="0"/>
              <a:t>like </a:t>
            </a:r>
            <a:r>
              <a:rPr lang="en-US" sz="2000" dirty="0" smtClean="0"/>
              <a:t>software</a:t>
            </a:r>
            <a:r>
              <a:rPr lang="en-US" sz="2000" dirty="0"/>
              <a:t>, programming </a:t>
            </a:r>
            <a:r>
              <a:rPr lang="en-US" sz="2000" dirty="0" smtClean="0"/>
              <a:t>language and so on.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in sentences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Bootstrap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2" y="2476056"/>
            <a:ext cx="6478205" cy="2781744"/>
          </a:xfr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Dbpedia Page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Getting the similarity values between the résumé and jobs</a:t>
            </a:r>
          </a:p>
          <a:p>
            <a:r>
              <a:rPr lang="en-US" sz="2800" dirty="0" smtClean="0"/>
              <a:t>Ranking the jobs by their similarity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991" y="990600"/>
            <a:ext cx="8228013" cy="7016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idea of </a:t>
            </a:r>
            <a:r>
              <a:rPr lang="en-US" dirty="0" err="1" smtClean="0">
                <a:solidFill>
                  <a:schemeClr val="tx1"/>
                </a:solidFill>
              </a:rPr>
              <a:t>JobFinder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809" y="189401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taxonomy have </a:t>
            </a:r>
            <a:r>
              <a:rPr lang="en-US" dirty="0" smtClean="0"/>
              <a:t>uniform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2819400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big ontologies </a:t>
            </a:r>
            <a:r>
              <a:rPr lang="en-US" sz="3200" dirty="0">
                <a:solidFill>
                  <a:schemeClr val="tx1"/>
                </a:solidFill>
              </a:rPr>
              <a:t>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have this kind of 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LCS -- </a:t>
            </a:r>
            <a:r>
              <a:rPr lang="en-US" dirty="0"/>
              <a:t>is the Least Common </a:t>
            </a:r>
            <a:r>
              <a:rPr lang="en-US" dirty="0" err="1"/>
              <a:t>Subsumer</a:t>
            </a:r>
            <a:endParaRPr lang="en-US" dirty="0" smtClean="0"/>
          </a:p>
          <a:p>
            <a:r>
              <a:rPr lang="en-US" dirty="0"/>
              <a:t>IC -- IC is </a:t>
            </a:r>
            <a:r>
              <a:rPr lang="en-US" dirty="0" smtClean="0"/>
              <a:t>Information Content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400" dirty="0" smtClean="0"/>
              <a:t>negative </a:t>
            </a:r>
            <a:r>
              <a:rPr lang="en-US" sz="2400" dirty="0"/>
              <a:t>log of its probability of occurrence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concepts </a:t>
            </a:r>
            <a:r>
              <a:rPr lang="en-US" dirty="0" smtClean="0"/>
              <a:t>must enough common </a:t>
            </a:r>
            <a:r>
              <a:rPr lang="en-US" dirty="0" err="1" smtClean="0"/>
              <a:t>subsumers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smaller the distance of two skills, the closer the relation of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documents have a 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80957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43000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Combine Keyword Search and </a:t>
            </a:r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altLang="zh-CN" dirty="0" smtClean="0">
                <a:solidFill>
                  <a:schemeClr val="tx1"/>
                </a:solidFill>
              </a:rPr>
              <a:t>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7032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Users’ preference is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represents personal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the similarity 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286000"/>
            <a:ext cx="5148426" cy="4191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Job Finder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左右箭头 16"/>
          <p:cNvSpPr/>
          <p:nvPr/>
        </p:nvSpPr>
        <p:spPr>
          <a:xfrm>
            <a:off x="3062652" y="3587887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" y="1852405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/>
              <a:t>Normalized Discounted Cumulative </a:t>
            </a:r>
            <a:r>
              <a:rPr lang="en-US" dirty="0" smtClean="0"/>
              <a:t>Gain(NDCG)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gave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Ontology Similarity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  <a:endParaRPr lang="en-US" sz="2700" dirty="0" smtClean="0"/>
          </a:p>
          <a:p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610600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</a:t>
            </a:r>
            <a:r>
              <a:rPr lang="en-US" sz="3600" dirty="0" smtClean="0">
                <a:solidFill>
                  <a:schemeClr val="tx1"/>
                </a:solidFill>
              </a:rPr>
              <a:t> 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Résumé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tx1"/>
                </a:solidFill>
              </a:rPr>
              <a:t>–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Job Matching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24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r>
              <a:rPr lang="en-US" altLang="zh-CN" sz="2800" dirty="0" smtClean="0"/>
              <a:t>   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distributions 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 is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 </a:t>
            </a:r>
            <a:r>
              <a:rPr lang="en-US" altLang="zh-CN" sz="2800" dirty="0"/>
              <a:t>is the 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6" y="3752849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in the system</a:t>
            </a:r>
          </a:p>
          <a:p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Experiment Setup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System Performance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Contributions of our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sz="2400" dirty="0"/>
              <a:t>A finite state transducer based tool 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Cluster the </a:t>
            </a:r>
            <a:r>
              <a:rPr lang="en-US" dirty="0"/>
              <a:t>résumé </a:t>
            </a:r>
            <a:r>
              <a:rPr lang="en-US" dirty="0" smtClean="0"/>
              <a:t>and job models to decrease the size of the matching set.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rgbClr val="000000"/>
                </a:solidFill>
              </a:rPr>
              <a:t>Thank you</a:t>
            </a:r>
            <a:endParaRPr lang="en-US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Previous work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–  </a:t>
            </a:r>
            <a:r>
              <a:rPr lang="en-US" dirty="0" smtClean="0">
                <a:solidFill>
                  <a:schemeClr val="tx1"/>
                </a:solidFill>
              </a:rPr>
              <a:t>Recommender </a:t>
            </a:r>
            <a:r>
              <a:rPr lang="en-US" dirty="0">
                <a:solidFill>
                  <a:schemeClr val="tx1"/>
                </a:solidFill>
              </a:rPr>
              <a:t>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438400"/>
            <a:ext cx="8228013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Hybrid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Recommendation 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(CFR)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Revisit  Jobs, Read time 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– 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1969</Words>
  <Application>Microsoft Office PowerPoint</Application>
  <PresentationFormat>On-screen Show (4:3)</PresentationFormat>
  <Paragraphs>400</Paragraphs>
  <Slides>75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 A PERSONALIZED RÉSUMÉ – JOB MATCHING SYSTEM</vt:lpstr>
      <vt:lpstr>Motivation</vt:lpstr>
      <vt:lpstr>They all use keyword Searching</vt:lpstr>
      <vt:lpstr>Problems of keyword Searching</vt:lpstr>
      <vt:lpstr>Main idea of JobFinder</vt:lpstr>
      <vt:lpstr>Job Finder</vt:lpstr>
      <vt:lpstr>Contributions of our works</vt:lpstr>
      <vt:lpstr>Previous work  –  Recommender Systems </vt:lpstr>
      <vt:lpstr>Previous work – CASPER </vt:lpstr>
      <vt:lpstr>Previous work – CASPER </vt:lpstr>
      <vt:lpstr>Previous work –  Hybrid Recommender System</vt:lpstr>
      <vt:lpstr>Previous work  – Hybrid Recommender System</vt:lpstr>
      <vt:lpstr>Previous work  – Hybrid Recommender System</vt:lpstr>
      <vt:lpstr>Previous work  – IBM PROSPECT</vt:lpstr>
      <vt:lpstr>Previous work – PROSPECT</vt:lpstr>
      <vt:lpstr>Previous work  – HP Resource Planning Tool </vt:lpstr>
      <vt:lpstr>Previous work – Problems</vt:lpstr>
      <vt:lpstr>Problem Definition  </vt:lpstr>
      <vt:lpstr>Problem Definition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Regular Expression Over Tokens</vt:lpstr>
      <vt:lpstr>Regular Expression Over Tokens</vt:lpstr>
      <vt:lpstr>Combinatorial Explosion</vt:lpstr>
      <vt:lpstr>Semantic Labeling</vt:lpstr>
      <vt:lpstr>Semantic Labeling</vt:lpstr>
      <vt:lpstr>Pattern Matching </vt:lpstr>
      <vt:lpstr>Patterns Matching Degree</vt:lpstr>
      <vt:lpstr>Implementation of Regular Expression Over Tokens </vt:lpstr>
      <vt:lpstr>Matchers current support </vt:lpstr>
      <vt:lpstr>Finite Automata Transducers</vt:lpstr>
      <vt:lpstr>Flexibility – Lambda expression </vt:lpstr>
      <vt:lpstr>Flexibility  –  regular expression style </vt:lpstr>
      <vt:lpstr>Flexibility  – connected by algebra operators</vt:lpstr>
      <vt:lpstr>Flexibility  – OO programming style</vt:lpstr>
      <vt:lpstr>Simplicity   </vt:lpstr>
      <vt:lpstr>Simplicity   </vt:lpstr>
      <vt:lpstr>Similarity Construction and  Calculation </vt:lpstr>
      <vt:lpstr>Résumé and Job Description</vt:lpstr>
      <vt:lpstr>How to Find terms in Job Description </vt:lpstr>
      <vt:lpstr>Pattern in sentences </vt:lpstr>
      <vt:lpstr>Bootstrap approach </vt:lpstr>
      <vt:lpstr>Dbpedia Page </vt:lpstr>
      <vt:lpstr>PowerPoint Presentation</vt:lpstr>
      <vt:lpstr>Ontology similarity</vt:lpstr>
      <vt:lpstr>Ontology similarity </vt:lpstr>
      <vt:lpstr>Ontology similarity </vt:lpstr>
      <vt:lpstr>Statistical-based Ontology Similarity Measure</vt:lpstr>
      <vt:lpstr>Statistical-based Ontology Similarity Measure</vt:lpstr>
      <vt:lpstr>Statistical-based Ontology Similarity Measure</vt:lpstr>
      <vt:lpstr>Statistical-based Ontology Similarity Measure</vt:lpstr>
      <vt:lpstr>Algorithm of Similarity Calculation</vt:lpstr>
      <vt:lpstr>Combine Keyword Search and Résumé Matching</vt:lpstr>
      <vt:lpstr>EVALUATION  – Information Extraction </vt:lpstr>
      <vt:lpstr>EVALUATION  – Information Extraction </vt:lpstr>
      <vt:lpstr>EVALUATION  – Ontology Similarity </vt:lpstr>
      <vt:lpstr>EVALUATION  – Ontology Similarity </vt:lpstr>
      <vt:lpstr>EVALUATION  – Ontology Similarity </vt:lpstr>
      <vt:lpstr>EVALUATION    Résumé – Job Matching</vt:lpstr>
      <vt:lpstr>Models to Compare</vt:lpstr>
      <vt:lpstr>Models to Compare</vt:lpstr>
      <vt:lpstr>Models to Compare</vt:lpstr>
      <vt:lpstr>Experiment Setup </vt:lpstr>
      <vt:lpstr>EVALUATION – System Performance </vt:lpstr>
      <vt:lpstr>EVALUATION – System Performance 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524</cp:revision>
  <cp:lastPrinted>2012-06-25T20:32:36Z</cp:lastPrinted>
  <dcterms:created xsi:type="dcterms:W3CDTF">2008-08-18T16:27:39Z</dcterms:created>
  <dcterms:modified xsi:type="dcterms:W3CDTF">2014-12-08T05:31:12Z</dcterms:modified>
</cp:coreProperties>
</file>