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11/30/2014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62D8BE-84FD-4F17-8B08-6A99D707834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This is my outline….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232F1-003E-49AE-94D8-61940AEB5118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6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629400"/>
            <a:ext cx="54864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 b="1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Hong-hoe Kim, Tracy Hammond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519738" y="6629400"/>
            <a:ext cx="3624262" cy="228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</a:rPr>
              <a:t>Analysis of children’s sketches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Résumé-JOB </a:t>
            </a:r>
            <a:r>
              <a:rPr lang="en-US" dirty="0">
                <a:solidFill>
                  <a:schemeClr val="tx1"/>
                </a:solidFill>
              </a:rPr>
              <a:t>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0"/>
            <a:ext cx="8228013" cy="4981575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Monitor users’ behavior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data </a:t>
            </a:r>
          </a:p>
          <a:p>
            <a:pPr lvl="1"/>
            <a:r>
              <a:rPr lang="en-US" sz="2400" dirty="0" smtClean="0"/>
              <a:t>Read time data</a:t>
            </a:r>
          </a:p>
          <a:p>
            <a:pPr lvl="1"/>
            <a:r>
              <a:rPr lang="en-US" sz="2400" dirty="0" smtClean="0"/>
              <a:t>Activity data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9088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279317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438400"/>
            <a:ext cx="7343775" cy="3263504"/>
          </a:xfrm>
        </p:spPr>
        <p:txBody>
          <a:bodyPr/>
          <a:lstStyle/>
          <a:p>
            <a:r>
              <a:rPr lang="en-US" sz="2800" dirty="0"/>
              <a:t>Yao Lu et. A. 2013 </a:t>
            </a:r>
          </a:p>
          <a:p>
            <a:r>
              <a:rPr lang="en-US" sz="2800" dirty="0"/>
              <a:t>Content –based 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/>
              <a:t>Interaction-based Recommendation</a:t>
            </a:r>
          </a:p>
          <a:p>
            <a:pPr lvl="1"/>
            <a:r>
              <a:rPr lang="en-US" sz="2400" dirty="0"/>
              <a:t>Apply &gt; Favorite &gt; Like &gt; Visit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5138064" cy="35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 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B to Yao because Peter applied for </a:t>
            </a:r>
            <a:r>
              <a:rPr lang="en-US" altLang="zh-CN" sz="2400" dirty="0" smtClean="0"/>
              <a:t>Job B</a:t>
            </a:r>
            <a:r>
              <a:rPr lang="en-US" altLang="zh-CN" sz="2400" dirty="0"/>
              <a:t>, and Peter and Yao have similar profiles.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/>
              <a:t>system that </a:t>
            </a:r>
            <a:r>
              <a:rPr lang="en-US" sz="2400" dirty="0"/>
              <a:t>aids in </a:t>
            </a:r>
            <a:r>
              <a:rPr lang="en-US" sz="2400" dirty="0"/>
              <a:t>the shortlisting of candidates for jobs</a:t>
            </a:r>
            <a:r>
              <a:rPr lang="en-US" sz="2400" dirty="0"/>
              <a:t>.</a:t>
            </a:r>
          </a:p>
          <a:p>
            <a:r>
              <a:rPr lang="en-US" sz="2400" dirty="0"/>
              <a:t>Using Conditional Random Fields (</a:t>
            </a:r>
            <a:r>
              <a:rPr lang="en-US" sz="2400" dirty="0"/>
              <a:t>CRFs) model to extract the information from résumés</a:t>
            </a:r>
          </a:p>
          <a:p>
            <a:r>
              <a:rPr lang="en-US" sz="2400" dirty="0"/>
              <a:t>Filtering </a:t>
            </a:r>
            <a:r>
              <a:rPr lang="en-US" sz="2400" dirty="0"/>
              <a:t>the candidates with </a:t>
            </a:r>
            <a:r>
              <a:rPr lang="en-US" sz="2400" dirty="0"/>
              <a:t>facets</a:t>
            </a:r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IBM 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4" y="2125266"/>
            <a:ext cx="7136606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</a:t>
            </a:r>
            <a:r>
              <a:rPr lang="en-US" sz="2800" dirty="0"/>
              <a:t>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HP 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30" y="3193257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/>
          </a:bodyPr>
          <a:lstStyle/>
          <a:p>
            <a:r>
              <a:rPr lang="en-US" sz="2800" dirty="0"/>
              <a:t>Most systems can only process the structured data </a:t>
            </a:r>
            <a:r>
              <a:rPr lang="en-US" sz="2800" dirty="0"/>
              <a:t> </a:t>
            </a:r>
            <a:endParaRPr lang="en-US" sz="2800" dirty="0"/>
          </a:p>
          <a:p>
            <a:pPr marL="0" indent="0"/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/>
              <a:t>systems that have information extraction module are </a:t>
            </a:r>
            <a:r>
              <a:rPr lang="en-US" sz="2800" dirty="0"/>
              <a:t>designed </a:t>
            </a:r>
            <a:r>
              <a:rPr lang="en-US" sz="2800" dirty="0"/>
              <a:t>for recruiters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Information </a:t>
            </a:r>
            <a:r>
              <a:rPr lang="en-US" sz="2800" dirty="0"/>
              <a:t>fields </a:t>
            </a:r>
            <a:r>
              <a:rPr lang="en-US" sz="2800" dirty="0"/>
              <a:t>for matching </a:t>
            </a:r>
            <a:r>
              <a:rPr lang="en-US" sz="2800" dirty="0"/>
              <a:t>résumés and job descriptions </a:t>
            </a:r>
            <a:r>
              <a:rPr lang="en-US" sz="2800" dirty="0"/>
              <a:t>are coarse-grained</a:t>
            </a:r>
            <a:r>
              <a:rPr lang="en-US" sz="2800" dirty="0"/>
              <a:t>. </a:t>
            </a:r>
            <a:r>
              <a:rPr lang="en-US" sz="2800" dirty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6" y="2125266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2931796" y="3659525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Clr>
                <a:srgbClr val="FF6600"/>
              </a:buClr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FF6600"/>
                </a:solidFill>
              </a:rPr>
              <a:t>Introduction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Motivation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Background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Related Work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Proposed Solution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Evaluation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/>
              <a:t>Conclusion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Future Work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554663" y="492125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26063" y="169863"/>
            <a:ext cx="185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72038" y="1333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1"/>
            <a:ext cx="8228013" cy="3276600"/>
          </a:xfrm>
        </p:spPr>
        <p:txBody>
          <a:bodyPr/>
          <a:lstStyle/>
          <a:p>
            <a:r>
              <a:rPr lang="en-US" sz="2800" dirty="0"/>
              <a:t>r </a:t>
            </a:r>
            <a:r>
              <a:rPr lang="en-US" sz="2800" dirty="0"/>
              <a:t>is the user‘s </a:t>
            </a:r>
            <a:r>
              <a:rPr lang="en-US" sz="2800" dirty="0"/>
              <a:t>résumé model</a:t>
            </a:r>
            <a:r>
              <a:rPr lang="en-US" sz="2800" dirty="0"/>
              <a:t>,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baseline="-25000" dirty="0"/>
              <a:t>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job description model </a:t>
            </a:r>
            <a:r>
              <a:rPr lang="en-US" sz="2800" dirty="0"/>
              <a:t>, </a:t>
            </a:r>
            <a:r>
              <a:rPr lang="en-US" sz="2800" dirty="0" err="1"/>
              <a:t>j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is the feature of </a:t>
            </a:r>
            <a:r>
              <a:rPr lang="en-US" sz="2800" dirty="0"/>
              <a:t>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3429000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jobs</a:t>
            </a:r>
          </a:p>
          <a:p>
            <a:r>
              <a:rPr lang="en-US" sz="2800" dirty="0"/>
              <a:t>Searching job    </a:t>
            </a:r>
            <a:r>
              <a:rPr lang="en-US" sz="2800" dirty="0">
                <a:sym typeface="Wingdings" panose="05000000000000000000" pitchFamily="2" charset="2"/>
              </a:rPr>
              <a:t>  search(r, J)   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Return list of jobs in J ranked by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5" y="2286000"/>
            <a:ext cx="56454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50" y="2125266"/>
            <a:ext cx="5036552" cy="37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6231" y="2309511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  <a:endParaRPr lang="en-US" sz="4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profiles? </a:t>
            </a:r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</a:t>
            </a:r>
            <a:r>
              <a:rPr lang="en-US" sz="2400" dirty="0"/>
              <a:t>don’t like </a:t>
            </a:r>
            <a:r>
              <a:rPr lang="en-US" sz="2400" dirty="0"/>
              <a:t>input job description in web forms </a:t>
            </a:r>
          </a:p>
          <a:p>
            <a:r>
              <a:rPr lang="en-US" sz="2800" dirty="0"/>
              <a:t>So </a:t>
            </a:r>
            <a:r>
              <a:rPr lang="en-US" sz="2800" dirty="0"/>
              <a:t>w</a:t>
            </a:r>
            <a:r>
              <a:rPr lang="en-US" sz="2800" dirty="0"/>
              <a:t>e need extract information from plaint text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53" y="1874523"/>
            <a:ext cx="3364297" cy="41262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Bachelors degree in Computer or Information Systems</a:t>
            </a:r>
          </a:p>
          <a:p>
            <a:endParaRPr lang="en-US" sz="2600" dirty="0" smtClean="0"/>
          </a:p>
          <a:p>
            <a:r>
              <a:rPr lang="en-US" sz="2600" dirty="0" smtClean="0"/>
              <a:t>BS or MS in computer science or similar degree </a:t>
            </a:r>
          </a:p>
          <a:p>
            <a:endParaRPr lang="en-US" sz="2600" dirty="0" smtClean="0"/>
          </a:p>
          <a:p>
            <a:r>
              <a:rPr lang="en-US" sz="2600" dirty="0" smtClean="0"/>
              <a:t>MS/PhD Degree in Computer, Science, Engineering or Finance from top institution. </a:t>
            </a:r>
          </a:p>
          <a:p>
            <a:endParaRPr lang="en-US" sz="2600" dirty="0" smtClean="0"/>
          </a:p>
          <a:p>
            <a:r>
              <a:rPr lang="en-US" sz="2600" dirty="0" smtClean="0"/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sentences from </a:t>
            </a:r>
            <a:r>
              <a:rPr lang="en-US" dirty="0">
                <a:solidFill>
                  <a:schemeClr val="tx1"/>
                </a:solidFill>
              </a:rPr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11693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  single concept has multiple expressions</a:t>
            </a:r>
          </a:p>
          <a:p>
            <a:r>
              <a:rPr lang="en-US" sz="8000" dirty="0"/>
              <a:t>“bachelor’s </a:t>
            </a:r>
            <a:r>
              <a:rPr lang="en-US" sz="8000" dirty="0"/>
              <a:t>degree”, the pattern will like below:</a:t>
            </a:r>
          </a:p>
          <a:p>
            <a:r>
              <a:rPr lang="en-US" sz="8000" dirty="0"/>
              <a:t>( Baccalaureate | bachelors | </a:t>
            </a:r>
            <a:r>
              <a:rPr lang="en-US" sz="8000" dirty="0"/>
              <a:t>bachelor | </a:t>
            </a:r>
            <a:r>
              <a:rPr lang="en-US" sz="8000" dirty="0"/>
              <a:t>B.S | BS | BA ) degree</a:t>
            </a:r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All </a:t>
            </a:r>
            <a:r>
              <a:rPr lang="en-US" sz="8000" dirty="0"/>
              <a:t>words mean </a:t>
            </a:r>
            <a:r>
              <a:rPr lang="en-US" sz="8000" dirty="0"/>
              <a:t>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7594913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”</a:t>
            </a:r>
            <a:r>
              <a:rPr lang="en-US" sz="2000" dirty="0">
                <a:solidFill>
                  <a:schemeClr val="tx1"/>
                </a:solidFill>
              </a:rPr>
              <a:t>Baccalaureate”, ”bachelors”, ”bachelor” ,”B.S.”, ”B.S”,”BS”,”BA”,”BA/BS”, ”BABS”, ”BSBA”, ”B.A</a:t>
            </a:r>
            <a:r>
              <a:rPr lang="en-US" sz="2000" dirty="0">
                <a:solidFill>
                  <a:schemeClr val="tx1"/>
                </a:solidFill>
              </a:rPr>
              <a:t>.”, ”</a:t>
            </a:r>
            <a:r>
              <a:rPr lang="en-US" sz="2000" dirty="0">
                <a:solidFill>
                  <a:schemeClr val="tx1"/>
                </a:solidFill>
              </a:rPr>
              <a:t>4-year”,”4-year”, ”4 year”, ”four year</a:t>
            </a:r>
            <a:r>
              <a:rPr lang="en-US" sz="2000" dirty="0">
                <a:solidFill>
                  <a:schemeClr val="tx1"/>
                </a:solidFill>
              </a:rPr>
              <a:t>”, ”</a:t>
            </a:r>
            <a:r>
              <a:rPr lang="en-US" sz="2000" dirty="0">
                <a:solidFill>
                  <a:schemeClr val="tx1"/>
                </a:solidFill>
              </a:rPr>
              <a:t>college</a:t>
            </a:r>
            <a:r>
              <a:rPr lang="en-US" sz="2000" dirty="0">
                <a:solidFill>
                  <a:schemeClr val="tx1"/>
                </a:solidFill>
              </a:rPr>
              <a:t>”, ”Undergraduate</a:t>
            </a:r>
            <a:r>
              <a:rPr lang="en-US" sz="2000" dirty="0">
                <a:solidFill>
                  <a:schemeClr val="tx1"/>
                </a:solidFill>
              </a:rPr>
              <a:t>” , ”University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1575" y="3748145"/>
          <a:ext cx="6917167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552304"/>
                <a:gridCol w="245507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</a:t>
            </a:r>
            <a:r>
              <a:rPr lang="en-US" sz="2800" dirty="0" smtClean="0"/>
              <a:t>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05115" y="2221999"/>
          <a:ext cx="7456872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767625"/>
                <a:gridCol w="569891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73670"/>
              </p:ext>
            </p:extLst>
          </p:nvPr>
        </p:nvGraphicFramePr>
        <p:xfrm>
          <a:off x="381000" y="4343400"/>
          <a:ext cx="8414737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811"/>
                <a:gridCol w="490496"/>
                <a:gridCol w="1393372"/>
                <a:gridCol w="786611"/>
                <a:gridCol w="1838884"/>
                <a:gridCol w="591797"/>
                <a:gridCol w="1185488"/>
                <a:gridCol w="927278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Similar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expression is token or word</a:t>
            </a:r>
          </a:p>
          <a:p>
            <a:r>
              <a:rPr lang="en-US" sz="2400" dirty="0" err="1"/>
              <a:t>seqMatcher</a:t>
            </a:r>
            <a:r>
              <a:rPr lang="en-US" sz="2400" dirty="0"/>
              <a:t> = </a:t>
            </a:r>
            <a:r>
              <a:rPr lang="en-US" sz="2400" dirty="0" err="1"/>
              <a:t>parser.parse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/>
              <a:t>   ( “ DE_LEVEL </a:t>
            </a:r>
            <a:r>
              <a:rPr lang="en-US" sz="2400" dirty="0"/>
              <a:t>(, DE_LEVEL</a:t>
            </a:r>
            <a:r>
              <a:rPr lang="en-US" sz="2400" dirty="0"/>
              <a:t>)* </a:t>
            </a:r>
            <a:r>
              <a:rPr lang="en-US" sz="2400" dirty="0"/>
              <a:t>(or DE_LEVEL</a:t>
            </a:r>
            <a:r>
              <a:rPr lang="en-US" sz="2400" dirty="0"/>
              <a:t>)? DEGREE”)</a:t>
            </a:r>
            <a:endParaRPr lang="en-US" sz="2400" dirty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</a:t>
            </a:r>
            <a:r>
              <a:rPr lang="en-US" sz="2400" dirty="0"/>
              <a:t>a finite state machine </a:t>
            </a:r>
            <a:r>
              <a:rPr lang="en-US" sz="2400" dirty="0"/>
              <a:t> with 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6" y="3352800"/>
            <a:ext cx="7658206" cy="24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 ,  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52" y="2389685"/>
            <a:ext cx="7179469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--  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</a:t>
            </a:r>
            <a:r>
              <a:rPr lang="en-US" sz="2100" dirty="0"/>
              <a:t>DE-LEVEL DEGREE ( IN | OF ) DT? </a:t>
            </a:r>
            <a:r>
              <a:rPr lang="en-US" sz="2100" dirty="0"/>
              <a:t>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tx1"/>
                </a:solidFill>
              </a:rPr>
              <a:t>seqMatcher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parser.parse</a:t>
            </a:r>
            <a:r>
              <a:rPr lang="en-US" dirty="0">
                <a:solidFill>
                  <a:schemeClr val="tx1"/>
                </a:solidFill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dirty="0" err="1" smtClean="0"/>
              <a:t>seqMatcher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UnitMatcher</a:t>
            </a:r>
            <a:r>
              <a:rPr lang="en-US" sz="2400" dirty="0"/>
              <a:t>(”DE-LEVEL”) </a:t>
            </a:r>
            <a:r>
              <a:rPr lang="en-US" sz="2400" dirty="0" smtClean="0"/>
              <a:t>+ </a:t>
            </a:r>
            <a:r>
              <a:rPr lang="en-US" sz="2400" dirty="0" err="1" smtClean="0"/>
              <a:t>UnitMatcher</a:t>
            </a:r>
            <a:r>
              <a:rPr lang="en-US" sz="2400" dirty="0"/>
              <a:t>(”DEGREE”) </a:t>
            </a:r>
            <a:r>
              <a:rPr lang="en-US" sz="2400" dirty="0" smtClean="0"/>
              <a:t>+ ( </a:t>
            </a:r>
            <a:r>
              <a:rPr lang="en-US" sz="2400" dirty="0" err="1"/>
              <a:t>UnitMatcher</a:t>
            </a:r>
            <a:r>
              <a:rPr lang="en-US" sz="2400" dirty="0"/>
              <a:t>(”IN”) | </a:t>
            </a:r>
            <a:r>
              <a:rPr lang="en-US" sz="2400" dirty="0" err="1"/>
              <a:t>UnitMatcher</a:t>
            </a:r>
            <a:r>
              <a:rPr lang="en-US" sz="2400" dirty="0"/>
              <a:t>(”OF” ) ) + </a:t>
            </a:r>
            <a:r>
              <a:rPr lang="en-US" sz="2400" dirty="0" err="1"/>
              <a:t>UnitMatcher</a:t>
            </a:r>
            <a:r>
              <a:rPr lang="en-US" sz="2400" dirty="0"/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-- </a:t>
            </a:r>
            <a:r>
              <a:rPr lang="en-US" dirty="0" smtClean="0">
                <a:solidFill>
                  <a:schemeClr val="tx1"/>
                </a:solidFill>
              </a:rPr>
              <a:t>connected by algebra  operator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1131094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>– 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2226469"/>
            <a:ext cx="7905750" cy="3263504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Pattern: </a:t>
            </a:r>
            <a:r>
              <a:rPr lang="en-US" sz="20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matcher1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(”DE-LEVEL”)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matcher2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(”DEGREE”)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matcher3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(”IN”)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matcher4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(”OF”)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matcher5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(”MAJOR”)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matcher6 = </a:t>
            </a:r>
            <a:r>
              <a:rPr lang="en-US" sz="2000" dirty="0" err="1">
                <a:solidFill>
                  <a:schemeClr val="tx1"/>
                </a:solidFill>
              </a:rPr>
              <a:t>AlternateMatcher</a:t>
            </a:r>
            <a:r>
              <a:rPr lang="en-US" sz="2000" dirty="0">
                <a:solidFill>
                  <a:schemeClr val="tx1"/>
                </a:solidFill>
              </a:rPr>
              <a:t>([matcher3,matcher4])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seqMatcher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SeqMatcher</a:t>
            </a:r>
            <a:r>
              <a:rPr lang="en-US" sz="2000" dirty="0">
                <a:solidFill>
                  <a:schemeClr val="tx1"/>
                </a:solidFill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117436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1574" y="2199016"/>
            <a:ext cx="6652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customized </a:t>
            </a:r>
            <a:r>
              <a:rPr lang="en-US" sz="3000" dirty="0"/>
              <a:t>in catch function and output function by lambda expression  </a:t>
            </a:r>
            <a:endParaRPr lang="en-US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46702"/>
              </p:ext>
            </p:extLst>
          </p:nvPr>
        </p:nvGraphicFramePr>
        <p:xfrm>
          <a:off x="1090130" y="2971800"/>
          <a:ext cx="7456872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767625"/>
                <a:gridCol w="569891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1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  -- catch the first layer 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37" y="2532476"/>
            <a:ext cx="6399394" cy="7988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131094"/>
            <a:ext cx="779091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6" y="3526649"/>
            <a:ext cx="5900738" cy="66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36" y="4831556"/>
            <a:ext cx="6057900" cy="5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Similarity Calculation </a:t>
            </a:r>
            <a:endParaRPr lang="en-US" sz="4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8984" y="2337767"/>
          <a:ext cx="7447209" cy="27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55"/>
                <a:gridCol w="3465154"/>
              </a:tblGrid>
              <a:tr h="508188">
                <a:tc>
                  <a:txBody>
                    <a:bodyPr/>
                    <a:lstStyle/>
                    <a:p>
                      <a:r>
                        <a:rPr lang="en-US" sz="2100" b="1" dirty="0" smtClean="0"/>
                        <a:t>Part of Résumé</a:t>
                      </a:r>
                      <a:endParaRPr lang="en-US" sz="2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/>
                        <a:t>Part of Job Description</a:t>
                      </a:r>
                      <a:endParaRPr lang="en-US" sz="2100" b="1" dirty="0"/>
                    </a:p>
                  </a:txBody>
                  <a:tcPr marL="68580" marR="68580" marT="34290" marB="34290"/>
                </a:tc>
              </a:tr>
              <a:tr h="22631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B.S. degree in computer science  </a:t>
                      </a:r>
                    </a:p>
                    <a:p>
                      <a:r>
                        <a:rPr lang="en-US" sz="1800" dirty="0" smtClean="0"/>
                        <a:t>    5+ years Java  </a:t>
                      </a:r>
                    </a:p>
                    <a:p>
                      <a:r>
                        <a:rPr lang="en-US" sz="1800" dirty="0" smtClean="0"/>
                        <a:t>    2+ year   C++   </a:t>
                      </a:r>
                    </a:p>
                    <a:p>
                      <a:r>
                        <a:rPr lang="en-US" sz="1800" dirty="0" smtClean="0"/>
                        <a:t>    Some experience in Oracle database  </a:t>
                      </a:r>
                    </a:p>
                    <a:p>
                      <a:r>
                        <a:rPr lang="en-US" sz="1800" dirty="0" smtClean="0"/>
                        <a:t>Other experience like:  </a:t>
                      </a:r>
                    </a:p>
                    <a:p>
                      <a:r>
                        <a:rPr lang="en-US" sz="1800" dirty="0" smtClean="0"/>
                        <a:t>    Hibernate, JBOSS, </a:t>
                      </a:r>
                      <a:r>
                        <a:rPr lang="en-US" sz="1800" dirty="0" err="1" smtClean="0"/>
                        <a:t>JUnit</a:t>
                      </a:r>
                      <a:r>
                        <a:rPr lang="en-US" sz="1800" dirty="0" smtClean="0"/>
                        <a:t>, Tomcat etc.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BS degree above    </a:t>
                      </a:r>
                    </a:p>
                    <a:p>
                      <a:r>
                        <a:rPr lang="en-US" sz="1800" dirty="0" smtClean="0"/>
                        <a:t> 4+ years Java   </a:t>
                      </a:r>
                    </a:p>
                    <a:p>
                      <a:r>
                        <a:rPr lang="en-US" sz="1800" dirty="0" smtClean="0"/>
                        <a:t> Some experience of Python    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Mysql</a:t>
                      </a:r>
                      <a:r>
                        <a:rPr lang="en-US" sz="1800" dirty="0" smtClean="0"/>
                        <a:t>, MS-SQL    </a:t>
                      </a:r>
                    </a:p>
                    <a:p>
                      <a:r>
                        <a:rPr lang="en-US" sz="1800" dirty="0" smtClean="0"/>
                        <a:t> Java web application Server    </a:t>
                      </a:r>
                    </a:p>
                    <a:p>
                      <a:r>
                        <a:rPr lang="en-US" sz="1800" dirty="0" smtClean="0"/>
                        <a:t> OOA/OOD  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</a:t>
            </a:r>
            <a:endParaRPr lang="en-US" sz="2800" dirty="0"/>
          </a:p>
          <a:p>
            <a:r>
              <a:rPr lang="en-US" sz="2800" dirty="0" smtClean="0"/>
              <a:t>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 </a:t>
            </a:r>
            <a:r>
              <a:rPr lang="en-US" dirty="0" smtClean="0"/>
              <a:t>Feature-based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r>
              <a:rPr lang="en-US" dirty="0" smtClean="0"/>
              <a:t>Content-based </a:t>
            </a:r>
            <a:r>
              <a:rPr lang="en-US" dirty="0" smtClean="0"/>
              <a:t>measures 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90611"/>
            <a:ext cx="3755011" cy="70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71" y="3841971"/>
            <a:ext cx="7349730" cy="530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578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 searching with Java </a:t>
            </a:r>
          </a:p>
          <a:p>
            <a:r>
              <a:rPr lang="en-US" sz="2400" dirty="0" smtClean="0"/>
              <a:t>7000 unranked </a:t>
            </a:r>
            <a:r>
              <a:rPr lang="en-US" sz="2400" dirty="0"/>
              <a:t>jobs </a:t>
            </a:r>
            <a:r>
              <a:rPr lang="en-US" sz="2400" dirty="0" smtClean="0"/>
              <a:t>returned.</a:t>
            </a:r>
          </a:p>
          <a:p>
            <a:endParaRPr lang="en-US" sz="2400" dirty="0"/>
          </a:p>
          <a:p>
            <a:r>
              <a:rPr lang="en-US" sz="2400" dirty="0"/>
              <a:t>Too many jobs return</a:t>
            </a:r>
          </a:p>
          <a:p>
            <a:r>
              <a:rPr lang="en-US" sz="2400" dirty="0"/>
              <a:t>The result is not </a:t>
            </a:r>
            <a:r>
              <a:rPr lang="en-US" sz="2400" dirty="0" smtClean="0"/>
              <a:t>ranked </a:t>
            </a:r>
          </a:p>
          <a:p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Similarity between terms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" y="2438400"/>
            <a:ext cx="7052442" cy="34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38400"/>
            <a:ext cx="4724400" cy="38458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9"/>
            <a:ext cx="8228013" cy="3962400"/>
          </a:xfrm>
        </p:spPr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</a:t>
            </a:r>
            <a:r>
              <a:rPr lang="en-US" dirty="0" smtClean="0">
                <a:solidFill>
                  <a:schemeClr val="tx1"/>
                </a:solidFill>
              </a:rPr>
              <a:t>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2059"/>
            <a:ext cx="6813337" cy="11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0" y="2514600"/>
            <a:ext cx="6892730" cy="3813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96411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</a:p>
          <a:p>
            <a:endParaRPr lang="en-US" sz="2700" dirty="0"/>
          </a:p>
          <a:p>
            <a:r>
              <a:rPr lang="en-US" sz="2700" dirty="0" err="1"/>
              <a:t>Precision@K</a:t>
            </a:r>
            <a:r>
              <a:rPr lang="en-US" sz="2700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0772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3709015" cy="1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4114800"/>
          </a:xfrm>
        </p:spPr>
        <p:txBody>
          <a:bodyPr/>
          <a:lstStyle/>
          <a:p>
            <a:r>
              <a:rPr lang="en-US" dirty="0" err="1"/>
              <a:t>Kullback-Leibler</a:t>
            </a:r>
            <a:r>
              <a:rPr lang="en-US" dirty="0"/>
              <a:t> </a:t>
            </a:r>
            <a:r>
              <a:rPr lang="en-US" dirty="0" smtClean="0"/>
              <a:t>divergence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8" y="3200400"/>
            <a:ext cx="8090735" cy="14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419600"/>
          </a:xfrm>
        </p:spPr>
        <p:txBody>
          <a:bodyPr/>
          <a:lstStyle/>
          <a:p>
            <a:r>
              <a:rPr lang="en-US" sz="2800" dirty="0" smtClean="0"/>
              <a:t>A résumé has completed personal information </a:t>
            </a:r>
          </a:p>
          <a:p>
            <a:pPr lvl="1"/>
            <a:r>
              <a:rPr lang="en-US" sz="2400" dirty="0" smtClean="0"/>
              <a:t>Education </a:t>
            </a:r>
          </a:p>
          <a:p>
            <a:pPr lvl="1"/>
            <a:r>
              <a:rPr lang="en-US" sz="2400" dirty="0"/>
              <a:t>Work </a:t>
            </a:r>
            <a:r>
              <a:rPr lang="en-US" sz="2400" dirty="0" smtClean="0"/>
              <a:t>experiences</a:t>
            </a:r>
            <a:endParaRPr lang="en-US" sz="2400" dirty="0" smtClean="0"/>
          </a:p>
          <a:p>
            <a:pPr lvl="1"/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Finding similarity between résumés and jobs</a:t>
            </a:r>
          </a:p>
          <a:p>
            <a:r>
              <a:rPr lang="en-US" sz="2800" dirty="0" smtClean="0"/>
              <a:t>Ranking the jobs by their similarity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4" y="3858221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0800"/>
            <a:ext cx="8130824" cy="3276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667000"/>
            <a:ext cx="8228013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for Information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smtClean="0">
                <a:solidFill>
                  <a:srgbClr val="5F5F5F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rgbClr val="5F5F5F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14" y="1999569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85" y="1671637"/>
            <a:ext cx="4086225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3759874" y="3509807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876425"/>
            <a:ext cx="8228013" cy="49815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</a:t>
            </a:r>
            <a:r>
              <a:rPr lang="en-US" sz="2400" dirty="0"/>
              <a:t>state transducer based </a:t>
            </a:r>
            <a:r>
              <a:rPr lang="en-US" sz="2400" dirty="0"/>
              <a:t>tool for information extraction</a:t>
            </a:r>
          </a:p>
          <a:p>
            <a:r>
              <a:rPr lang="en-US" sz="2400" dirty="0"/>
              <a:t>A </a:t>
            </a:r>
            <a:r>
              <a:rPr lang="en-US" sz="2400" dirty="0"/>
              <a:t>semi-automatic </a:t>
            </a:r>
            <a:r>
              <a:rPr lang="en-US" sz="2400" dirty="0"/>
              <a:t>approach to collect </a:t>
            </a:r>
            <a:r>
              <a:rPr lang="en-US" sz="2400" dirty="0"/>
              <a:t>technical </a:t>
            </a:r>
            <a:r>
              <a:rPr lang="en-US" sz="2400" dirty="0"/>
              <a:t>terms</a:t>
            </a:r>
          </a:p>
          <a:p>
            <a:r>
              <a:rPr lang="en-US" sz="2400" dirty="0"/>
              <a:t>A statistical-based </a:t>
            </a:r>
            <a:r>
              <a:rPr lang="en-US" sz="2400" dirty="0"/>
              <a:t>ontology similarity </a:t>
            </a:r>
            <a:r>
              <a:rPr lang="en-US" sz="2400" dirty="0"/>
              <a:t>measure</a:t>
            </a:r>
          </a:p>
          <a:p>
            <a:r>
              <a:rPr lang="en-US" sz="2400" dirty="0"/>
              <a:t>Combined keyword </a:t>
            </a:r>
            <a:r>
              <a:rPr lang="en-US" sz="2400" dirty="0"/>
              <a:t>searching and </a:t>
            </a:r>
            <a:r>
              <a:rPr lang="en-US" sz="2400" dirty="0"/>
              <a:t>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 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1575" y="2125266"/>
            <a:ext cx="7343775" cy="3263504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Content-based </a:t>
            </a:r>
            <a:r>
              <a:rPr lang="en-US" sz="6000" dirty="0" smtClean="0"/>
              <a:t>Recommendation (CBR)</a:t>
            </a:r>
            <a:endParaRPr lang="en-US" sz="6000" dirty="0"/>
          </a:p>
          <a:p>
            <a:pPr lvl="1"/>
            <a:r>
              <a:rPr lang="en-US" sz="4500" dirty="0"/>
              <a:t>Suggesting </a:t>
            </a:r>
            <a:r>
              <a:rPr lang="en-US" sz="4500" dirty="0"/>
              <a:t>items that have similar content information to </a:t>
            </a:r>
            <a:r>
              <a:rPr lang="en-US" sz="4500" dirty="0"/>
              <a:t>the corresponding users</a:t>
            </a:r>
          </a:p>
          <a:p>
            <a:r>
              <a:rPr lang="en-US" sz="6000" dirty="0"/>
              <a:t>Collaborative Filtering Recommendation (CFR). </a:t>
            </a:r>
            <a:endParaRPr lang="en-US" sz="6000" dirty="0" smtClean="0"/>
          </a:p>
          <a:p>
            <a:pPr lvl="1"/>
            <a:r>
              <a:rPr lang="en-US" sz="4500" dirty="0" smtClean="0"/>
              <a:t>Finding </a:t>
            </a:r>
            <a:r>
              <a:rPr lang="en-US" sz="4500" dirty="0"/>
              <a:t>similar users who have the same taste with the target user </a:t>
            </a:r>
            <a:r>
              <a:rPr lang="en-US" sz="4500" dirty="0" smtClean="0"/>
              <a:t>and recommends </a:t>
            </a:r>
            <a:r>
              <a:rPr lang="en-US" sz="4500" dirty="0"/>
              <a:t>items based on what the similar </a:t>
            </a:r>
            <a:r>
              <a:rPr lang="en-US" sz="4500" dirty="0" smtClean="0"/>
              <a:t>users</a:t>
            </a:r>
          </a:p>
          <a:p>
            <a:r>
              <a:rPr lang="en-US" sz="6000" dirty="0" smtClean="0"/>
              <a:t>Knowledge-based </a:t>
            </a:r>
            <a:r>
              <a:rPr lang="en-US" sz="6000" dirty="0"/>
              <a:t>Recommendation (KBR)</a:t>
            </a:r>
          </a:p>
          <a:p>
            <a:pPr lvl="1"/>
            <a:r>
              <a:rPr lang="en-US" sz="4500" dirty="0" smtClean="0"/>
              <a:t>Rules </a:t>
            </a:r>
            <a:r>
              <a:rPr lang="en-US" sz="4500" dirty="0"/>
              <a:t>and patterns obtained from the functional knowledge of how a specific item meets the requirement of a particular </a:t>
            </a:r>
            <a:r>
              <a:rPr lang="en-US" sz="4500" dirty="0" smtClean="0"/>
              <a:t>use</a:t>
            </a:r>
          </a:p>
          <a:p>
            <a:r>
              <a:rPr lang="en-US" sz="6000" dirty="0" smtClean="0"/>
              <a:t>Hybrid </a:t>
            </a:r>
            <a:r>
              <a:rPr lang="en-US" sz="5000" dirty="0"/>
              <a:t>Recommendation</a:t>
            </a:r>
            <a:r>
              <a:rPr lang="en-US" sz="6000" dirty="0"/>
              <a:t> </a:t>
            </a:r>
          </a:p>
          <a:p>
            <a:pPr lvl="1"/>
            <a:endParaRPr lang="en-US" dirty="0"/>
          </a:p>
          <a:p>
            <a:pPr lvl="1"/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1853</Words>
  <Application>Microsoft Office PowerPoint</Application>
  <PresentationFormat>On-screen Show (4:3)</PresentationFormat>
  <Paragraphs>388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ＭＳ Ｐゴシック</vt:lpstr>
      <vt:lpstr>Times New Roman</vt:lpstr>
      <vt:lpstr>Office Theme</vt:lpstr>
      <vt:lpstr>JOBFINDER:  A PERSONALIZED Résumé-JOB MATCHING SYSTEM</vt:lpstr>
      <vt:lpstr>PowerPoint Presentation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 of our works</vt:lpstr>
      <vt:lpstr>Recommender Systems </vt:lpstr>
      <vt:lpstr>Previous work -- CASPER </vt:lpstr>
      <vt:lpstr>Previous work -- CASPER </vt:lpstr>
      <vt:lpstr>Previous work – Hybrid Recommender System</vt:lpstr>
      <vt:lpstr>Previous work – Hybrid Recommender System</vt:lpstr>
      <vt:lpstr>Previous work – Hybrid Recommender System</vt:lpstr>
      <vt:lpstr>Previous work – IBM PROSPECT</vt:lpstr>
      <vt:lpstr>Previous work -- PROSPECT</vt:lpstr>
      <vt:lpstr>Previous work –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Some sentences from Job Description</vt:lpstr>
      <vt:lpstr>Semantic Labeling</vt:lpstr>
      <vt:lpstr>Semantic Labeling</vt:lpstr>
      <vt:lpstr>Pattern Matching </vt:lpstr>
      <vt:lpstr>Regular Expression Over Tokens</vt:lpstr>
      <vt:lpstr>Finite Automata Transducers</vt:lpstr>
      <vt:lpstr>Patterns Matching Degree</vt:lpstr>
      <vt:lpstr>Matchers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 – Lambda expression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Statistical-based Ontology Similarity Measure</vt:lpstr>
      <vt:lpstr>Statistical-based Ontology Similarity Measure</vt:lpstr>
      <vt:lpstr>Algorithm of Similarity Calculation</vt:lpstr>
      <vt:lpstr>Similarity between terms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379</cp:revision>
  <cp:lastPrinted>2012-06-25T20:32:36Z</cp:lastPrinted>
  <dcterms:created xsi:type="dcterms:W3CDTF">2008-08-18T16:27:39Z</dcterms:created>
  <dcterms:modified xsi:type="dcterms:W3CDTF">2014-12-01T03:32:13Z</dcterms:modified>
</cp:coreProperties>
</file>