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258" r:id="rId2"/>
    <p:sldId id="359" r:id="rId3"/>
    <p:sldId id="260" r:id="rId4"/>
    <p:sldId id="261" r:id="rId5"/>
    <p:sldId id="262" r:id="rId6"/>
    <p:sldId id="263" r:id="rId7"/>
    <p:sldId id="264" r:id="rId8"/>
    <p:sldId id="265" r:id="rId9"/>
    <p:sldId id="369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370" r:id="rId20"/>
    <p:sldId id="339" r:id="rId21"/>
    <p:sldId id="368" r:id="rId22"/>
    <p:sldId id="285" r:id="rId23"/>
    <p:sldId id="371" r:id="rId24"/>
    <p:sldId id="280" r:id="rId25"/>
    <p:sldId id="279" r:id="rId26"/>
    <p:sldId id="283" r:id="rId27"/>
    <p:sldId id="372" r:id="rId28"/>
    <p:sldId id="282" r:id="rId29"/>
    <p:sldId id="284" r:id="rId30"/>
    <p:sldId id="286" r:id="rId31"/>
    <p:sldId id="330" r:id="rId32"/>
    <p:sldId id="287" r:id="rId33"/>
    <p:sldId id="288" r:id="rId34"/>
    <p:sldId id="290" r:id="rId35"/>
    <p:sldId id="334" r:id="rId36"/>
    <p:sldId id="291" r:id="rId37"/>
    <p:sldId id="289" r:id="rId38"/>
    <p:sldId id="292" r:id="rId39"/>
    <p:sldId id="293" r:id="rId40"/>
    <p:sldId id="294" r:id="rId41"/>
    <p:sldId id="333" r:id="rId42"/>
    <p:sldId id="373" r:id="rId43"/>
    <p:sldId id="298" r:id="rId44"/>
    <p:sldId id="303" r:id="rId45"/>
    <p:sldId id="305" r:id="rId46"/>
    <p:sldId id="332" r:id="rId47"/>
    <p:sldId id="306" r:id="rId48"/>
    <p:sldId id="335" r:id="rId49"/>
    <p:sldId id="357" r:id="rId50"/>
    <p:sldId id="375" r:id="rId51"/>
    <p:sldId id="353" r:id="rId52"/>
    <p:sldId id="354" r:id="rId53"/>
    <p:sldId id="355" r:id="rId54"/>
    <p:sldId id="356" r:id="rId55"/>
    <p:sldId id="376" r:id="rId56"/>
    <p:sldId id="362" r:id="rId57"/>
    <p:sldId id="364" r:id="rId58"/>
    <p:sldId id="365" r:id="rId59"/>
    <p:sldId id="366" r:id="rId60"/>
    <p:sldId id="367" r:id="rId61"/>
    <p:sldId id="374" r:id="rId62"/>
    <p:sldId id="310" r:id="rId63"/>
    <p:sldId id="311" r:id="rId64"/>
    <p:sldId id="313" r:id="rId65"/>
    <p:sldId id="314" r:id="rId66"/>
    <p:sldId id="315" r:id="rId67"/>
    <p:sldId id="337" r:id="rId68"/>
    <p:sldId id="317" r:id="rId69"/>
    <p:sldId id="318" r:id="rId70"/>
    <p:sldId id="319" r:id="rId71"/>
    <p:sldId id="320" r:id="rId72"/>
    <p:sldId id="321" r:id="rId73"/>
    <p:sldId id="349" r:id="rId74"/>
    <p:sldId id="352" r:id="rId75"/>
    <p:sldId id="350" r:id="rId76"/>
    <p:sldId id="351" r:id="rId77"/>
    <p:sldId id="323" r:id="rId78"/>
    <p:sldId id="322" r:id="rId79"/>
    <p:sldId id="324" r:id="rId80"/>
    <p:sldId id="325" r:id="rId81"/>
    <p:sldId id="326" r:id="rId82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00"/>
    <a:srgbClr val="52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 autoAdjust="0"/>
    <p:restoredTop sz="85996" autoAdjust="0"/>
  </p:normalViewPr>
  <p:slideViewPr>
    <p:cSldViewPr>
      <p:cViewPr varScale="1">
        <p:scale>
          <a:sx n="74" d="100"/>
          <a:sy n="74" d="100"/>
        </p:scale>
        <p:origin x="1182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184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12/17/2014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logarithmic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476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24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824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534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435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7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q,D</a:t>
            </a:r>
            <a:r>
              <a:rPr lang="en-US" altLang="zh-CN" dirty="0" smtClean="0"/>
              <a:t>)</a:t>
            </a:r>
            <a:r>
              <a:rPr lang="en-US" dirty="0" smtClean="0"/>
              <a:t> is 's term frequency in the document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674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17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Hybrid Recommendation : 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combines multiple recommendation techniques together to produce its output.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01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20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9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04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3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3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state space,  t length of the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75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20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4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381000"/>
            <a:ext cx="9144000" cy="117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993" y="1737303"/>
            <a:ext cx="8076407" cy="435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993" y="696335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95600"/>
            <a:ext cx="6858000" cy="2743200"/>
          </a:xfrm>
        </p:spPr>
        <p:txBody>
          <a:bodyPr>
            <a:noAutofit/>
          </a:bodyPr>
          <a:lstStyle/>
          <a:p>
            <a:r>
              <a:rPr lang="en-US" sz="2400" dirty="0"/>
              <a:t>MS Thesis Presentation of:</a:t>
            </a:r>
          </a:p>
          <a:p>
            <a:r>
              <a:rPr lang="en-US" sz="2400" dirty="0" err="1"/>
              <a:t>Shiquang</a:t>
            </a:r>
            <a:r>
              <a:rPr lang="en-US" sz="2400" dirty="0"/>
              <a:t> </a:t>
            </a:r>
            <a:r>
              <a:rPr lang="en-US" sz="2400" dirty="0" err="1"/>
              <a:t>Guo</a:t>
            </a:r>
            <a:endParaRPr lang="en-US" sz="2400" dirty="0"/>
          </a:p>
          <a:p>
            <a:r>
              <a:rPr lang="en-US" sz="2400" dirty="0"/>
              <a:t>Sketch Recognition Lab</a:t>
            </a:r>
          </a:p>
          <a:p>
            <a:r>
              <a:rPr lang="en-US" sz="2400" dirty="0"/>
              <a:t>Department of Computer Science, TAMU</a:t>
            </a:r>
          </a:p>
          <a:p>
            <a:r>
              <a:rPr lang="en-US" sz="2400" dirty="0"/>
              <a:t>Dr. Tracy Hammond (Advisor)</a:t>
            </a:r>
          </a:p>
          <a:p>
            <a:r>
              <a:rPr lang="en-US" sz="2400" dirty="0"/>
              <a:t>Dr. </a:t>
            </a:r>
            <a:r>
              <a:rPr lang="en-US" sz="2400" dirty="0" err="1"/>
              <a:t>Yoonsuck</a:t>
            </a:r>
            <a:r>
              <a:rPr lang="en-US" sz="2400" dirty="0"/>
              <a:t> Choi (Member)</a:t>
            </a:r>
          </a:p>
          <a:p>
            <a:r>
              <a:rPr lang="en-US" sz="2400" dirty="0"/>
              <a:t>Dr. Daniel Goldberg (Member)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81000"/>
            <a:ext cx="9144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88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JOBFINDER: A PERSONALIZED RÉ</a:t>
            </a:r>
            <a:r>
              <a:rPr lang="en-US" altLang="zh-CN" dirty="0"/>
              <a:t>SUM</a:t>
            </a:r>
            <a:r>
              <a:rPr lang="en-US" dirty="0"/>
              <a:t>É – JOB MATCHINGSYSTEM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5918" y="533400"/>
            <a:ext cx="6400800" cy="994172"/>
          </a:xfrm>
        </p:spPr>
        <p:txBody>
          <a:bodyPr/>
          <a:lstStyle/>
          <a:p>
            <a:r>
              <a:rPr lang="en-US" dirty="0"/>
              <a:t>Recommender Systems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876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00050" lvl="1" indent="0">
              <a:buClr>
                <a:srgbClr val="C00000"/>
              </a:buClr>
            </a:pPr>
            <a:r>
              <a:rPr lang="en-US" sz="2000" dirty="0"/>
              <a:t>Suggesting items that have similar content information to the corresponding </a:t>
            </a:r>
            <a:r>
              <a:rPr lang="en-US" sz="2000" dirty="0" smtClean="0"/>
              <a:t>users.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Finding similar users who have the same taste with the target user and recommends items based on what the similar </a:t>
            </a:r>
            <a:r>
              <a:rPr lang="en-US" sz="2000" dirty="0" smtClean="0"/>
              <a:t>users.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Rules and patterns obtained from the functional knowledge of how a specific item meets the requirement of a particular </a:t>
            </a:r>
            <a:r>
              <a:rPr lang="en-US" sz="2000" dirty="0" smtClean="0"/>
              <a:t>use.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Hybrid </a:t>
            </a:r>
            <a:r>
              <a:rPr lang="en-US" sz="2400" dirty="0"/>
              <a:t>Recommendation </a:t>
            </a:r>
            <a:endParaRPr lang="en-US" sz="2400" dirty="0" smtClean="0"/>
          </a:p>
          <a:p>
            <a:pPr marL="400050" lvl="1" indent="0">
              <a:buClr>
                <a:srgbClr val="C00000"/>
              </a:buClr>
            </a:pPr>
            <a:r>
              <a:rPr lang="en-US" altLang="zh-CN" sz="2000" kern="1200" dirty="0" smtClean="0">
                <a:latin typeface="+mj-lt"/>
                <a:ea typeface="ＭＳ Ｐゴシック" charset="0"/>
                <a:cs typeface="ＭＳ Ｐゴシック" charset="0"/>
              </a:rPr>
              <a:t>C</a:t>
            </a:r>
            <a:r>
              <a:rPr lang="en-US" sz="2000" kern="1200" dirty="0" smtClean="0">
                <a:latin typeface="+mj-lt"/>
                <a:ea typeface="ＭＳ Ｐゴシック" charset="0"/>
                <a:cs typeface="ＭＳ Ｐゴシック" charset="0"/>
              </a:rPr>
              <a:t>ombines </a:t>
            </a:r>
            <a:r>
              <a:rPr lang="en-US" sz="2000" kern="1200" dirty="0">
                <a:latin typeface="+mj-lt"/>
                <a:ea typeface="ＭＳ Ｐゴシック" charset="0"/>
                <a:cs typeface="ＭＳ Ｐゴシック" charset="0"/>
              </a:rPr>
              <a:t>multiple recommendation techniques together to produce its output. </a:t>
            </a:r>
            <a:endParaRPr lang="en-US" sz="2000" dirty="0">
              <a:latin typeface="+mj-lt"/>
            </a:endParaRPr>
          </a:p>
          <a:p>
            <a:pPr marL="857250" lvl="1" indent="-457200">
              <a:buClr>
                <a:srgbClr val="C00000"/>
              </a:buCl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CASPER </a:t>
            </a:r>
            <a:r>
              <a:rPr lang="en-US" sz="2400" dirty="0"/>
              <a:t>(Rafter, Rachael, and Barry </a:t>
            </a:r>
            <a:r>
              <a:rPr lang="en-US" sz="2400" dirty="0" smtClean="0"/>
              <a:t>Smyth 2001)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based Job Recommender System</a:t>
            </a:r>
            <a:r>
              <a:rPr lang="en-US" altLang="zh-CN" sz="2800" dirty="0" smtClean="0"/>
              <a:t>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Get User’s profile from server-log: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Jobs visited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Read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Jobs Applied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1091" y="533400"/>
            <a:ext cx="7343775" cy="994172"/>
          </a:xfrm>
        </p:spPr>
        <p:txBody>
          <a:bodyPr/>
          <a:lstStyle/>
          <a:p>
            <a:r>
              <a:rPr lang="en-US" dirty="0"/>
              <a:t>CASPER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3681" y="4174404"/>
            <a:ext cx="8048509" cy="3263504"/>
          </a:xfrm>
        </p:spPr>
        <p:txBody>
          <a:bodyPr/>
          <a:lstStyle/>
          <a:p>
            <a:r>
              <a:rPr lang="en-US" sz="2800" dirty="0"/>
              <a:t>Shortcomings of Collaborative Filtering 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Cold start: new jobs have no review logs 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Sparseness: few overlap </a:t>
            </a:r>
            <a:r>
              <a:rPr lang="en-US" dirty="0"/>
              <a:t>in </a:t>
            </a:r>
            <a:r>
              <a:rPr lang="en-US" dirty="0" smtClean="0"/>
              <a:t>users</a:t>
            </a:r>
            <a:r>
              <a:rPr lang="en-US" dirty="0"/>
              <a:t>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9534" y="507126"/>
            <a:ext cx="7343775" cy="994172"/>
          </a:xfrm>
        </p:spPr>
        <p:txBody>
          <a:bodyPr/>
          <a:lstStyle/>
          <a:p>
            <a:r>
              <a:rPr lang="en-US" dirty="0"/>
              <a:t>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0921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84" y="3071535"/>
            <a:ext cx="4847969" cy="6664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79453" y="1680485"/>
            <a:ext cx="39645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 and t: </a:t>
            </a:r>
            <a:r>
              <a:rPr lang="en-US" dirty="0">
                <a:solidFill>
                  <a:schemeClr val="tx1"/>
                </a:solidFill>
              </a:rPr>
              <a:t>Two users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Item(p): items selected by 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P: users set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j: item to be recommended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28800"/>
            <a:ext cx="7822037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recommender system for job seeking and recruiting </a:t>
            </a:r>
            <a:r>
              <a:rPr lang="en-US" sz="2800" dirty="0" smtClean="0"/>
              <a:t>website </a:t>
            </a:r>
            <a:r>
              <a:rPr lang="en-US" sz="2400" dirty="0" smtClean="0"/>
              <a:t>(</a:t>
            </a:r>
            <a:r>
              <a:rPr lang="en-US" sz="2400" dirty="0"/>
              <a:t>Lu, Yao, Sandy El </a:t>
            </a:r>
            <a:r>
              <a:rPr lang="en-US" sz="2400" dirty="0" err="1"/>
              <a:t>Helou</a:t>
            </a:r>
            <a:r>
              <a:rPr lang="en-US" sz="2400" dirty="0"/>
              <a:t>, and Denis </a:t>
            </a:r>
            <a:r>
              <a:rPr lang="en-US" sz="2400" dirty="0" smtClean="0"/>
              <a:t>Gillet 2013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Content – based Recommendation </a:t>
            </a:r>
            <a:endParaRPr lang="en-US" sz="2800" dirty="0"/>
          </a:p>
          <a:p>
            <a:pPr marL="857250" lvl="2" indent="0">
              <a:buClr>
                <a:srgbClr val="C00000"/>
              </a:buClr>
            </a:pPr>
            <a:r>
              <a:rPr lang="en-US" dirty="0"/>
              <a:t>Similarity is computed </a:t>
            </a:r>
            <a:r>
              <a:rPr lang="en-US" dirty="0" smtClean="0"/>
              <a:t>using </a:t>
            </a:r>
            <a:r>
              <a:rPr lang="en-US" dirty="0"/>
              <a:t>Latent Semantic Analysis (LSA)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Collaborative </a:t>
            </a:r>
            <a:r>
              <a:rPr lang="en-US" sz="2800"/>
              <a:t>Filtering </a:t>
            </a:r>
            <a:r>
              <a:rPr lang="en-US" sz="2800" smtClean="0"/>
              <a:t>Recommendation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3534" y="1752600"/>
            <a:ext cx="7696200" cy="4983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003" y="53995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447329" cy="43963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8013" cy="308431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Prospect (Singh, Amit, et </a:t>
            </a:r>
            <a:r>
              <a:rPr lang="en-US" sz="2800" dirty="0" smtClean="0"/>
              <a:t>al 2010)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system that aids in the shortlisting of candidates for jobs.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Using Conditional Random Fields (CRFs) model to extract the information from résumés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Filtering the candidates with </a:t>
            </a:r>
            <a:r>
              <a:rPr lang="en-US" sz="2800" dirty="0" smtClean="0"/>
              <a:t>criteria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dirty="0"/>
              <a:t>IBM PROSPECT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3191" y="1737303"/>
            <a:ext cx="8686007" cy="45872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20394"/>
            <a:ext cx="7343775" cy="994172"/>
          </a:xfrm>
        </p:spPr>
        <p:txBody>
          <a:bodyPr/>
          <a:lstStyle/>
          <a:p>
            <a:r>
              <a:rPr lang="en-US" dirty="0"/>
              <a:t>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3" y="1828800"/>
            <a:ext cx="8293645" cy="42672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371" y="1828800"/>
            <a:ext cx="8228013" cy="4217531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Adaptive employee profile classification for resource planning </a:t>
            </a:r>
            <a:r>
              <a:rPr lang="en-US" sz="2800" dirty="0" smtClean="0"/>
              <a:t>tool </a:t>
            </a:r>
            <a:r>
              <a:rPr lang="zh-CN" altLang="en-US" sz="2800" dirty="0" smtClean="0"/>
              <a:t>（</a:t>
            </a:r>
            <a:r>
              <a:rPr lang="en-US" sz="2800" dirty="0"/>
              <a:t> Gonzalez, </a:t>
            </a:r>
            <a:r>
              <a:rPr lang="en-US" sz="2800" dirty="0" err="1"/>
              <a:t>Tere</a:t>
            </a:r>
            <a:r>
              <a:rPr lang="en-US" sz="2800" dirty="0"/>
              <a:t>, et al. </a:t>
            </a:r>
            <a:r>
              <a:rPr lang="en-US" altLang="zh-CN" sz="2800" dirty="0" smtClean="0"/>
              <a:t>2012</a:t>
            </a:r>
            <a:r>
              <a:rPr lang="zh-CN" altLang="en-US" sz="2400" dirty="0" smtClean="0"/>
              <a:t>） </a:t>
            </a:r>
            <a:endParaRPr lang="en-US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Help managers to </a:t>
            </a:r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find right candidates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Staged Information </a:t>
            </a:r>
            <a:endParaRPr lang="en-US" sz="2800" dirty="0" smtClean="0"/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Extraction </a:t>
            </a:r>
            <a:r>
              <a:rPr lang="en-US" sz="2800" dirty="0"/>
              <a:t>Framework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HP Resource 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51" y="3537679"/>
            <a:ext cx="4803349" cy="30155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Most systems can only process the structured </a:t>
            </a:r>
            <a:r>
              <a:rPr lang="en-US" sz="2800" dirty="0" smtClean="0"/>
              <a:t>data </a:t>
            </a:r>
            <a:r>
              <a:rPr lang="en-US" sz="2800" dirty="0"/>
              <a:t>or </a:t>
            </a:r>
            <a:r>
              <a:rPr lang="en-US" sz="2800" dirty="0" smtClean="0"/>
              <a:t>synthetic data  </a:t>
            </a: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The systems that have information extraction module are designed for recruiters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89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Problems in Previous Work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Problem </a:t>
            </a:r>
            <a:r>
              <a:rPr lang="en-US" sz="3200" b="1" dirty="0" smtClean="0">
                <a:solidFill>
                  <a:srgbClr val="FF0000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Calculating the similarity values between the user’s résumé and the job models</a:t>
            </a:r>
            <a:r>
              <a:rPr lang="en-US" sz="2800" dirty="0"/>
              <a:t>.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Return the jobs ranked by their similarity value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4289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extract models </a:t>
            </a:r>
            <a:r>
              <a:rPr lang="en-US" sz="2800" dirty="0"/>
              <a:t>from </a:t>
            </a:r>
            <a:r>
              <a:rPr lang="en-US" sz="2800" dirty="0" smtClean="0"/>
              <a:t>unstructured data sources.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compute the similarity </a:t>
            </a:r>
            <a:r>
              <a:rPr lang="en-US" sz="2800" dirty="0"/>
              <a:t>between </a:t>
            </a:r>
            <a:r>
              <a:rPr lang="en-US" sz="2800" dirty="0" smtClean="0"/>
              <a:t>résumé and job models.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Challenges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190063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720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ombinatorial </a:t>
            </a:r>
            <a:r>
              <a:rPr lang="en-US" altLang="zh-CN" dirty="0"/>
              <a:t>E</a:t>
            </a:r>
            <a:r>
              <a:rPr lang="en-US" dirty="0"/>
              <a:t>xplosion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3047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single concept may have multiple </a:t>
            </a:r>
            <a:r>
              <a:rPr lang="en-US" dirty="0" smtClean="0">
                <a:solidFill>
                  <a:schemeClr val="tx1"/>
                </a:solidFill>
              </a:rPr>
              <a:t>expressions. For example, some words </a:t>
            </a:r>
            <a:r>
              <a:rPr lang="en-US" dirty="0">
                <a:solidFill>
                  <a:schemeClr val="tx1"/>
                </a:solidFill>
              </a:rPr>
              <a:t>mean </a:t>
            </a:r>
            <a:r>
              <a:rPr lang="en-US" dirty="0" smtClean="0">
                <a:solidFill>
                  <a:schemeClr val="tx1"/>
                </a:solidFill>
              </a:rPr>
              <a:t>bachelors are: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Baccalaureate, bachelors, bachelor, B.S., BS, BA, BA/BS, 4-year, 4-year, 4 year, four year,  college, Undergraduate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University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bachelor’s degree”, the pattern will like below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 Baccalaureate | bachelors | bachelor | B.S | BS | BA ) degree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System </a:t>
            </a:r>
            <a:r>
              <a:rPr lang="en-US" sz="3200" b="1" dirty="0" smtClean="0">
                <a:solidFill>
                  <a:srgbClr val="FF0000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112" y="533400"/>
            <a:ext cx="7343775" cy="994172"/>
          </a:xfrm>
        </p:spPr>
        <p:txBody>
          <a:bodyPr/>
          <a:lstStyle/>
          <a:p>
            <a:r>
              <a:rPr lang="en-US" dirty="0"/>
              <a:t>System Interface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752600"/>
            <a:ext cx="6629400" cy="48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1752600"/>
            <a:ext cx="7620000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878905"/>
            <a:ext cx="7038975" cy="47504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9800" y="-33992"/>
            <a:ext cx="2613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57305"/>
            <a:ext cx="7855978" cy="994172"/>
          </a:xfrm>
        </p:spPr>
        <p:txBody>
          <a:bodyPr/>
          <a:lstStyle/>
          <a:p>
            <a:r>
              <a:rPr lang="en-US" dirty="0"/>
              <a:t>Information Extraction Stages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65879" y="2057400"/>
            <a:ext cx="324412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HTML Parsing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Segmenting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Preprocessing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Tokenizing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Labeling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Pattern Matching</a:t>
            </a:r>
          </a:p>
          <a:p>
            <a:endParaRPr lang="en-US" kern="0" dirty="0"/>
          </a:p>
        </p:txBody>
      </p:sp>
      <p:sp>
        <p:nvSpPr>
          <p:cNvPr id="7" name="Rectangle 6"/>
          <p:cNvSpPr/>
          <p:nvPr/>
        </p:nvSpPr>
        <p:spPr>
          <a:xfrm>
            <a:off x="6019800" y="-33992"/>
            <a:ext cx="2613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Model </a:t>
            </a:r>
            <a:r>
              <a:rPr lang="en-US" sz="3200" b="1" dirty="0">
                <a:solidFill>
                  <a:schemeClr val="tx1"/>
                </a:solidFill>
              </a:rPr>
              <a:t>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365760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Users </a:t>
            </a:r>
            <a:r>
              <a:rPr lang="en-US" sz="2800" dirty="0"/>
              <a:t>don’t like input </a:t>
            </a:r>
            <a:r>
              <a:rPr lang="en-US" sz="2800" dirty="0" smtClean="0"/>
              <a:t>their personal </a:t>
            </a:r>
            <a:r>
              <a:rPr lang="en-US" sz="2800" dirty="0"/>
              <a:t>information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Recruiters </a:t>
            </a:r>
            <a:r>
              <a:rPr lang="en-US" sz="2800" dirty="0"/>
              <a:t>don’t like </a:t>
            </a:r>
            <a:r>
              <a:rPr lang="en-US" sz="2800" dirty="0" smtClean="0"/>
              <a:t>to input </a:t>
            </a:r>
            <a:r>
              <a:rPr lang="en-US" sz="2800" dirty="0"/>
              <a:t>job </a:t>
            </a:r>
            <a:r>
              <a:rPr lang="en-US" sz="2800" dirty="0" smtClean="0"/>
              <a:t>descriptions </a:t>
            </a:r>
            <a:r>
              <a:rPr lang="en-US" sz="2800" dirty="0"/>
              <a:t>in </a:t>
            </a:r>
            <a:r>
              <a:rPr lang="en-US" sz="2800" dirty="0" smtClean="0"/>
              <a:t> forms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So we need extract information from </a:t>
            </a:r>
            <a:r>
              <a:rPr lang="en-US" sz="2800" dirty="0" smtClean="0"/>
              <a:t>the unstructured text data source.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HCI Consideration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1483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879" y="2057400"/>
            <a:ext cx="8228013" cy="4191000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Bachelors degree in Computer or Information Systems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BS or MS in computer science or similar degree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MS/PhD Degree in Computer, Science, Engineering or Finance from top institution.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5878" y="533400"/>
            <a:ext cx="8228013" cy="994172"/>
          </a:xfrm>
        </p:spPr>
        <p:txBody>
          <a:bodyPr/>
          <a:lstStyle/>
          <a:p>
            <a:r>
              <a:rPr lang="en-US" dirty="0" smtClean="0"/>
              <a:t>Sentences of Degree Information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Job finding websites are one of main channels today</a:t>
            </a:r>
            <a:r>
              <a:rPr lang="en-US" altLang="zh-CN" sz="2800" dirty="0"/>
              <a:t>.</a:t>
            </a:r>
            <a:endParaRPr lang="en-US" sz="2800" dirty="0" smtClean="0"/>
          </a:p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544218"/>
            <a:ext cx="6772275" cy="994172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02426"/>
              </p:ext>
            </p:extLst>
          </p:nvPr>
        </p:nvGraphicFramePr>
        <p:xfrm>
          <a:off x="1066800" y="1676400"/>
          <a:ext cx="65532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Original text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1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Baccalaureate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PhD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PHD_LEVEL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Ph.D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Doctorate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Bachelors degree in computer science or information systems 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818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8017" y="38862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9458" y="609600"/>
            <a:ext cx="7343775" cy="994172"/>
          </a:xfrm>
        </p:spPr>
        <p:txBody>
          <a:bodyPr/>
          <a:lstStyle/>
          <a:p>
            <a:r>
              <a:rPr lang="en-US" dirty="0"/>
              <a:t>Pattern Matching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458" y="2209800"/>
            <a:ext cx="701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DE_LEVEL 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smtClean="0">
                <a:solidFill>
                  <a:srgbClr val="0066FF"/>
                </a:solidFill>
              </a:rPr>
              <a:t>DEGREE IN MAJOR  (OR MAJOR) ?</a:t>
            </a:r>
            <a:endParaRPr lang="en-US" dirty="0">
              <a:solidFill>
                <a:srgbClr val="0066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12516"/>
              </p:ext>
            </p:extLst>
          </p:nvPr>
        </p:nvGraphicFramePr>
        <p:xfrm>
          <a:off x="685800" y="3352800"/>
          <a:ext cx="784859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450"/>
                <a:gridCol w="1288117"/>
                <a:gridCol w="475026"/>
                <a:gridCol w="1496007"/>
                <a:gridCol w="762000"/>
                <a:gridCol w="1905000"/>
                <a:gridCol w="380999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</a:t>
            </a:r>
            <a:r>
              <a:rPr lang="en-US" sz="2400" dirty="0" smtClean="0"/>
              <a:t>regular expression </a:t>
            </a:r>
            <a:r>
              <a:rPr lang="en-US" sz="2400" dirty="0"/>
              <a:t>is token or word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parser.parse</a:t>
            </a:r>
            <a:endParaRPr lang="en-US" sz="2400" b="1" dirty="0">
              <a:solidFill>
                <a:srgbClr val="0066F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800975" cy="994172"/>
          </a:xfrm>
        </p:spPr>
        <p:txBody>
          <a:bodyPr/>
          <a:lstStyle/>
          <a:p>
            <a:r>
              <a:rPr lang="en-US" dirty="0"/>
              <a:t>Token </a:t>
            </a:r>
            <a:r>
              <a:rPr lang="en-US" altLang="zh-CN" dirty="0"/>
              <a:t>Pattern </a:t>
            </a:r>
            <a:r>
              <a:rPr lang="en-US" altLang="zh-CN" dirty="0" smtClean="0"/>
              <a:t>Matching Library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696200" cy="994172"/>
          </a:xfrm>
        </p:spPr>
        <p:txBody>
          <a:bodyPr/>
          <a:lstStyle/>
          <a:p>
            <a:r>
              <a:rPr lang="en-US" dirty="0" smtClean="0"/>
              <a:t>Patterns for </a:t>
            </a:r>
            <a:r>
              <a:rPr lang="en-US" dirty="0"/>
              <a:t>Matching </a:t>
            </a:r>
            <a:r>
              <a:rPr lang="en-US" dirty="0" smtClean="0"/>
              <a:t>Degrees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7174" y="1981201"/>
            <a:ext cx="8228013" cy="3733800"/>
          </a:xfrm>
        </p:spPr>
        <p:txBody>
          <a:bodyPr/>
          <a:lstStyle/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DE-LEVEL,  DE-LEVEL, OR  DE-LEVEL 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sz="2400" dirty="0">
              <a:solidFill>
                <a:srgbClr val="0066FF"/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 DEGREE ( IN  </a:t>
            </a:r>
            <a:r>
              <a:rPr lang="en-US" sz="2400" dirty="0" smtClean="0">
                <a:solidFill>
                  <a:srgbClr val="0066FF"/>
                </a:solidFill>
              </a:rPr>
              <a:t>| OF </a:t>
            </a:r>
            <a:r>
              <a:rPr lang="en-US" sz="2400" dirty="0">
                <a:solidFill>
                  <a:srgbClr val="0066FF"/>
                </a:solidFill>
              </a:rPr>
              <a:t>) DT MAJOR  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MAJOR-DEGREE </a:t>
            </a:r>
            <a:r>
              <a:rPr lang="en-US" sz="2400" dirty="0" smtClean="0">
                <a:solidFill>
                  <a:srgbClr val="0066FF"/>
                </a:solidFill>
              </a:rPr>
              <a:t>,  </a:t>
            </a:r>
            <a:r>
              <a:rPr lang="en-US" sz="2400" dirty="0">
                <a:solidFill>
                  <a:srgbClr val="0066FF"/>
                </a:solidFill>
              </a:rPr>
              <a:t>MAJOR-DEGREE OR MAJOR 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sz="2400" dirty="0">
              <a:solidFill>
                <a:srgbClr val="0066FF"/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 (, DE-LEVEL)* (OR DE-LEVEL)? BE? </a:t>
            </a:r>
            <a:r>
              <a:rPr lang="en-US" sz="2400" dirty="0" smtClean="0">
                <a:solidFill>
                  <a:srgbClr val="0066FF"/>
                </a:solidFill>
              </a:rPr>
              <a:t>PREFER-VBD    </a:t>
            </a:r>
            <a:endParaRPr lang="en-US" sz="2400" dirty="0" smtClean="0">
              <a:solidFill>
                <a:srgbClr val="0066FF"/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66FF"/>
                </a:solidFill>
              </a:rPr>
              <a:t> MAJOR DEGREE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66FF"/>
                </a:solidFill>
              </a:rPr>
              <a:t> DE_LEVEL </a:t>
            </a:r>
            <a:r>
              <a:rPr lang="en-US" sz="2400" dirty="0">
                <a:solidFill>
                  <a:srgbClr val="0066FF"/>
                </a:solidFill>
              </a:rPr>
              <a:t>, OR DEGREE_JJ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32537"/>
            <a:ext cx="8924792" cy="994172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Accuracy Increases </a:t>
            </a:r>
            <a:r>
              <a:rPr lang="en-US" altLang="zh-CN" sz="4400" dirty="0" smtClean="0"/>
              <a:t>Monotonically</a:t>
            </a:r>
            <a:r>
              <a:rPr lang="en-US" b="0" dirty="0"/>
              <a:t/>
            </a:r>
            <a:br>
              <a:rPr lang="en-US" b="0" dirty="0"/>
            </a:b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723008"/>
            <a:ext cx="6308071" cy="513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409760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9698" y="533400"/>
            <a:ext cx="7846102" cy="994172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Pattern </a:t>
            </a:r>
            <a:r>
              <a:rPr lang="en-US" dirty="0"/>
              <a:t>Library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986287"/>
              </p:ext>
            </p:extLst>
          </p:nvPr>
        </p:nvGraphicFramePr>
        <p:xfrm>
          <a:off x="459698" y="1828800"/>
          <a:ext cx="7861523" cy="446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709"/>
                <a:gridCol w="2590800"/>
                <a:gridCol w="292101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Matcher 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Function 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Counterpart </a:t>
                      </a:r>
                      <a:r>
                        <a:rPr lang="en-US" sz="2000" b="1" dirty="0" smtClean="0"/>
                        <a:t>of regex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Token to be matched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Character  in regex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SequenceMatcher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list of Matchers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Sequence of characters</a:t>
                      </a:r>
                      <a:endParaRPr lang="en-US" sz="2000" dirty="0"/>
                    </a:p>
                  </a:txBody>
                  <a:tcPr/>
                </a:tc>
              </a:tr>
              <a:tr h="41805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QuestionMatcher</a:t>
                      </a:r>
                      <a:r>
                        <a:rPr lang="en-US" sz="2000" dirty="0" smtClean="0"/>
                        <a:t> 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One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StarMatcher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PlusMatcher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one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RegexMatcher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token matches the 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3505200"/>
            <a:ext cx="8693749" cy="2438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29828"/>
            <a:ext cx="7236619" cy="994172"/>
          </a:xfrm>
        </p:spPr>
        <p:txBody>
          <a:bodyPr/>
          <a:lstStyle/>
          <a:p>
            <a:r>
              <a:rPr lang="en-US" dirty="0"/>
              <a:t>Finite Automata </a:t>
            </a:r>
            <a:r>
              <a:rPr lang="en-US" dirty="0" smtClean="0"/>
              <a:t>Transducer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0" y="3823633"/>
            <a:ext cx="8470847" cy="19434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81000"/>
            <a:ext cx="9524999" cy="1295400"/>
          </a:xfrm>
        </p:spPr>
        <p:txBody>
          <a:bodyPr/>
          <a:lstStyle/>
          <a:p>
            <a:r>
              <a:rPr lang="en-US" dirty="0" smtClean="0"/>
              <a:t>Flexibility–Regular Expression Style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</a:rPr>
              <a:t>Pattern: </a:t>
            </a:r>
            <a:r>
              <a:rPr lang="en-US" sz="2100" dirty="0">
                <a:solidFill>
                  <a:srgbClr val="0066FF"/>
                </a:solidFill>
              </a:rPr>
              <a:t>DE-LEVEL DEGREE ( IN | OF ) DT? MAJOR</a:t>
            </a:r>
          </a:p>
          <a:p>
            <a:endParaRPr lang="en-US" sz="2100" dirty="0">
              <a:solidFill>
                <a:schemeClr val="tx1"/>
              </a:solidFill>
            </a:endParaRPr>
          </a:p>
          <a:p>
            <a:endParaRPr lang="en-US" sz="2100" dirty="0"/>
          </a:p>
          <a:p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parser.parse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 DEGREE ( IN | OF ) DT? MAJOR”)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8" y="2514600"/>
            <a:ext cx="8037391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 smtClean="0"/>
              <a:t>”</a:t>
            </a: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=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</a:t>
            </a:r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(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5766" y="457200"/>
            <a:ext cx="861060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Connected </a:t>
            </a:r>
            <a:r>
              <a:rPr lang="en-US" dirty="0"/>
              <a:t>by </a:t>
            </a:r>
            <a:r>
              <a:rPr lang="en-US" dirty="0" smtClean="0"/>
              <a:t>Algebra Operators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33400" y="1905000"/>
            <a:ext cx="7998567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232" y="2276766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507" y="530020"/>
            <a:ext cx="8134351" cy="994172"/>
          </a:xfrm>
        </p:spPr>
        <p:txBody>
          <a:bodyPr/>
          <a:lstStyle/>
          <a:p>
            <a:r>
              <a:rPr lang="en-US" dirty="0"/>
              <a:t>They </a:t>
            </a:r>
            <a:r>
              <a:rPr lang="en-US" dirty="0" smtClean="0"/>
              <a:t>All Use Keyword Searching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OO </a:t>
            </a:r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456" y="4572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Easy </a:t>
            </a:r>
            <a:r>
              <a:rPr lang="en-US" sz="2800" dirty="0">
                <a:solidFill>
                  <a:schemeClr val="tx1"/>
                </a:solidFill>
              </a:rPr>
              <a:t>to </a:t>
            </a:r>
            <a:r>
              <a:rPr lang="en-US" sz="2800" dirty="0" smtClean="0">
                <a:solidFill>
                  <a:schemeClr val="tx1"/>
                </a:solidFill>
              </a:rPr>
              <a:t>implement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accuracy </a:t>
            </a:r>
            <a:r>
              <a:rPr lang="en-US" sz="28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800" dirty="0" smtClean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Faster 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Time Complexity O(n)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Conditional </a:t>
            </a:r>
            <a:r>
              <a:rPr lang="en-US" sz="2400" dirty="0">
                <a:solidFill>
                  <a:schemeClr val="tx1"/>
                </a:solidFill>
              </a:rPr>
              <a:t>Random Fields(CRFs</a:t>
            </a:r>
            <a:r>
              <a:rPr lang="en-US" sz="2400" dirty="0" smtClean="0">
                <a:solidFill>
                  <a:schemeClr val="tx1"/>
                </a:solidFill>
              </a:rPr>
              <a:t>),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 smtClean="0">
                <a:solidFill>
                  <a:schemeClr val="tx1"/>
                </a:solidFill>
              </a:rPr>
              <a:t>Viterbi </a:t>
            </a:r>
            <a:r>
              <a:rPr lang="en-US" sz="2400" dirty="0">
                <a:solidFill>
                  <a:schemeClr val="tx1"/>
                </a:solidFill>
              </a:rPr>
              <a:t>algorithm </a:t>
            </a:r>
            <a:r>
              <a:rPr lang="en-US" sz="2400" dirty="0" smtClean="0">
                <a:solidFill>
                  <a:schemeClr val="tx1"/>
                </a:solidFill>
              </a:rPr>
              <a:t>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343775" cy="994172"/>
          </a:xfrm>
        </p:spPr>
        <p:txBody>
          <a:bodyPr/>
          <a:lstStyle/>
          <a:p>
            <a:r>
              <a:rPr lang="en-US" dirty="0"/>
              <a:t>Résumé and Job Description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58288"/>
              </p:ext>
            </p:extLst>
          </p:nvPr>
        </p:nvGraphicFramePr>
        <p:xfrm>
          <a:off x="457200" y="2337766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</a:t>
            </a:r>
            <a:r>
              <a:rPr lang="en-US" dirty="0" smtClean="0"/>
              <a:t>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91884" cy="3505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Ontology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54" y="1981200"/>
            <a:ext cx="8228013" cy="4572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A 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Related </a:t>
            </a:r>
            <a:r>
              <a:rPr lang="en-US" sz="2800" dirty="0"/>
              <a:t>skills always exist in the job </a:t>
            </a:r>
            <a:r>
              <a:rPr lang="en-US" sz="2800" dirty="0" smtClean="0"/>
              <a:t>description simultaneously.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smaller the distance of two skills, the closer the relationship between them.  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6471"/>
            <a:ext cx="8305800" cy="498157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The </a:t>
            </a:r>
            <a:r>
              <a:rPr lang="en-US" sz="2800" dirty="0"/>
              <a:t>number of documents in which the two terms exist together </a:t>
            </a:r>
            <a:r>
              <a:rPr lang="en-US" sz="2800" dirty="0" smtClean="0"/>
              <a:t>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         The </a:t>
            </a:r>
            <a:r>
              <a:rPr lang="en-US" sz="2800" dirty="0"/>
              <a:t>number of </a:t>
            </a:r>
            <a:r>
              <a:rPr lang="en-US" sz="2800" dirty="0" smtClean="0"/>
              <a:t>documents that </a:t>
            </a:r>
            <a:r>
              <a:rPr lang="en-US" sz="2800" dirty="0"/>
              <a:t>have </a:t>
            </a:r>
            <a:r>
              <a:rPr lang="en-US" sz="2800" dirty="0" smtClean="0"/>
              <a:t>at </a:t>
            </a:r>
            <a:r>
              <a:rPr lang="en-US" sz="2800" dirty="0"/>
              <a:t>least one </a:t>
            </a:r>
            <a:r>
              <a:rPr lang="en-US" sz="2800" dirty="0" smtClean="0"/>
              <a:t>them.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                             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</a:t>
            </a:r>
            <a:r>
              <a:rPr lang="en-US" sz="2800" dirty="0" smtClean="0"/>
              <a:t>the documents </a:t>
            </a:r>
            <a:r>
              <a:rPr lang="en-US" sz="2800" dirty="0"/>
              <a:t>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0679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49712"/>
            <a:ext cx="7962900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103389"/>
            <a:ext cx="762000" cy="449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76" y="4029014"/>
            <a:ext cx="764498" cy="386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923" y="4891733"/>
            <a:ext cx="3562350" cy="4913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10323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</a:t>
            </a:r>
            <a:r>
              <a:rPr lang="en-US" dirty="0" smtClean="0"/>
              <a:t>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08076" cy="994172"/>
          </a:xfrm>
        </p:spPr>
        <p:txBody>
          <a:bodyPr/>
          <a:lstStyle/>
          <a:p>
            <a:r>
              <a:rPr lang="en-US" dirty="0" smtClean="0"/>
              <a:t>Similarity Values between Skills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3" y="2209800"/>
            <a:ext cx="8629650" cy="4181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9144000" cy="6787387"/>
          </a:xfrm>
        </p:spPr>
      </p:pic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8093" y="1676400"/>
            <a:ext cx="8419361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599" y="457200"/>
            <a:ext cx="8426856" cy="994172"/>
          </a:xfrm>
        </p:spPr>
        <p:txBody>
          <a:bodyPr/>
          <a:lstStyle/>
          <a:p>
            <a:r>
              <a:rPr lang="en-US" dirty="0"/>
              <a:t>Problems of Keyword Searching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0" y="1752600"/>
            <a:ext cx="7714068" cy="4800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019800" y="1600200"/>
            <a:ext cx="2362200" cy="838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Ontology </a:t>
            </a:r>
            <a:r>
              <a:rPr lang="en-US" sz="3200" b="1" dirty="0" smtClean="0">
                <a:solidFill>
                  <a:srgbClr val="FF0000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5613" cy="994172"/>
          </a:xfrm>
        </p:spPr>
        <p:txBody>
          <a:bodyPr/>
          <a:lstStyle/>
          <a:p>
            <a:r>
              <a:rPr lang="en-US" dirty="0"/>
              <a:t>Find Terms in Job Descriptions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52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459" y="1752600"/>
            <a:ext cx="8319541" cy="47244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Pattern </a:t>
            </a:r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e</a:t>
            </a:r>
            <a:r>
              <a:rPr lang="en-US" sz="2800" dirty="0" smtClean="0"/>
              <a:t>xtract terms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Clr>
                <a:srgbClr val="C00000"/>
              </a:buClr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TERM 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* , *,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(AND)? TERM    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Bootstrap approach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Collecting fifty initial terms manually, and adding them  to term list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200150" lvl="3" indent="0">
              <a:buClr>
                <a:srgbClr val="C00000"/>
              </a:buClr>
            </a:pP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technical categories </a:t>
            </a:r>
            <a:r>
              <a:rPr lang="en-US" dirty="0"/>
              <a:t>like </a:t>
            </a:r>
            <a:r>
              <a:rPr lang="en-US" dirty="0" smtClean="0"/>
              <a:t>software</a:t>
            </a:r>
            <a:r>
              <a:rPr lang="en-US" dirty="0"/>
              <a:t>, programming </a:t>
            </a:r>
            <a:r>
              <a:rPr lang="en-US" dirty="0" smtClean="0"/>
              <a:t>language and so on. 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459" y="533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Bootstrap </a:t>
            </a:r>
            <a:r>
              <a:rPr lang="en-US" dirty="0" smtClean="0">
                <a:solidFill>
                  <a:schemeClr val="tx1"/>
                </a:solidFill>
              </a:rPr>
              <a:t>Approach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-63321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111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1828800"/>
            <a:ext cx="8458200" cy="449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Bootstrap Approach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49202" cy="358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2816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4092" y="562777"/>
            <a:ext cx="7343775" cy="994172"/>
          </a:xfrm>
        </p:spPr>
        <p:txBody>
          <a:bodyPr/>
          <a:lstStyle/>
          <a:p>
            <a:r>
              <a:rPr lang="en-US" dirty="0"/>
              <a:t>Dbpedia Page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2600" y="-63321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9443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Model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 </a:t>
            </a:r>
            <a:r>
              <a:rPr lang="en-US" sz="2800" dirty="0"/>
              <a:t>is the user‘s résumé </a:t>
            </a:r>
            <a:r>
              <a:rPr lang="en-US" sz="2800" dirty="0" smtClean="0"/>
              <a:t>model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résumé </a:t>
            </a:r>
            <a:r>
              <a:rPr lang="en-US" sz="2800" dirty="0" smtClean="0"/>
              <a:t> r 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j is the </a:t>
            </a:r>
            <a:r>
              <a:rPr lang="en-US" sz="2800" dirty="0" smtClean="0"/>
              <a:t>job </a:t>
            </a:r>
            <a:r>
              <a:rPr lang="en-US" sz="2800" dirty="0"/>
              <a:t>description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err="1" smtClean="0"/>
              <a:t>j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</a:t>
            </a:r>
            <a:r>
              <a:rPr lang="en-US" sz="2800" dirty="0" smtClean="0"/>
              <a:t>job j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Similarity value is the summation of weighted similarity values of each field in the models  </a:t>
            </a:r>
            <a:endParaRPr lang="en-US" sz="2800" dirty="0"/>
          </a:p>
          <a:p>
            <a:endParaRPr lang="en-US" sz="2800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 smtClean="0"/>
              <a:t>Model Similarity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79" y="4961899"/>
            <a:ext cx="5493544" cy="11072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9800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350086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Major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02" y="2667000"/>
            <a:ext cx="8221756" cy="2514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9046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84372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Degree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0"/>
            <a:ext cx="7566454" cy="2514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62000" y="2057400"/>
          <a:ext cx="78486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1844993"/>
                <a:gridCol w="1471613"/>
                <a:gridCol w="1255394"/>
                <a:gridCol w="1295401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 School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Associate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Ph.D.</a:t>
                      </a:r>
                      <a:endParaRPr lang="en-US" sz="24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12985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2770036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654647" cy="4114799"/>
          </a:xfrm>
        </p:spPr>
        <p:txBody>
          <a:bodyPr/>
          <a:lstStyle/>
          <a:p>
            <a:pPr marL="457200" lvl="1" indent="-457200">
              <a:spcBef>
                <a:spcPts val="8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</a:t>
            </a:r>
            <a:r>
              <a:rPr lang="en-US" sz="2800" dirty="0" smtClean="0"/>
              <a:t>ob Role (</a:t>
            </a:r>
            <a:r>
              <a:rPr lang="en-US" sz="2400" dirty="0" smtClean="0"/>
              <a:t>Developer</a:t>
            </a:r>
            <a:r>
              <a:rPr lang="en-US" sz="2400" dirty="0"/>
              <a:t>, </a:t>
            </a:r>
            <a:r>
              <a:rPr lang="en-US" sz="2400" dirty="0" smtClean="0"/>
              <a:t>Manager</a:t>
            </a:r>
            <a:r>
              <a:rPr lang="en-US" sz="2400" dirty="0"/>
              <a:t>, </a:t>
            </a:r>
            <a:r>
              <a:rPr lang="en-US" sz="2400" dirty="0" smtClean="0"/>
              <a:t>Administrator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Job Level </a:t>
            </a:r>
            <a:r>
              <a:rPr lang="en-US" sz="2800" dirty="0" smtClean="0"/>
              <a:t>(Junior</a:t>
            </a:r>
            <a:r>
              <a:rPr lang="en-US" sz="2800" dirty="0"/>
              <a:t>, </a:t>
            </a:r>
            <a:r>
              <a:rPr lang="en-US" sz="2800" dirty="0" smtClean="0"/>
              <a:t>Senior </a:t>
            </a:r>
            <a:r>
              <a:rPr lang="en-US" sz="2800" dirty="0"/>
              <a:t>and </a:t>
            </a:r>
            <a:r>
              <a:rPr lang="en-US" sz="2800" dirty="0" smtClean="0"/>
              <a:t>Architect</a:t>
            </a:r>
            <a:r>
              <a:rPr lang="en-US" sz="2800" dirty="0"/>
              <a:t>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Platform (Database, J2EE, Web 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Programming language (Python, Java, C++)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Summation </a:t>
            </a:r>
            <a:r>
              <a:rPr lang="en-US" altLang="zh-CN" sz="2800" dirty="0"/>
              <a:t>of similarity all </a:t>
            </a:r>
            <a:r>
              <a:rPr lang="en-US" altLang="zh-CN" sz="2800" dirty="0" smtClean="0"/>
              <a:t>the fields between job and </a:t>
            </a:r>
            <a:r>
              <a:rPr lang="en-US" sz="2800" dirty="0"/>
              <a:t>résumé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Several job titles in the </a:t>
            </a:r>
            <a:r>
              <a:rPr lang="en-US" sz="2800" dirty="0" smtClean="0"/>
              <a:t>résumé, return the one with </a:t>
            </a:r>
            <a:r>
              <a:rPr lang="en-US" sz="2800" dirty="0"/>
              <a:t>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</a:t>
            </a:r>
            <a:endParaRPr lang="en-US" sz="2800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7145" y="-38637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1418618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Using </a:t>
            </a:r>
            <a:r>
              <a:rPr lang="en-US" sz="2800" dirty="0"/>
              <a:t>the résumé </a:t>
            </a:r>
            <a:r>
              <a:rPr lang="en-US" sz="2800" dirty="0" smtClean="0"/>
              <a:t>as a query to search jobs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Ranking the jobs by their similarity scores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8013" cy="701675"/>
          </a:xfrm>
        </p:spPr>
        <p:txBody>
          <a:bodyPr/>
          <a:lstStyle/>
          <a:p>
            <a:r>
              <a:rPr lang="en-US" dirty="0" smtClean="0"/>
              <a:t>Résumés  as Query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04800" y="3505201"/>
            <a:ext cx="8654647" cy="2590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is </a:t>
            </a:r>
            <a:r>
              <a:rPr lang="en-US" sz="2800" dirty="0"/>
              <a:t>the </a:t>
            </a:r>
            <a:r>
              <a:rPr lang="en-US" sz="2800" dirty="0" err="1"/>
              <a:t>ith</a:t>
            </a:r>
            <a:r>
              <a:rPr lang="en-US" sz="2800" dirty="0"/>
              <a:t> skill in the job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SR is the skill set of </a:t>
            </a:r>
            <a:r>
              <a:rPr lang="en-US" altLang="zh-CN" sz="2800" dirty="0" smtClean="0"/>
              <a:t>the </a:t>
            </a:r>
            <a:r>
              <a:rPr lang="en-US" altLang="zh-CN" sz="2800" dirty="0"/>
              <a:t>résumé </a:t>
            </a:r>
            <a:r>
              <a:rPr lang="en-US" altLang="zh-CN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If </a:t>
            </a:r>
            <a:r>
              <a:rPr lang="en-US" altLang="zh-CN" sz="2800" dirty="0" smtClean="0"/>
              <a:t>      in the </a:t>
            </a:r>
            <a:r>
              <a:rPr lang="en-US" altLang="zh-CN" sz="2800" dirty="0"/>
              <a:t>skill set SR, </a:t>
            </a:r>
            <a:r>
              <a:rPr lang="en-US" altLang="zh-CN" sz="2800" dirty="0" smtClean="0"/>
              <a:t>return 1.</a:t>
            </a:r>
            <a:endParaRPr lang="en-US" altLang="zh-CN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Otherwise return the 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9506"/>
            <a:ext cx="7410450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4535"/>
            <a:ext cx="508416" cy="415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64" y="4642022"/>
            <a:ext cx="508416" cy="4159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53200" y="-5044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2110643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valuation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95" y="1981200"/>
            <a:ext cx="8228013" cy="3024188"/>
          </a:xfrm>
        </p:spPr>
        <p:txBody>
          <a:bodyPr/>
          <a:lstStyle/>
          <a:p>
            <a:r>
              <a:rPr lang="en-US" sz="2800" dirty="0" smtClean="0"/>
              <a:t>Accuracy </a:t>
            </a:r>
            <a:r>
              <a:rPr lang="en-US" sz="2800" dirty="0" smtClean="0"/>
              <a:t>of </a:t>
            </a:r>
            <a:r>
              <a:rPr lang="en-US" sz="2800" dirty="0"/>
              <a:t>Information </a:t>
            </a:r>
            <a:r>
              <a:rPr lang="en-US" sz="2800" dirty="0" smtClean="0"/>
              <a:t>Extraction </a:t>
            </a:r>
            <a:r>
              <a:rPr lang="en-US" sz="2800" dirty="0"/>
              <a:t>C</a:t>
            </a:r>
            <a:r>
              <a:rPr lang="en-US" altLang="zh-CN" sz="2800" dirty="0" smtClean="0"/>
              <a:t>omparing </a:t>
            </a:r>
            <a:r>
              <a:rPr lang="en-US" altLang="zh-CN" sz="2800" dirty="0" smtClean="0"/>
              <a:t>to </a:t>
            </a:r>
            <a:r>
              <a:rPr lang="en-US" altLang="zh-CN" sz="2800" dirty="0" smtClean="0"/>
              <a:t>the Conditional Radom Fields (CRFs)</a:t>
            </a:r>
            <a:r>
              <a:rPr lang="en-US" sz="2800" dirty="0" smtClean="0"/>
              <a:t> </a:t>
            </a:r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994" y="533400"/>
            <a:ext cx="7467600" cy="994172"/>
          </a:xfrm>
        </p:spPr>
        <p:txBody>
          <a:bodyPr/>
          <a:lstStyle/>
          <a:p>
            <a:r>
              <a:rPr lang="en-US" dirty="0"/>
              <a:t>Information Extraction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80936"/>
              </p:ext>
            </p:extLst>
          </p:nvPr>
        </p:nvGraphicFramePr>
        <p:xfrm>
          <a:off x="549994" y="3493294"/>
          <a:ext cx="7848600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5400"/>
                <a:gridCol w="1583606"/>
                <a:gridCol w="2832782"/>
                <a:gridCol w="21368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Field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Pattern</a:t>
                      </a:r>
                    </a:p>
                    <a:p>
                      <a:r>
                        <a:rPr lang="en-US" sz="2400" dirty="0" smtClean="0"/>
                        <a:t>Number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 of Pattern M</a:t>
                      </a:r>
                      <a:r>
                        <a:rPr lang="en-US" altLang="zh-CN" sz="2400" dirty="0" smtClean="0"/>
                        <a:t>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 of CRFs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Degree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0.94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993" y="1847741"/>
            <a:ext cx="8228013" cy="4724401"/>
          </a:xfrm>
        </p:spPr>
        <p:txBody>
          <a:bodyPr/>
          <a:lstStyle/>
          <a:p>
            <a:r>
              <a:rPr lang="en-US" dirty="0" smtClean="0"/>
              <a:t>NDCG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Normalized </a:t>
            </a:r>
            <a:r>
              <a:rPr lang="en-US" dirty="0"/>
              <a:t>Discounted Cumulative </a:t>
            </a:r>
            <a:r>
              <a:rPr lang="en-US" dirty="0" smtClean="0"/>
              <a:t>Gain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rel</a:t>
            </a:r>
            <a:r>
              <a:rPr lang="en-US" baseline="-25000" dirty="0" err="1" smtClean="0">
                <a:latin typeface="Calibri" panose="020F0502020204030204" pitchFamily="34" charset="0"/>
              </a:rPr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is the </a:t>
            </a:r>
            <a:r>
              <a:rPr lang="en-US" dirty="0">
                <a:solidFill>
                  <a:schemeClr val="tx1"/>
                </a:solidFill>
              </a:rPr>
              <a:t>relevance score assessors </a:t>
            </a:r>
            <a:r>
              <a:rPr lang="en-US" dirty="0" smtClean="0">
                <a:solidFill>
                  <a:schemeClr val="tx1"/>
                </a:solidFill>
              </a:rPr>
              <a:t>given </a:t>
            </a:r>
            <a:r>
              <a:rPr lang="en-US" dirty="0">
                <a:solidFill>
                  <a:schemeClr val="tx1"/>
                </a:solidFill>
              </a:rPr>
              <a:t>to document </a:t>
            </a:r>
            <a:r>
              <a:rPr lang="en-US" dirty="0" smtClean="0">
                <a:solidFill>
                  <a:schemeClr val="tx1"/>
                </a:solidFill>
              </a:rPr>
              <a:t>d </a:t>
            </a:r>
            <a:r>
              <a:rPr lang="en-US" dirty="0">
                <a:solidFill>
                  <a:schemeClr val="tx1"/>
                </a:solidFill>
              </a:rPr>
              <a:t>for query </a:t>
            </a:r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pic>
        <p:nvPicPr>
          <p:cNvPr id="1026" name="Picture 2" descr=" \mathrm{DCG_{p}} = \sum_{i=1}^{p} \frac{ 2^{rel_{i}} - 1 }{ \log_{2}(i+1)}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3296575"/>
            <a:ext cx="3294641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\mathrm{nDCG_{p}} = \frac{DCG_{p}}{IDCG_{p}}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758" y="3258822"/>
            <a:ext cx="3070464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668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2186" y="1846788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Terms similarity for </a:t>
            </a:r>
            <a:r>
              <a:rPr lang="en-US" altLang="zh-CN" sz="2800" dirty="0" smtClean="0">
                <a:solidFill>
                  <a:schemeClr val="tx1"/>
                </a:solidFill>
              </a:rPr>
              <a:t>JavaScript, </a:t>
            </a:r>
            <a:r>
              <a:rPr lang="en-US" altLang="zh-CN" dirty="0" smtClean="0">
                <a:solidFill>
                  <a:schemeClr val="tx1"/>
                </a:solidFill>
              </a:rPr>
              <a:t>NDCG = 0.94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99177"/>
              </p:ext>
            </p:extLst>
          </p:nvPr>
        </p:nvGraphicFramePr>
        <p:xfrm>
          <a:off x="1295400" y="2514600"/>
          <a:ext cx="6858000" cy="375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/>
                <a:gridCol w="1657350"/>
                <a:gridCol w="1657350"/>
                <a:gridCol w="1885950"/>
              </a:tblGrid>
              <a:tr h="72348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Term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Similarity Value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Position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Relevance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732" y="1645176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Terms similarity for HTML, </a:t>
            </a:r>
            <a:r>
              <a:rPr lang="en-US" altLang="zh-CN" dirty="0" smtClean="0">
                <a:solidFill>
                  <a:schemeClr val="tx1"/>
                </a:solidFill>
              </a:rPr>
              <a:t>NDCG = </a:t>
            </a:r>
            <a:r>
              <a:rPr lang="en-US" altLang="zh-CN" dirty="0" smtClean="0">
                <a:solidFill>
                  <a:schemeClr val="tx1"/>
                </a:solidFill>
              </a:rPr>
              <a:t>0.97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37986"/>
              </p:ext>
            </p:extLst>
          </p:nvPr>
        </p:nvGraphicFramePr>
        <p:xfrm>
          <a:off x="1295400" y="2514600"/>
          <a:ext cx="6858000" cy="375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/>
                <a:gridCol w="1657350"/>
                <a:gridCol w="1657350"/>
                <a:gridCol w="1885950"/>
              </a:tblGrid>
              <a:tr h="72348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Term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Similarity Value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Position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Relevance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987" y="1986391"/>
            <a:ext cx="8228013" cy="4191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700" dirty="0"/>
              <a:t>NDCG </a:t>
            </a:r>
            <a:endParaRPr lang="en-US" sz="27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700" dirty="0" err="1" smtClean="0"/>
              <a:t>Precision@K</a:t>
            </a:r>
            <a:r>
              <a:rPr lang="en-US" sz="2700" dirty="0" smtClean="0"/>
              <a:t> </a:t>
            </a:r>
            <a:endParaRPr lang="en-US" sz="2700" dirty="0"/>
          </a:p>
          <a:p>
            <a:pPr lvl="1"/>
            <a:r>
              <a:rPr lang="en-US" dirty="0" smtClean="0"/>
              <a:t>	The </a:t>
            </a:r>
            <a:r>
              <a:rPr lang="en-US" dirty="0"/>
              <a:t>proportion of relevant documents in the first </a:t>
            </a:r>
            <a:r>
              <a:rPr lang="en-US" dirty="0" smtClean="0"/>
              <a:t>K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10600" cy="994172"/>
          </a:xfrm>
        </p:spPr>
        <p:txBody>
          <a:bodyPr/>
          <a:lstStyle/>
          <a:p>
            <a:r>
              <a:rPr lang="en-US" dirty="0"/>
              <a:t> Résumé – Job Matching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343400"/>
            <a:ext cx="4724400" cy="14442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KL</a:t>
            </a:r>
            <a:r>
              <a:rPr lang="zh-CN" altLang="en-US" sz="2800" dirty="0" smtClean="0"/>
              <a:t>： </a:t>
            </a:r>
            <a:r>
              <a:rPr lang="en-US" altLang="zh-CN" sz="2800" dirty="0" err="1"/>
              <a:t>Kullback-Leibler</a:t>
            </a:r>
            <a:r>
              <a:rPr lang="en-US" altLang="zh-CN" sz="2800" dirty="0"/>
              <a:t> divergence 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A </a:t>
            </a:r>
            <a:r>
              <a:rPr lang="en-US" altLang="zh-CN" sz="2800" dirty="0"/>
              <a:t>non-symmetric measure of the difference </a:t>
            </a:r>
            <a:r>
              <a:rPr lang="en-US" altLang="zh-CN" sz="2800" dirty="0" smtClean="0"/>
              <a:t>between two </a:t>
            </a:r>
            <a:r>
              <a:rPr lang="en-US" altLang="zh-CN" sz="2800" dirty="0"/>
              <a:t>probability </a:t>
            </a:r>
            <a:r>
              <a:rPr lang="en-US" altLang="zh-CN" sz="2800" dirty="0" smtClean="0"/>
              <a:t>distributions of </a:t>
            </a:r>
            <a:r>
              <a:rPr lang="en-US" altLang="zh-CN" sz="2800" dirty="0"/>
              <a:t>P and Q.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  <a:r>
              <a:rPr lang="en-US" dirty="0" smtClean="0"/>
              <a:t>to be Compared </a:t>
            </a:r>
            <a:r>
              <a:rPr lang="en-US" dirty="0"/>
              <a:t>With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733800"/>
            <a:ext cx="6553200" cy="14326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</a:t>
            </a:r>
            <a:r>
              <a:rPr lang="en-US" altLang="zh-CN" sz="2800" dirty="0" smtClean="0"/>
              <a:t>F</a:t>
            </a:r>
            <a:r>
              <a:rPr lang="en-US" sz="2800" dirty="0" smtClean="0"/>
              <a:t>-IDF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A weighting </a:t>
            </a:r>
            <a:r>
              <a:rPr lang="en-US" altLang="zh-CN" sz="2800" dirty="0"/>
              <a:t>factor in information retrieval and text mining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TF: The term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frequency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IDF: The </a:t>
            </a:r>
            <a:r>
              <a:rPr lang="en-US" altLang="zh-CN" sz="2800" dirty="0"/>
              <a:t>inverse document frequency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be Compared With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886200"/>
            <a:ext cx="4218236" cy="71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920283"/>
            <a:ext cx="3979069" cy="9358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271" y="1676400"/>
            <a:ext cx="8228013" cy="4981575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Okapi BM25: </a:t>
            </a:r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A </a:t>
            </a:r>
            <a:r>
              <a:rPr lang="en-US" dirty="0"/>
              <a:t>bag-of-words retrieval </a:t>
            </a:r>
            <a:r>
              <a:rPr lang="en-US" dirty="0" smtClean="0"/>
              <a:t>model that </a:t>
            </a:r>
            <a:r>
              <a:rPr lang="en-US" dirty="0"/>
              <a:t>ranks a set of documents based on the query terms appearing in each document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be Compared With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27" y="4343400"/>
            <a:ext cx="7658100" cy="828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957063" y="1774930"/>
            <a:ext cx="4926935" cy="44734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584" y="18024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227" y="572574"/>
            <a:ext cx="6772275" cy="994172"/>
          </a:xfrm>
        </p:spPr>
        <p:txBody>
          <a:bodyPr/>
          <a:lstStyle/>
          <a:p>
            <a:r>
              <a:rPr lang="en-US" altLang="zh-CN" dirty="0"/>
              <a:t>Job Finder</a:t>
            </a:r>
            <a:endParaRPr lang="en-US" dirty="0"/>
          </a:p>
        </p:txBody>
      </p:sp>
      <p:sp>
        <p:nvSpPr>
          <p:cNvPr id="6" name="左右箭头 16"/>
          <p:cNvSpPr/>
          <p:nvPr/>
        </p:nvSpPr>
        <p:spPr>
          <a:xfrm>
            <a:off x="3200400" y="3604323"/>
            <a:ext cx="722499" cy="2818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9" y="1905387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Motivation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8305800" y="1981200"/>
            <a:ext cx="578198" cy="457200"/>
          </a:xfrm>
          <a:prstGeom prst="ellipse">
            <a:avLst/>
          </a:prstGeom>
          <a:solidFill>
            <a:srgbClr val="00B8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5 résumés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100 jobs in the system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Relevance values </a:t>
            </a:r>
            <a:r>
              <a:rPr lang="en-US" dirty="0"/>
              <a:t>between </a:t>
            </a:r>
            <a:r>
              <a:rPr lang="en-US" dirty="0" smtClean="0"/>
              <a:t>résumés and jobs are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72275" cy="994172"/>
          </a:xfrm>
        </p:spPr>
        <p:txBody>
          <a:bodyPr/>
          <a:lstStyle/>
          <a:p>
            <a:r>
              <a:rPr lang="en-US" dirty="0"/>
              <a:t>Experiment Setup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0549" y="533400"/>
            <a:ext cx="7343775" cy="994172"/>
          </a:xfrm>
        </p:spPr>
        <p:txBody>
          <a:bodyPr/>
          <a:lstStyle/>
          <a:p>
            <a:r>
              <a:rPr lang="en-US" dirty="0"/>
              <a:t> Ontology Matching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6804" y="2068324"/>
            <a:ext cx="6291264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66FF"/>
                </a:solidFill>
              </a:rPr>
              <a:t>Precision@k</a:t>
            </a:r>
            <a:r>
              <a:rPr lang="en-US" sz="2800" dirty="0" smtClean="0">
                <a:solidFill>
                  <a:srgbClr val="0066FF"/>
                </a:solidFill>
              </a:rPr>
              <a:t> of Resume-Job Matching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26983"/>
              </p:ext>
            </p:extLst>
          </p:nvPr>
        </p:nvGraphicFramePr>
        <p:xfrm>
          <a:off x="838200" y="3124200"/>
          <a:ext cx="7535785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38200"/>
                <a:gridCol w="1600200"/>
                <a:gridCol w="990600"/>
                <a:gridCol w="1524000"/>
                <a:gridCol w="2582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Okapi 25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KL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TF-IDF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Ontology </a:t>
                      </a:r>
                      <a:r>
                        <a:rPr lang="en-US" altLang="zh-CN" sz="2400" dirty="0" smtClean="0"/>
                        <a:t>Matching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0.66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0.27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0.82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0.33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0.21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0.77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93617" cy="994172"/>
          </a:xfrm>
        </p:spPr>
        <p:txBody>
          <a:bodyPr/>
          <a:lstStyle/>
          <a:p>
            <a:r>
              <a:rPr lang="en-US" dirty="0"/>
              <a:t>Ontology Matching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92" y="1981200"/>
            <a:ext cx="6291264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FF"/>
                </a:solidFill>
              </a:rPr>
              <a:t>NDCG </a:t>
            </a:r>
            <a:r>
              <a:rPr lang="en-US" sz="2800" dirty="0" smtClean="0">
                <a:solidFill>
                  <a:srgbClr val="0066FF"/>
                </a:solidFill>
              </a:rPr>
              <a:t>of Resume-Job Matching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47181"/>
              </p:ext>
            </p:extLst>
          </p:nvPr>
        </p:nvGraphicFramePr>
        <p:xfrm>
          <a:off x="838200" y="3200400"/>
          <a:ext cx="7535785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38200"/>
                <a:gridCol w="1600200"/>
                <a:gridCol w="990600"/>
                <a:gridCol w="1524000"/>
                <a:gridCol w="2582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Okapi 25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KL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TF-IDF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Ontology </a:t>
                      </a:r>
                      <a:r>
                        <a:rPr lang="en-US" altLang="zh-CN" sz="2400" dirty="0" smtClean="0"/>
                        <a:t>Matching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0.34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0.78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0.19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0.66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239000" cy="994172"/>
          </a:xfrm>
        </p:spPr>
        <p:txBody>
          <a:bodyPr/>
          <a:lstStyle/>
          <a:p>
            <a:r>
              <a:rPr lang="en-US" dirty="0" smtClean="0"/>
              <a:t>Comparing with Indeed.</a:t>
            </a:r>
            <a:r>
              <a:rPr lang="en-US" altLang="zh-CN" dirty="0" smtClean="0"/>
              <a:t>com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685800" y="2209800"/>
            <a:ext cx="8228013" cy="3146326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Keyword search in Indeed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mtClean="0"/>
              <a:t>Collecting </a:t>
            </a:r>
            <a:r>
              <a:rPr lang="en-US" dirty="0" smtClean="0"/>
              <a:t>the </a:t>
            </a:r>
            <a:r>
              <a:rPr lang="en-US" smtClean="0"/>
              <a:t>front 100 search </a:t>
            </a:r>
            <a:r>
              <a:rPr lang="en-US" dirty="0" smtClean="0"/>
              <a:t>results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Relevance values between résumés and jobs are manually assigned </a:t>
            </a:r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Using our system to re-rank the 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4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0.6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13.35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24.39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0.9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17.8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27.64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25.62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41.67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Java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152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972092"/>
              </p:ext>
            </p:extLst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11.27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11.98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13.43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15.79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16.44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20.21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Python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7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633396"/>
              </p:ext>
            </p:extLst>
          </p:nvPr>
        </p:nvGraphicFramePr>
        <p:xfrm>
          <a:off x="457200" y="34290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13.15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16.63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16.96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21.03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21.90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30.02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keywords</a:t>
            </a:r>
          </a:p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</a:t>
            </a:r>
            <a:r>
              <a:rPr lang="en-US" sz="3200" dirty="0">
                <a:solidFill>
                  <a:schemeClr val="tx1"/>
                </a:solidFill>
              </a:rPr>
              <a:t>résumés </a:t>
            </a: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6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Clustering the </a:t>
            </a:r>
            <a:r>
              <a:rPr lang="en-US" sz="2800" dirty="0"/>
              <a:t>résumé </a:t>
            </a:r>
            <a:r>
              <a:rPr lang="en-US" sz="2800" dirty="0" smtClean="0"/>
              <a:t>and job models to decrease the size of the matching set.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Building more complex job </a:t>
            </a:r>
            <a:r>
              <a:rPr lang="en-US" sz="2800" smtClean="0"/>
              <a:t>and </a:t>
            </a:r>
            <a:r>
              <a:rPr lang="en-US" sz="2800" smtClean="0">
                <a:solidFill>
                  <a:schemeClr val="tx1"/>
                </a:solidFill>
              </a:rPr>
              <a:t>résumé </a:t>
            </a:r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Using hybrid recommendation techniques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251" y="609600"/>
            <a:ext cx="8228013" cy="701675"/>
          </a:xfrm>
        </p:spPr>
        <p:txBody>
          <a:bodyPr/>
          <a:lstStyle/>
          <a:p>
            <a:r>
              <a:rPr lang="en-US" altLang="en-US" dirty="0"/>
              <a:t>Future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67341" y="-50442"/>
            <a:ext cx="1871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A </a:t>
            </a:r>
            <a:r>
              <a:rPr lang="en-US" sz="2400" dirty="0"/>
              <a:t>finite state transducer </a:t>
            </a:r>
            <a:r>
              <a:rPr lang="en-US" sz="2400" dirty="0" smtClean="0"/>
              <a:t>based pattern matching tool </a:t>
            </a:r>
            <a:r>
              <a:rPr lang="en-US" sz="2400" dirty="0"/>
              <a:t>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statistical-based ontology similarity measure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0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95129" y="685800"/>
            <a:ext cx="6058071" cy="7016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/>
              <a:t>Acknowledgements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Contributions of our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609600"/>
            <a:ext cx="7343775" cy="99417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762000" y="1447800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7239000" cy="385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Related </a:t>
            </a:r>
            <a:r>
              <a:rPr lang="en-US" sz="3200" b="1" dirty="0" smtClean="0">
                <a:solidFill>
                  <a:srgbClr val="FF0000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System 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5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11890</TotalTime>
  <Words>2620</Words>
  <Application>Microsoft Office PowerPoint</Application>
  <PresentationFormat>On-screen Show (4:3)</PresentationFormat>
  <Paragraphs>780</Paragraphs>
  <Slides>81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9" baseType="lpstr">
      <vt:lpstr>Dotum</vt:lpstr>
      <vt:lpstr>ＭＳ Ｐゴシック</vt:lpstr>
      <vt:lpstr>MS PMincho</vt:lpstr>
      <vt:lpstr>Arial</vt:lpstr>
      <vt:lpstr>Calibri</vt:lpstr>
      <vt:lpstr>Times New Roman</vt:lpstr>
      <vt:lpstr>Wingdings</vt:lpstr>
      <vt:lpstr>Office Theme</vt:lpstr>
      <vt:lpstr>JOBFINDER: A PERSONALIZED RÉSUMÉ – JOB MATCHINGSYSTEM</vt:lpstr>
      <vt:lpstr>Table of Contents</vt:lpstr>
      <vt:lpstr>Motivation</vt:lpstr>
      <vt:lpstr>They All Use Keyword Searching</vt:lpstr>
      <vt:lpstr>Problems of Keyword Searching</vt:lpstr>
      <vt:lpstr>Résumés  as Query</vt:lpstr>
      <vt:lpstr>Job Finder</vt:lpstr>
      <vt:lpstr>Contributions of our works</vt:lpstr>
      <vt:lpstr>Table of Contents</vt:lpstr>
      <vt:lpstr>Recommender Systems </vt:lpstr>
      <vt:lpstr>CASPER </vt:lpstr>
      <vt:lpstr>CASPER </vt:lpstr>
      <vt:lpstr>Hybrid Recommender System</vt:lpstr>
      <vt:lpstr>Hybrid Recommender System</vt:lpstr>
      <vt:lpstr>IBM PROSPECT</vt:lpstr>
      <vt:lpstr>PROSPECT</vt:lpstr>
      <vt:lpstr>HP Resource Planning Tool </vt:lpstr>
      <vt:lpstr>Problems in Previous Work </vt:lpstr>
      <vt:lpstr>Table of Contents</vt:lpstr>
      <vt:lpstr>Problem Definition </vt:lpstr>
      <vt:lpstr>Challenges </vt:lpstr>
      <vt:lpstr>Combinatorial Explosion</vt:lpstr>
      <vt:lpstr>Table of Contents</vt:lpstr>
      <vt:lpstr>System Interface</vt:lpstr>
      <vt:lpstr>System Architecture</vt:lpstr>
      <vt:lpstr>Information Extraction Stages</vt:lpstr>
      <vt:lpstr>Table of Contents</vt:lpstr>
      <vt:lpstr>HCI Consideration </vt:lpstr>
      <vt:lpstr>Sentences of Degree Information</vt:lpstr>
      <vt:lpstr>Semantic Labeling</vt:lpstr>
      <vt:lpstr>Semantic Labeling</vt:lpstr>
      <vt:lpstr>Pattern Matching </vt:lpstr>
      <vt:lpstr>Token Pattern Matching Library</vt:lpstr>
      <vt:lpstr>Patterns for Matching Degrees</vt:lpstr>
      <vt:lpstr>Accuracy Increases Monotonically </vt:lpstr>
      <vt:lpstr>Python Pattern Library</vt:lpstr>
      <vt:lpstr>Finite Automata Transducer</vt:lpstr>
      <vt:lpstr>Flexibility–Regular Expression Style </vt:lpstr>
      <vt:lpstr>Connected by Algebra Operators</vt:lpstr>
      <vt:lpstr>OO Programming Style</vt:lpstr>
      <vt:lpstr>Simplicity   </vt:lpstr>
      <vt:lpstr>Table of Contents</vt:lpstr>
      <vt:lpstr>Résumé and Job Description</vt:lpstr>
      <vt:lpstr>Ontology</vt:lpstr>
      <vt:lpstr>Statistical-based Measure</vt:lpstr>
      <vt:lpstr>Statistical-based Measure</vt:lpstr>
      <vt:lpstr>Statistical-based Measure</vt:lpstr>
      <vt:lpstr>Similarity Values between Skills</vt:lpstr>
      <vt:lpstr>PowerPoint Presentation</vt:lpstr>
      <vt:lpstr>Table of Contents</vt:lpstr>
      <vt:lpstr>Find Terms in Job Descriptions </vt:lpstr>
      <vt:lpstr>Bootstrap Approach </vt:lpstr>
      <vt:lpstr>Bootstrap Approach </vt:lpstr>
      <vt:lpstr>Dbpedia Page </vt:lpstr>
      <vt:lpstr>Table of Contents</vt:lpstr>
      <vt:lpstr>Model Similarity</vt:lpstr>
      <vt:lpstr>Model Similarity- Major</vt:lpstr>
      <vt:lpstr>Model Similarity- Degree</vt:lpstr>
      <vt:lpstr>Model Similarity- Job Title</vt:lpstr>
      <vt:lpstr>Model Similarity- Skills</vt:lpstr>
      <vt:lpstr>Table of Contents</vt:lpstr>
      <vt:lpstr>Information Extraction </vt:lpstr>
      <vt:lpstr>Ontology Similarity </vt:lpstr>
      <vt:lpstr>Ontology Similarity </vt:lpstr>
      <vt:lpstr>Ontology Similarity </vt:lpstr>
      <vt:lpstr> Résumé – Job Matching</vt:lpstr>
      <vt:lpstr>Models to be Compared With</vt:lpstr>
      <vt:lpstr>Models to be Compared With</vt:lpstr>
      <vt:lpstr>Models to be Compared With</vt:lpstr>
      <vt:lpstr>Experiment Setup </vt:lpstr>
      <vt:lpstr> Ontology Matching</vt:lpstr>
      <vt:lpstr>Ontology Matching</vt:lpstr>
      <vt:lpstr>Comparing with Indeed.com</vt:lpstr>
      <vt:lpstr>Comparing with Indeed.com</vt:lpstr>
      <vt:lpstr>Comparing with Indeed.com</vt:lpstr>
      <vt:lpstr>Comparing with Indeed.com</vt:lpstr>
      <vt:lpstr>Future Work</vt:lpstr>
      <vt:lpstr>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748</cp:revision>
  <cp:lastPrinted>2012-06-25T20:32:36Z</cp:lastPrinted>
  <dcterms:created xsi:type="dcterms:W3CDTF">2008-08-18T16:27:39Z</dcterms:created>
  <dcterms:modified xsi:type="dcterms:W3CDTF">2014-12-18T22:55:39Z</dcterms:modified>
</cp:coreProperties>
</file>