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27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FF3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49A9A6-EEBE-4A10-B375-E3DE23A9130F}" type="datetimeFigureOut">
              <a:rPr lang="en-US" altLang="en-US"/>
              <a:pPr/>
              <a:t>12/1/2014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60ED58-ACBE-4DEB-90F6-00B7892BD8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7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9F4783CB-4C08-4D00-BD8C-103BE55DB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33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62D8BE-84FD-4F17-8B08-6A99D7078344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is my outline….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232F1-003E-49AE-94D8-61940AEB5118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6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D60DD-1CBF-478A-88EF-052A5A65267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BA4D2D-5F69-4AD5-8A10-6F6630C2B2F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29BBEA-4C82-4B9B-8A46-08FE1B22FDF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4063"/>
            <a:ext cx="2055813" cy="5751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4063"/>
            <a:ext cx="6019800" cy="5751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1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7013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2400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0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40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1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54063"/>
            <a:ext cx="8228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80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4495800" cy="381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24375" y="0"/>
            <a:ext cx="4619625" cy="381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19100"/>
            <a:ext cx="9144000" cy="2667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0"/>
            <a:ext cx="22891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572000" y="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</a:rPr>
              <a:t>Master’s Defense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5F5F5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Shiqiang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Guo</a:t>
            </a:r>
            <a:r>
              <a:rPr lang="zh-CN" altLang="en-US" sz="2700" dirty="0" smtClean="0">
                <a:solidFill>
                  <a:schemeClr val="tx1"/>
                </a:solidFill>
              </a:rPr>
              <a:t>， </a:t>
            </a:r>
            <a:r>
              <a:rPr lang="en-US" altLang="zh-CN" sz="2700" dirty="0" smtClean="0">
                <a:solidFill>
                  <a:schemeClr val="tx1"/>
                </a:solidFill>
              </a:rPr>
              <a:t>Tracy Hammond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JOBFINDER: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PERSONALIZED </a:t>
            </a:r>
            <a:r>
              <a:rPr lang="en-US" dirty="0" smtClean="0">
                <a:solidFill>
                  <a:schemeClr val="tx1"/>
                </a:solidFill>
              </a:rPr>
              <a:t>Résumé-JOB </a:t>
            </a:r>
            <a:r>
              <a:rPr lang="en-US" dirty="0">
                <a:solidFill>
                  <a:schemeClr val="tx1"/>
                </a:solidFill>
              </a:rPr>
              <a:t>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9722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084" y="1981200"/>
            <a:ext cx="8228013" cy="4981575"/>
          </a:xfrm>
        </p:spPr>
        <p:txBody>
          <a:bodyPr/>
          <a:lstStyle/>
          <a:p>
            <a:r>
              <a:rPr lang="en-US" sz="2800" dirty="0" smtClean="0"/>
              <a:t>CASPER  (Rafter et. Al. 2000)</a:t>
            </a:r>
          </a:p>
          <a:p>
            <a:r>
              <a:rPr lang="en-US" sz="2800" dirty="0" smtClean="0"/>
              <a:t>Collaborative </a:t>
            </a:r>
            <a:r>
              <a:rPr lang="en-US" sz="2800" dirty="0"/>
              <a:t>Filtering </a:t>
            </a:r>
            <a:r>
              <a:rPr lang="en-US" sz="2800" dirty="0" smtClean="0"/>
              <a:t>Recommendation 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(CFR)</a:t>
            </a:r>
          </a:p>
          <a:p>
            <a:r>
              <a:rPr lang="en-US" altLang="zh-CN" sz="2800" dirty="0" smtClean="0"/>
              <a:t>Monitor users’ behavior</a:t>
            </a:r>
          </a:p>
          <a:p>
            <a:r>
              <a:rPr lang="en-US" sz="2800" dirty="0" smtClean="0"/>
              <a:t>Get User’s profile from server-log:  </a:t>
            </a:r>
          </a:p>
          <a:p>
            <a:pPr lvl="1"/>
            <a:r>
              <a:rPr lang="en-US" sz="2400" dirty="0" smtClean="0"/>
              <a:t>Revisit data </a:t>
            </a:r>
          </a:p>
          <a:p>
            <a:pPr lvl="1"/>
            <a:r>
              <a:rPr lang="en-US" sz="2400" dirty="0" smtClean="0"/>
              <a:t>Read time data</a:t>
            </a:r>
          </a:p>
          <a:p>
            <a:pPr lvl="1"/>
            <a:r>
              <a:rPr lang="en-US" sz="2400" dirty="0" smtClean="0"/>
              <a:t>Activity 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8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</p:spTree>
    <p:extLst>
      <p:ext uri="{BB962C8B-B14F-4D97-AF65-F5344CB8AC3E}">
        <p14:creationId xmlns:p14="http://schemas.microsoft.com/office/powerpoint/2010/main" val="272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7029" y="3945799"/>
            <a:ext cx="7343775" cy="3263504"/>
          </a:xfrm>
        </p:spPr>
        <p:txBody>
          <a:bodyPr/>
          <a:lstStyle/>
          <a:p>
            <a:r>
              <a:rPr lang="en-US" sz="2800" dirty="0"/>
              <a:t>Shortcomings of Collaborative Filtering </a:t>
            </a:r>
            <a:endParaRPr lang="en-US" sz="2800" dirty="0" smtClean="0"/>
          </a:p>
          <a:p>
            <a:pPr lvl="1"/>
            <a:r>
              <a:rPr lang="en-US" sz="2400" dirty="0" smtClean="0"/>
              <a:t>Cold </a:t>
            </a:r>
            <a:r>
              <a:rPr lang="en-US" sz="2400" dirty="0"/>
              <a:t>start</a:t>
            </a:r>
          </a:p>
          <a:p>
            <a:pPr lvl="1"/>
            <a:r>
              <a:rPr lang="en-US" sz="2400" dirty="0" smtClean="0"/>
              <a:t>Sparseness </a:t>
            </a:r>
            <a:r>
              <a:rPr lang="en-US" sz="2400" dirty="0"/>
              <a:t>of users’ profiles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CASPER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90880"/>
            <a:ext cx="4130475" cy="89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279317"/>
            <a:ext cx="4847969" cy="6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667000"/>
            <a:ext cx="7343775" cy="3263504"/>
          </a:xfrm>
        </p:spPr>
        <p:txBody>
          <a:bodyPr/>
          <a:lstStyle/>
          <a:p>
            <a:r>
              <a:rPr lang="en-US" sz="2800" dirty="0"/>
              <a:t>Yao Lu et. A. 2013 </a:t>
            </a:r>
          </a:p>
          <a:p>
            <a:r>
              <a:rPr lang="en-US" sz="2800" dirty="0"/>
              <a:t>Content –based Recommendation </a:t>
            </a:r>
          </a:p>
          <a:p>
            <a:pPr lvl="1"/>
            <a:r>
              <a:rPr lang="en-US" sz="2400" dirty="0"/>
              <a:t>Similarity is computed using Latent Semantic Analysis (LSA) </a:t>
            </a:r>
          </a:p>
          <a:p>
            <a:r>
              <a:rPr lang="en-US" sz="2800" dirty="0" smtClean="0"/>
              <a:t>Interaction-based Recommendation</a:t>
            </a:r>
          </a:p>
          <a:p>
            <a:pPr lvl="1"/>
            <a:r>
              <a:rPr lang="en-US" sz="2400" dirty="0" smtClean="0"/>
              <a:t>Apply &gt; Favorite &gt; Like &gt; Visit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13" y="1131094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5138064" cy="35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1003" y="2125266"/>
            <a:ext cx="7343775" cy="3263504"/>
          </a:xfrm>
        </p:spPr>
        <p:txBody>
          <a:bodyPr/>
          <a:lstStyle/>
          <a:p>
            <a:r>
              <a:rPr lang="en-US" altLang="zh-CN" sz="2400" dirty="0"/>
              <a:t>Recommend Job  C  to Peter because Yao  liked  Job  C,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Peter and Yao have similar profiles;</a:t>
            </a:r>
          </a:p>
          <a:p>
            <a:r>
              <a:rPr lang="en-US" altLang="zh-CN" sz="2400" dirty="0" smtClean="0"/>
              <a:t> Recommend </a:t>
            </a:r>
            <a:r>
              <a:rPr lang="en-US" altLang="zh-CN" sz="2400" dirty="0"/>
              <a:t>Job  A  to  Peter  because  Peter  applied for </a:t>
            </a:r>
            <a:r>
              <a:rPr lang="en-US" altLang="zh-CN" sz="2400" dirty="0" smtClean="0"/>
              <a:t>Job </a:t>
            </a:r>
            <a:r>
              <a:rPr lang="en-US" altLang="zh-CN" sz="2400" dirty="0"/>
              <a:t>B, and Job A and Job B are similar;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Employer 3 to Peter because Peter </a:t>
            </a:r>
            <a:r>
              <a:rPr lang="en-US" altLang="zh-CN" sz="2400" dirty="0" smtClean="0"/>
              <a:t>applied for </a:t>
            </a:r>
            <a:r>
              <a:rPr lang="en-US" altLang="zh-CN" sz="2400" dirty="0"/>
              <a:t>Job B and Job B is posted by Employer 3;</a:t>
            </a:r>
          </a:p>
          <a:p>
            <a:r>
              <a:rPr lang="en-US" altLang="zh-CN" sz="2400" dirty="0" smtClean="0"/>
              <a:t>Recommend </a:t>
            </a:r>
            <a:r>
              <a:rPr lang="en-US" altLang="zh-CN" sz="2400" dirty="0"/>
              <a:t>Job B to Yao because Peter applied for </a:t>
            </a:r>
            <a:r>
              <a:rPr lang="en-US" altLang="zh-CN" sz="2400" dirty="0" smtClean="0"/>
              <a:t>Job B</a:t>
            </a:r>
            <a:r>
              <a:rPr lang="en-US" altLang="zh-CN" sz="2400" dirty="0"/>
              <a:t>, and Peter and Yao have similar profiles.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7974437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Hybrid Recommender System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67000"/>
            <a:ext cx="8228013" cy="3084314"/>
          </a:xfrm>
        </p:spPr>
        <p:txBody>
          <a:bodyPr/>
          <a:lstStyle/>
          <a:p>
            <a:r>
              <a:rPr lang="en-US" sz="2400" dirty="0"/>
              <a:t>A system that aids in the shortlisting of candidates for jobs.</a:t>
            </a:r>
          </a:p>
          <a:p>
            <a:r>
              <a:rPr lang="en-US" sz="2400" dirty="0"/>
              <a:t>Using Conditional Random Fields (CRFs) model to extract the information from résumés</a:t>
            </a:r>
          </a:p>
          <a:p>
            <a:r>
              <a:rPr lang="en-US" sz="2400" dirty="0"/>
              <a:t>Filtering the candidates with facets</a:t>
            </a:r>
          </a:p>
          <a:p>
            <a:endParaRPr lang="en-US" dirty="0" smtClean="0"/>
          </a:p>
          <a:p>
            <a:pPr marL="0" indent="0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IBM PROSPECT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/>
            <a:r>
              <a:rPr lang="en-US" dirty="0" smtClean="0"/>
              <a:t>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325" y="102691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-- PROSPECT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740503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209800"/>
            <a:ext cx="8228013" cy="4217531"/>
          </a:xfrm>
        </p:spPr>
        <p:txBody>
          <a:bodyPr/>
          <a:lstStyle/>
          <a:p>
            <a:r>
              <a:rPr lang="en-US" sz="2800" dirty="0"/>
              <a:t>Staged Information Extraction Framework</a:t>
            </a:r>
          </a:p>
          <a:p>
            <a:r>
              <a:rPr lang="en-US" sz="2800" dirty="0"/>
              <a:t>Resource Classification</a:t>
            </a:r>
          </a:p>
          <a:p>
            <a:r>
              <a:rPr lang="en-US" sz="2800" dirty="0"/>
              <a:t>Help recruiters to find </a:t>
            </a:r>
          </a:p>
          <a:p>
            <a:r>
              <a:rPr lang="en-US" sz="2800" dirty="0"/>
              <a:t>candidates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15764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HP Resource </a:t>
            </a:r>
            <a:r>
              <a:rPr lang="en-US" dirty="0">
                <a:solidFill>
                  <a:schemeClr val="tx1"/>
                </a:solidFill>
              </a:rPr>
              <a:t>Planning Tool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8" y="3429000"/>
            <a:ext cx="4471988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337" y="1876425"/>
            <a:ext cx="8228013" cy="3838575"/>
          </a:xfrm>
        </p:spPr>
        <p:txBody>
          <a:bodyPr>
            <a:normAutofit/>
          </a:bodyPr>
          <a:lstStyle/>
          <a:p>
            <a:r>
              <a:rPr lang="en-US" sz="2800" dirty="0"/>
              <a:t>Most systems can only process the structured data  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The systems that have information extraction module are designed for recruiters</a:t>
            </a:r>
          </a:p>
          <a:p>
            <a:pPr marL="0" indent="0"/>
            <a:endParaRPr lang="en-US" sz="2800" dirty="0"/>
          </a:p>
          <a:p>
            <a:r>
              <a:rPr lang="en-US" sz="2800" dirty="0"/>
              <a:t>Information fields for matching résumés and job descriptions are coarse-grained.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4292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Previous </a:t>
            </a:r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 smtClean="0">
                <a:solidFill>
                  <a:schemeClr val="tx1"/>
                </a:solidFill>
              </a:rPr>
              <a:t>–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00998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Definition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36" y="2125266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16"/>
          <p:cNvSpPr/>
          <p:nvPr/>
        </p:nvSpPr>
        <p:spPr>
          <a:xfrm>
            <a:off x="2931796" y="3659525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77" y="1929215"/>
            <a:ext cx="524351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Clr>
                <a:srgbClr val="FF6600"/>
              </a:buClr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FF6600"/>
                </a:solidFill>
              </a:rPr>
              <a:t>Introduction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Motivation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Background</a:t>
            </a:r>
          </a:p>
          <a:p>
            <a:pPr>
              <a:spcBef>
                <a:spcPts val="600"/>
              </a:spcBef>
              <a:buClr>
                <a:srgbClr val="FF6600"/>
              </a:buClr>
              <a:buFont typeface="Arial" charset="0"/>
              <a:buChar char="-"/>
              <a:defRPr/>
            </a:pPr>
            <a:r>
              <a:rPr lang="en-US" dirty="0" smtClean="0">
                <a:solidFill>
                  <a:srgbClr val="FF6600"/>
                </a:solidFill>
              </a:rPr>
              <a:t>Related Work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Proposed Solution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Evaluation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/>
              <a:t>Conclusion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/>
              <a:t>Future Work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554663" y="492125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26063" y="169863"/>
            <a:ext cx="185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872038" y="1333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1455" y="2133601"/>
            <a:ext cx="8228013" cy="3276600"/>
          </a:xfrm>
        </p:spPr>
        <p:txBody>
          <a:bodyPr/>
          <a:lstStyle/>
          <a:p>
            <a:r>
              <a:rPr lang="en-US" sz="2800" dirty="0"/>
              <a:t>r is the user‘s résumé model,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r </a:t>
            </a:r>
          </a:p>
          <a:p>
            <a:r>
              <a:rPr lang="en-US" sz="2800" dirty="0"/>
              <a:t>j is the job description model , </a:t>
            </a:r>
            <a:r>
              <a:rPr lang="en-US" sz="2800" dirty="0" err="1"/>
              <a:t>j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 </a:t>
            </a:r>
            <a:r>
              <a:rPr lang="en-US" sz="2800" dirty="0"/>
              <a:t>is the feature of j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064" y="905972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79" y="3429000"/>
            <a:ext cx="5493544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04211"/>
          </a:xfrm>
        </p:spPr>
        <p:txBody>
          <a:bodyPr/>
          <a:lstStyle/>
          <a:p>
            <a:r>
              <a:rPr lang="en-US" sz="2800" dirty="0"/>
              <a:t>J is the set of </a:t>
            </a:r>
            <a:r>
              <a:rPr lang="en-US" sz="2800" dirty="0" smtClean="0"/>
              <a:t>jobs </a:t>
            </a:r>
            <a:r>
              <a:rPr lang="en-US" altLang="zh-CN" sz="2800" dirty="0" smtClean="0"/>
              <a:t>in the system</a:t>
            </a:r>
            <a:endParaRPr lang="en-US" sz="2800" dirty="0"/>
          </a:p>
          <a:p>
            <a:r>
              <a:rPr lang="en-US" sz="2800" dirty="0"/>
              <a:t>Searching job    </a:t>
            </a:r>
            <a:r>
              <a:rPr lang="en-US" sz="2800" dirty="0">
                <a:sym typeface="Wingdings" panose="05000000000000000000" pitchFamily="2" charset="2"/>
              </a:rPr>
              <a:t>  search(r, J)   </a:t>
            </a:r>
          </a:p>
          <a:p>
            <a:r>
              <a:rPr lang="en-US" sz="2800" dirty="0">
                <a:sym typeface="Wingdings" panose="05000000000000000000" pitchFamily="2" charset="2"/>
              </a:rPr>
              <a:t>Return list of jobs in J ranked by </a:t>
            </a:r>
            <a:r>
              <a:rPr lang="en-US" sz="2800" dirty="0" err="1">
                <a:sym typeface="Wingdings" panose="05000000000000000000" pitchFamily="2" charset="2"/>
              </a:rPr>
              <a:t>sim</a:t>
            </a:r>
            <a:r>
              <a:rPr lang="en-US" sz="2800" dirty="0">
                <a:sym typeface="Wingdings" panose="05000000000000000000" pitchFamily="2" charset="2"/>
              </a:rPr>
              <a:t>(r, j ) 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Definition </a:t>
            </a:r>
          </a:p>
        </p:txBody>
      </p:sp>
    </p:spTree>
    <p:extLst>
      <p:ext uri="{BB962C8B-B14F-4D97-AF65-F5344CB8AC3E}">
        <p14:creationId xmlns:p14="http://schemas.microsoft.com/office/powerpoint/2010/main" val="3960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5" y="2286000"/>
            <a:ext cx="564541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2209800"/>
            <a:ext cx="5181600" cy="38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6231" y="2309511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29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514600"/>
            <a:ext cx="8228013" cy="3657600"/>
          </a:xfrm>
        </p:spPr>
        <p:txBody>
          <a:bodyPr>
            <a:normAutofit/>
          </a:bodyPr>
          <a:lstStyle/>
          <a:p>
            <a:r>
              <a:rPr lang="en-US" sz="2800" dirty="0"/>
              <a:t>Ask users to input their profiles? </a:t>
            </a:r>
          </a:p>
          <a:p>
            <a:pPr lvl="1"/>
            <a:r>
              <a:rPr lang="en-US" sz="2400" dirty="0"/>
              <a:t>Users don’t like input personal information </a:t>
            </a:r>
          </a:p>
          <a:p>
            <a:pPr lvl="1"/>
            <a:r>
              <a:rPr lang="en-US" sz="2400" dirty="0"/>
              <a:t>Recruiter don’t like input job description in web forms </a:t>
            </a:r>
          </a:p>
          <a:p>
            <a:r>
              <a:rPr lang="en-US" sz="2800" dirty="0"/>
              <a:t>So we need extract information from plaint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2972" y="1143000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Extracting the models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47" y="1828800"/>
            <a:ext cx="3851453" cy="472371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022" y="1044162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Extraction Stages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85800" y="2514600"/>
            <a:ext cx="4073347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/>
            </a:pPr>
            <a:r>
              <a:rPr lang="en-US" dirty="0"/>
              <a:t>HTML Parsing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Segmenting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Preprocessing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Tokenizing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Labeling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385763" indent="-385763"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096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4191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Bachelors degree in Computer or Information Systems</a:t>
            </a:r>
          </a:p>
          <a:p>
            <a:endParaRPr lang="en-US" sz="2600" dirty="0" smtClean="0"/>
          </a:p>
          <a:p>
            <a:r>
              <a:rPr lang="en-US" sz="2600" dirty="0" smtClean="0"/>
              <a:t>BS or MS in computer science or similar degree </a:t>
            </a:r>
          </a:p>
          <a:p>
            <a:endParaRPr lang="en-US" sz="2600" dirty="0" smtClean="0"/>
          </a:p>
          <a:p>
            <a:r>
              <a:rPr lang="en-US" sz="2600" dirty="0" smtClean="0"/>
              <a:t>MS/PhD Degree in Computer, Science, Engineering or Finance from top institution. </a:t>
            </a:r>
          </a:p>
          <a:p>
            <a:endParaRPr lang="en-US" sz="2600" dirty="0" smtClean="0"/>
          </a:p>
          <a:p>
            <a:r>
              <a:rPr lang="en-US" sz="2600" dirty="0" smtClean="0"/>
              <a:t>Requires a minimum of bachelors degree in a related, field or foreign equivalent.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9906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</a:t>
            </a:r>
            <a:r>
              <a:rPr lang="en-US" dirty="0" smtClean="0">
                <a:solidFill>
                  <a:schemeClr val="tx1"/>
                </a:solidFill>
              </a:rPr>
              <a:t>sentences from </a:t>
            </a:r>
            <a:r>
              <a:rPr lang="en-US" dirty="0">
                <a:solidFill>
                  <a:schemeClr val="tx1"/>
                </a:solidFill>
              </a:rPr>
              <a:t>Job Description</a:t>
            </a:r>
          </a:p>
        </p:txBody>
      </p:sp>
    </p:spTree>
    <p:extLst>
      <p:ext uri="{BB962C8B-B14F-4D97-AF65-F5344CB8AC3E}">
        <p14:creationId xmlns:p14="http://schemas.microsoft.com/office/powerpoint/2010/main" val="141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3074" y="2226468"/>
            <a:ext cx="7752277" cy="234553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  single concept has multiple expressions</a:t>
            </a:r>
          </a:p>
          <a:p>
            <a:r>
              <a:rPr lang="en-US" sz="9600" dirty="0"/>
              <a:t>“bachelor’s degree”, the pattern will like below:</a:t>
            </a:r>
          </a:p>
          <a:p>
            <a:r>
              <a:rPr lang="en-US" sz="9600" dirty="0"/>
              <a:t>( Baccalaureate | bachelors | bachelor | B.S | BS | BA ) degree</a:t>
            </a:r>
          </a:p>
          <a:p>
            <a:endParaRPr lang="en-US" sz="9600" dirty="0"/>
          </a:p>
          <a:p>
            <a:r>
              <a:rPr lang="en-US" sz="9600" dirty="0"/>
              <a:t>All words mean bachelors: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Semantic Labeling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199" y="4694304"/>
            <a:ext cx="8228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Baccalaureate”, ”bachelors”, ”bachelor” ,”B.S.”, ”B.S”,”BS”,”BA”,”BA/BS”, ”BABS”, ”BSBA”, ”B.A.”, ”4-year”,”4-year”, ”4 year”, ”four year”, ”college”, ”Undergraduate” , ”University”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1818" y="1981200"/>
            <a:ext cx="8228013" cy="4038600"/>
          </a:xfrm>
        </p:spPr>
        <p:txBody>
          <a:bodyPr/>
          <a:lstStyle/>
          <a:p>
            <a:r>
              <a:rPr lang="en-US" sz="2400" dirty="0" smtClean="0"/>
              <a:t>Bachelors degree in computer science or information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Semantic Labeling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96752"/>
              </p:ext>
            </p:extLst>
          </p:nvPr>
        </p:nvGraphicFramePr>
        <p:xfrm>
          <a:off x="858017" y="3886200"/>
          <a:ext cx="72953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605"/>
                <a:gridCol w="930788"/>
                <a:gridCol w="468616"/>
                <a:gridCol w="1955961"/>
                <a:gridCol w="560302"/>
                <a:gridCol w="1637181"/>
                <a:gridCol w="258931"/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0648" y="1736188"/>
            <a:ext cx="8228013" cy="4981575"/>
          </a:xfrm>
        </p:spPr>
        <p:txBody>
          <a:bodyPr/>
          <a:lstStyle/>
          <a:p>
            <a:pPr lvl="0"/>
            <a:r>
              <a:rPr lang="en-US" altLang="zh-CN" sz="2800" dirty="0" smtClean="0"/>
              <a:t>Job finding websites are one of main channels today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There are many job finding websites today.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0648" y="760213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ndeed job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2214"/>
            <a:ext cx="1785938" cy="77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it Monster for Employer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3674114"/>
            <a:ext cx="2128838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4" y="4811160"/>
            <a:ext cx="1701594" cy="546497"/>
          </a:xfrm>
          <a:prstGeom prst="rect">
            <a:avLst/>
          </a:prstGeom>
        </p:spPr>
      </p:pic>
      <p:pic>
        <p:nvPicPr>
          <p:cNvPr id="1030" name="Picture 6" descr="Dice - The career hub for tech™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8" y="3700797"/>
            <a:ext cx="3654923" cy="5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d Jobs and Careers – SimplyHired.com Job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17" y="5084409"/>
            <a:ext cx="2143125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99" y="4414837"/>
            <a:ext cx="2064544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Matching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79814"/>
              </p:ext>
            </p:extLst>
          </p:nvPr>
        </p:nvGraphicFramePr>
        <p:xfrm>
          <a:off x="629251" y="2590800"/>
          <a:ext cx="7456872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690"/>
                <a:gridCol w="882533"/>
                <a:gridCol w="444321"/>
                <a:gridCol w="1854558"/>
                <a:gridCol w="531254"/>
                <a:gridCol w="1767625"/>
                <a:gridCol w="569891"/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70253"/>
              </p:ext>
            </p:extLst>
          </p:nvPr>
        </p:nvGraphicFramePr>
        <p:xfrm>
          <a:off x="381000" y="4724400"/>
          <a:ext cx="8414737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811"/>
                <a:gridCol w="490496"/>
                <a:gridCol w="1393372"/>
                <a:gridCol w="786611"/>
                <a:gridCol w="1838884"/>
                <a:gridCol w="591797"/>
                <a:gridCol w="1185488"/>
                <a:gridCol w="927278"/>
              </a:tblGrid>
              <a:tr h="4648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Similar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5249" y="1908572"/>
            <a:ext cx="802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 DE_LEVEL (, DE_LEVEL)* (or DE_LEVEL)? DEGREE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577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819400"/>
            <a:ext cx="8228013" cy="3048000"/>
          </a:xfrm>
        </p:spPr>
        <p:txBody>
          <a:bodyPr>
            <a:normAutofit/>
          </a:bodyPr>
          <a:lstStyle/>
          <a:p>
            <a:r>
              <a:rPr lang="en-US" sz="2400" dirty="0"/>
              <a:t>The unit of the expression is token or word</a:t>
            </a:r>
          </a:p>
          <a:p>
            <a:r>
              <a:rPr lang="en-US" sz="2400" dirty="0" err="1"/>
              <a:t>seqMatcher</a:t>
            </a:r>
            <a:r>
              <a:rPr lang="en-US" sz="2400" dirty="0"/>
              <a:t> = </a:t>
            </a:r>
            <a:r>
              <a:rPr lang="en-US" sz="2400" dirty="0" err="1"/>
              <a:t>parser.parse</a:t>
            </a:r>
            <a:endParaRPr lang="en-US" sz="2400" dirty="0"/>
          </a:p>
          <a:p>
            <a:r>
              <a:rPr lang="en-US" sz="2400" dirty="0"/>
              <a:t>    ( “ DE_LEVEL (, DE_LEVEL)* (or DE_LEVEL)? DEGREE”)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Regular Expression Over Tokens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336" y="2129877"/>
            <a:ext cx="8228013" cy="4052149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finite state transducer</a:t>
            </a:r>
            <a:r>
              <a:rPr lang="en-US" sz="2400" dirty="0"/>
              <a:t> (</a:t>
            </a:r>
            <a:r>
              <a:rPr lang="en-US" sz="2400" b="1" dirty="0"/>
              <a:t>FST</a:t>
            </a:r>
            <a:r>
              <a:rPr lang="en-US" sz="2400" dirty="0"/>
              <a:t>) is a finite state machine  with two tapes: an input tape and an output tape.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231" y="1071931"/>
            <a:ext cx="723661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Finite </a:t>
            </a:r>
            <a:r>
              <a:rPr lang="en-US" sz="3600" dirty="0" smtClean="0">
                <a:solidFill>
                  <a:schemeClr val="tx1"/>
                </a:solidFill>
              </a:rPr>
              <a:t>Automata Transducers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6" y="3352800"/>
            <a:ext cx="7658206" cy="24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742" y="10668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atching Degree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14600"/>
            <a:ext cx="8228013" cy="4981575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DE-LEVEL,  DE-LEVEL, OR  DE-LEVEL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DEGREE ( IN  </a:t>
            </a:r>
            <a:r>
              <a:rPr lang="en-US" sz="2400" dirty="0" smtClean="0"/>
              <a:t>| OF </a:t>
            </a:r>
            <a:r>
              <a:rPr lang="en-US" sz="2400" dirty="0"/>
              <a:t>) DT MAJOR 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MAJOR-DEGREE  ,  MAJOR-DEGREE OR MAJOR </a:t>
            </a:r>
            <a:r>
              <a:rPr lang="en-US" sz="2400" dirty="0" smtClean="0"/>
              <a:t> </a:t>
            </a:r>
            <a:endParaRPr lang="en-US" sz="24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 DE-LEVEL (, DE-LEVEL)* (OR DE-LEVEL)? BE? PERFER-VBD   </a:t>
            </a:r>
            <a:r>
              <a:rPr lang="en-US" sz="2400" dirty="0" smtClean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MAJOR DEGREE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 smtClean="0"/>
              <a:t> DE_LEVEL </a:t>
            </a:r>
            <a:r>
              <a:rPr lang="en-US" sz="2400" dirty="0"/>
              <a:t>, OR DEGREE_JJ</a:t>
            </a:r>
            <a:r>
              <a:rPr lang="en-US" sz="24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Matchers </a:t>
            </a:r>
            <a:r>
              <a:rPr lang="en-US" dirty="0" smtClean="0">
                <a:solidFill>
                  <a:schemeClr val="tx1"/>
                </a:solidFill>
              </a:rPr>
              <a:t>current support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14600"/>
            <a:ext cx="8348433" cy="36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371600"/>
            <a:ext cx="7752008" cy="12954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Flexibility --  regular expression style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048000"/>
            <a:ext cx="793016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Pattern: DE-LEVEL DEGREE ( IN | OF ) DT? MAJOR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dirty="0" err="1">
                <a:solidFill>
                  <a:schemeClr val="tx1"/>
                </a:solidFill>
              </a:rPr>
              <a:t>seqMatcher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parser.parse</a:t>
            </a:r>
            <a:r>
              <a:rPr lang="en-US" dirty="0">
                <a:solidFill>
                  <a:schemeClr val="tx1"/>
                </a:solidFill>
              </a:rPr>
              <a:t>(”DE-LEVEL DEGREE ( IN | OF ) DT? MAJOR”)</a:t>
            </a:r>
          </a:p>
        </p:txBody>
      </p:sp>
    </p:spTree>
    <p:extLst>
      <p:ext uri="{BB962C8B-B14F-4D97-AF65-F5344CB8AC3E}">
        <p14:creationId xmlns:p14="http://schemas.microsoft.com/office/powerpoint/2010/main" val="14517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09" y="2514600"/>
            <a:ext cx="7790914" cy="2650331"/>
          </a:xfrm>
        </p:spPr>
        <p:txBody>
          <a:bodyPr/>
          <a:lstStyle/>
          <a:p>
            <a:r>
              <a:rPr lang="en-US" sz="2400" dirty="0" smtClean="0"/>
              <a:t>Pattern: </a:t>
            </a:r>
            <a:r>
              <a:rPr lang="en-US" sz="2400" dirty="0"/>
              <a:t>”DE-LEVEL DEGREE (IN | OF) MAJOR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seqMatcher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UnitMatcher</a:t>
            </a:r>
            <a:r>
              <a:rPr lang="en-US" sz="2400" dirty="0"/>
              <a:t>(”DE-LEVEL”) </a:t>
            </a:r>
            <a:r>
              <a:rPr lang="en-US" sz="2400" dirty="0" smtClean="0"/>
              <a:t>+ </a:t>
            </a:r>
            <a:r>
              <a:rPr lang="en-US" sz="2400" dirty="0" err="1" smtClean="0"/>
              <a:t>UnitMatcher</a:t>
            </a:r>
            <a:r>
              <a:rPr lang="en-US" sz="2400" dirty="0"/>
              <a:t>(”DEGREE”) </a:t>
            </a:r>
            <a:r>
              <a:rPr lang="en-US" sz="2400" dirty="0" smtClean="0"/>
              <a:t>+ ( </a:t>
            </a:r>
            <a:r>
              <a:rPr lang="en-US" sz="2400" dirty="0" err="1"/>
              <a:t>UnitMatcher</a:t>
            </a:r>
            <a:r>
              <a:rPr lang="en-US" sz="2400" dirty="0"/>
              <a:t>(”IN”) | </a:t>
            </a:r>
            <a:r>
              <a:rPr lang="en-US" sz="2400" dirty="0" err="1"/>
              <a:t>UnitMatcher</a:t>
            </a:r>
            <a:r>
              <a:rPr lang="en-US" sz="2400" dirty="0"/>
              <a:t>(”OF” ) ) + </a:t>
            </a:r>
            <a:r>
              <a:rPr lang="en-US" sz="2400" dirty="0" err="1"/>
              <a:t>UnitMatcher</a:t>
            </a:r>
            <a:r>
              <a:rPr lang="en-US" sz="2400" dirty="0"/>
              <a:t>(”MAJOR”)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066800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-- </a:t>
            </a:r>
            <a:r>
              <a:rPr lang="en-US" dirty="0" smtClean="0">
                <a:solidFill>
                  <a:schemeClr val="tx1"/>
                </a:solidFill>
              </a:rPr>
              <a:t>connected by algebra  operator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1131094"/>
            <a:ext cx="790575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Flexibility </a:t>
            </a:r>
            <a:r>
              <a:rPr lang="en-US" dirty="0" smtClean="0">
                <a:solidFill>
                  <a:schemeClr val="tx1"/>
                </a:solidFill>
              </a:rPr>
              <a:t>– OO programming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95507"/>
            <a:ext cx="8439151" cy="447913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Pattern: </a:t>
            </a:r>
            <a:r>
              <a:rPr lang="en-US" sz="2400" dirty="0">
                <a:solidFill>
                  <a:schemeClr val="tx1"/>
                </a:solidFill>
              </a:rPr>
              <a:t>”DE-LEVEL DEGREE (IN | OF) MAJOR”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matcher1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(”DE-LEVEL”)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matcher2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(”DEGREE”)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matcher3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(”IN”)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matcher4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(”OF”)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matcher5 = </a:t>
            </a:r>
            <a:r>
              <a:rPr lang="en-US" sz="2400" dirty="0" err="1">
                <a:solidFill>
                  <a:schemeClr val="tx1"/>
                </a:solidFill>
              </a:rPr>
              <a:t>UnitMatcher</a:t>
            </a:r>
            <a:r>
              <a:rPr lang="en-US" sz="2400" dirty="0">
                <a:solidFill>
                  <a:schemeClr val="tx1"/>
                </a:solidFill>
              </a:rPr>
              <a:t>(”MAJOR”)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matcher6 = </a:t>
            </a:r>
            <a:r>
              <a:rPr lang="en-US" sz="2400" dirty="0" err="1">
                <a:solidFill>
                  <a:schemeClr val="tx1"/>
                </a:solidFill>
              </a:rPr>
              <a:t>AlternateMatcher</a:t>
            </a:r>
            <a:r>
              <a:rPr lang="en-US" sz="2400" dirty="0">
                <a:solidFill>
                  <a:schemeClr val="tx1"/>
                </a:solidFill>
              </a:rPr>
              <a:t>([matcher3,matcher4])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seqMatcher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SeqMatcher</a:t>
            </a:r>
            <a:r>
              <a:rPr lang="en-US" sz="2400" dirty="0">
                <a:solidFill>
                  <a:schemeClr val="tx1"/>
                </a:solidFill>
              </a:rPr>
              <a:t>([matcher1, matcher2, matcher6, matcher5])</a:t>
            </a:r>
          </a:p>
        </p:txBody>
      </p:sp>
    </p:spTree>
    <p:extLst>
      <p:ext uri="{BB962C8B-B14F-4D97-AF65-F5344CB8AC3E}">
        <p14:creationId xmlns:p14="http://schemas.microsoft.com/office/powerpoint/2010/main" val="312188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1802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1574" y="2199016"/>
            <a:ext cx="66523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customized in catch function and output function by lambda expression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5419"/>
              </p:ext>
            </p:extLst>
          </p:nvPr>
        </p:nvGraphicFramePr>
        <p:xfrm>
          <a:off x="685798" y="2895600"/>
          <a:ext cx="764857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2854"/>
                <a:gridCol w="905221"/>
                <a:gridCol w="455744"/>
                <a:gridCol w="1902235"/>
                <a:gridCol w="544912"/>
                <a:gridCol w="1813068"/>
                <a:gridCol w="584542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 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BS_LEVEL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MAJOR_CS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MAJOR_INFO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bachelors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degree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Systems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362200"/>
            <a:ext cx="8228013" cy="3581400"/>
          </a:xfrm>
        </p:spPr>
        <p:txBody>
          <a:bodyPr/>
          <a:lstStyle/>
          <a:p>
            <a:r>
              <a:rPr lang="en-US" sz="2800" dirty="0"/>
              <a:t>lambda </a:t>
            </a:r>
            <a:r>
              <a:rPr lang="en-US" sz="2800" dirty="0" smtClean="0"/>
              <a:t>x:x[0] </a:t>
            </a:r>
            <a:r>
              <a:rPr lang="en-US" sz="2800" dirty="0"/>
              <a:t>– </a:t>
            </a:r>
            <a:r>
              <a:rPr lang="en-US" sz="2800" dirty="0" smtClean="0"/>
              <a:t>catch the original text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x:x[2</a:t>
            </a:r>
            <a:r>
              <a:rPr lang="en-US" sz="2800" dirty="0" smtClean="0"/>
              <a:t>]   -- catch the first layer label </a:t>
            </a:r>
          </a:p>
          <a:p>
            <a:endParaRPr lang="en-US" sz="2800" dirty="0" smtClean="0"/>
          </a:p>
          <a:p>
            <a:r>
              <a:rPr lang="en-US" sz="2800" dirty="0" smtClean="0"/>
              <a:t>lambda </a:t>
            </a:r>
            <a:r>
              <a:rPr lang="en-US" sz="2800" dirty="0"/>
              <a:t>x:x[1</a:t>
            </a:r>
            <a:r>
              <a:rPr lang="en-US" sz="2800" dirty="0" smtClean="0"/>
              <a:t>] – output the second layer label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131094"/>
            <a:ext cx="810974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Flexibility – Lambda expression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44" y="2486685"/>
            <a:ext cx="7297293" cy="8661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4437" y="1131094"/>
            <a:ext cx="779091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They all use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5" y="3817382"/>
            <a:ext cx="7134455" cy="803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0" y="5181600"/>
            <a:ext cx="71797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189" y="2724855"/>
            <a:ext cx="7343775" cy="994172"/>
          </a:xfrm>
        </p:spPr>
        <p:txBody>
          <a:bodyPr>
            <a:normAutofit/>
          </a:bodyPr>
          <a:lstStyle/>
          <a:p>
            <a:r>
              <a:rPr lang="en-US" sz="4050" dirty="0">
                <a:solidFill>
                  <a:schemeClr val="tx1"/>
                </a:solidFill>
              </a:rPr>
              <a:t>Similarity Calculation </a:t>
            </a:r>
          </a:p>
        </p:txBody>
      </p:sp>
    </p:spTree>
    <p:extLst>
      <p:ext uri="{BB962C8B-B14F-4D97-AF65-F5344CB8AC3E}">
        <p14:creationId xmlns:p14="http://schemas.microsoft.com/office/powerpoint/2010/main" val="21785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Résumé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Job Description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08656"/>
              </p:ext>
            </p:extLst>
          </p:nvPr>
        </p:nvGraphicFramePr>
        <p:xfrm>
          <a:off x="457200" y="2337766"/>
          <a:ext cx="8229600" cy="3301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03"/>
                <a:gridCol w="3829197"/>
              </a:tblGrid>
              <a:tr h="556369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Part of Résumé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Part of Job Description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</a:tr>
              <a:tr h="27446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B.S. degree in computer science  </a:t>
                      </a:r>
                    </a:p>
                    <a:p>
                      <a:r>
                        <a:rPr lang="en-US" sz="2000" dirty="0" smtClean="0"/>
                        <a:t>    5+ years Java  </a:t>
                      </a:r>
                    </a:p>
                    <a:p>
                      <a:r>
                        <a:rPr lang="en-US" sz="2000" dirty="0" smtClean="0"/>
                        <a:t>    2+ year   C++   </a:t>
                      </a:r>
                    </a:p>
                    <a:p>
                      <a:r>
                        <a:rPr lang="en-US" sz="2000" dirty="0" smtClean="0"/>
                        <a:t>    Some experience in Oracle database  </a:t>
                      </a:r>
                    </a:p>
                    <a:p>
                      <a:r>
                        <a:rPr lang="en-US" sz="2000" dirty="0" smtClean="0"/>
                        <a:t>Other experience like:  </a:t>
                      </a:r>
                    </a:p>
                    <a:p>
                      <a:r>
                        <a:rPr lang="en-US" sz="2000" dirty="0" smtClean="0"/>
                        <a:t>    Hibernate, JBOSS, </a:t>
                      </a:r>
                      <a:r>
                        <a:rPr lang="en-US" sz="2000" dirty="0" err="1" smtClean="0"/>
                        <a:t>JUnit</a:t>
                      </a:r>
                      <a:r>
                        <a:rPr lang="en-US" sz="2000" dirty="0" smtClean="0"/>
                        <a:t>, Tomcat etc.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BS degree above    </a:t>
                      </a:r>
                    </a:p>
                    <a:p>
                      <a:r>
                        <a:rPr lang="en-US" sz="2000" dirty="0" smtClean="0"/>
                        <a:t> 4+ years Java   </a:t>
                      </a:r>
                    </a:p>
                    <a:p>
                      <a:r>
                        <a:rPr lang="en-US" sz="2000" dirty="0" smtClean="0"/>
                        <a:t> Some experience of Python    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Mysql</a:t>
                      </a:r>
                      <a:r>
                        <a:rPr lang="en-US" sz="2000" dirty="0" smtClean="0"/>
                        <a:t>, MS-SQL    </a:t>
                      </a:r>
                    </a:p>
                    <a:p>
                      <a:r>
                        <a:rPr lang="en-US" sz="2000" dirty="0" smtClean="0"/>
                        <a:t> Java web application Server    </a:t>
                      </a:r>
                    </a:p>
                    <a:p>
                      <a:r>
                        <a:rPr lang="en-US" sz="2000" dirty="0" smtClean="0"/>
                        <a:t> OOA/OOD   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33600"/>
            <a:ext cx="8228013" cy="4191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87331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terms in </a:t>
            </a:r>
            <a:r>
              <a:rPr lang="en-US" dirty="0" smtClean="0">
                <a:solidFill>
                  <a:schemeClr val="tx1"/>
                </a:solidFill>
              </a:rPr>
              <a:t>Job Description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4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4929"/>
            <a:ext cx="8228013" cy="4244871"/>
          </a:xfrm>
        </p:spPr>
        <p:txBody>
          <a:bodyPr/>
          <a:lstStyle/>
          <a:p>
            <a:r>
              <a:rPr lang="en-US" sz="2800" dirty="0" smtClean="0"/>
              <a:t>&lt; term </a:t>
            </a:r>
            <a:r>
              <a:rPr lang="en-US" sz="2800" dirty="0"/>
              <a:t>, * , *, </a:t>
            </a:r>
            <a:r>
              <a:rPr lang="en-US" sz="2800" dirty="0" smtClean="0"/>
              <a:t>term &gt;</a:t>
            </a:r>
            <a:endParaRPr lang="en-US" sz="2800" dirty="0"/>
          </a:p>
          <a:p>
            <a:r>
              <a:rPr lang="en-US" sz="2800" dirty="0" smtClean="0"/>
              <a:t>&lt; term </a:t>
            </a:r>
            <a:r>
              <a:rPr lang="en-US" sz="2800" dirty="0"/>
              <a:t>, * , *, and </a:t>
            </a:r>
            <a:r>
              <a:rPr lang="en-US" sz="2800" dirty="0" smtClean="0"/>
              <a:t>term &gt; </a:t>
            </a:r>
          </a:p>
          <a:p>
            <a:r>
              <a:rPr lang="en-US" sz="2800" dirty="0" smtClean="0"/>
              <a:t>Bootstrap approach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Collect fifty initial terms manually, add them  to term list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Using the pattern matching library to find new terms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Checking the found terms on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400" dirty="0" smtClean="0"/>
              <a:t>Adding the new terms in to term list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Pattern in sentences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Bootstrap approach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476056"/>
            <a:ext cx="6478205" cy="2781744"/>
          </a:xfrm>
        </p:spPr>
      </p:pic>
    </p:spTree>
    <p:extLst>
      <p:ext uri="{BB962C8B-B14F-4D97-AF65-F5344CB8AC3E}">
        <p14:creationId xmlns:p14="http://schemas.microsoft.com/office/powerpoint/2010/main" val="18590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190" y="2125267"/>
            <a:ext cx="6450806" cy="6786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2664" y="8382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Dbpedia Page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90" y="2878932"/>
            <a:ext cx="7263661" cy="3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904589" cy="5867400"/>
          </a:xfrm>
        </p:spPr>
      </p:pic>
    </p:spTree>
    <p:extLst>
      <p:ext uri="{BB962C8B-B14F-4D97-AF65-F5344CB8AC3E}">
        <p14:creationId xmlns:p14="http://schemas.microsoft.com/office/powerpoint/2010/main" val="38144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Content-based </a:t>
            </a:r>
            <a:r>
              <a:rPr lang="en-US" dirty="0" smtClean="0"/>
              <a:t>measures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similarity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26840"/>
            <a:ext cx="3755011" cy="70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7" y="3842692"/>
            <a:ext cx="8228013" cy="720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890235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1981200"/>
            <a:ext cx="8228013" cy="4981575"/>
          </a:xfrm>
        </p:spPr>
        <p:txBody>
          <a:bodyPr>
            <a:normAutofit/>
          </a:bodyPr>
          <a:lstStyle/>
          <a:p>
            <a:r>
              <a:rPr lang="en-US" dirty="0"/>
              <a:t>Path-based </a:t>
            </a:r>
            <a:r>
              <a:rPr lang="en-US" dirty="0" smtClean="0"/>
              <a:t>approaches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Feature-based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Content-based </a:t>
            </a:r>
            <a:r>
              <a:rPr lang="en-US" dirty="0" smtClean="0"/>
              <a:t>measures 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881826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Ontology </a:t>
            </a:r>
            <a:r>
              <a:rPr lang="en-US" dirty="0" err="1" smtClean="0">
                <a:solidFill>
                  <a:schemeClr val="tx1"/>
                </a:solidFill>
              </a:rPr>
              <a:t>similarity</a:t>
            </a:r>
            <a:r>
              <a:rPr lang="en-US" altLang="zh-CN" dirty="0" err="1" smtClean="0">
                <a:solidFill>
                  <a:schemeClr val="tx1"/>
                </a:solidFill>
              </a:rPr>
              <a:t>short</a:t>
            </a:r>
            <a:r>
              <a:rPr lang="en-US" altLang="zh-CN" dirty="0" smtClean="0">
                <a:solidFill>
                  <a:schemeClr val="tx1"/>
                </a:solidFill>
              </a:rPr>
              <a:t> coming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26840"/>
            <a:ext cx="3755011" cy="709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87" y="3842692"/>
            <a:ext cx="8228013" cy="720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890235"/>
            <a:ext cx="5421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53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298" y="2263726"/>
            <a:ext cx="8228013" cy="4572000"/>
          </a:xfrm>
        </p:spPr>
        <p:txBody>
          <a:bodyPr/>
          <a:lstStyle/>
          <a:p>
            <a:r>
              <a:rPr lang="en-US" sz="2400" dirty="0"/>
              <a:t>A high-level language such as Java, Groovy, Ruby or Python; we use Java and Groovy extensively</a:t>
            </a:r>
          </a:p>
          <a:p>
            <a:endParaRPr lang="en-US" sz="2400" dirty="0"/>
          </a:p>
          <a:p>
            <a:r>
              <a:rPr lang="en-US" sz="2400" dirty="0"/>
              <a:t>HTML5/CSS3/JavaScript, web standards, jQuery or frameworks like </a:t>
            </a:r>
            <a:r>
              <a:rPr lang="en-US" sz="2400" dirty="0" err="1"/>
              <a:t>AngularJS</a:t>
            </a:r>
            <a:r>
              <a:rPr lang="en-US" sz="2400" dirty="0"/>
              <a:t> would be great</a:t>
            </a:r>
          </a:p>
          <a:p>
            <a:endParaRPr lang="en-US" sz="2400" dirty="0"/>
          </a:p>
          <a:p>
            <a:r>
              <a:rPr lang="en-US" sz="2400" dirty="0"/>
              <a:t>HTML CSS and </a:t>
            </a:r>
            <a:r>
              <a:rPr lang="en-US" sz="2400" dirty="0" err="1"/>
              <a:t>Javascript</a:t>
            </a:r>
            <a:r>
              <a:rPr lang="en-US" sz="2400" dirty="0"/>
              <a:t> a must 4. Experience with AJAX, XML, XSL, XSLT, CSS, JavaScript, JQuery, HTML and Web Services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1082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13612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101" y="2209800"/>
            <a:ext cx="8228013" cy="4981575"/>
          </a:xfrm>
        </p:spPr>
        <p:txBody>
          <a:bodyPr/>
          <a:lstStyle/>
          <a:p>
            <a:r>
              <a:rPr lang="en-US" sz="2400" dirty="0" smtClean="0"/>
              <a:t>When  searching with Java </a:t>
            </a:r>
          </a:p>
          <a:p>
            <a:r>
              <a:rPr lang="en-US" sz="2400" dirty="0" smtClean="0"/>
              <a:t>7000 unranked </a:t>
            </a:r>
            <a:r>
              <a:rPr lang="en-US" sz="2400" dirty="0"/>
              <a:t>jobs </a:t>
            </a:r>
            <a:r>
              <a:rPr lang="en-US" sz="2400" dirty="0" smtClean="0"/>
              <a:t>returned.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many jobs return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result is not </a:t>
            </a:r>
            <a:r>
              <a:rPr lang="en-US" sz="2400" dirty="0" smtClean="0"/>
              <a:t>ranked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Job finding become a tedious work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8101" y="915691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of keyword Searching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96" y="1872332"/>
            <a:ext cx="3475304" cy="3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815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numerator</a:t>
            </a:r>
            <a:r>
              <a:rPr lang="zh-CN" altLang="en-US" sz="2800" dirty="0" smtClean="0"/>
              <a:t>：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ratio of the number of documents in which the two terms exist together </a:t>
            </a:r>
            <a:r>
              <a:rPr lang="en-US" sz="2800" dirty="0" smtClean="0"/>
              <a:t>  </a:t>
            </a:r>
            <a:r>
              <a:rPr lang="en-US" sz="2800" dirty="0"/>
              <a:t>to the number of documents have a least one </a:t>
            </a:r>
            <a:r>
              <a:rPr lang="en-US" sz="2800" dirty="0" smtClean="0"/>
              <a:t>them.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denominator</a:t>
            </a:r>
            <a:r>
              <a:rPr lang="zh-CN" altLang="en-US" sz="2800" dirty="0" smtClean="0"/>
              <a:t>：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average </a:t>
            </a:r>
            <a:r>
              <a:rPr lang="en-US" sz="2800" dirty="0" smtClean="0"/>
              <a:t> log </a:t>
            </a:r>
            <a:r>
              <a:rPr lang="en-US" sz="2800" dirty="0"/>
              <a:t>value of minimum distance </a:t>
            </a:r>
            <a:r>
              <a:rPr lang="en-US" sz="2800" dirty="0" smtClean="0"/>
              <a:t>of </a:t>
            </a:r>
            <a:r>
              <a:rPr lang="en-US" sz="2800" dirty="0"/>
              <a:t>the two terms in documents that have them both.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18708"/>
            <a:ext cx="7343775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Statistical-based Ontology Similarity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1086"/>
            <a:ext cx="5406687" cy="11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14400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Algorithm of Similarity Calculation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948" y="1752599"/>
            <a:ext cx="4217451" cy="45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Similarity between terms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" y="2438400"/>
            <a:ext cx="7052442" cy="34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438400"/>
            <a:ext cx="4724400" cy="38458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9994" y="2438400"/>
            <a:ext cx="8228013" cy="3024188"/>
          </a:xfrm>
        </p:spPr>
        <p:txBody>
          <a:bodyPr/>
          <a:lstStyle/>
          <a:p>
            <a:r>
              <a:rPr lang="en-US" dirty="0" smtClean="0"/>
              <a:t>Accuracy of </a:t>
            </a:r>
            <a:r>
              <a:rPr lang="en-US" dirty="0"/>
              <a:t>Information </a:t>
            </a:r>
            <a:r>
              <a:rPr lang="en-US" dirty="0" smtClean="0"/>
              <a:t>Extraction </a:t>
            </a:r>
            <a:r>
              <a:rPr lang="en-US" altLang="zh-CN" dirty="0" smtClean="0"/>
              <a:t>Comparing to CRF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07" y="1131094"/>
            <a:ext cx="8150944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EVALUATION – Information Extraction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7" y="3810000"/>
            <a:ext cx="7869090" cy="19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438399"/>
            <a:ext cx="8228013" cy="3962400"/>
          </a:xfrm>
        </p:spPr>
        <p:txBody>
          <a:bodyPr/>
          <a:lstStyle/>
          <a:p>
            <a:r>
              <a:rPr lang="en-US" dirty="0"/>
              <a:t>Normalized Discounted Cumulative Gain(NDCG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5474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</a:t>
            </a:r>
            <a:r>
              <a:rPr lang="en-US" dirty="0" smtClean="0">
                <a:solidFill>
                  <a:schemeClr val="tx1"/>
                </a:solidFill>
              </a:rPr>
              <a:t>Ontology Similarity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2059"/>
            <a:ext cx="6813337" cy="11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70" y="2514600"/>
            <a:ext cx="6892730" cy="3813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9641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6296025" cy="43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438400"/>
            <a:ext cx="6096000" cy="41550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Ontology Similarity </a:t>
            </a:r>
          </a:p>
        </p:txBody>
      </p:sp>
    </p:spTree>
    <p:extLst>
      <p:ext uri="{BB962C8B-B14F-4D97-AF65-F5344CB8AC3E}">
        <p14:creationId xmlns:p14="http://schemas.microsoft.com/office/powerpoint/2010/main" val="19942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228013" cy="4191000"/>
          </a:xfrm>
        </p:spPr>
        <p:txBody>
          <a:bodyPr/>
          <a:lstStyle/>
          <a:p>
            <a:r>
              <a:rPr lang="en-US" sz="2700" dirty="0"/>
              <a:t>NDCG </a:t>
            </a:r>
          </a:p>
          <a:p>
            <a:endParaRPr lang="en-US" sz="2700" dirty="0"/>
          </a:p>
          <a:p>
            <a:r>
              <a:rPr lang="en-US" sz="2700" dirty="0" err="1"/>
              <a:t>Precision@K</a:t>
            </a:r>
            <a:r>
              <a:rPr lang="en-US" sz="2700" dirty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proportion of relevant documents in the first </a:t>
            </a:r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102117"/>
            <a:ext cx="8610600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05400"/>
            <a:ext cx="3709015" cy="11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8013" cy="4419600"/>
          </a:xfrm>
        </p:spPr>
        <p:txBody>
          <a:bodyPr/>
          <a:lstStyle/>
          <a:p>
            <a:r>
              <a:rPr lang="en-US" sz="2800" dirty="0" smtClean="0"/>
              <a:t>A résumé has completed personal information </a:t>
            </a:r>
          </a:p>
          <a:p>
            <a:pPr lvl="1"/>
            <a:r>
              <a:rPr lang="en-US" sz="2400" dirty="0" smtClean="0"/>
              <a:t>Education </a:t>
            </a:r>
          </a:p>
          <a:p>
            <a:pPr lvl="1"/>
            <a:r>
              <a:rPr lang="en-US" sz="2400" dirty="0"/>
              <a:t>Work </a:t>
            </a:r>
            <a:r>
              <a:rPr lang="en-US" sz="2400" dirty="0" smtClean="0"/>
              <a:t>experiences</a:t>
            </a:r>
          </a:p>
          <a:p>
            <a:pPr lvl="1"/>
            <a:r>
              <a:rPr lang="en-US" sz="2400" dirty="0" smtClean="0"/>
              <a:t>Skills 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Finding similarity between résumés and jobs</a:t>
            </a:r>
          </a:p>
          <a:p>
            <a:r>
              <a:rPr lang="en-US" sz="2800" dirty="0" smtClean="0"/>
              <a:t>Ranking the jobs by their similarity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 idea of </a:t>
            </a:r>
            <a:r>
              <a:rPr lang="en-US" dirty="0" err="1" smtClean="0">
                <a:solidFill>
                  <a:schemeClr val="tx1"/>
                </a:solidFill>
              </a:rPr>
              <a:t>JobFinder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8013" cy="4114800"/>
          </a:xfrm>
        </p:spPr>
        <p:txBody>
          <a:bodyPr/>
          <a:lstStyle/>
          <a:p>
            <a:r>
              <a:rPr lang="en-US" dirty="0" err="1"/>
              <a:t>Kullback-Leibler</a:t>
            </a:r>
            <a:r>
              <a:rPr lang="en-US" dirty="0"/>
              <a:t> </a:t>
            </a:r>
            <a:r>
              <a:rPr lang="en-US" dirty="0" smtClean="0"/>
              <a:t>divergence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8" y="3200400"/>
            <a:ext cx="8090735" cy="14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126" y="1752600"/>
            <a:ext cx="8228013" cy="4419600"/>
          </a:xfrm>
        </p:spPr>
        <p:txBody>
          <a:bodyPr/>
          <a:lstStyle/>
          <a:p>
            <a:r>
              <a:rPr lang="en-US" sz="2800" dirty="0" smtClean="0"/>
              <a:t>T</a:t>
            </a:r>
            <a:r>
              <a:rPr lang="en-US" altLang="zh-CN" sz="2800" dirty="0" smtClean="0"/>
              <a:t>F</a:t>
            </a:r>
            <a:r>
              <a:rPr lang="en-US" sz="2800" dirty="0" smtClean="0"/>
              <a:t>-IDF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 smtClean="0"/>
              <a:t>TF is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term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frequency </a:t>
            </a:r>
          </a:p>
          <a:p>
            <a:r>
              <a:rPr lang="en-US" altLang="zh-CN" sz="2800" dirty="0" smtClean="0"/>
              <a:t>IDF </a:t>
            </a:r>
            <a:r>
              <a:rPr lang="en-US" altLang="zh-CN" sz="2800" dirty="0"/>
              <a:t>is the inverse document frequency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3514913"/>
            <a:ext cx="4218236" cy="717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57" y="4529773"/>
            <a:ext cx="3979069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271" y="1676400"/>
            <a:ext cx="8228013" cy="4981575"/>
          </a:xfrm>
        </p:spPr>
        <p:txBody>
          <a:bodyPr/>
          <a:lstStyle/>
          <a:p>
            <a:r>
              <a:rPr lang="en-US" dirty="0"/>
              <a:t>Okapi BM25: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query Q, containing the keywords q1,...,</a:t>
            </a:r>
            <a:r>
              <a:rPr lang="en-US" dirty="0" err="1"/>
              <a:t>qn</a:t>
            </a:r>
            <a:r>
              <a:rPr lang="en-US" dirty="0"/>
              <a:t>, the </a:t>
            </a:r>
            <a:r>
              <a:rPr lang="en-US" dirty="0" smtClean="0"/>
              <a:t>BM25 score </a:t>
            </a:r>
            <a:r>
              <a:rPr lang="en-US" dirty="0"/>
              <a:t>of a document 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Models to Compare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4" y="3858221"/>
            <a:ext cx="765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987" y="2514600"/>
            <a:ext cx="8228013" cy="3146326"/>
          </a:xfrm>
        </p:spPr>
        <p:txBody>
          <a:bodyPr/>
          <a:lstStyle/>
          <a:p>
            <a:r>
              <a:rPr lang="en-US" dirty="0" smtClean="0"/>
              <a:t>5 résumés </a:t>
            </a:r>
          </a:p>
          <a:p>
            <a:r>
              <a:rPr lang="en-US" dirty="0" smtClean="0"/>
              <a:t>100 jobs </a:t>
            </a:r>
          </a:p>
          <a:p>
            <a:r>
              <a:rPr lang="en-US" dirty="0" smtClean="0"/>
              <a:t>Relevance value manually assigned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912" y="1102117"/>
            <a:ext cx="6772275" cy="9941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Experiment Setup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0800"/>
            <a:ext cx="8130824" cy="3276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575" y="1131094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752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58" y="2209800"/>
            <a:ext cx="8618333" cy="34641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9677399" cy="994172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EVALUATION – System Performance </a:t>
            </a:r>
          </a:p>
        </p:txBody>
      </p:sp>
    </p:spTree>
    <p:extLst>
      <p:ext uri="{BB962C8B-B14F-4D97-AF65-F5344CB8AC3E}">
        <p14:creationId xmlns:p14="http://schemas.microsoft.com/office/powerpoint/2010/main" val="5942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455" y="2667000"/>
            <a:ext cx="8228013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9455" y="1066800"/>
            <a:ext cx="7343775" cy="99417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510" y="2286000"/>
            <a:ext cx="8228013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for Information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complex job and </a:t>
            </a:r>
            <a:r>
              <a:rPr lang="en-US" dirty="0" smtClean="0">
                <a:solidFill>
                  <a:schemeClr val="tx1"/>
                </a:solidFill>
              </a:rPr>
              <a:t>Résumé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Using hybrid recommendation techniques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750" y="990600"/>
            <a:ext cx="8228013" cy="70167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smtClean="0">
                <a:solidFill>
                  <a:srgbClr val="5F5F5F"/>
                </a:solidFill>
              </a:rPr>
              <a:t>Acknowledgements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93542" y="1981200"/>
            <a:ext cx="8229600" cy="411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Tracy Hammond (Chair)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Anxiao Jiang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Dr. </a:t>
            </a:r>
            <a:r>
              <a:rPr lang="de-DE" altLang="en-US" sz="3000" dirty="0" smtClean="0">
                <a:solidFill>
                  <a:srgbClr val="000000"/>
                </a:solidFill>
              </a:rPr>
              <a:t>Daniel W. Goldberg </a:t>
            </a:r>
            <a:r>
              <a:rPr lang="en-US" altLang="en-US" sz="3000" dirty="0" smtClean="0">
                <a:solidFill>
                  <a:srgbClr val="000000"/>
                </a:solidFill>
              </a:rPr>
              <a:t>(Committee </a:t>
            </a:r>
            <a:r>
              <a:rPr lang="en-US" altLang="en-US" sz="3000" dirty="0">
                <a:solidFill>
                  <a:srgbClr val="000000"/>
                </a:solidFill>
              </a:rPr>
              <a:t>member)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</a:rPr>
              <a:t>Members of Sketch Recognition Lab</a:t>
            </a:r>
          </a:p>
          <a:p>
            <a:pPr marL="0" indent="0" eaLnBrk="1" hangingPunct="1">
              <a:spcBef>
                <a:spcPts val="600"/>
              </a:spcBef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1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000" b="1" dirty="0" smtClean="0">
                <a:solidFill>
                  <a:srgbClr val="5F5F5F"/>
                </a:solidFill>
              </a:rPr>
              <a:t>Reference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ACM. (2012)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Acm</a:t>
            </a:r>
            <a:r>
              <a:rPr lang="en-US" altLang="en-US" sz="1600" dirty="0" smtClean="0">
                <a:solidFill>
                  <a:srgbClr val="000000"/>
                </a:solidFill>
              </a:rPr>
              <a:t> computing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classication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system. [Online]. Available: http://www.acm.org/about/class/2012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A. V.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Aho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J. D. Ullman, Foundations of computer science. Computer Science Press New York, 1992, vol. 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T. Al-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Otaibi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M.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Ykhlef</a:t>
            </a:r>
            <a:r>
              <a:rPr lang="en-US" altLang="en-US" sz="1600" dirty="0" smtClean="0">
                <a:solidFill>
                  <a:srgbClr val="000000"/>
                </a:solidFill>
              </a:rPr>
              <a:t>, \A survey of job recommender systems," International Journal of the Physical Sciences, vol. 7, no. 29, pp. 5127{5142, 2012.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D. E.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Appelt</a:t>
            </a:r>
            <a:r>
              <a:rPr lang="en-US" altLang="en-US" sz="1600" dirty="0" smtClean="0">
                <a:solidFill>
                  <a:srgbClr val="000000"/>
                </a:solidFill>
              </a:rPr>
              <a:t> and B.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Onyshkevych</a:t>
            </a:r>
            <a:r>
              <a:rPr lang="en-US" altLang="en-US" sz="1600" dirty="0" smtClean="0">
                <a:solidFill>
                  <a:srgbClr val="000000"/>
                </a:solidFill>
              </a:rPr>
              <a:t>, \The common pattern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specication</a:t>
            </a:r>
            <a:r>
              <a:rPr lang="en-US" altLang="en-US" sz="1600" dirty="0" smtClean="0">
                <a:solidFill>
                  <a:srgbClr val="000000"/>
                </a:solidFill>
              </a:rPr>
              <a:t> language," in Proceedings of a workshop on held at Baltimore, Maryland: October 13-15, 1998. Association for Computational Linguistics, 1998, pp. 23{30.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S. Bird,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Nltk</a:t>
            </a:r>
            <a:r>
              <a:rPr lang="en-US" altLang="en-US" sz="1600" dirty="0" smtClean="0">
                <a:solidFill>
                  <a:srgbClr val="000000"/>
                </a:solidFill>
              </a:rPr>
              <a:t>: the natural language toolkit," in Proceedings of the COLING/ACL on Interactive presentation sessions. Association for Computational Linguistics, 2006, pp. 69 - 72.</a:t>
            </a:r>
          </a:p>
          <a:p>
            <a:pPr eaLnBrk="1" hangingPunct="1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</a:rPr>
              <a:t>C.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Bizer</a:t>
            </a:r>
            <a:r>
              <a:rPr lang="en-US" altLang="en-US" sz="1600" dirty="0" smtClean="0">
                <a:solidFill>
                  <a:srgbClr val="000000"/>
                </a:solidFill>
              </a:rPr>
              <a:t>, J. Lehmann, G.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Kobilarov</a:t>
            </a:r>
            <a:r>
              <a:rPr lang="en-US" altLang="en-US" sz="1600" dirty="0" smtClean="0">
                <a:solidFill>
                  <a:srgbClr val="000000"/>
                </a:solidFill>
              </a:rPr>
              <a:t>, S. Auer, C. Becker, R. 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Cyganiak</a:t>
            </a:r>
            <a:r>
              <a:rPr lang="en-US" altLang="en-US" sz="1600" dirty="0" smtClean="0">
                <a:solidFill>
                  <a:srgbClr val="000000"/>
                </a:solidFill>
              </a:rPr>
              <a:t>, and S. Hellmann, \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Dbpedia</a:t>
            </a:r>
            <a:r>
              <a:rPr lang="en-US" altLang="en-US" sz="1600" dirty="0" smtClean="0">
                <a:solidFill>
                  <a:srgbClr val="000000"/>
                </a:solidFill>
              </a:rPr>
              <a:t>-a crystallization point for the web of data," Web Semantics: science, services and agents on the world wide web, vol. 7, no. 3, pp.154-165, 2009.</a:t>
            </a:r>
          </a:p>
        </p:txBody>
      </p:sp>
    </p:spTree>
    <p:extLst>
      <p:ext uri="{BB962C8B-B14F-4D97-AF65-F5344CB8AC3E}">
        <p14:creationId xmlns:p14="http://schemas.microsoft.com/office/powerpoint/2010/main" val="2449278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73772"/>
            <a:ext cx="67722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Job Finder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 descr="http://new-cdn.financialsamurai.com.s3.amazonaws.com/wp-content/uploads/2011/01/good_resum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14" y="1999569"/>
            <a:ext cx="2482360" cy="35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85" y="1671637"/>
            <a:ext cx="4086225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右箭头 16"/>
          <p:cNvSpPr/>
          <p:nvPr/>
        </p:nvSpPr>
        <p:spPr>
          <a:xfrm>
            <a:off x="3759874" y="3509807"/>
            <a:ext cx="912713" cy="384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911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57200" y="754063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endParaRPr lang="en-US" sz="4000" b="1" smtClean="0">
              <a:solidFill>
                <a:srgbClr val="5F5F5F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  <a:tab pos="1017111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750"/>
              </a:spcBef>
              <a:buFont typeface="Times New Roman" charset="0"/>
              <a:buNone/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750"/>
              </a:spcBef>
              <a:buFont typeface="Times New Roman" charset="0"/>
              <a:buNone/>
              <a:defRPr/>
            </a:pPr>
            <a:r>
              <a:rPr lang="en-US" sz="4800" dirty="0" smtClean="0">
                <a:solidFill>
                  <a:srgbClr val="000000"/>
                </a:solidFill>
              </a:rPr>
              <a:t>Thank you</a:t>
            </a:r>
            <a:endParaRPr lang="en-US" sz="4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6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76425"/>
            <a:ext cx="8228013" cy="4981575"/>
          </a:xfrm>
        </p:spPr>
        <p:txBody>
          <a:bodyPr/>
          <a:lstStyle/>
          <a:p>
            <a:r>
              <a:rPr lang="en-US" sz="2400" dirty="0"/>
              <a:t>A résumé – job matching system</a:t>
            </a:r>
          </a:p>
          <a:p>
            <a:r>
              <a:rPr lang="en-US" sz="2400" dirty="0"/>
              <a:t>A finite state transducer based tool for information extraction</a:t>
            </a:r>
          </a:p>
          <a:p>
            <a:r>
              <a:rPr lang="en-US" sz="2400" dirty="0"/>
              <a:t>A semi-automatic approach to collect technical terms</a:t>
            </a:r>
          </a:p>
          <a:p>
            <a:r>
              <a:rPr lang="en-US" sz="2400" dirty="0"/>
              <a:t>A statistical-based ontology similarity measure</a:t>
            </a:r>
          </a:p>
          <a:p>
            <a:r>
              <a:rPr lang="en-US" sz="2400" dirty="0"/>
              <a:t>Combined keyword searching and model matching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25690"/>
            <a:ext cx="7343775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Contribution of our 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133600"/>
            <a:ext cx="8311662" cy="426720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/>
              <a:t>Content-based </a:t>
            </a:r>
            <a:r>
              <a:rPr lang="en-US" sz="8600" dirty="0" smtClean="0"/>
              <a:t>Recommendation (CBR)</a:t>
            </a:r>
            <a:endParaRPr lang="en-US" sz="8600" dirty="0"/>
          </a:p>
          <a:p>
            <a:pPr lvl="1"/>
            <a:r>
              <a:rPr lang="en-US" sz="7400" dirty="0"/>
              <a:t>Suggesting items that have similar content information to the corresponding users</a:t>
            </a:r>
          </a:p>
          <a:p>
            <a:r>
              <a:rPr lang="en-US" sz="8600" dirty="0"/>
              <a:t>Collaborative Filtering Recommendation (CFR). </a:t>
            </a:r>
            <a:endParaRPr lang="en-US" sz="8600" dirty="0" smtClean="0"/>
          </a:p>
          <a:p>
            <a:pPr lvl="1"/>
            <a:r>
              <a:rPr lang="en-US" sz="7400" dirty="0" smtClean="0"/>
              <a:t>Finding </a:t>
            </a:r>
            <a:r>
              <a:rPr lang="en-US" sz="7400" dirty="0"/>
              <a:t>similar users who have the same taste with the target user </a:t>
            </a:r>
            <a:r>
              <a:rPr lang="en-US" sz="7400" dirty="0" smtClean="0"/>
              <a:t>and recommends </a:t>
            </a:r>
            <a:r>
              <a:rPr lang="en-US" sz="7400" dirty="0"/>
              <a:t>items based on what the similar </a:t>
            </a:r>
            <a:r>
              <a:rPr lang="en-US" sz="7400" dirty="0" smtClean="0"/>
              <a:t>users</a:t>
            </a:r>
          </a:p>
          <a:p>
            <a:r>
              <a:rPr lang="en-US" sz="8600" dirty="0" smtClean="0"/>
              <a:t>Knowledge-based </a:t>
            </a:r>
            <a:r>
              <a:rPr lang="en-US" sz="8600" dirty="0"/>
              <a:t>Recommendation (KBR)</a:t>
            </a:r>
          </a:p>
          <a:p>
            <a:pPr lvl="1"/>
            <a:r>
              <a:rPr lang="en-US" sz="6200" dirty="0" smtClean="0"/>
              <a:t>Rules </a:t>
            </a:r>
            <a:r>
              <a:rPr lang="en-US" sz="6200" dirty="0"/>
              <a:t>and patterns obtained from the functional knowledge of how a specific item meets the requirement of a particular </a:t>
            </a:r>
            <a:r>
              <a:rPr lang="en-US" sz="6200" dirty="0" smtClean="0"/>
              <a:t>use</a:t>
            </a:r>
          </a:p>
          <a:p>
            <a:r>
              <a:rPr lang="en-US" sz="8600" dirty="0" smtClean="0"/>
              <a:t>Hybrid </a:t>
            </a:r>
            <a:r>
              <a:rPr lang="en-US" sz="8600" dirty="0"/>
              <a:t>Recommendation </a:t>
            </a:r>
          </a:p>
          <a:p>
            <a:pPr lvl="1"/>
            <a:endParaRPr lang="en-US" dirty="0"/>
          </a:p>
          <a:p>
            <a:pPr lvl="1"/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343775" cy="99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Previous work -- </a:t>
            </a:r>
            <a:r>
              <a:rPr lang="en-US" dirty="0" smtClean="0">
                <a:solidFill>
                  <a:schemeClr val="tx1"/>
                </a:solidFill>
              </a:rPr>
              <a:t> Recommender </a:t>
            </a:r>
            <a:r>
              <a:rPr lang="en-US" dirty="0">
                <a:solidFill>
                  <a:schemeClr val="tx1"/>
                </a:solidFill>
              </a:rPr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270412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1877</Words>
  <Application>Microsoft Office PowerPoint</Application>
  <PresentationFormat>On-screen Show (4:3)</PresentationFormat>
  <Paragraphs>397</Paragraphs>
  <Slides>70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ＭＳ Ｐゴシック</vt:lpstr>
      <vt:lpstr>Arial</vt:lpstr>
      <vt:lpstr>Times New Roman</vt:lpstr>
      <vt:lpstr>Wingdings</vt:lpstr>
      <vt:lpstr>Office Theme</vt:lpstr>
      <vt:lpstr>JOBFINDER:  A PERSONALIZED Résumé-JOB MATCHING SYSTEM</vt:lpstr>
      <vt:lpstr>PowerPoint Presentation</vt:lpstr>
      <vt:lpstr>Motivation</vt:lpstr>
      <vt:lpstr>They all use keyword Searching</vt:lpstr>
      <vt:lpstr>Problems of keyword Searching</vt:lpstr>
      <vt:lpstr>Main idea of JobFinder</vt:lpstr>
      <vt:lpstr>Job Finder</vt:lpstr>
      <vt:lpstr>Contribution of our works</vt:lpstr>
      <vt:lpstr>Previous work --  Recommender Systems </vt:lpstr>
      <vt:lpstr>Previous work -- CASPER </vt:lpstr>
      <vt:lpstr>Previous work -- CASPER </vt:lpstr>
      <vt:lpstr>Previous work – Hybrid Recommender System</vt:lpstr>
      <vt:lpstr>Previous work – Hybrid Recommender System</vt:lpstr>
      <vt:lpstr>Previous work – Hybrid Recommender System</vt:lpstr>
      <vt:lpstr>Previous work – IBM PROSPECT</vt:lpstr>
      <vt:lpstr>Previous work -- PROSPECT</vt:lpstr>
      <vt:lpstr>Previous work – HP Resource Planning Tool </vt:lpstr>
      <vt:lpstr>Previous work – Problems</vt:lpstr>
      <vt:lpstr>Problem Definition  </vt:lpstr>
      <vt:lpstr>Problem Definition </vt:lpstr>
      <vt:lpstr>Problem Definition </vt:lpstr>
      <vt:lpstr>System Architecture</vt:lpstr>
      <vt:lpstr>System Interface</vt:lpstr>
      <vt:lpstr>Information Extraction</vt:lpstr>
      <vt:lpstr>Extracting the models  </vt:lpstr>
      <vt:lpstr>Information Extraction Stages</vt:lpstr>
      <vt:lpstr>Some sentences from Job Description</vt:lpstr>
      <vt:lpstr>Semantic Labeling</vt:lpstr>
      <vt:lpstr>Semantic Labeling</vt:lpstr>
      <vt:lpstr>Pattern Matching </vt:lpstr>
      <vt:lpstr>Regular Expression Over Tokens</vt:lpstr>
      <vt:lpstr>Finite Automata Transducers</vt:lpstr>
      <vt:lpstr>Patterns Matching Degree</vt:lpstr>
      <vt:lpstr>Matchers current support </vt:lpstr>
      <vt:lpstr>Flexibility --  regular expression style </vt:lpstr>
      <vt:lpstr>Flexibility -- connected by algebra  operator</vt:lpstr>
      <vt:lpstr>Flexibility – OO programming style</vt:lpstr>
      <vt:lpstr>Flexibility</vt:lpstr>
      <vt:lpstr>Flexibility – Lambda expression </vt:lpstr>
      <vt:lpstr>Similarity Calculation </vt:lpstr>
      <vt:lpstr>Résumé and Job Description</vt:lpstr>
      <vt:lpstr>How to Find terms in Job Description </vt:lpstr>
      <vt:lpstr>Pattern in sentences </vt:lpstr>
      <vt:lpstr>Bootstrap approach </vt:lpstr>
      <vt:lpstr>Dbpedia Page </vt:lpstr>
      <vt:lpstr>PowerPoint Presentation</vt:lpstr>
      <vt:lpstr>Ontology similarity</vt:lpstr>
      <vt:lpstr>Ontology similarityshort coming </vt:lpstr>
      <vt:lpstr>Statistical-based Ontology Similarity Measure</vt:lpstr>
      <vt:lpstr>Statistical-based Ontology Similarity Measure</vt:lpstr>
      <vt:lpstr>Algorithm of Similarity Calculation</vt:lpstr>
      <vt:lpstr>Similarity between terms </vt:lpstr>
      <vt:lpstr>EVALUATION – Information Extraction </vt:lpstr>
      <vt:lpstr>EVALUATION – Information Extraction </vt:lpstr>
      <vt:lpstr>EVALUATION – Ontology Similarity </vt:lpstr>
      <vt:lpstr>EVALUATION – Ontology Similarity </vt:lpstr>
      <vt:lpstr>EVALUATION – Ontology Similarity </vt:lpstr>
      <vt:lpstr>EVALUATION – Ontology Similarity </vt:lpstr>
      <vt:lpstr>EVALUATION – System Performance </vt:lpstr>
      <vt:lpstr>Models to Compare</vt:lpstr>
      <vt:lpstr>Models to Compare</vt:lpstr>
      <vt:lpstr>Models to Compare</vt:lpstr>
      <vt:lpstr>Experiment Setup </vt:lpstr>
      <vt:lpstr>EVALUATION – System Performance </vt:lpstr>
      <vt:lpstr>EVALUATION – System Performance </vt:lpstr>
      <vt:lpstr>Summary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bpaulson</dc:creator>
  <cp:lastModifiedBy>郭世强</cp:lastModifiedBy>
  <cp:revision>397</cp:revision>
  <cp:lastPrinted>2012-06-25T20:32:36Z</cp:lastPrinted>
  <dcterms:created xsi:type="dcterms:W3CDTF">2008-08-18T16:27:39Z</dcterms:created>
  <dcterms:modified xsi:type="dcterms:W3CDTF">2014-12-02T05:48:37Z</dcterms:modified>
</cp:coreProperties>
</file>