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359" r:id="rId3"/>
    <p:sldId id="260" r:id="rId4"/>
    <p:sldId id="262" r:id="rId5"/>
    <p:sldId id="263" r:id="rId6"/>
    <p:sldId id="264" r:id="rId7"/>
    <p:sldId id="265" r:id="rId8"/>
    <p:sldId id="369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370" r:id="rId19"/>
    <p:sldId id="339" r:id="rId20"/>
    <p:sldId id="378" r:id="rId21"/>
    <p:sldId id="368" r:id="rId22"/>
    <p:sldId id="285" r:id="rId23"/>
    <p:sldId id="377" r:id="rId24"/>
    <p:sldId id="371" r:id="rId25"/>
    <p:sldId id="280" r:id="rId26"/>
    <p:sldId id="279" r:id="rId27"/>
    <p:sldId id="283" r:id="rId28"/>
    <p:sldId id="372" r:id="rId29"/>
    <p:sldId id="284" r:id="rId30"/>
    <p:sldId id="286" r:id="rId31"/>
    <p:sldId id="330" r:id="rId32"/>
    <p:sldId id="383" r:id="rId33"/>
    <p:sldId id="382" r:id="rId34"/>
    <p:sldId id="290" r:id="rId35"/>
    <p:sldId id="385" r:id="rId36"/>
    <p:sldId id="289" r:id="rId37"/>
    <p:sldId id="291" r:id="rId38"/>
    <p:sldId id="292" r:id="rId39"/>
    <p:sldId id="294" r:id="rId40"/>
    <p:sldId id="333" r:id="rId41"/>
    <p:sldId id="384" r:id="rId42"/>
    <p:sldId id="373" r:id="rId43"/>
    <p:sldId id="357" r:id="rId44"/>
    <p:sldId id="386" r:id="rId45"/>
    <p:sldId id="305" r:id="rId46"/>
    <p:sldId id="332" r:id="rId47"/>
    <p:sldId id="306" r:id="rId48"/>
    <p:sldId id="335" r:id="rId49"/>
    <p:sldId id="375" r:id="rId50"/>
    <p:sldId id="388" r:id="rId51"/>
    <p:sldId id="353" r:id="rId52"/>
    <p:sldId id="354" r:id="rId53"/>
    <p:sldId id="355" r:id="rId54"/>
    <p:sldId id="356" r:id="rId55"/>
    <p:sldId id="389" r:id="rId56"/>
    <p:sldId id="376" r:id="rId57"/>
    <p:sldId id="362" r:id="rId58"/>
    <p:sldId id="364" r:id="rId59"/>
    <p:sldId id="365" r:id="rId60"/>
    <p:sldId id="366" r:id="rId61"/>
    <p:sldId id="367" r:id="rId62"/>
    <p:sldId id="374" r:id="rId63"/>
    <p:sldId id="310" r:id="rId64"/>
    <p:sldId id="311" r:id="rId65"/>
    <p:sldId id="379" r:id="rId66"/>
    <p:sldId id="313" r:id="rId67"/>
    <p:sldId id="314" r:id="rId68"/>
    <p:sldId id="390" r:id="rId69"/>
    <p:sldId id="315" r:id="rId70"/>
    <p:sldId id="380" r:id="rId71"/>
    <p:sldId id="381" r:id="rId72"/>
    <p:sldId id="317" r:id="rId73"/>
    <p:sldId id="318" r:id="rId74"/>
    <p:sldId id="319" r:id="rId75"/>
    <p:sldId id="320" r:id="rId76"/>
    <p:sldId id="321" r:id="rId77"/>
    <p:sldId id="349" r:id="rId78"/>
    <p:sldId id="352" r:id="rId79"/>
    <p:sldId id="350" r:id="rId80"/>
    <p:sldId id="351" r:id="rId81"/>
    <p:sldId id="323" r:id="rId82"/>
    <p:sldId id="391" r:id="rId83"/>
    <p:sldId id="324" r:id="rId84"/>
    <p:sldId id="325" r:id="rId85"/>
    <p:sldId id="326" r:id="rId86"/>
  </p:sldIdLst>
  <p:sldSz cx="9144000" cy="6858000" type="screen4x3"/>
  <p:notesSz cx="9144000" cy="6858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819" autoAdjust="0"/>
  </p:normalViewPr>
  <p:slideViewPr>
    <p:cSldViewPr>
      <p:cViewPr varScale="1">
        <p:scale>
          <a:sx n="69" d="100"/>
          <a:sy n="69" d="100"/>
        </p:scale>
        <p:origin x="149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2/24/2015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7413" cy="25701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3257550"/>
            <a:ext cx="7313084" cy="308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179484" y="6513910"/>
            <a:ext cx="3960283" cy="34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5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 smtClean="0"/>
              <a:t>Anxiao</a:t>
            </a:r>
            <a:r>
              <a:rPr lang="en-US" sz="2400" dirty="0" smtClean="0"/>
              <a:t> Jiang </a:t>
            </a:r>
            <a:r>
              <a:rPr lang="en-US" sz="2400" dirty="0"/>
              <a:t>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8011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RésuMatcher</a:t>
            </a:r>
            <a:r>
              <a:rPr lang="en-US" dirty="0" smtClean="0"/>
              <a:t> </a:t>
            </a:r>
            <a:r>
              <a:rPr lang="en-US" dirty="0"/>
              <a:t>: A PERSONALIZED RÉ</a:t>
            </a:r>
            <a:r>
              <a:rPr lang="en-US" altLang="zh-CN" dirty="0"/>
              <a:t>SUM</a:t>
            </a:r>
            <a:r>
              <a:rPr lang="en-US" dirty="0"/>
              <a:t>É – JOB </a:t>
            </a:r>
            <a:r>
              <a:rPr lang="en-US" dirty="0" smtClean="0"/>
              <a:t>MATCHING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 smtClean="0"/>
              <a:t>Existing System: 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/>
          <a:lstStyle/>
          <a:p>
            <a:r>
              <a:rPr lang="en-US" sz="2400" b="1" dirty="0" smtClean="0"/>
              <a:t>CASPER’s ranking technique: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 smtClean="0"/>
              <a:t>(how strong is job j for user t compared to all users)</a:t>
            </a:r>
          </a:p>
          <a:p>
            <a:endParaRPr lang="en-US" sz="2400" dirty="0" smtClean="0"/>
          </a:p>
          <a:p>
            <a:r>
              <a:rPr lang="en-US" sz="2400" dirty="0" smtClean="0"/>
              <a:t>Shortcomings </a:t>
            </a:r>
            <a:r>
              <a:rPr lang="en-US" sz="2400" dirty="0"/>
              <a:t>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07126"/>
            <a:ext cx="7896109" cy="994172"/>
          </a:xfrm>
        </p:spPr>
        <p:txBody>
          <a:bodyPr/>
          <a:lstStyle/>
          <a:p>
            <a:r>
              <a:rPr lang="en-US" dirty="0" smtClean="0"/>
              <a:t>Exiting System: CASPER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133600"/>
            <a:ext cx="3801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Where: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 and t: Two users 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Items(p):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P: all users in system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j: item to be recommended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Hybrid Recommender System: 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Content – based Recommendation </a:t>
            </a:r>
            <a:endParaRPr lang="en-US" sz="2400" dirty="0"/>
          </a:p>
          <a:p>
            <a:pPr marL="1257300" lvl="2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Similarity </a:t>
            </a:r>
            <a:r>
              <a:rPr lang="en-US" dirty="0"/>
              <a:t>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Collaborative Filtering </a:t>
            </a:r>
            <a:r>
              <a:rPr lang="en-US" sz="2400" dirty="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System: Hybrid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System: Hybrid </a:t>
            </a:r>
            <a:r>
              <a:rPr lang="en-US" dirty="0"/>
              <a:t>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Filters </a:t>
            </a:r>
            <a:r>
              <a:rPr lang="en-US" sz="2800" dirty="0"/>
              <a:t>the candidates </a:t>
            </a:r>
            <a:r>
              <a:rPr lang="en-US" sz="2800" dirty="0" smtClean="0"/>
              <a:t>using 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4172"/>
          </a:xfrm>
        </p:spPr>
        <p:txBody>
          <a:bodyPr/>
          <a:lstStyle/>
          <a:p>
            <a:r>
              <a:rPr lang="en-US" dirty="0" smtClean="0"/>
              <a:t>Existing System: IBM Prospect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8077200" cy="994172"/>
          </a:xfrm>
        </p:spPr>
        <p:txBody>
          <a:bodyPr/>
          <a:lstStyle/>
          <a:p>
            <a:r>
              <a:rPr lang="en-US" dirty="0" smtClean="0"/>
              <a:t>Existing System: IBM Prospect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System: HP </a:t>
            </a:r>
            <a:r>
              <a:rPr lang="en-US" dirty="0"/>
              <a:t>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</a:t>
            </a:r>
            <a:r>
              <a:rPr lang="en-US" sz="2800" b="1" i="1" dirty="0"/>
              <a:t>only </a:t>
            </a:r>
            <a:r>
              <a:rPr lang="en-US" sz="2800" b="1" i="1" dirty="0" smtClean="0"/>
              <a:t>process </a:t>
            </a:r>
            <a:r>
              <a:rPr lang="en-US" sz="2800" b="1" i="1" dirty="0"/>
              <a:t>structured </a:t>
            </a:r>
            <a:r>
              <a:rPr lang="en-US" sz="2800" b="1" i="1" dirty="0" smtClean="0"/>
              <a:t>or synthetic data  </a:t>
            </a:r>
            <a:endParaRPr lang="en-US" sz="2800" b="1" i="1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</a:t>
            </a:r>
            <a:r>
              <a:rPr lang="en-US" sz="2800" b="1" i="1" dirty="0"/>
              <a:t>designed for </a:t>
            </a:r>
            <a:r>
              <a:rPr lang="en-US" sz="2800" b="1" i="1" dirty="0" smtClean="0"/>
              <a:t>recruiters </a:t>
            </a:r>
            <a:r>
              <a:rPr lang="en-US" sz="2800" dirty="0" smtClean="0"/>
              <a:t>not job seekers</a:t>
            </a:r>
            <a:endParaRPr lang="en-US" sz="2800" b="1" i="1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</a:t>
            </a:r>
            <a:r>
              <a:rPr lang="en-US" sz="2800" dirty="0" smtClean="0"/>
              <a:t>grained, requiring </a:t>
            </a:r>
            <a:r>
              <a:rPr lang="en-US" sz="2800" b="1" i="1" dirty="0" smtClean="0"/>
              <a:t>exact matching</a:t>
            </a:r>
            <a:r>
              <a:rPr lang="en-US" sz="2800" dirty="0" smtClean="0"/>
              <a:t>.  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To calculate the similarity values between a user’s résumé and the job description.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</a:t>
            </a:r>
            <a:r>
              <a:rPr lang="en-US" sz="2800" dirty="0" smtClean="0"/>
              <a:t>to input their personal information into forms by hand.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Likewise, 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into forms by hand.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</a:t>
            </a:r>
            <a:r>
              <a:rPr lang="en-US" sz="2800" dirty="0" smtClean="0"/>
              <a:t>need to </a:t>
            </a:r>
            <a:r>
              <a:rPr lang="en-US" sz="2800" dirty="0"/>
              <a:t>extract information from </a:t>
            </a:r>
            <a:r>
              <a:rPr lang="en-US" sz="2800" dirty="0" smtClean="0"/>
              <a:t>the </a:t>
            </a:r>
            <a:r>
              <a:rPr lang="en-US" sz="2800" b="1" i="1" dirty="0" smtClean="0"/>
              <a:t>unstructured text data source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do we effectively </a:t>
            </a:r>
            <a:r>
              <a:rPr lang="en-US" sz="2800" dirty="0"/>
              <a:t>extract résumé </a:t>
            </a:r>
            <a:r>
              <a:rPr lang="en-US" sz="2800" dirty="0" smtClean="0"/>
              <a:t>and job information from 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do we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a résumé and a job.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994172"/>
          </a:xfrm>
        </p:spPr>
        <p:txBody>
          <a:bodyPr/>
          <a:lstStyle/>
          <a:p>
            <a:r>
              <a:rPr lang="en-US" dirty="0" smtClean="0"/>
              <a:t>Difficulties with Unstructured 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single concept </a:t>
            </a:r>
            <a:r>
              <a:rPr lang="en-US" b="1" i="1" dirty="0" smtClean="0">
                <a:solidFill>
                  <a:schemeClr val="tx1"/>
                </a:solidFill>
              </a:rPr>
              <a:t>can be expressed in many ways</a:t>
            </a:r>
            <a:r>
              <a:rPr lang="en-US" dirty="0" smtClean="0">
                <a:solidFill>
                  <a:schemeClr val="tx1"/>
                </a:solidFill>
              </a:rPr>
              <a:t>, leading to a combinatorial explosion of possible phrases for the same concept.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example, some words that mean bachelor’s are: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Undergraduate, 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Which one could express using the pattern below: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But the pattern becomes too large to list every possibility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</a:t>
            </a:r>
            <a:r>
              <a:rPr lang="en-US" dirty="0" smtClean="0"/>
              <a:t>vs. </a:t>
            </a:r>
            <a:r>
              <a:rPr lang="en-US" dirty="0"/>
              <a:t>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25805"/>
              </p:ext>
            </p:extLst>
          </p:nvPr>
        </p:nvGraphicFramePr>
        <p:xfrm>
          <a:off x="457200" y="1828800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562600"/>
            <a:ext cx="777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with word matching: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know that Oracle and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are related but the system would not.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" y="1850231"/>
            <a:ext cx="7049708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Sample sentences of degree information: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Extracting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950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</a:p>
                    <a:p>
                      <a:r>
                        <a:rPr lang="en-US" sz="1400" dirty="0" smtClean="0"/>
                        <a:t>(short for degree level)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Labeling Used In Pattern Matching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15061"/>
              </p:ext>
            </p:extLst>
          </p:nvPr>
        </p:nvGraphicFramePr>
        <p:xfrm>
          <a:off x="838200" y="35814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37" y="5715000"/>
            <a:ext cx="724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sing the 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Semantic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7170"/>
              </p:ext>
            </p:extLst>
          </p:nvPr>
        </p:nvGraphicFramePr>
        <p:xfrm>
          <a:off x="322662" y="1828800"/>
          <a:ext cx="8534400" cy="4282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727"/>
                <a:gridCol w="1957431"/>
                <a:gridCol w="1644242"/>
              </a:tblGrid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8378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( IN | OF ) 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PREFER_VBD | PREFER_JJ )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HIGHER_JJ ) ? ( DEGREE_JJ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Our Own </a:t>
            </a:r>
            <a:r>
              <a:rPr lang="en-US" dirty="0" err="1" smtClean="0"/>
              <a:t>RegEx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Encoded using a finite state transducer model, allowing us to translate the sentences into phrases meaningful to our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49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</a:t>
            </a:r>
            <a:r>
              <a:rPr lang="en-US" altLang="zh-CN" dirty="0" smtClean="0"/>
              <a:t>State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RegEx</a:t>
            </a:r>
            <a:r>
              <a:rPr lang="en-US" dirty="0" smtClean="0"/>
              <a:t> Library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9143999" cy="1295400"/>
          </a:xfrm>
        </p:spPr>
        <p:txBody>
          <a:bodyPr/>
          <a:lstStyle/>
          <a:p>
            <a:r>
              <a:rPr lang="en-US" dirty="0" smtClean="0"/>
              <a:t>Advantages of our </a:t>
            </a:r>
            <a:r>
              <a:rPr lang="en-US" dirty="0" err="1" smtClean="0"/>
              <a:t>RegEx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Our library offers </a:t>
            </a:r>
            <a:r>
              <a:rPr lang="en-US" b="1" i="1" dirty="0" smtClean="0">
                <a:solidFill>
                  <a:schemeClr val="tx1"/>
                </a:solidFill>
              </a:rPr>
              <a:t>flexibility</a:t>
            </a:r>
            <a:r>
              <a:rPr lang="en-US" dirty="0" smtClean="0">
                <a:solidFill>
                  <a:schemeClr val="tx1"/>
                </a:solidFill>
              </a:rPr>
              <a:t> in creating regular expressions. There are three ways to create a pattern: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Pattern: </a:t>
            </a:r>
            <a:r>
              <a:rPr lang="en-US" sz="2000" dirty="0">
                <a:solidFill>
                  <a:srgbClr val="0066FF"/>
                </a:solidFill>
              </a:rPr>
              <a:t>DE-LEVEL DEGREE ( IN | OF ) MAJOR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1) As a r</a:t>
            </a:r>
            <a:r>
              <a:rPr lang="en-US" dirty="0" smtClean="0">
                <a:solidFill>
                  <a:schemeClr val="tx1"/>
                </a:solidFill>
              </a:rPr>
              <a:t>egular expression </a:t>
            </a:r>
            <a:endParaRPr lang="en-US" dirty="0"/>
          </a:p>
          <a:p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2) Connected by algebraic operators</a:t>
            </a:r>
            <a:endParaRPr lang="en-US" dirty="0" smtClean="0">
              <a:solidFill>
                <a:srgbClr val="0066FF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(”DE_LEVEL”) +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+ (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3) Using object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riented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rogramming style (next slide)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err="1" smtClean="0"/>
              <a:t>RegEx</a:t>
            </a:r>
            <a:r>
              <a:rPr lang="en-US" dirty="0" smtClean="0"/>
              <a:t> Library: OO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Methods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 (simplicity)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Compared to: 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which is 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) using Viterbi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Processed Similarly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Semantic labeling and pattern matching used for other types of information, not just degrees: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E.g.: majors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5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similarity between different nodes in the ontology?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83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0" indent="0">
              <a:buClr>
                <a:srgbClr val="C00000"/>
              </a:buClr>
            </a:pPr>
            <a:r>
              <a:rPr lang="en-US" sz="2400" dirty="0" smtClean="0"/>
              <a:t>We can automatically learn skill similarity from the sentences themselves using statistical measures.</a:t>
            </a:r>
          </a:p>
          <a:p>
            <a:pPr marL="0" indent="0">
              <a:buClr>
                <a:srgbClr val="C00000"/>
              </a:buClr>
            </a:pP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</a:t>
            </a:r>
            <a:r>
              <a:rPr lang="en-US" sz="2400" dirty="0" smtClean="0"/>
              <a:t>Services</a:t>
            </a:r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Computation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We can use a statistical based measure to automatically determine skill similarity using the following guidelines: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Related </a:t>
            </a:r>
            <a:r>
              <a:rPr lang="en-US" sz="2800" b="1" i="1" dirty="0"/>
              <a:t>skills always exist in the job </a:t>
            </a:r>
            <a:r>
              <a:rPr lang="en-US" sz="2800" b="1" i="1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The smaller the distance between two skills, the closer the relationship between them.  </a:t>
            </a:r>
            <a:endParaRPr lang="en-US" sz="2800" b="1" i="1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Computation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</a:t>
            </a:r>
            <a:r>
              <a:rPr lang="en-US" sz="2800" dirty="0" smtClean="0"/>
              <a:t>skills exist </a:t>
            </a:r>
            <a:r>
              <a:rPr lang="en-US" sz="2800" dirty="0"/>
              <a:t>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skills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Equation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Automatically Calculated 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81200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Our Idea: Use Résumé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construct our ontology as automatically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 smtClean="0"/>
              <a:t>Example Skill Sentences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8288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Bootstrapping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 50 initial terms manually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Find new terms using pattern matching library and regex expression: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TERM , * , *, (AND)? TERM </a:t>
            </a:r>
            <a:endParaRPr lang="en-US" sz="2000" dirty="0" smtClean="0"/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err="1" smtClean="0"/>
              <a:t>Dbpedia</a:t>
            </a:r>
            <a:r>
              <a:rPr lang="en-US" dirty="0" smtClean="0"/>
              <a:t> has an API to return an xml description of the term, including technical </a:t>
            </a:r>
            <a:r>
              <a:rPr lang="en-US" dirty="0"/>
              <a:t>categories like software, programming language and so on. </a:t>
            </a:r>
            <a:endParaRPr lang="en-US" dirty="0" smtClean="0"/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 the new terms to term list based on information from </a:t>
            </a:r>
            <a:r>
              <a:rPr lang="en-US" sz="2400" dirty="0" err="1" smtClean="0"/>
              <a:t>Dbpedia</a:t>
            </a:r>
            <a:endParaRPr lang="en-US" sz="2400" dirty="0" smtClean="0"/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801474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Automatically Extracting Terms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62777"/>
            <a:ext cx="7792067" cy="99417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Dbpedia</a:t>
            </a:r>
            <a:r>
              <a:rPr lang="en-US" dirty="0" smtClean="0"/>
              <a:t> Page on XSL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0" indent="0">
              <a:buClr>
                <a:srgbClr val="C00000"/>
              </a:buClr>
            </a:pPr>
            <a:r>
              <a:rPr lang="en-US" sz="2400" dirty="0" smtClean="0"/>
              <a:t>Initial list included: Java, Python, JavaScript, HTML , CSS, and some other well known skills. We were able to obtain the rest using our bootstrapping technique:</a:t>
            </a:r>
          </a:p>
          <a:p>
            <a:pPr marL="0" indent="0">
              <a:buClr>
                <a:srgbClr val="C00000"/>
              </a:buClr>
            </a:pPr>
            <a:endParaRPr lang="en-US" sz="24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 smtClean="0"/>
              <a:t>Automatically Extracting Terms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535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</a:t>
                </a:r>
                <a:r>
                  <a:rPr lang="en-US" sz="2400" dirty="0" smtClean="0"/>
                  <a:t>model</a:t>
                </a:r>
                <a:endParaRPr lang="en-US" sz="24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feature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8013" cy="5046901"/>
              </a:xfrm>
              <a:blipFill rotWithShape="1">
                <a:blip r:embed="rId2"/>
                <a:stretch>
                  <a:fillRect b="-5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</a:t>
            </a:r>
            <a:r>
              <a:rPr lang="en-US" dirty="0"/>
              <a:t>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4343400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343400"/>
                <a:ext cx="6248400" cy="1721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dirty="0" smtClean="0"/>
              <a:t>Screenshot of Our System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J</a:t>
            </a:r>
            <a:r>
              <a:rPr lang="en-US" sz="2400" dirty="0" smtClean="0"/>
              <a:t>ob Role (Developer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Administrator)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Job Level </a:t>
            </a:r>
            <a:r>
              <a:rPr lang="en-US" sz="2400" dirty="0" smtClean="0"/>
              <a:t>(Junior</a:t>
            </a:r>
            <a:r>
              <a:rPr lang="en-US" sz="2400" dirty="0"/>
              <a:t>, </a:t>
            </a:r>
            <a:r>
              <a:rPr lang="en-US" sz="2400" dirty="0" smtClean="0"/>
              <a:t>Senior </a:t>
            </a:r>
            <a:r>
              <a:rPr lang="en-US" sz="2400" dirty="0"/>
              <a:t>and </a:t>
            </a:r>
            <a:r>
              <a:rPr lang="en-US" sz="2400" dirty="0" smtClean="0"/>
              <a:t>Architect</a:t>
            </a:r>
            <a:r>
              <a:rPr lang="en-US" sz="2400" dirty="0"/>
              <a:t>)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Programming language (Python, Java, C++)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Summation </a:t>
            </a:r>
            <a:r>
              <a:rPr lang="en-US" altLang="zh-CN" sz="2400" dirty="0"/>
              <a:t>of similarity all </a:t>
            </a:r>
            <a:r>
              <a:rPr lang="en-US" altLang="zh-CN" sz="2400" dirty="0" smtClean="0"/>
              <a:t>the fields between job and </a:t>
            </a:r>
            <a:r>
              <a:rPr lang="en-US" sz="2400" dirty="0" smtClean="0"/>
              <a:t>résumé (.25 for each found similarity, totaling a max of 1)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If there are several job titles in the </a:t>
            </a:r>
            <a:r>
              <a:rPr lang="en-US" sz="2400" dirty="0" smtClean="0"/>
              <a:t>résumé, we return the one with </a:t>
            </a:r>
            <a:r>
              <a:rPr lang="en-US" sz="2400" dirty="0"/>
              <a:t>maximum </a:t>
            </a:r>
            <a:r>
              <a:rPr lang="en-US" altLang="zh-CN" sz="2400" dirty="0"/>
              <a:t>similarity </a:t>
            </a:r>
            <a:r>
              <a:rPr lang="en-US" altLang="zh-CN" sz="2400" dirty="0" smtClean="0"/>
              <a:t>value.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2349" y="4191306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Otherwise,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 (computed during the ontology similarity phase).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6611223" cy="127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4233430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20" y="5278717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8928"/>
            <a:ext cx="6792446" cy="10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107005" cy="2286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Comparison of our </a:t>
            </a:r>
            <a:r>
              <a:rPr lang="en-US" sz="2800" dirty="0" err="1" smtClean="0"/>
              <a:t>RegEx</a:t>
            </a:r>
            <a:r>
              <a:rPr lang="en-US" sz="2800" dirty="0" smtClean="0"/>
              <a:t> Library and Semantic Labeling Methods to: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Conditional </a:t>
            </a:r>
            <a:r>
              <a:rPr lang="en-US" altLang="zh-CN" sz="2000" dirty="0"/>
              <a:t>Random Fields (CRFs)</a:t>
            </a:r>
            <a:r>
              <a:rPr lang="en-US" sz="2000" dirty="0"/>
              <a:t> Model</a:t>
            </a:r>
          </a:p>
          <a:p>
            <a:pPr marL="1257300" lvl="2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Used CRF</a:t>
            </a:r>
            <a:r>
              <a:rPr lang="en-US" sz="1600" dirty="0"/>
              <a:t>++ </a:t>
            </a:r>
            <a:r>
              <a:rPr lang="en-US" sz="1600" dirty="0" smtClean="0"/>
              <a:t>[T </a:t>
            </a:r>
            <a:r>
              <a:rPr lang="en-US" sz="1600" dirty="0" err="1" smtClean="0"/>
              <a:t>Kudoh</a:t>
            </a:r>
            <a:r>
              <a:rPr lang="en-US" sz="1600" dirty="0" smtClean="0"/>
              <a:t>, Software</a:t>
            </a:r>
            <a:r>
              <a:rPr lang="en-US" sz="1600" dirty="0"/>
              <a:t>]</a:t>
            </a:r>
          </a:p>
          <a:p>
            <a:pPr marL="1257300" lvl="2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/>
              <a:t>200 </a:t>
            </a:r>
            <a:r>
              <a:rPr lang="en-US" altLang="zh-CN" sz="1600" dirty="0" smtClean="0"/>
              <a:t>labeled sentences to train the CRFs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94172"/>
          </a:xfrm>
        </p:spPr>
        <p:txBody>
          <a:bodyPr/>
          <a:lstStyle/>
          <a:p>
            <a:r>
              <a:rPr lang="en-US" dirty="0" smtClean="0"/>
              <a:t>Information </a:t>
            </a:r>
            <a:r>
              <a:rPr lang="en-US" dirty="0"/>
              <a:t>Extraction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86400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76400"/>
                <a:ext cx="8686800" cy="4724401"/>
              </a:xfrm>
            </p:spPr>
            <p:txBody>
              <a:bodyPr/>
              <a:lstStyle/>
              <a:p>
                <a:r>
                  <a:rPr lang="en-US" sz="2800" dirty="0"/>
                  <a:t>Discounted Cumulative Gain </a:t>
                </a:r>
                <a:r>
                  <a:rPr lang="en-US" sz="2800" dirty="0" smtClean="0"/>
                  <a:t>(DCG)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76400"/>
                <a:ext cx="8686800" cy="4724401"/>
              </a:xfrm>
              <a:blipFill rotWithShape="1">
                <a:blip r:embed="rId3"/>
                <a:stretch>
                  <a:fillRect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834193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9904"/>
              </p:ext>
            </p:extLst>
          </p:nvPr>
        </p:nvGraphicFramePr>
        <p:xfrm>
          <a:off x="486412" y="2196570"/>
          <a:ext cx="8505187" cy="4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029"/>
                <a:gridCol w="1771959"/>
                <a:gridCol w="1752600"/>
                <a:gridCol w="3657599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</a:p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  <a:r>
                        <a:rPr lang="en-US" sz="2400" b="1" baseline="0" dirty="0" smtClean="0"/>
                        <a:t> Similarity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Human Labeled Relevance</a:t>
                      </a:r>
                    </a:p>
                    <a:p>
                      <a:r>
                        <a:rPr lang="en-US" sz="2400" b="1" dirty="0" smtClean="0"/>
                        <a:t>(5 is best, 1</a:t>
                      </a:r>
                      <a:r>
                        <a:rPr lang="en-US" sz="2400" b="1" baseline="0" dirty="0" smtClean="0"/>
                        <a:t> is worst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24750"/>
              </p:ext>
            </p:extLst>
          </p:nvPr>
        </p:nvGraphicFramePr>
        <p:xfrm>
          <a:off x="457200" y="2286000"/>
          <a:ext cx="8305800" cy="4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828800"/>
                <a:gridCol w="1752600"/>
                <a:gridCol w="342900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</a:p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  <a:r>
                        <a:rPr lang="en-US" sz="2400" b="1" baseline="0" dirty="0" smtClean="0"/>
                        <a:t> Similarity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Human Labeled Relevance</a:t>
                      </a:r>
                    </a:p>
                    <a:p>
                      <a:r>
                        <a:rPr lang="en-US" sz="2400" b="1" dirty="0" smtClean="0"/>
                        <a:t>(5 is best, 1</a:t>
                      </a:r>
                      <a:r>
                        <a:rPr lang="en-US" sz="2400" b="1" baseline="0" dirty="0" smtClean="0"/>
                        <a:t> is worst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696335"/>
            <a:ext cx="8534400" cy="701675"/>
          </a:xfrm>
        </p:spPr>
        <p:txBody>
          <a:bodyPr/>
          <a:lstStyle/>
          <a:p>
            <a:r>
              <a:rPr lang="en-US" dirty="0" smtClean="0"/>
              <a:t>Evaluation of Complete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compare our job-resume matching system with three other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Kullback-Leibler</a:t>
            </a:r>
            <a:r>
              <a:rPr lang="en-US" sz="2400" dirty="0" smtClean="0"/>
              <a:t> divergence (KL)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TF-IDF weighting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Okapi BM25 bag of words model</a:t>
            </a:r>
          </a:p>
          <a:p>
            <a:pPr marL="0" indent="0"/>
            <a:endParaRPr lang="en-US" sz="2400" dirty="0" smtClean="0"/>
          </a:p>
          <a:p>
            <a:pPr marL="0" indent="0"/>
            <a:r>
              <a:rPr lang="en-US" sz="2400" dirty="0" smtClean="0"/>
              <a:t>For each we compute </a:t>
            </a:r>
            <a:r>
              <a:rPr lang="en-US" sz="2400" dirty="0" err="1" smtClean="0"/>
              <a:t>Precision@k</a:t>
            </a:r>
            <a:r>
              <a:rPr lang="en-US" sz="2400" dirty="0" smtClean="0"/>
              <a:t> and NDCG.</a:t>
            </a:r>
          </a:p>
          <a:p>
            <a:pPr marL="0" indent="0"/>
            <a:r>
              <a:rPr lang="en-US" sz="2400" dirty="0" smtClean="0"/>
              <a:t>IDCG (ideal DCG) is manually determined by the sorted average relevance values given by 10 human rankers matching resumes to jobs.</a:t>
            </a:r>
          </a:p>
        </p:txBody>
      </p:sp>
    </p:spTree>
    <p:extLst>
      <p:ext uri="{BB962C8B-B14F-4D97-AF65-F5344CB8AC3E}">
        <p14:creationId xmlns:p14="http://schemas.microsoft.com/office/powerpoint/2010/main" val="4252857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</a:t>
            </a:r>
            <a:r>
              <a:rPr lang="en-US" dirty="0" smtClean="0"/>
              <a:t>Matching Precision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</a:t>
            </a:r>
            <a:r>
              <a:rPr lang="en-US" sz="2400" dirty="0" smtClean="0"/>
              <a:t>to </a:t>
            </a:r>
            <a:r>
              <a:rPr lang="en-US" sz="2400" dirty="0"/>
              <a:t>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57874" cy="4038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57874" cy="4038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79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Intuition Behind Measure: How well does this job approximate this resume, or vice-versa.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</a:t>
                </a:r>
                <a:r>
                  <a:rPr lang="en-US" altLang="zh-CN" sz="2400" dirty="0" smtClean="0"/>
                  <a:t>that 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document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Weighting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 Weighting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</a:t>
            </a:r>
            <a:r>
              <a:rPr lang="en-US" dirty="0" smtClean="0"/>
              <a:t>BM25 Bag of Words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057400"/>
            <a:ext cx="75422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 human judges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IDCG </a:t>
            </a:r>
            <a:r>
              <a:rPr lang="en-US" dirty="0"/>
              <a:t>(ideal DCG) is manually determined by the sorted average relevance values given </a:t>
            </a:r>
            <a:r>
              <a:rPr lang="en-US" dirty="0" smtClean="0"/>
              <a:t>by </a:t>
            </a:r>
            <a:r>
              <a:rPr lang="en-US" dirty="0"/>
              <a:t>human </a:t>
            </a:r>
            <a:r>
              <a:rPr lang="en-US" dirty="0" smtClean="0"/>
              <a:t>judges </a:t>
            </a:r>
            <a:r>
              <a:rPr lang="en-US" dirty="0"/>
              <a:t>matching resumes to jobs.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71492"/>
              </p:ext>
            </p:extLst>
          </p:nvPr>
        </p:nvGraphicFramePr>
        <p:xfrm>
          <a:off x="838200" y="3124200"/>
          <a:ext cx="7535785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System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0.82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30608"/>
              </p:ext>
            </p:extLst>
          </p:nvPr>
        </p:nvGraphicFramePr>
        <p:xfrm>
          <a:off x="838200" y="3200400"/>
          <a:ext cx="7535785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0.66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733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Used keywords search in </a:t>
            </a:r>
            <a:r>
              <a:rPr lang="en-US" dirty="0" err="1" smtClean="0"/>
              <a:t>Indeed.com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Collected the front 100 search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Imported the jobs to our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Used our system to re-rank the results</a:t>
            </a:r>
            <a:r>
              <a:rPr lang="en-US" altLang="zh-CN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Both systems are judged against human assigned rankings and compared.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26425"/>
              </p:ext>
            </p:extLst>
          </p:nvPr>
        </p:nvGraphicFramePr>
        <p:xfrm>
          <a:off x="442210" y="3124200"/>
          <a:ext cx="81422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205933"/>
                <a:gridCol w="1828800"/>
                <a:gridCol w="1295400"/>
                <a:gridCol w="218369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10.86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27.80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24.85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47.06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0.83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51.97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73.33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351127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114931"/>
                <a:gridCol w="187889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 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646865"/>
              </p:ext>
            </p:extLst>
          </p:nvPr>
        </p:nvGraphicFramePr>
        <p:xfrm>
          <a:off x="457200" y="3429000"/>
          <a:ext cx="81422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190943"/>
                <a:gridCol w="1905000"/>
                <a:gridCol w="1295400"/>
                <a:gridCol w="212248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45.57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66.70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Build a more complex job and </a:t>
            </a:r>
            <a:r>
              <a:rPr lang="en-US" sz="2800" dirty="0">
                <a:solidFill>
                  <a:schemeClr val="tx1"/>
                </a:solidFill>
              </a:rPr>
              <a:t>résumé model to support job responsibilities and company characteristics </a:t>
            </a:r>
            <a:r>
              <a:rPr lang="en-US" sz="2800" dirty="0" smtClean="0">
                <a:solidFill>
                  <a:schemeClr val="tx1"/>
                </a:solidFill>
              </a:rPr>
              <a:t>(size, dress code, etc.)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Improve searching speed by prior clustering of job types to reduce the the number of comparison by filtering out clearly not related résumés.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Use hybrid recommendation techniques to further increase accuracy, combining other methods with this ours.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Created a </a:t>
            </a:r>
            <a:r>
              <a:rPr lang="en-US" sz="2400" dirty="0"/>
              <a:t>résumé </a:t>
            </a:r>
            <a:r>
              <a:rPr lang="en-US" sz="2400" dirty="0" smtClean="0"/>
              <a:t>to </a:t>
            </a:r>
            <a:r>
              <a:rPr lang="en-US" sz="2400" dirty="0"/>
              <a:t>job matching </a:t>
            </a:r>
            <a:r>
              <a:rPr lang="en-US" sz="2400" dirty="0" smtClean="0"/>
              <a:t>system that out-performs existing websites and methods.</a:t>
            </a:r>
            <a:endParaRPr lang="en-US" sz="24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94172"/>
          </a:xfrm>
        </p:spPr>
        <p:txBody>
          <a:bodyPr/>
          <a:lstStyle/>
          <a:p>
            <a:r>
              <a:rPr lang="en-US" dirty="0"/>
              <a:t>Techniques for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 selected.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23015</TotalTime>
  <Words>3568</Words>
  <Application>Microsoft Office PowerPoint</Application>
  <PresentationFormat>On-screen Show (4:3)</PresentationFormat>
  <Paragraphs>925</Paragraphs>
  <Slides>85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RésuMatcher : A PERSONALIZED RÉSUMÉ – JOB MATCHING SYSTEM</vt:lpstr>
      <vt:lpstr>Table of Contents</vt:lpstr>
      <vt:lpstr>Motivation</vt:lpstr>
      <vt:lpstr>Problems of Keyword Searching</vt:lpstr>
      <vt:lpstr>Our Idea: Use Résumé as Query</vt:lpstr>
      <vt:lpstr>Screenshot of Our System</vt:lpstr>
      <vt:lpstr>Contributions of our works</vt:lpstr>
      <vt:lpstr>Table of Contents</vt:lpstr>
      <vt:lpstr>Techniques for Recommendation</vt:lpstr>
      <vt:lpstr>Existing System: CASPER </vt:lpstr>
      <vt:lpstr>Exiting System: CASPER </vt:lpstr>
      <vt:lpstr>Existing System: Hybrid System</vt:lpstr>
      <vt:lpstr>Existing System: Hybrid System</vt:lpstr>
      <vt:lpstr>Existing System: IBM Prospect</vt:lpstr>
      <vt:lpstr>Existing System: IBM Prospect</vt:lpstr>
      <vt:lpstr>Existing System: HP Resource Planning Tool </vt:lpstr>
      <vt:lpstr>Problems in Previous Work </vt:lpstr>
      <vt:lpstr>Table of Contents</vt:lpstr>
      <vt:lpstr>Problem Definition </vt:lpstr>
      <vt:lpstr>HCI Consideration </vt:lpstr>
      <vt:lpstr>Challenges </vt:lpstr>
      <vt:lpstr>Difficulties with Unstructured Text</vt:lpstr>
      <vt:lpstr>Résumé vs.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Extracting Information</vt:lpstr>
      <vt:lpstr>Semantic Labeling</vt:lpstr>
      <vt:lpstr>Semantic Labeling Used In Pattern Matching</vt:lpstr>
      <vt:lpstr>More Degree Matching Examples </vt:lpstr>
      <vt:lpstr>More Semantic Labels</vt:lpstr>
      <vt:lpstr>Patterns for Matching Degrees</vt:lpstr>
      <vt:lpstr>Coded Our Own RegEx Library</vt:lpstr>
      <vt:lpstr>Finite State Transducer</vt:lpstr>
      <vt:lpstr>Our RegEx Library Functions</vt:lpstr>
      <vt:lpstr>Advantages of our RegEx Library</vt:lpstr>
      <vt:lpstr>RegEx Library: OO Style</vt:lpstr>
      <vt:lpstr>Advantages of Methods</vt:lpstr>
      <vt:lpstr>Other Data Processed Similarly</vt:lpstr>
      <vt:lpstr>Table of Contents</vt:lpstr>
      <vt:lpstr>PowerPoint Presentation</vt:lpstr>
      <vt:lpstr>Ontology Problem Definition</vt:lpstr>
      <vt:lpstr>Skill Similarity Computation</vt:lpstr>
      <vt:lpstr>Skill Similarity Computation</vt:lpstr>
      <vt:lpstr>Skill Similarity Equation</vt:lpstr>
      <vt:lpstr>Automatically Calculated Similarity Values between Skills</vt:lpstr>
      <vt:lpstr>Table of Contents</vt:lpstr>
      <vt:lpstr>Problem Definition</vt:lpstr>
      <vt:lpstr>Example Skill Sentences</vt:lpstr>
      <vt:lpstr>Automatically Extracting Terms</vt:lpstr>
      <vt:lpstr>Bootstrap Approach </vt:lpstr>
      <vt:lpstr>Example Dbpedia Page on XSL </vt:lpstr>
      <vt:lpstr>Automatically Extracting Terms</vt:lpstr>
      <vt:lpstr>Table of Contents</vt:lpstr>
      <vt:lpstr>Model Similarity</vt:lpstr>
      <vt:lpstr>Model Similarity - Major</vt:lpstr>
      <vt:lpstr>Model Similarity - Degree</vt:lpstr>
      <vt:lpstr>Model Similarity - Job Title</vt:lpstr>
      <vt:lpstr>Model Similarity - Skills</vt:lpstr>
      <vt:lpstr>Table of Contents</vt:lpstr>
      <vt:lpstr>Information Extraction Evaluation</vt:lpstr>
      <vt:lpstr>Ontology Similarity Evaluation</vt:lpstr>
      <vt:lpstr>Ontology Similarity – NDCG </vt:lpstr>
      <vt:lpstr>Ontology Similarity </vt:lpstr>
      <vt:lpstr>Ontology Similarity </vt:lpstr>
      <vt:lpstr>Evaluation of Complete System</vt:lpstr>
      <vt:lpstr> Résumé – Job Matching Precision</vt:lpstr>
      <vt:lpstr>Kullback-Leibler Divergence</vt:lpstr>
      <vt:lpstr>TF-IDF Weighting Factor</vt:lpstr>
      <vt:lpstr>TF-IDF Weighting Factor</vt:lpstr>
      <vt:lpstr>Okapi BM25 Bag of Words Model</vt:lpstr>
      <vt:lpstr>Experimental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Contributions of our works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899</cp:revision>
  <cp:lastPrinted>2012-06-25T20:32:36Z</cp:lastPrinted>
  <dcterms:created xsi:type="dcterms:W3CDTF">2008-08-18T16:27:39Z</dcterms:created>
  <dcterms:modified xsi:type="dcterms:W3CDTF">2015-02-25T15:37:02Z</dcterms:modified>
</cp:coreProperties>
</file>