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68"/>
  </p:notesMasterIdLst>
  <p:handoutMasterIdLst>
    <p:handoutMasterId r:id="rId69"/>
  </p:handoutMasterIdLst>
  <p:sldIdLst>
    <p:sldId id="265" r:id="rId3"/>
    <p:sldId id="266" r:id="rId4"/>
    <p:sldId id="267" r:id="rId5"/>
    <p:sldId id="268" r:id="rId6"/>
    <p:sldId id="332" r:id="rId7"/>
    <p:sldId id="324" r:id="rId8"/>
    <p:sldId id="325" r:id="rId9"/>
    <p:sldId id="269" r:id="rId10"/>
    <p:sldId id="270" r:id="rId11"/>
    <p:sldId id="348" r:id="rId12"/>
    <p:sldId id="351" r:id="rId13"/>
    <p:sldId id="352" r:id="rId14"/>
    <p:sldId id="350" r:id="rId15"/>
    <p:sldId id="346" r:id="rId16"/>
    <p:sldId id="349" r:id="rId17"/>
    <p:sldId id="347" r:id="rId18"/>
    <p:sldId id="353" r:id="rId19"/>
    <p:sldId id="271" r:id="rId20"/>
    <p:sldId id="272" r:id="rId21"/>
    <p:sldId id="273" r:id="rId22"/>
    <p:sldId id="274" r:id="rId23"/>
    <p:sldId id="275" r:id="rId24"/>
    <p:sldId id="343" r:id="rId25"/>
    <p:sldId id="276" r:id="rId26"/>
    <p:sldId id="333" r:id="rId27"/>
    <p:sldId id="277" r:id="rId28"/>
    <p:sldId id="345" r:id="rId29"/>
    <p:sldId id="327" r:id="rId30"/>
    <p:sldId id="278" r:id="rId31"/>
    <p:sldId id="280" r:id="rId32"/>
    <p:sldId id="331" r:id="rId33"/>
    <p:sldId id="279" r:id="rId34"/>
    <p:sldId id="281" r:id="rId35"/>
    <p:sldId id="282" r:id="rId36"/>
    <p:sldId id="283" r:id="rId37"/>
    <p:sldId id="284" r:id="rId38"/>
    <p:sldId id="285" r:id="rId39"/>
    <p:sldId id="286" r:id="rId40"/>
    <p:sldId id="342" r:id="rId41"/>
    <p:sldId id="288" r:id="rId42"/>
    <p:sldId id="334" r:id="rId43"/>
    <p:sldId id="335" r:id="rId44"/>
    <p:sldId id="336" r:id="rId45"/>
    <p:sldId id="337" r:id="rId46"/>
    <p:sldId id="328" r:id="rId47"/>
    <p:sldId id="289" r:id="rId48"/>
    <p:sldId id="290" r:id="rId49"/>
    <p:sldId id="291" r:id="rId50"/>
    <p:sldId id="329" r:id="rId51"/>
    <p:sldId id="292" r:id="rId52"/>
    <p:sldId id="297" r:id="rId53"/>
    <p:sldId id="298" r:id="rId54"/>
    <p:sldId id="299" r:id="rId55"/>
    <p:sldId id="300" r:id="rId56"/>
    <p:sldId id="301" r:id="rId57"/>
    <p:sldId id="302" r:id="rId58"/>
    <p:sldId id="338" r:id="rId59"/>
    <p:sldId id="339" r:id="rId60"/>
    <p:sldId id="340" r:id="rId61"/>
    <p:sldId id="341" r:id="rId62"/>
    <p:sldId id="330" r:id="rId63"/>
    <p:sldId id="304" r:id="rId64"/>
    <p:sldId id="305" r:id="rId65"/>
    <p:sldId id="306" r:id="rId66"/>
    <p:sldId id="34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1464">
          <p15:clr>
            <a:srgbClr val="F26B43"/>
          </p15:clr>
        </p15:guide>
        <p15:guide id="3" pos="7152">
          <p15:clr>
            <a:srgbClr val="F26B43"/>
          </p15:clr>
        </p15:guide>
        <p15:guide id="4" pos="984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1"/>
                </a:solidFill>
              </a:rPr>
              <a:t>Shiqiang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Guo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JOBFINDER: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PERSONALIZED </a:t>
            </a:r>
            <a:r>
              <a:rPr lang="en-US" dirty="0" smtClean="0"/>
              <a:t>Résumé-JOB </a:t>
            </a:r>
            <a:r>
              <a:rPr lang="en-US" dirty="0"/>
              <a:t>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6038" y="4118065"/>
            <a:ext cx="9791700" cy="4351338"/>
          </a:xfrm>
        </p:spPr>
        <p:txBody>
          <a:bodyPr/>
          <a:lstStyle/>
          <a:p>
            <a:r>
              <a:rPr lang="en-US" dirty="0"/>
              <a:t>Shortcomings of Collaborative Filtering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sz="2800" dirty="0" smtClean="0"/>
              <a:t>Cold start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Sparseness of users’ profiles</a:t>
            </a:r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Previous </a:t>
            </a:r>
            <a:r>
              <a:rPr lang="en-US" dirty="0"/>
              <a:t>work --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11507"/>
            <a:ext cx="5507300" cy="1192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3229423"/>
            <a:ext cx="6463958" cy="8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8004" y="1690688"/>
            <a:ext cx="9791700" cy="4351338"/>
          </a:xfrm>
        </p:spPr>
        <p:txBody>
          <a:bodyPr/>
          <a:lstStyle/>
          <a:p>
            <a:r>
              <a:rPr lang="en-US" dirty="0" smtClean="0"/>
              <a:t>Yao Lu et. A. 2013 </a:t>
            </a:r>
          </a:p>
          <a:p>
            <a:r>
              <a:rPr lang="en-US" sz="2800" dirty="0" smtClean="0"/>
              <a:t>Content –based Recommendation </a:t>
            </a:r>
          </a:p>
          <a:p>
            <a:pPr lvl="1"/>
            <a:r>
              <a:rPr lang="en-US" sz="2400" dirty="0" smtClean="0"/>
              <a:t>Similarity is computed using Latent Semantic Analysis (LSA) </a:t>
            </a:r>
            <a:endParaRPr lang="en-US" dirty="0" smtClean="0"/>
          </a:p>
          <a:p>
            <a:r>
              <a:rPr lang="en-US" dirty="0" smtClean="0"/>
              <a:t>Interaction-based Recommendation</a:t>
            </a:r>
          </a:p>
          <a:p>
            <a:pPr lvl="1"/>
            <a:r>
              <a:rPr lang="en-US" dirty="0" smtClean="0"/>
              <a:t>Apply &gt; Favorite &gt; Like &gt; Visit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1217" y="365125"/>
            <a:ext cx="1063258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</a:t>
            </a:r>
            <a:r>
              <a:rPr lang="en-US" dirty="0"/>
              <a:t>work </a:t>
            </a:r>
            <a:r>
              <a:rPr lang="en-US" dirty="0" smtClean="0"/>
              <a:t>– Hybrid Recommender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9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8004" y="1690688"/>
            <a:ext cx="97917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1217" y="365125"/>
            <a:ext cx="1063258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</a:t>
            </a:r>
            <a:r>
              <a:rPr lang="en-US" dirty="0"/>
              <a:t>work </a:t>
            </a:r>
            <a:r>
              <a:rPr lang="en-US" dirty="0" smtClean="0"/>
              <a:t>– Hybrid Recommender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84" y="1793718"/>
            <a:ext cx="6850752" cy="46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8004" y="1690688"/>
            <a:ext cx="9791700" cy="4351338"/>
          </a:xfrm>
        </p:spPr>
        <p:txBody>
          <a:bodyPr/>
          <a:lstStyle/>
          <a:p>
            <a:r>
              <a:rPr lang="en-US" altLang="zh-CN" dirty="0"/>
              <a:t>Recommend Job  C  to Peter because Yao  liked  Job  C, </a:t>
            </a:r>
            <a:r>
              <a:rPr lang="en-US" altLang="zh-CN" dirty="0" smtClean="0"/>
              <a:t>and </a:t>
            </a:r>
            <a:r>
              <a:rPr lang="en-US" altLang="zh-CN" dirty="0"/>
              <a:t>Peter and Yao have similar profiles;</a:t>
            </a:r>
          </a:p>
          <a:p>
            <a:r>
              <a:rPr lang="en-US" altLang="zh-CN" dirty="0" smtClean="0"/>
              <a:t> Recommend </a:t>
            </a:r>
            <a:r>
              <a:rPr lang="en-US" altLang="zh-CN" dirty="0"/>
              <a:t>Job  A  to  Peter  because  Peter  applied for </a:t>
            </a:r>
            <a:r>
              <a:rPr lang="en-US" altLang="zh-CN" dirty="0" smtClean="0"/>
              <a:t>Job </a:t>
            </a:r>
            <a:r>
              <a:rPr lang="en-US" altLang="zh-CN" dirty="0"/>
              <a:t>B, and Job A and Job B are similar;</a:t>
            </a:r>
          </a:p>
          <a:p>
            <a:r>
              <a:rPr lang="en-US" altLang="zh-CN" dirty="0" smtClean="0"/>
              <a:t>Recommend </a:t>
            </a:r>
            <a:r>
              <a:rPr lang="en-US" altLang="zh-CN" dirty="0"/>
              <a:t>Employer 3 to Peter because Peter </a:t>
            </a:r>
            <a:r>
              <a:rPr lang="en-US" altLang="zh-CN" dirty="0" smtClean="0"/>
              <a:t>applied for </a:t>
            </a:r>
            <a:r>
              <a:rPr lang="en-US" altLang="zh-CN" dirty="0"/>
              <a:t>Job B and Job B is posted by Employer 3;</a:t>
            </a:r>
          </a:p>
          <a:p>
            <a:r>
              <a:rPr lang="en-US" altLang="zh-CN" dirty="0" smtClean="0"/>
              <a:t>Recommend </a:t>
            </a:r>
            <a:r>
              <a:rPr lang="en-US" altLang="zh-CN" dirty="0"/>
              <a:t>Job B to Yao because Peter applied for </a:t>
            </a:r>
            <a:r>
              <a:rPr lang="en-US" altLang="zh-CN" dirty="0" smtClean="0"/>
              <a:t>Job B</a:t>
            </a:r>
            <a:r>
              <a:rPr lang="en-US" altLang="zh-CN" dirty="0"/>
              <a:t>, and Peter and Yao have similar profiles.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1217" y="365125"/>
            <a:ext cx="1063258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</a:t>
            </a:r>
            <a:r>
              <a:rPr lang="en-US" dirty="0"/>
              <a:t>work </a:t>
            </a:r>
            <a:r>
              <a:rPr lang="en-US" dirty="0" smtClean="0"/>
              <a:t>– Hybrid Recommender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</a:t>
            </a:r>
            <a:r>
              <a:rPr lang="en-US" sz="3200" dirty="0"/>
              <a:t>system that </a:t>
            </a:r>
            <a:r>
              <a:rPr lang="en-US" sz="3200" dirty="0" smtClean="0"/>
              <a:t>aids in </a:t>
            </a:r>
            <a:r>
              <a:rPr lang="en-US" sz="3200" dirty="0"/>
              <a:t>the shortlisting of candidates for jobs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Using Conditional Random Fields (</a:t>
            </a:r>
            <a:r>
              <a:rPr lang="en-US" sz="3200" dirty="0" smtClean="0"/>
              <a:t>CRFs) model to extract the information from résumés</a:t>
            </a:r>
          </a:p>
          <a:p>
            <a:r>
              <a:rPr lang="en-US" sz="3200" dirty="0"/>
              <a:t>Filtering </a:t>
            </a:r>
            <a:r>
              <a:rPr lang="en-US" sz="3200" dirty="0" smtClean="0"/>
              <a:t>the candidates with </a:t>
            </a:r>
            <a:r>
              <a:rPr lang="en-US" sz="3200" dirty="0"/>
              <a:t>facets</a:t>
            </a:r>
            <a:endParaRPr lang="en-US" sz="32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Previous </a:t>
            </a:r>
            <a:r>
              <a:rPr lang="en-US" dirty="0"/>
              <a:t>work </a:t>
            </a:r>
            <a:r>
              <a:rPr lang="en-US" dirty="0" smtClean="0"/>
              <a:t>– IBM PROSPECT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Previous </a:t>
            </a:r>
            <a:r>
              <a:rPr lang="en-US" dirty="0"/>
              <a:t>work --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31" y="1690688"/>
            <a:ext cx="9515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Staged Information Extraction Framework</a:t>
            </a:r>
          </a:p>
          <a:p>
            <a:r>
              <a:rPr lang="en-US" dirty="0"/>
              <a:t>Resource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Help recruiters to find </a:t>
            </a:r>
          </a:p>
          <a:p>
            <a:r>
              <a:rPr lang="en-US" dirty="0" smtClean="0"/>
              <a:t>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</a:t>
            </a:r>
            <a:r>
              <a:rPr lang="en-US" dirty="0"/>
              <a:t>work </a:t>
            </a:r>
            <a:r>
              <a:rPr lang="en-US" dirty="0" smtClean="0"/>
              <a:t>– HP Resource </a:t>
            </a:r>
            <a:r>
              <a:rPr lang="en-US" dirty="0"/>
              <a:t>Planning Tool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74" y="3114675"/>
            <a:ext cx="5962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systems can only process the structured data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systems that have information extraction module are </a:t>
            </a:r>
            <a:r>
              <a:rPr lang="en-US" dirty="0" smtClean="0"/>
              <a:t>designed </a:t>
            </a:r>
            <a:r>
              <a:rPr lang="en-US" dirty="0"/>
              <a:t>for recruiters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Information </a:t>
            </a:r>
            <a:r>
              <a:rPr lang="en-US" dirty="0"/>
              <a:t>fields </a:t>
            </a:r>
            <a:r>
              <a:rPr lang="en-US" dirty="0" smtClean="0"/>
              <a:t>for matching </a:t>
            </a:r>
            <a:r>
              <a:rPr lang="en-US" dirty="0"/>
              <a:t>résumés and job descriptions </a:t>
            </a:r>
            <a:r>
              <a:rPr lang="en-US" dirty="0" smtClean="0"/>
              <a:t>are coarse-grained</a:t>
            </a:r>
            <a:r>
              <a:rPr lang="en-US" dirty="0"/>
              <a:t>.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Previous </a:t>
            </a:r>
            <a:r>
              <a:rPr lang="en-US" dirty="0"/>
              <a:t>work </a:t>
            </a:r>
            <a:r>
              <a:rPr lang="en-US" dirty="0" smtClean="0"/>
              <a:t>–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Problem Definition  </a:t>
            </a:r>
            <a:endParaRPr lang="en-US" dirty="0"/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" y="1690688"/>
            <a:ext cx="3309813" cy="47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16"/>
          <p:cNvSpPr/>
          <p:nvPr/>
        </p:nvSpPr>
        <p:spPr>
          <a:xfrm>
            <a:off x="3909060" y="3736366"/>
            <a:ext cx="1216951" cy="513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03" y="1429286"/>
            <a:ext cx="69913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is the user‘s </a:t>
            </a:r>
            <a:r>
              <a:rPr lang="en-US" dirty="0"/>
              <a:t>résumé model</a:t>
            </a:r>
            <a:r>
              <a:rPr lang="en-US" dirty="0" smtClean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is the feature of r </a:t>
            </a:r>
          </a:p>
          <a:p>
            <a:r>
              <a:rPr lang="en-US" dirty="0" smtClean="0"/>
              <a:t>j is the job description model </a:t>
            </a:r>
            <a:r>
              <a:rPr lang="en-US" dirty="0"/>
              <a:t>, </a:t>
            </a:r>
            <a:r>
              <a:rPr lang="en-US" dirty="0" err="1" smtClean="0"/>
              <a:t>j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is the feature of </a:t>
            </a:r>
            <a:r>
              <a:rPr lang="en-US" dirty="0" smtClean="0"/>
              <a:t>j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39" y="3263106"/>
            <a:ext cx="73247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0911" y="406003"/>
            <a:ext cx="9029700" cy="1325563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963069"/>
            <a:ext cx="2381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120231"/>
            <a:ext cx="28384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4529146"/>
            <a:ext cx="2268792" cy="728663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95" y="3120231"/>
            <a:ext cx="4873231" cy="68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855" y="4451378"/>
            <a:ext cx="2857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11" y="4138613"/>
            <a:ext cx="2752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 is the set of jobs</a:t>
            </a:r>
          </a:p>
          <a:p>
            <a:r>
              <a:rPr lang="en-US" dirty="0"/>
              <a:t>Searching job    </a:t>
            </a:r>
            <a:r>
              <a:rPr lang="en-US" dirty="0">
                <a:sym typeface="Wingdings" panose="05000000000000000000" pitchFamily="2" charset="2"/>
              </a:rPr>
              <a:t>  search(r, J)  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Return   list of jobs in J ranked by </a:t>
            </a:r>
            <a:r>
              <a:rPr lang="en-US" dirty="0" err="1" smtClean="0">
                <a:sym typeface="Wingdings" panose="05000000000000000000" pitchFamily="2" charset="2"/>
              </a:rPr>
              <a:t>sim</a:t>
            </a:r>
            <a:r>
              <a:rPr lang="en-US" dirty="0" smtClean="0">
                <a:sym typeface="Wingdings" panose="05000000000000000000" pitchFamily="2" charset="2"/>
              </a:rPr>
              <a:t>(r, j ) 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21759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90688"/>
            <a:ext cx="6959959" cy="46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33" y="1690687"/>
            <a:ext cx="6715403" cy="49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8308" y="1936347"/>
            <a:ext cx="97917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Information Extraction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618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users to input their profiles? </a:t>
            </a:r>
          </a:p>
          <a:p>
            <a:pPr lvl="1"/>
            <a:r>
              <a:rPr lang="en-US" dirty="0" smtClean="0"/>
              <a:t>Users don’t like input personal information </a:t>
            </a:r>
          </a:p>
          <a:p>
            <a:pPr lvl="1"/>
            <a:r>
              <a:rPr lang="en-US" dirty="0" smtClean="0"/>
              <a:t>Recruiter </a:t>
            </a:r>
            <a:r>
              <a:rPr lang="en-US" dirty="0"/>
              <a:t>don’t like </a:t>
            </a:r>
            <a:r>
              <a:rPr lang="en-US" dirty="0" smtClean="0"/>
              <a:t>input job description in web forms </a:t>
            </a:r>
          </a:p>
          <a:p>
            <a:r>
              <a:rPr lang="en-US" dirty="0" smtClean="0"/>
              <a:t>So </a:t>
            </a:r>
            <a:r>
              <a:rPr lang="en-US" dirty="0"/>
              <a:t>w</a:t>
            </a:r>
            <a:r>
              <a:rPr lang="en-US" dirty="0" smtClean="0"/>
              <a:t>e need extract information from plaint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Extracting the models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03" y="1356363"/>
            <a:ext cx="4485729" cy="55016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362" y="249215"/>
            <a:ext cx="9029700" cy="1325563"/>
          </a:xfrm>
        </p:spPr>
        <p:txBody>
          <a:bodyPr/>
          <a:lstStyle/>
          <a:p>
            <a:r>
              <a:rPr lang="en-US" dirty="0" smtClean="0"/>
              <a:t>Information Extraction Stages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407553" y="1841360"/>
            <a:ext cx="54311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HTML Parsing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Segmenting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Tokenizing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Labeling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Pattern Matching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Bachelors degree in Computer or Information Systems</a:t>
            </a:r>
          </a:p>
          <a:p>
            <a:endParaRPr lang="en-US" dirty="0" smtClean="0"/>
          </a:p>
          <a:p>
            <a:r>
              <a:rPr lang="en-US" dirty="0" smtClean="0"/>
              <a:t>BS or MS in computer science or similar degree </a:t>
            </a:r>
          </a:p>
          <a:p>
            <a:endParaRPr lang="en-US" dirty="0" smtClean="0"/>
          </a:p>
          <a:p>
            <a:r>
              <a:rPr lang="en-US" dirty="0" smtClean="0"/>
              <a:t>MS/PhD Degree in Computer, Science, Engineering or Finance from top institution. </a:t>
            </a:r>
          </a:p>
          <a:p>
            <a:endParaRPr lang="en-US" dirty="0" smtClean="0"/>
          </a:p>
          <a:p>
            <a:r>
              <a:rPr lang="en-US" dirty="0" smtClean="0"/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sentences from </a:t>
            </a:r>
            <a:r>
              <a:rPr lang="en-US" dirty="0"/>
              <a:t>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5322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431" y="1825625"/>
            <a:ext cx="10336369" cy="2553192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A  single concept has multiple expressions</a:t>
            </a:r>
          </a:p>
          <a:p>
            <a:r>
              <a:rPr lang="en-US" sz="3600" dirty="0" smtClean="0"/>
              <a:t>“bachelor’s </a:t>
            </a:r>
            <a:r>
              <a:rPr lang="en-US" sz="3600" dirty="0"/>
              <a:t>degree”, the pattern will like below:</a:t>
            </a:r>
          </a:p>
          <a:p>
            <a:r>
              <a:rPr lang="en-US" sz="3600" dirty="0"/>
              <a:t>( Baccalaureate | bachelors | </a:t>
            </a:r>
            <a:r>
              <a:rPr lang="en-US" sz="3600" dirty="0" smtClean="0"/>
              <a:t>bachelor | </a:t>
            </a:r>
            <a:r>
              <a:rPr lang="en-US" sz="3600" dirty="0"/>
              <a:t>B.S | BS | BA ) degree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All </a:t>
            </a:r>
            <a:r>
              <a:rPr lang="en-US" sz="3600" dirty="0"/>
              <a:t>words mean </a:t>
            </a:r>
            <a:r>
              <a:rPr lang="en-US" sz="3600" dirty="0" smtClean="0"/>
              <a:t>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Semantic 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218" y="4805692"/>
            <a:ext cx="10126551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”Baccalaureate”, ”bachelors”, ”bachelor” ,”B.S.”, ”B.S”,”BS”,”BA”,”BA/BS”, ”BABS”, ”BSBA”, ”B.A</a:t>
            </a:r>
            <a:r>
              <a:rPr lang="en-US" sz="2400" dirty="0" smtClean="0"/>
              <a:t>.”, ”</a:t>
            </a:r>
            <a:r>
              <a:rPr lang="en-US" sz="2400" dirty="0"/>
              <a:t>4-year”,”4-year”, ”4 year”, ”four year</a:t>
            </a:r>
            <a:r>
              <a:rPr lang="en-US" sz="2400" dirty="0" smtClean="0"/>
              <a:t>”, ”</a:t>
            </a:r>
            <a:r>
              <a:rPr lang="en-US" sz="2400" dirty="0"/>
              <a:t>college</a:t>
            </a:r>
            <a:r>
              <a:rPr lang="en-US" sz="2400" dirty="0" smtClean="0"/>
              <a:t>”, ”Undergraduate</a:t>
            </a:r>
            <a:r>
              <a:rPr lang="en-US" sz="2400" dirty="0"/>
              <a:t>” , ”University”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Bachelors degree in computer science or information systems 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18194"/>
              </p:ext>
            </p:extLst>
          </p:nvPr>
        </p:nvGraphicFramePr>
        <p:xfrm>
          <a:off x="1562100" y="3854527"/>
          <a:ext cx="922288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87"/>
                <a:gridCol w="1176710"/>
                <a:gridCol w="592428"/>
                <a:gridCol w="2472744"/>
                <a:gridCol w="708338"/>
                <a:gridCol w="2069738"/>
                <a:gridCol w="3273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Information Systems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 Matching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91590"/>
              </p:ext>
            </p:extLst>
          </p:nvPr>
        </p:nvGraphicFramePr>
        <p:xfrm>
          <a:off x="940154" y="1819665"/>
          <a:ext cx="994249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87"/>
                <a:gridCol w="1176710"/>
                <a:gridCol w="592428"/>
                <a:gridCol w="2472744"/>
                <a:gridCol w="708338"/>
                <a:gridCol w="2356833"/>
                <a:gridCol w="759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Information Systems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23921"/>
              </p:ext>
            </p:extLst>
          </p:nvPr>
        </p:nvGraphicFramePr>
        <p:xfrm>
          <a:off x="384216" y="4135716"/>
          <a:ext cx="1121964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081"/>
                <a:gridCol w="653994"/>
                <a:gridCol w="1857829"/>
                <a:gridCol w="1048815"/>
                <a:gridCol w="2451845"/>
                <a:gridCol w="789062"/>
                <a:gridCol w="1580651"/>
                <a:gridCol w="1236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Similar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1690688"/>
            <a:ext cx="8532525" cy="10651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5915" y="365125"/>
            <a:ext cx="10387885" cy="1325563"/>
          </a:xfrm>
        </p:spPr>
        <p:txBody>
          <a:bodyPr/>
          <a:lstStyle/>
          <a:p>
            <a:r>
              <a:rPr lang="en-US" dirty="0" smtClean="0"/>
              <a:t>They 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15" y="3016251"/>
            <a:ext cx="786765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15" y="4756127"/>
            <a:ext cx="8077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unit of the expression is token or word</a:t>
            </a:r>
          </a:p>
          <a:p>
            <a:r>
              <a:rPr lang="en-US" dirty="0" err="1" smtClean="0"/>
              <a:t>seqMatcher</a:t>
            </a:r>
            <a:r>
              <a:rPr lang="en-US" dirty="0" smtClean="0"/>
              <a:t> = </a:t>
            </a:r>
            <a:r>
              <a:rPr lang="en-US" dirty="0" err="1" smtClean="0"/>
              <a:t>parser.parse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 “ DE_LEVEL </a:t>
            </a:r>
            <a:r>
              <a:rPr lang="en-US" dirty="0"/>
              <a:t>(, DE_LEVEL</a:t>
            </a:r>
            <a:r>
              <a:rPr lang="en-US" dirty="0" smtClean="0"/>
              <a:t>)* </a:t>
            </a:r>
            <a:r>
              <a:rPr lang="en-US" dirty="0"/>
              <a:t>(or DE_LEVEL</a:t>
            </a:r>
            <a:r>
              <a:rPr lang="en-US" dirty="0" smtClean="0"/>
              <a:t>)? DEGREE”)</a:t>
            </a:r>
            <a:endParaRPr lang="en-US" dirty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Regular Expression Over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finite state transducer</a:t>
            </a:r>
            <a:r>
              <a:rPr lang="en-US" dirty="0"/>
              <a:t> (</a:t>
            </a:r>
            <a:r>
              <a:rPr lang="en-US" b="1" dirty="0"/>
              <a:t>FST</a:t>
            </a:r>
            <a:r>
              <a:rPr lang="en-US" dirty="0"/>
              <a:t>) is </a:t>
            </a:r>
            <a:r>
              <a:rPr lang="en-US" dirty="0" smtClean="0"/>
              <a:t>a finite </a:t>
            </a:r>
            <a:r>
              <a:rPr lang="en-US" smtClean="0"/>
              <a:t>state machine </a:t>
            </a:r>
            <a:r>
              <a:rPr lang="en-US" dirty="0"/>
              <a:t> with 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286241"/>
            <a:ext cx="9029700" cy="1325563"/>
          </a:xfrm>
        </p:spPr>
        <p:txBody>
          <a:bodyPr/>
          <a:lstStyle/>
          <a:p>
            <a:r>
              <a:rPr lang="en-US" dirty="0"/>
              <a:t>Finite Automata Transducers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167665"/>
            <a:ext cx="9648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Patterns </a:t>
            </a:r>
            <a:r>
              <a:rPr lang="en-US" dirty="0"/>
              <a:t>M</a:t>
            </a:r>
            <a:r>
              <a:rPr lang="en-US" dirty="0" smtClean="0"/>
              <a:t>atching Degree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DE-LEVEL,  DE-LEVEL, OR  DE-LEVEL 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DE-LEVEL DEGREE ( IN  </a:t>
            </a:r>
            <a:r>
              <a:rPr lang="en-US" dirty="0" smtClean="0"/>
              <a:t>| OF </a:t>
            </a:r>
            <a:r>
              <a:rPr lang="en-US" dirty="0"/>
              <a:t>) DT MAJOR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MAJOR-DEGREE  ,  MAJOR-DEGREE OR MAJOR 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DE-LEVEL (, DE-LEVEL)* (OR DE-LEVEL)? BE? PERFER-VBD   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MAJOR DEGREE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DE_LEVEL </a:t>
            </a:r>
            <a:r>
              <a:rPr lang="en-US" dirty="0"/>
              <a:t>, OR DEGREE_JJ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altLang="zh-CN" dirty="0" smtClean="0"/>
              <a:t>Matchers </a:t>
            </a:r>
            <a:r>
              <a:rPr lang="en-US" dirty="0" smtClean="0"/>
              <a:t>current support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35" y="2043246"/>
            <a:ext cx="95726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 --  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43189" y="2063368"/>
            <a:ext cx="10573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Pattern: </a:t>
            </a:r>
            <a:r>
              <a:rPr lang="en-US" sz="2800" dirty="0"/>
              <a:t>DE-LEVEL DEGREE ( IN | OF ) DT? </a:t>
            </a:r>
            <a:r>
              <a:rPr lang="en-US" sz="2800" dirty="0" smtClean="0"/>
              <a:t>MAJOR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seqMatcher</a:t>
            </a:r>
            <a:r>
              <a:rPr lang="en-US" sz="2800" dirty="0" smtClean="0"/>
              <a:t> </a:t>
            </a:r>
            <a:r>
              <a:rPr lang="en-US" sz="2800" dirty="0"/>
              <a:t>=</a:t>
            </a:r>
            <a:r>
              <a:rPr lang="en-US" sz="2800" dirty="0" err="1"/>
              <a:t>parser.parse</a:t>
            </a:r>
            <a:r>
              <a:rPr lang="en-US" sz="2800" dirty="0"/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6892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5915" y="1825625"/>
            <a:ext cx="10387885" cy="4351338"/>
          </a:xfrm>
        </p:spPr>
        <p:txBody>
          <a:bodyPr/>
          <a:lstStyle/>
          <a:p>
            <a:r>
              <a:rPr lang="en-US" dirty="0" smtClean="0"/>
              <a:t>Pattern: </a:t>
            </a:r>
            <a:r>
              <a:rPr lang="en-US" dirty="0"/>
              <a:t>”DE-LEVEL DEGREE (IN | OF) MAJOR”</a:t>
            </a:r>
          </a:p>
          <a:p>
            <a:endParaRPr lang="en-US" dirty="0" smtClean="0"/>
          </a:p>
          <a:p>
            <a:r>
              <a:rPr lang="en-US" dirty="0" err="1" smtClean="0"/>
              <a:t>seqMatcher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UnitMatcher</a:t>
            </a:r>
            <a:r>
              <a:rPr lang="en-US" dirty="0"/>
              <a:t>(”DE-LEVEL”) </a:t>
            </a:r>
            <a:r>
              <a:rPr lang="en-US" dirty="0" smtClean="0"/>
              <a:t>+ </a:t>
            </a:r>
            <a:r>
              <a:rPr lang="en-US" dirty="0" err="1" smtClean="0"/>
              <a:t>UnitMatcher</a:t>
            </a:r>
            <a:r>
              <a:rPr lang="en-US" dirty="0"/>
              <a:t>(”DEGREE”) </a:t>
            </a:r>
            <a:r>
              <a:rPr lang="en-US" dirty="0" smtClean="0"/>
              <a:t>+ ( </a:t>
            </a:r>
            <a:r>
              <a:rPr lang="en-US" dirty="0" err="1"/>
              <a:t>UnitMatcher</a:t>
            </a:r>
            <a:r>
              <a:rPr lang="en-US" dirty="0"/>
              <a:t>(”IN”) | </a:t>
            </a:r>
            <a:r>
              <a:rPr lang="en-US" dirty="0" err="1"/>
              <a:t>UnitMatcher</a:t>
            </a:r>
            <a:r>
              <a:rPr lang="en-US" dirty="0"/>
              <a:t>(”OF” ) ) + </a:t>
            </a:r>
            <a:r>
              <a:rPr lang="en-US" dirty="0" err="1"/>
              <a:t>UnitMatcher</a:t>
            </a:r>
            <a:r>
              <a:rPr lang="en-US" dirty="0"/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Flexibility -- </a:t>
            </a:r>
            <a:r>
              <a:rPr lang="en-US" dirty="0" smtClean="0"/>
              <a:t>connected by algebra 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/>
              <a:t>Flexibility </a:t>
            </a:r>
            <a:r>
              <a:rPr lang="en-US" dirty="0" smtClean="0"/>
              <a:t>– OO 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9251" y="1825625"/>
            <a:ext cx="10104549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Pattern: </a:t>
            </a:r>
            <a:r>
              <a:rPr lang="en-US" dirty="0"/>
              <a:t>”DE-LEVEL DEGREE (IN | OF) MAJOR”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matcher1 = </a:t>
            </a:r>
            <a:r>
              <a:rPr lang="en-US" dirty="0" err="1"/>
              <a:t>UnitMatcher</a:t>
            </a:r>
            <a:r>
              <a:rPr lang="en-US" dirty="0"/>
              <a:t>(”DE-LEVEL”)</a:t>
            </a:r>
          </a:p>
          <a:p>
            <a:r>
              <a:rPr lang="en-US" dirty="0"/>
              <a:t>matcher2 = </a:t>
            </a:r>
            <a:r>
              <a:rPr lang="en-US" dirty="0" err="1"/>
              <a:t>UnitMatcher</a:t>
            </a:r>
            <a:r>
              <a:rPr lang="en-US" dirty="0"/>
              <a:t>(”DEGREE”)</a:t>
            </a:r>
          </a:p>
          <a:p>
            <a:r>
              <a:rPr lang="en-US" dirty="0"/>
              <a:t>matcher3 = </a:t>
            </a:r>
            <a:r>
              <a:rPr lang="en-US" dirty="0" err="1"/>
              <a:t>UnitMatcher</a:t>
            </a:r>
            <a:r>
              <a:rPr lang="en-US" dirty="0"/>
              <a:t>(”IN”)</a:t>
            </a:r>
          </a:p>
          <a:p>
            <a:r>
              <a:rPr lang="en-US" dirty="0"/>
              <a:t>matcher4 = </a:t>
            </a:r>
            <a:r>
              <a:rPr lang="en-US" dirty="0" err="1"/>
              <a:t>UnitMatcher</a:t>
            </a:r>
            <a:r>
              <a:rPr lang="en-US" dirty="0"/>
              <a:t>(”OF”)</a:t>
            </a:r>
          </a:p>
          <a:p>
            <a:r>
              <a:rPr lang="en-US" dirty="0"/>
              <a:t>matcher5 = </a:t>
            </a:r>
            <a:r>
              <a:rPr lang="en-US" dirty="0" err="1"/>
              <a:t>UnitMatcher</a:t>
            </a:r>
            <a:r>
              <a:rPr lang="en-US" dirty="0"/>
              <a:t>(”MAJOR”)</a:t>
            </a:r>
          </a:p>
          <a:p>
            <a:r>
              <a:rPr lang="en-US" dirty="0"/>
              <a:t>matcher6 = </a:t>
            </a:r>
            <a:r>
              <a:rPr lang="en-US" dirty="0" err="1"/>
              <a:t>AlternateMatcher</a:t>
            </a:r>
            <a:r>
              <a:rPr lang="en-US" dirty="0"/>
              <a:t>([matcher3,matcher4])</a:t>
            </a:r>
          </a:p>
          <a:p>
            <a:r>
              <a:rPr lang="en-US" dirty="0" err="1"/>
              <a:t>seqMatcher</a:t>
            </a:r>
            <a:r>
              <a:rPr lang="en-US" dirty="0"/>
              <a:t> = </a:t>
            </a:r>
            <a:r>
              <a:rPr lang="en-US" dirty="0" err="1"/>
              <a:t>SeqMatcher</a:t>
            </a:r>
            <a:r>
              <a:rPr lang="en-US" dirty="0"/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27960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099" y="1789021"/>
            <a:ext cx="8869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customized </a:t>
            </a:r>
            <a:r>
              <a:rPr lang="en-US" sz="4000" dirty="0" smtClean="0"/>
              <a:t>in catch function and output function by lambda expression  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11313"/>
              </p:ext>
            </p:extLst>
          </p:nvPr>
        </p:nvGraphicFramePr>
        <p:xfrm>
          <a:off x="1411306" y="3687102"/>
          <a:ext cx="994249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87"/>
                <a:gridCol w="1176710"/>
                <a:gridCol w="592428"/>
                <a:gridCol w="2472744"/>
                <a:gridCol w="708338"/>
                <a:gridCol w="2356833"/>
                <a:gridCol w="759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Information Systems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9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x:x[0] </a:t>
            </a:r>
            <a:r>
              <a:rPr lang="en-US" dirty="0"/>
              <a:t>– </a:t>
            </a:r>
            <a:r>
              <a:rPr lang="en-US" dirty="0" smtClean="0"/>
              <a:t>catch the original text</a:t>
            </a:r>
          </a:p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x:x[2</a:t>
            </a:r>
            <a:r>
              <a:rPr lang="en-US" dirty="0" smtClean="0"/>
              <a:t>]   -- catch the first layer label </a:t>
            </a:r>
          </a:p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x:x[1</a:t>
            </a:r>
            <a:r>
              <a:rPr lang="en-US" dirty="0" smtClean="0"/>
              <a:t>] – output the second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 – Lambda expression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2252" y="2490139"/>
            <a:ext cx="97917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Similarity Calculation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896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 searching with Java </a:t>
            </a:r>
          </a:p>
          <a:p>
            <a:r>
              <a:rPr lang="en-US" dirty="0" smtClean="0"/>
              <a:t>7000 unranked </a:t>
            </a:r>
            <a:r>
              <a:rPr lang="en-US" dirty="0"/>
              <a:t>jobs </a:t>
            </a:r>
            <a:r>
              <a:rPr lang="en-US" dirty="0" smtClean="0"/>
              <a:t>returned.</a:t>
            </a:r>
          </a:p>
          <a:p>
            <a:endParaRPr lang="en-US" dirty="0"/>
          </a:p>
          <a:p>
            <a:r>
              <a:rPr lang="en-US" dirty="0"/>
              <a:t>Too many jobs return</a:t>
            </a:r>
          </a:p>
          <a:p>
            <a:r>
              <a:rPr lang="en-US" dirty="0"/>
              <a:t>The result is not </a:t>
            </a:r>
            <a:r>
              <a:rPr lang="en-US" dirty="0" smtClean="0"/>
              <a:t>ranked </a:t>
            </a:r>
          </a:p>
          <a:p>
            <a:r>
              <a:rPr lang="en-US" dirty="0" smtClean="0"/>
              <a:t>Job finding become a tedious work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Problems of keyword Searching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61" y="1353443"/>
            <a:ext cx="4633739" cy="52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Résumé </a:t>
            </a:r>
            <a:r>
              <a:rPr lang="en-US" dirty="0"/>
              <a:t>and </a:t>
            </a:r>
            <a:r>
              <a:rPr lang="en-US" dirty="0" smtClean="0"/>
              <a:t>Job Description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14646"/>
              </p:ext>
            </p:extLst>
          </p:nvPr>
        </p:nvGraphicFramePr>
        <p:xfrm>
          <a:off x="1171978" y="1974022"/>
          <a:ext cx="9929611" cy="3666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406"/>
                <a:gridCol w="4620205"/>
              </a:tblGrid>
              <a:tr h="67758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of </a:t>
                      </a:r>
                      <a:r>
                        <a:rPr lang="en-US" sz="2800" b="1" dirty="0" smtClean="0"/>
                        <a:t>Résumé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of Job Description</a:t>
                      </a:r>
                      <a:endParaRPr lang="en-US" sz="2800" b="1" dirty="0"/>
                    </a:p>
                  </a:txBody>
                  <a:tcPr/>
                </a:tc>
              </a:tr>
              <a:tr h="29893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B.S. degree in computer science  </a:t>
                      </a:r>
                    </a:p>
                    <a:p>
                      <a:r>
                        <a:rPr lang="en-US" sz="2400" dirty="0" smtClean="0"/>
                        <a:t>    5+ years Java  </a:t>
                      </a:r>
                    </a:p>
                    <a:p>
                      <a:r>
                        <a:rPr lang="en-US" sz="2400" dirty="0" smtClean="0"/>
                        <a:t>    2+ year   C++   </a:t>
                      </a:r>
                    </a:p>
                    <a:p>
                      <a:r>
                        <a:rPr lang="en-US" sz="2400" dirty="0" smtClean="0"/>
                        <a:t>    Some experience in Oracle database  </a:t>
                      </a:r>
                    </a:p>
                    <a:p>
                      <a:r>
                        <a:rPr lang="en-US" sz="2400" dirty="0" smtClean="0"/>
                        <a:t>Other experience like:  </a:t>
                      </a:r>
                    </a:p>
                    <a:p>
                      <a:r>
                        <a:rPr lang="en-US" sz="2400" dirty="0" smtClean="0"/>
                        <a:t>    Hibernate, JBOSS, </a:t>
                      </a:r>
                      <a:r>
                        <a:rPr lang="en-US" sz="2400" dirty="0" err="1" smtClean="0"/>
                        <a:t>JUnit</a:t>
                      </a:r>
                      <a:r>
                        <a:rPr lang="en-US" sz="2400" dirty="0" smtClean="0"/>
                        <a:t>, Tomcat etc.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BS degree above    </a:t>
                      </a:r>
                    </a:p>
                    <a:p>
                      <a:r>
                        <a:rPr lang="en-US" sz="2400" dirty="0" smtClean="0"/>
                        <a:t> 4+ years Java   </a:t>
                      </a:r>
                    </a:p>
                    <a:p>
                      <a:r>
                        <a:rPr lang="en-US" sz="2400" dirty="0" smtClean="0"/>
                        <a:t> Some experience of Python    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Mysql</a:t>
                      </a:r>
                      <a:r>
                        <a:rPr lang="en-US" sz="2400" dirty="0" smtClean="0"/>
                        <a:t>, MS-SQL    </a:t>
                      </a:r>
                    </a:p>
                    <a:p>
                      <a:r>
                        <a:rPr lang="en-US" sz="2400" dirty="0" smtClean="0"/>
                        <a:t> Java web application Server    </a:t>
                      </a:r>
                    </a:p>
                    <a:p>
                      <a:r>
                        <a:rPr lang="en-US" sz="2400" dirty="0" smtClean="0"/>
                        <a:t> OOA/OOD  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 high-level language such as Java, Groovy, Ruby or Python; we use Java and Groovy extensively</a:t>
            </a:r>
          </a:p>
          <a:p>
            <a:endParaRPr lang="en-US" dirty="0"/>
          </a:p>
          <a:p>
            <a:r>
              <a:rPr lang="en-US" dirty="0"/>
              <a:t>HTML5/CSS3/JavaScript, web standards, jQuery or frameworks like </a:t>
            </a:r>
            <a:r>
              <a:rPr lang="en-US" dirty="0" err="1"/>
              <a:t>AngularJS</a:t>
            </a:r>
            <a:r>
              <a:rPr lang="en-US" dirty="0"/>
              <a:t> would be great</a:t>
            </a:r>
          </a:p>
          <a:p>
            <a:endParaRPr lang="en-US" dirty="0"/>
          </a:p>
          <a:p>
            <a:r>
              <a:rPr lang="en-US" dirty="0"/>
              <a:t>HTML CSS and </a:t>
            </a:r>
            <a:r>
              <a:rPr lang="en-US" dirty="0" err="1"/>
              <a:t>Javascript</a:t>
            </a:r>
            <a:r>
              <a:rPr lang="en-US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Find </a:t>
            </a:r>
            <a:r>
              <a:rPr lang="en-US" dirty="0"/>
              <a:t>terms in </a:t>
            </a:r>
            <a:r>
              <a:rPr lang="en-US" dirty="0" smtClean="0"/>
              <a:t>Job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 term </a:t>
            </a:r>
            <a:r>
              <a:rPr lang="en-US" dirty="0"/>
              <a:t>, * , *, </a:t>
            </a:r>
            <a:r>
              <a:rPr lang="en-US" dirty="0" smtClean="0"/>
              <a:t>term &gt;</a:t>
            </a:r>
            <a:endParaRPr lang="en-US" dirty="0"/>
          </a:p>
          <a:p>
            <a:r>
              <a:rPr lang="en-US" dirty="0" smtClean="0"/>
              <a:t>&lt; term </a:t>
            </a:r>
            <a:r>
              <a:rPr lang="en-US" dirty="0"/>
              <a:t>, * , *, and </a:t>
            </a:r>
            <a:r>
              <a:rPr lang="en-US" dirty="0" smtClean="0"/>
              <a:t>term &gt; </a:t>
            </a:r>
          </a:p>
          <a:p>
            <a:r>
              <a:rPr lang="en-US" dirty="0" smtClean="0"/>
              <a:t>Bootstrap approach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Collect fifty initial terms manually, add them  to term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Using the pattern matching library to find new terms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Checking the found terms on </a:t>
            </a:r>
            <a:r>
              <a:rPr lang="en-US" dirty="0" err="1" smtClean="0"/>
              <a:t>Dbpedia</a:t>
            </a:r>
            <a:r>
              <a:rPr lang="en-US" dirty="0" smtClean="0"/>
              <a:t>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Adding the new terms in to term list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 in sentences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7" y="2158407"/>
            <a:ext cx="8260200" cy="3546933"/>
          </a:xfrm>
        </p:spPr>
      </p:pic>
    </p:spTree>
    <p:extLst>
      <p:ext uri="{BB962C8B-B14F-4D97-AF65-F5344CB8AC3E}">
        <p14:creationId xmlns:p14="http://schemas.microsoft.com/office/powerpoint/2010/main" val="34807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53" y="1690688"/>
            <a:ext cx="8601075" cy="9048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Dbpedia Page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53" y="2695575"/>
            <a:ext cx="9684881" cy="43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18" y="125612"/>
            <a:ext cx="8870374" cy="65842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 </a:t>
            </a:r>
          </a:p>
          <a:p>
            <a:endParaRPr lang="en-US" dirty="0"/>
          </a:p>
          <a:p>
            <a:r>
              <a:rPr lang="en-US" b="1" dirty="0" smtClean="0"/>
              <a:t> </a:t>
            </a:r>
          </a:p>
          <a:p>
            <a:r>
              <a:rPr lang="en-US" dirty="0"/>
              <a:t>Feature-based </a:t>
            </a:r>
            <a:r>
              <a:rPr lang="en-US" dirty="0" smtClean="0"/>
              <a:t>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Content-based measures  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Ontology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76" y="2248874"/>
            <a:ext cx="46863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3698920"/>
            <a:ext cx="101631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63" y="5264061"/>
            <a:ext cx="5524926" cy="6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high-level language such as Java, Groovy, Ruby or Python; we use Java and Groovy extensively</a:t>
            </a:r>
          </a:p>
          <a:p>
            <a:endParaRPr lang="en-US" dirty="0"/>
          </a:p>
          <a:p>
            <a:r>
              <a:rPr lang="en-US" dirty="0"/>
              <a:t>HTML5/CSS3/JavaScript, web standards, jQuery or frameworks like </a:t>
            </a:r>
            <a:r>
              <a:rPr lang="en-US" dirty="0" err="1"/>
              <a:t>AngularJS</a:t>
            </a:r>
            <a:r>
              <a:rPr lang="en-US" dirty="0"/>
              <a:t> would be great</a:t>
            </a:r>
          </a:p>
          <a:p>
            <a:endParaRPr lang="en-US" dirty="0"/>
          </a:p>
          <a:p>
            <a:r>
              <a:rPr lang="en-US" dirty="0"/>
              <a:t>HTML CSS and </a:t>
            </a:r>
            <a:r>
              <a:rPr lang="en-US" dirty="0" err="1"/>
              <a:t>Javascript</a:t>
            </a:r>
            <a:r>
              <a:rPr lang="en-US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25505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numerator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ratio of the number of documents in which the two terms exist together </a:t>
            </a:r>
            <a:r>
              <a:rPr lang="en-US" dirty="0" smtClean="0"/>
              <a:t>  </a:t>
            </a:r>
            <a:r>
              <a:rPr lang="en-US" dirty="0"/>
              <a:t>to the number of documents have a least one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denominator</a:t>
            </a:r>
            <a:r>
              <a:rPr lang="zh-CN" altLang="en-US" dirty="0" smtClean="0"/>
              <a:t>：</a:t>
            </a:r>
            <a:r>
              <a:rPr 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average </a:t>
            </a:r>
            <a:r>
              <a:rPr lang="en-US" dirty="0" smtClean="0"/>
              <a:t> log </a:t>
            </a:r>
            <a:r>
              <a:rPr lang="en-US" dirty="0"/>
              <a:t>value of minimum distance </a:t>
            </a:r>
            <a:r>
              <a:rPr lang="en-US" dirty="0" smtClean="0"/>
              <a:t>of </a:t>
            </a:r>
            <a:r>
              <a:rPr lang="en-US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25" y="1825625"/>
            <a:ext cx="7208916" cy="15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13610"/>
            <a:ext cx="9029700" cy="1325563"/>
          </a:xfrm>
        </p:spPr>
        <p:txBody>
          <a:bodyPr/>
          <a:lstStyle/>
          <a:p>
            <a:r>
              <a:rPr lang="en-US" dirty="0" smtClean="0"/>
              <a:t>Algorithm of Similarity Calculation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06" y="1639173"/>
            <a:ext cx="46863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résumé </a:t>
            </a:r>
            <a:r>
              <a:rPr lang="en-US" dirty="0" smtClean="0"/>
              <a:t>has completed personal information </a:t>
            </a:r>
          </a:p>
          <a:p>
            <a:pPr lvl="1"/>
            <a:r>
              <a:rPr lang="en-US" dirty="0" smtClean="0"/>
              <a:t>Education </a:t>
            </a:r>
          </a:p>
          <a:p>
            <a:pPr lvl="1"/>
            <a:r>
              <a:rPr lang="en-US" dirty="0"/>
              <a:t>Work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Skills </a:t>
            </a:r>
          </a:p>
          <a:p>
            <a:pPr lvl="1"/>
            <a:endParaRPr lang="en-US" dirty="0"/>
          </a:p>
          <a:p>
            <a:r>
              <a:rPr lang="en-US" dirty="0" smtClean="0"/>
              <a:t>Finding similarity between </a:t>
            </a:r>
            <a:r>
              <a:rPr lang="en-US" dirty="0" smtClean="0"/>
              <a:t>résumé</a:t>
            </a:r>
            <a:r>
              <a:rPr lang="en-US" dirty="0" smtClean="0"/>
              <a:t>s </a:t>
            </a:r>
            <a:r>
              <a:rPr lang="en-US" dirty="0" smtClean="0"/>
              <a:t>and jobs</a:t>
            </a:r>
          </a:p>
          <a:p>
            <a:r>
              <a:rPr lang="en-US" dirty="0" smtClean="0"/>
              <a:t>Ranking the jobs by their similarity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of </a:t>
            </a:r>
            <a:r>
              <a:rPr lang="en-US" dirty="0" err="1" smtClean="0"/>
              <a:t>JobFinder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Similarity between terms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825625"/>
            <a:ext cx="9403256" cy="46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675" y="2224870"/>
            <a:ext cx="5345393" cy="4351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EVALUATION – Information Extraction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Information Extraction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7" y="2882117"/>
            <a:ext cx="10492120" cy="26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Discounted Cumulative Gain(NDCG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</a:t>
            </a:r>
            <a:r>
              <a:rPr lang="en-US" dirty="0" smtClean="0"/>
              <a:t>Ontology Similarity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84" y="2927920"/>
            <a:ext cx="7317260" cy="12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185" y="1789146"/>
            <a:ext cx="7846313" cy="434119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24080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90688"/>
            <a:ext cx="653370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057" y="1690688"/>
            <a:ext cx="6778037" cy="46199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23239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NDCG 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Precision@K</a:t>
            </a:r>
            <a:r>
              <a:rPr lang="en-US" sz="3600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1216" y="326489"/>
            <a:ext cx="9029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62" y="4476885"/>
            <a:ext cx="4945353" cy="15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Kullback-Leibler</a:t>
            </a:r>
            <a:r>
              <a:rPr lang="en-US" dirty="0"/>
              <a:t> </a:t>
            </a:r>
            <a:r>
              <a:rPr lang="en-US" dirty="0" smtClean="0"/>
              <a:t>divergence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Compare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027272"/>
            <a:ext cx="9496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9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F</a:t>
            </a:r>
            <a:r>
              <a:rPr lang="en-US" dirty="0" smtClean="0"/>
              <a:t>-IDF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TF is </a:t>
            </a:r>
            <a:r>
              <a:rPr lang="en-US" altLang="zh-CN" dirty="0"/>
              <a:t>the </a:t>
            </a:r>
            <a:r>
              <a:rPr lang="en-US" altLang="zh-CN" dirty="0" smtClean="0"/>
              <a:t>term</a:t>
            </a:r>
            <a:r>
              <a:rPr lang="en-US" altLang="zh-CN" dirty="0"/>
              <a:t> </a:t>
            </a:r>
            <a:r>
              <a:rPr lang="en-US" altLang="zh-CN" dirty="0" smtClean="0"/>
              <a:t>frequency </a:t>
            </a:r>
          </a:p>
          <a:p>
            <a:r>
              <a:rPr lang="en-US" altLang="zh-CN" dirty="0" smtClean="0"/>
              <a:t>IDF </a:t>
            </a:r>
            <a:r>
              <a:rPr lang="en-US" altLang="zh-CN" dirty="0"/>
              <a:t>is the inverse document frequency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Compare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522629"/>
            <a:ext cx="5624314" cy="957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44" y="4698788"/>
            <a:ext cx="53054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90882"/>
            <a:ext cx="9029700" cy="1325563"/>
          </a:xfrm>
        </p:spPr>
        <p:txBody>
          <a:bodyPr/>
          <a:lstStyle/>
          <a:p>
            <a:r>
              <a:rPr lang="en-US" altLang="zh-CN" dirty="0" smtClean="0"/>
              <a:t>Job Finder</a:t>
            </a:r>
            <a:endParaRPr lang="en-US" dirty="0"/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51" y="1523092"/>
            <a:ext cx="3309813" cy="47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47" y="1085850"/>
            <a:ext cx="54483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16"/>
          <p:cNvSpPr/>
          <p:nvPr/>
        </p:nvSpPr>
        <p:spPr>
          <a:xfrm>
            <a:off x="5013164" y="3536742"/>
            <a:ext cx="1216951" cy="513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Compare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99" y="4001294"/>
            <a:ext cx="10210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smtClean="0"/>
              <a:t>résumés </a:t>
            </a:r>
            <a:endParaRPr lang="en-US" dirty="0" smtClean="0"/>
          </a:p>
          <a:p>
            <a:r>
              <a:rPr lang="en-US" dirty="0" smtClean="0"/>
              <a:t>100 jobs </a:t>
            </a:r>
          </a:p>
          <a:p>
            <a:r>
              <a:rPr lang="en-US" dirty="0" smtClean="0"/>
              <a:t>Relevance value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1216" y="326489"/>
            <a:ext cx="9029700" cy="1325563"/>
          </a:xfrm>
        </p:spPr>
        <p:txBody>
          <a:bodyPr/>
          <a:lstStyle/>
          <a:p>
            <a:r>
              <a:rPr lang="en-US" dirty="0" smtClean="0"/>
              <a:t>Experiment Setup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730" y="2200264"/>
            <a:ext cx="8058609" cy="3247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563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354474"/>
            <a:ext cx="7984132" cy="32091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9899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</a:t>
            </a:r>
            <a:r>
              <a:rPr lang="en-US" sz="3200" dirty="0" smtClean="0"/>
              <a:t>résumé </a:t>
            </a:r>
            <a:r>
              <a:rPr lang="en-US" sz="3200" dirty="0" smtClean="0"/>
              <a:t>– </a:t>
            </a:r>
            <a:r>
              <a:rPr lang="en-US" sz="3200" dirty="0" smtClean="0"/>
              <a:t>job matching system</a:t>
            </a:r>
          </a:p>
          <a:p>
            <a:r>
              <a:rPr lang="en-US" sz="3200" dirty="0" smtClean="0"/>
              <a:t>A finite </a:t>
            </a:r>
            <a:r>
              <a:rPr lang="en-US" sz="3200" dirty="0"/>
              <a:t>state transducer based </a:t>
            </a:r>
            <a:r>
              <a:rPr lang="en-US" sz="3200" dirty="0" smtClean="0"/>
              <a:t>tool for information extraction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semi-automatic </a:t>
            </a:r>
            <a:r>
              <a:rPr lang="en-US" sz="3200" dirty="0" smtClean="0"/>
              <a:t>approach to collect </a:t>
            </a:r>
            <a:r>
              <a:rPr lang="en-US" sz="3200" dirty="0"/>
              <a:t>technical </a:t>
            </a:r>
            <a:r>
              <a:rPr lang="en-US" sz="3200" dirty="0" smtClean="0"/>
              <a:t>terms</a:t>
            </a:r>
          </a:p>
          <a:p>
            <a:r>
              <a:rPr lang="en-US" sz="3200" dirty="0" smtClean="0"/>
              <a:t>A statistical-based </a:t>
            </a:r>
            <a:r>
              <a:rPr lang="en-US" sz="3200" dirty="0"/>
              <a:t>ontology similarity </a:t>
            </a:r>
            <a:r>
              <a:rPr lang="en-US" sz="3200" dirty="0" smtClean="0"/>
              <a:t>measure</a:t>
            </a:r>
          </a:p>
          <a:p>
            <a:r>
              <a:rPr lang="en-US" sz="3200" dirty="0" smtClean="0"/>
              <a:t>Combined keyword </a:t>
            </a:r>
            <a:r>
              <a:rPr lang="en-US" sz="3200" dirty="0"/>
              <a:t>searching and </a:t>
            </a:r>
            <a:r>
              <a:rPr lang="en-US" sz="3200" dirty="0" smtClean="0"/>
              <a:t>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altLang="zh-CN" dirty="0" smtClean="0"/>
              <a:t>Contribution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2100" y="1690688"/>
            <a:ext cx="9791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Content-based </a:t>
            </a:r>
            <a:r>
              <a:rPr lang="en-US" dirty="0" smtClean="0"/>
              <a:t>Recommendation (CBR)</a:t>
            </a:r>
            <a:endParaRPr lang="en-US" dirty="0"/>
          </a:p>
          <a:p>
            <a:pPr lvl="1"/>
            <a:r>
              <a:rPr lang="en-US" sz="2800" dirty="0" smtClean="0"/>
              <a:t>Suggesting </a:t>
            </a:r>
            <a:r>
              <a:rPr lang="en-US" sz="2800" dirty="0"/>
              <a:t>items that have similar content information to </a:t>
            </a:r>
            <a:r>
              <a:rPr lang="en-US" sz="2800" dirty="0" smtClean="0"/>
              <a:t>the corresponding users</a:t>
            </a:r>
          </a:p>
          <a:p>
            <a:r>
              <a:rPr lang="en-US" dirty="0"/>
              <a:t>Collaborative Filtering Recommendation (CFR). </a:t>
            </a:r>
            <a:endParaRPr lang="en-US" dirty="0" smtClean="0"/>
          </a:p>
          <a:p>
            <a:pPr lvl="1"/>
            <a:r>
              <a:rPr lang="en-US" dirty="0" smtClean="0"/>
              <a:t>Finding </a:t>
            </a:r>
            <a:r>
              <a:rPr lang="en-US" dirty="0"/>
              <a:t>similar users who have the same taste with the target user </a:t>
            </a:r>
            <a:r>
              <a:rPr lang="en-US" dirty="0" smtClean="0"/>
              <a:t>and recommends </a:t>
            </a:r>
            <a:r>
              <a:rPr lang="en-US" dirty="0"/>
              <a:t>items based on what the similar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Knowledge-based </a:t>
            </a:r>
            <a:r>
              <a:rPr lang="en-US" dirty="0"/>
              <a:t>Recommendation (KBR)</a:t>
            </a:r>
          </a:p>
          <a:p>
            <a:pPr lvl="1"/>
            <a:r>
              <a:rPr lang="en-US" dirty="0" smtClean="0"/>
              <a:t>Rules </a:t>
            </a:r>
            <a:r>
              <a:rPr lang="en-US" dirty="0"/>
              <a:t>and patterns obtained from the functional knowledge of how a specific item meets the requirement of a particular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Hybrid </a:t>
            </a:r>
            <a:r>
              <a:rPr lang="en-US" dirty="0"/>
              <a:t>Recommendation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Recommender </a:t>
            </a:r>
            <a:r>
              <a:rPr lang="en-US" dirty="0"/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41669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CASPER  (Rafter et. Al. 2000)</a:t>
            </a:r>
          </a:p>
          <a:p>
            <a:r>
              <a:rPr lang="en-US" dirty="0" smtClean="0"/>
              <a:t>Collaborative </a:t>
            </a:r>
            <a:r>
              <a:rPr lang="en-US" dirty="0"/>
              <a:t>Filtering </a:t>
            </a:r>
            <a:r>
              <a:rPr lang="en-US" dirty="0" smtClean="0"/>
              <a:t>Recommendation </a:t>
            </a:r>
            <a:r>
              <a:rPr lang="zh-CN" altLang="en-US" dirty="0"/>
              <a:t> </a:t>
            </a:r>
            <a:r>
              <a:rPr lang="en-US" altLang="zh-CN" dirty="0" smtClean="0"/>
              <a:t>(CFR)</a:t>
            </a:r>
          </a:p>
          <a:p>
            <a:r>
              <a:rPr lang="en-US" altLang="zh-CN" dirty="0" smtClean="0"/>
              <a:t>Monitor users’ behavior</a:t>
            </a:r>
          </a:p>
          <a:p>
            <a:r>
              <a:rPr lang="en-US" dirty="0" smtClean="0"/>
              <a:t>Get User’s profile from server-log:  </a:t>
            </a:r>
          </a:p>
          <a:p>
            <a:pPr lvl="1"/>
            <a:r>
              <a:rPr lang="en-US" dirty="0" smtClean="0"/>
              <a:t>Revisit data </a:t>
            </a:r>
          </a:p>
          <a:p>
            <a:pPr lvl="1"/>
            <a:r>
              <a:rPr lang="en-US" dirty="0" smtClean="0"/>
              <a:t>Read time data</a:t>
            </a:r>
          </a:p>
          <a:p>
            <a:pPr lvl="1"/>
            <a:r>
              <a:rPr lang="en-US" dirty="0" smtClean="0"/>
              <a:t>Activity data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Previous </a:t>
            </a:r>
            <a:r>
              <a:rPr lang="en-US" dirty="0"/>
              <a:t>work -- CASPER </a:t>
            </a:r>
          </a:p>
        </p:txBody>
      </p:sp>
    </p:spTree>
    <p:extLst>
      <p:ext uri="{BB962C8B-B14F-4D97-AF65-F5344CB8AC3E}">
        <p14:creationId xmlns:p14="http://schemas.microsoft.com/office/powerpoint/2010/main" val="28381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1542</Words>
  <Application>Microsoft Office PowerPoint</Application>
  <PresentationFormat>Widescreen</PresentationFormat>
  <Paragraphs>355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宋体</vt:lpstr>
      <vt:lpstr>Arial</vt:lpstr>
      <vt:lpstr>Calibri</vt:lpstr>
      <vt:lpstr>Cambria</vt:lpstr>
      <vt:lpstr>Wingdings</vt:lpstr>
      <vt:lpstr>Cloud skipper design template</vt:lpstr>
      <vt:lpstr>JOBFINDER:  A PERSONALIZED Résumé-JOB MATCHING SYSTEM</vt:lpstr>
      <vt:lpstr>Motivation</vt:lpstr>
      <vt:lpstr>They all use keyword Searching</vt:lpstr>
      <vt:lpstr>Problems of keyword Searching</vt:lpstr>
      <vt:lpstr>Main idea of JobFinder</vt:lpstr>
      <vt:lpstr>Job Finder</vt:lpstr>
      <vt:lpstr>Contribution of our works</vt:lpstr>
      <vt:lpstr>Recommender Systems </vt:lpstr>
      <vt:lpstr>Previous work -- CASPER </vt:lpstr>
      <vt:lpstr>Previous work -- CASPER </vt:lpstr>
      <vt:lpstr>Previous work – Hybrid Recommender System</vt:lpstr>
      <vt:lpstr>Previous work – Hybrid Recommender System</vt:lpstr>
      <vt:lpstr>Previous work – Hybrid Recommender System</vt:lpstr>
      <vt:lpstr>Previous work – IBM PROSPECT</vt:lpstr>
      <vt:lpstr>Previous work -- PROSPECT</vt:lpstr>
      <vt:lpstr>Previous work – HP Resource Planning Tool </vt:lpstr>
      <vt:lpstr>Previous work – Problems</vt:lpstr>
      <vt:lpstr>Problem Definition 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Some sentences from Job Description</vt:lpstr>
      <vt:lpstr>Semantic Labeling</vt:lpstr>
      <vt:lpstr>Semantic Labeling</vt:lpstr>
      <vt:lpstr>Pattern Matching </vt:lpstr>
      <vt:lpstr>Regular Expression Over Tokens</vt:lpstr>
      <vt:lpstr>Finite Automata Transducers</vt:lpstr>
      <vt:lpstr>Patterns Matching Degree</vt:lpstr>
      <vt:lpstr>Matchers current support </vt:lpstr>
      <vt:lpstr>Flexibility --  regular expression style </vt:lpstr>
      <vt:lpstr>Flexibility -- connected by algebra  operator</vt:lpstr>
      <vt:lpstr>Flexibility – OO programming style</vt:lpstr>
      <vt:lpstr>Flexibility</vt:lpstr>
      <vt:lpstr>Flexibility – Lambda expression </vt:lpstr>
      <vt:lpstr>Similarity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Statistical-based Ontology Similarity Measure</vt:lpstr>
      <vt:lpstr>Statistical-based Ontology Similarity Measure</vt:lpstr>
      <vt:lpstr>Algorithm of Similarity Calculation</vt:lpstr>
      <vt:lpstr>Similarity between terms </vt:lpstr>
      <vt:lpstr>EVALUATION – Information Extraction </vt:lpstr>
      <vt:lpstr>EVALUATION – Information Extraction </vt:lpstr>
      <vt:lpstr>EVALUATION – Ontology Similarity </vt:lpstr>
      <vt:lpstr>EVALUATION – Ontology Similarity </vt:lpstr>
      <vt:lpstr>EVALUATION – Ontology Similarity </vt:lpstr>
      <vt:lpstr>EVALUATION – Ontology Similarity </vt:lpstr>
      <vt:lpstr>EVALUATION – System Performance 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Summary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2014-10-22T03:42:40Z</dcterms:created>
  <dcterms:modified xsi:type="dcterms:W3CDTF">2014-11-25T21:01:13Z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