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8" r:id="rId2"/>
    <p:sldId id="359" r:id="rId3"/>
    <p:sldId id="260" r:id="rId4"/>
    <p:sldId id="261" r:id="rId5"/>
    <p:sldId id="262" r:id="rId6"/>
    <p:sldId id="263" r:id="rId7"/>
    <p:sldId id="378" r:id="rId8"/>
    <p:sldId id="264" r:id="rId9"/>
    <p:sldId id="265" r:id="rId10"/>
    <p:sldId id="369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70" r:id="rId21"/>
    <p:sldId id="339" r:id="rId22"/>
    <p:sldId id="368" r:id="rId23"/>
    <p:sldId id="285" r:id="rId24"/>
    <p:sldId id="377" r:id="rId25"/>
    <p:sldId id="371" r:id="rId26"/>
    <p:sldId id="280" r:id="rId27"/>
    <p:sldId id="279" r:id="rId28"/>
    <p:sldId id="283" r:id="rId29"/>
    <p:sldId id="372" r:id="rId30"/>
    <p:sldId id="284" r:id="rId31"/>
    <p:sldId id="286" r:id="rId32"/>
    <p:sldId id="330" r:id="rId33"/>
    <p:sldId id="287" r:id="rId34"/>
    <p:sldId id="382" r:id="rId35"/>
    <p:sldId id="290" r:id="rId36"/>
    <p:sldId id="383" r:id="rId37"/>
    <p:sldId id="291" r:id="rId38"/>
    <p:sldId id="289" r:id="rId39"/>
    <p:sldId id="288" r:id="rId40"/>
    <p:sldId id="292" r:id="rId41"/>
    <p:sldId id="293" r:id="rId42"/>
    <p:sldId id="294" r:id="rId43"/>
    <p:sldId id="333" r:id="rId44"/>
    <p:sldId id="373" r:id="rId45"/>
    <p:sldId id="303" r:id="rId46"/>
    <p:sldId id="305" r:id="rId47"/>
    <p:sldId id="332" r:id="rId48"/>
    <p:sldId id="306" r:id="rId49"/>
    <p:sldId id="335" r:id="rId50"/>
    <p:sldId id="357" r:id="rId51"/>
    <p:sldId id="375" r:id="rId52"/>
    <p:sldId id="353" r:id="rId53"/>
    <p:sldId id="354" r:id="rId54"/>
    <p:sldId id="355" r:id="rId55"/>
    <p:sldId id="356" r:id="rId56"/>
    <p:sldId id="376" r:id="rId57"/>
    <p:sldId id="362" r:id="rId58"/>
    <p:sldId id="364" r:id="rId59"/>
    <p:sldId id="365" r:id="rId60"/>
    <p:sldId id="366" r:id="rId61"/>
    <p:sldId id="367" r:id="rId62"/>
    <p:sldId id="374" r:id="rId63"/>
    <p:sldId id="310" r:id="rId64"/>
    <p:sldId id="311" r:id="rId65"/>
    <p:sldId id="379" r:id="rId66"/>
    <p:sldId id="313" r:id="rId67"/>
    <p:sldId id="314" r:id="rId68"/>
    <p:sldId id="315" r:id="rId69"/>
    <p:sldId id="380" r:id="rId70"/>
    <p:sldId id="381" r:id="rId71"/>
    <p:sldId id="317" r:id="rId72"/>
    <p:sldId id="318" r:id="rId73"/>
    <p:sldId id="319" r:id="rId74"/>
    <p:sldId id="320" r:id="rId75"/>
    <p:sldId id="321" r:id="rId76"/>
    <p:sldId id="349" r:id="rId77"/>
    <p:sldId id="352" r:id="rId78"/>
    <p:sldId id="350" r:id="rId79"/>
    <p:sldId id="351" r:id="rId80"/>
    <p:sldId id="323" r:id="rId81"/>
    <p:sldId id="322" r:id="rId82"/>
    <p:sldId id="324" r:id="rId83"/>
    <p:sldId id="325" r:id="rId84"/>
    <p:sldId id="326" r:id="rId8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85996" autoAdjust="0"/>
  </p:normalViewPr>
  <p:slideViewPr>
    <p:cSldViewPr>
      <p:cViewPr varScale="1">
        <p:scale>
          <a:sx n="74" d="100"/>
          <a:sy n="74" d="100"/>
        </p:scale>
        <p:origin x="60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12/19/2014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20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681" y="4174404"/>
            <a:ext cx="8048509" cy="3263504"/>
          </a:xfrm>
        </p:spPr>
        <p:txBody>
          <a:bodyPr/>
          <a:lstStyle/>
          <a:p>
            <a:r>
              <a:rPr lang="en-US" sz="2400" dirty="0"/>
              <a:t>Shortcomings of Collaborative Filtering </a:t>
            </a:r>
            <a:endParaRPr lang="en-US" sz="2400" dirty="0" smtClean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921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4" y="3071535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605" y="1590036"/>
            <a:ext cx="4310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 and t: </a:t>
            </a:r>
            <a:r>
              <a:rPr lang="en-US" dirty="0">
                <a:solidFill>
                  <a:schemeClr val="tx1"/>
                </a:solidFill>
              </a:rPr>
              <a:t>Two users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Item(p):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P: users set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j: item to be recommended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The sentence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“Bachelors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 in computer science or information systems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/>
              <a:t>is labeled to: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More </a:t>
            </a:r>
            <a:r>
              <a:rPr lang="en-US" dirty="0" smtClean="0"/>
              <a:t>Label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63724"/>
              </p:ext>
            </p:extLst>
          </p:nvPr>
        </p:nvGraphicFramePr>
        <p:xfrm>
          <a:off x="457200" y="1905000"/>
          <a:ext cx="83058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54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"Be", "be", "is", "are", "was", "were", "am"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"a", "A", "an", "An", "The", "the"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"MBA", "BSCS", "BSEE", "MSCS", "MSEE", "MSCE","MPH"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"experience" , "work experience" , "practical experience" ,"professional experience"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"preferred", "required", "desired"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 plus", "mandatory", "desirable"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"similar", "related", "Relevant", "equivalent", "based"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1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(DEGREE)? (IN|OF)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MAJOR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(MAJOR_DEGREE|DE_LEVEL) OR DEGREE_JJ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(DEGREE)? PREFER_VBD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BE (PREFER_VBD|PREFER_JJ)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OR (HIGHER_JJ)? (DEGREE_JJ)?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(, DE_LEVEL)* (OR DE_LEVEL)?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79436" cy="994172"/>
          </a:xfrm>
        </p:spPr>
        <p:txBody>
          <a:bodyPr/>
          <a:lstStyle/>
          <a:p>
            <a:r>
              <a:rPr lang="en-US" dirty="0" smtClean="0"/>
              <a:t>More Degree Matching Examples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2647"/>
              </p:ext>
            </p:extLst>
          </p:nvPr>
        </p:nvGraphicFramePr>
        <p:xfrm>
          <a:off x="609600" y="2057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823"/>
              </p:ext>
            </p:extLst>
          </p:nvPr>
        </p:nvGraphicFramePr>
        <p:xfrm>
          <a:off x="609600" y="42875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283799"/>
                <a:gridCol w="440108"/>
                <a:gridCol w="2238493"/>
                <a:gridCol w="685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4574"/>
              </p:ext>
            </p:extLst>
          </p:nvPr>
        </p:nvGraphicFramePr>
        <p:xfrm>
          <a:off x="609600" y="55067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67938"/>
                <a:gridCol w="1541862"/>
                <a:gridCol w="1201338"/>
                <a:gridCol w="533400"/>
                <a:gridCol w="26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HIGHER_JJ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086"/>
              </p:ext>
            </p:extLst>
          </p:nvPr>
        </p:nvGraphicFramePr>
        <p:xfrm>
          <a:off x="609600" y="3200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PREFER_VBD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2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Pattern Library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8492"/>
              </p:ext>
            </p:extLst>
          </p:nvPr>
        </p:nvGraphicFramePr>
        <p:xfrm>
          <a:off x="685800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</a:t>
            </a:r>
            <a:r>
              <a:rPr lang="en-US" sz="2100" dirty="0" smtClean="0">
                <a:solidFill>
                  <a:srgbClr val="0066FF"/>
                </a:solidFill>
              </a:rPr>
              <a:t>MAJOR</a:t>
            </a:r>
            <a:endParaRPr lang="en-US" sz="2100" dirty="0">
              <a:solidFill>
                <a:srgbClr val="0066FF"/>
              </a:solidFill>
            </a:endParaRP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DEGREE ( IN | OF 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MAJOR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400" b="1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Faster  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990725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  <a:blipFill rotWithShape="0">
                <a:blip r:embed="rId2"/>
                <a:stretch>
                  <a:fillRect l="-1333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2837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Accuracy of </a:t>
            </a:r>
            <a:r>
              <a:rPr lang="en-US" sz="2800" dirty="0"/>
              <a:t>Information </a:t>
            </a:r>
            <a:r>
              <a:rPr lang="en-US" sz="2800" dirty="0" smtClean="0"/>
              <a:t>Extraction </a:t>
            </a:r>
            <a:r>
              <a:rPr lang="en-US" sz="2800" dirty="0"/>
              <a:t>C</a:t>
            </a:r>
            <a:r>
              <a:rPr lang="en-US" altLang="zh-CN" sz="2800" dirty="0" smtClean="0"/>
              <a:t>omparing to the Conditional Radom Fields (CRFs)</a:t>
            </a:r>
            <a:r>
              <a:rPr lang="en-US" sz="2800" dirty="0" smtClean="0"/>
              <a:t> Model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Using CRF</a:t>
            </a:r>
            <a:r>
              <a:rPr lang="en-US" sz="2400" dirty="0"/>
              <a:t>++ (T </a:t>
            </a:r>
            <a:r>
              <a:rPr lang="en-US" sz="2400" dirty="0" err="1" smtClean="0"/>
              <a:t>Kudoh</a:t>
            </a:r>
            <a:r>
              <a:rPr lang="en-US" sz="2400" dirty="0" smtClean="0"/>
              <a:t>, Software</a:t>
            </a:r>
            <a:r>
              <a:rPr lang="en-US" sz="2400" dirty="0"/>
              <a:t>)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200 </a:t>
            </a:r>
            <a:r>
              <a:rPr lang="en-US" altLang="zh-CN" sz="2400" dirty="0" smtClean="0"/>
              <a:t>labeled sentences to train the model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137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DCG </a:t>
            </a:r>
            <a:r>
              <a:rPr lang="en-US" sz="2800" dirty="0" smtClean="0">
                <a:solidFill>
                  <a:schemeClr val="tx1"/>
                </a:solidFill>
              </a:rPr>
              <a:t>– </a:t>
            </a:r>
            <a:r>
              <a:rPr lang="en-US" sz="2800" dirty="0" smtClean="0"/>
              <a:t>A measure </a:t>
            </a:r>
            <a:r>
              <a:rPr lang="en-US" sz="2800" dirty="0"/>
              <a:t>of ranking quality</a:t>
            </a:r>
            <a:r>
              <a:rPr lang="en-US" sz="2800" dirty="0" smtClean="0"/>
              <a:t>.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  <a:endParaRPr lang="en-US" sz="2800" dirty="0"/>
          </a:p>
          <a:p>
            <a:endParaRPr lang="en-US" sz="2800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i: the position of the document.  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 pitchFamily="34" charset="0"/>
              </a:rPr>
              <a:t>rel</a:t>
            </a:r>
            <a:r>
              <a:rPr lang="en-US" sz="2800" baseline="-25000" dirty="0" err="1" smtClean="0">
                <a:latin typeface="Calibri" panose="020F0502020204030204" pitchFamily="34" charset="0"/>
              </a:rPr>
              <a:t>i</a:t>
            </a:r>
            <a:r>
              <a:rPr lang="en-US" sz="2800" baseline="-25000" dirty="0" smtClean="0"/>
              <a:t> 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relevance score assessors </a:t>
            </a:r>
            <a:r>
              <a:rPr lang="en-US" sz="2800" dirty="0" smtClean="0">
                <a:solidFill>
                  <a:schemeClr val="tx1"/>
                </a:solidFill>
              </a:rPr>
              <a:t>given </a:t>
            </a:r>
            <a:r>
              <a:rPr lang="en-US" sz="2800" dirty="0">
                <a:solidFill>
                  <a:schemeClr val="tx1"/>
                </a:solidFill>
              </a:rPr>
              <a:t>to document  </a:t>
            </a:r>
            <a:r>
              <a:rPr lang="en-US" sz="2800" dirty="0" smtClean="0">
                <a:solidFill>
                  <a:schemeClr val="tx1"/>
                </a:solidFill>
              </a:rPr>
              <a:t>at position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p: the number of first p query result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DCG 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3" y="2922827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9177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7986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NDCG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Precision@K</a:t>
                </a:r>
                <a:r>
                  <a:rPr lang="en-US" sz="2400" dirty="0" smtClean="0"/>
                  <a:t>: </a:t>
                </a:r>
                <a:r>
                  <a:rPr lang="en-US" sz="2800" dirty="0" smtClean="0"/>
                  <a:t>	The </a:t>
                </a:r>
                <a:r>
                  <a:rPr lang="en-US" sz="2800" dirty="0"/>
                  <a:t>proportion of relevant documents in the first </a:t>
                </a:r>
                <a:r>
                  <a:rPr lang="en-US" sz="2800" dirty="0" smtClean="0"/>
                  <a:t>K results</a:t>
                </a:r>
                <a:r>
                  <a:rPr lang="en-US" sz="2800" dirty="0"/>
                  <a:t>. </a:t>
                </a:r>
                <a:r>
                  <a:rPr lang="en-US" sz="1800" dirty="0"/>
                  <a:t>(</a:t>
                </a:r>
                <a:r>
                  <a:rPr lang="de-DE" sz="1800" dirty="0"/>
                  <a:t>CD Manning, P Raghavan and H Schütze, 2008</a:t>
                </a:r>
                <a:r>
                  <a:rPr lang="en-US" sz="1800" dirty="0"/>
                  <a:t>)</a:t>
                </a: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: related documents number in first K documents </a:t>
                </a: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037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Precision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  <a:blipFill rotWithShape="0">
                <a:blip r:embed="rId3"/>
                <a:stretch>
                  <a:fillRect l="-1333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that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8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  <a:blipFill rotWithShape="0">
                <a:blip r:embed="rId3"/>
                <a:stretch>
                  <a:fillRect l="-1316" t="-6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BM25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70119"/>
              </p:ext>
            </p:extLst>
          </p:nvPr>
        </p:nvGraphicFramePr>
        <p:xfrm>
          <a:off x="838200" y="31242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47181"/>
              </p:ext>
            </p:extLst>
          </p:nvPr>
        </p:nvGraphicFramePr>
        <p:xfrm>
          <a:off x="838200" y="32004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0.78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mtClean="0"/>
              <a:t>Collecting </a:t>
            </a:r>
            <a:r>
              <a:rPr lang="en-US" dirty="0" smtClean="0"/>
              <a:t>the </a:t>
            </a:r>
            <a:r>
              <a:rPr lang="en-US" smtClean="0"/>
              <a:t>front 100 search </a:t>
            </a:r>
            <a:r>
              <a:rPr lang="en-US" dirty="0" smtClean="0"/>
              <a:t>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13.35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24.39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17.8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27.64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25.62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41.67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33396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13.15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21.90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15077</TotalTime>
  <Words>2937</Words>
  <Application>Microsoft Office PowerPoint</Application>
  <PresentationFormat>On-screen Show (4:3)</PresentationFormat>
  <Paragraphs>914</Paragraphs>
  <Slides>84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Dotum</vt:lpstr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JOBFINDER: A PERSONALIZED RÉSUMÉ – JOB MATCHINGSYSTEM</vt:lpstr>
      <vt:lpstr>Table of Contents</vt:lpstr>
      <vt:lpstr>Motivation</vt:lpstr>
      <vt:lpstr>They All Use Keyword Searching</vt:lpstr>
      <vt:lpstr>Problems of Keyword Searching</vt:lpstr>
      <vt:lpstr>Résumés  as Query</vt:lpstr>
      <vt:lpstr>HCI Consideration </vt:lpstr>
      <vt:lpstr>Job Finder</vt:lpstr>
      <vt:lpstr>Contributions of our works</vt:lpstr>
      <vt:lpstr>Table of Contents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Table of Contents</vt:lpstr>
      <vt:lpstr>Problem Definition </vt:lpstr>
      <vt:lpstr>Challenges </vt:lpstr>
      <vt:lpstr>Combinatorial Explosion</vt:lpstr>
      <vt:lpstr>Résumé and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Sentences of Degree Information</vt:lpstr>
      <vt:lpstr>Semantic Labeling</vt:lpstr>
      <vt:lpstr>Semantic Labeling</vt:lpstr>
      <vt:lpstr>Pattern Matching </vt:lpstr>
      <vt:lpstr>More Labels</vt:lpstr>
      <vt:lpstr>Patterns for Matching Degrees</vt:lpstr>
      <vt:lpstr>More Degree Matching Examples </vt:lpstr>
      <vt:lpstr>Python Pattern Library</vt:lpstr>
      <vt:lpstr>Finite Automata Transducer</vt:lpstr>
      <vt:lpstr>Token Pattern Matching Library</vt:lpstr>
      <vt:lpstr>Flexibility–Regular Expression Style </vt:lpstr>
      <vt:lpstr>Connected by Algebra Operators</vt:lpstr>
      <vt:lpstr>OO Programming Style</vt:lpstr>
      <vt:lpstr>Simplicity   </vt:lpstr>
      <vt:lpstr>Table of Contents</vt:lpstr>
      <vt:lpstr>Ontology</vt:lpstr>
      <vt:lpstr>Statistical-based Measure</vt:lpstr>
      <vt:lpstr>Statistical-based Measure</vt:lpstr>
      <vt:lpstr>Statistical-based Measure</vt:lpstr>
      <vt:lpstr>Similarity Values between Skills</vt:lpstr>
      <vt:lpstr>PowerPoint Presentation</vt:lpstr>
      <vt:lpstr>Table of Contents</vt:lpstr>
      <vt:lpstr>Find Terms in Job Descriptions </vt:lpstr>
      <vt:lpstr>Bootstrap Approach </vt:lpstr>
      <vt:lpstr>Bootstrap Approach </vt:lpstr>
      <vt:lpstr>Dbpedia Page </vt:lpstr>
      <vt:lpstr>Table of Contents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Table of Contents</vt:lpstr>
      <vt:lpstr>Information Extraction </vt:lpstr>
      <vt:lpstr>Ontology Similarity – DCG </vt:lpstr>
      <vt:lpstr>Ontology Similarity – NDCG </vt:lpstr>
      <vt:lpstr>Ontology Similarity </vt:lpstr>
      <vt:lpstr>Ontology Similarity </vt:lpstr>
      <vt:lpstr> Résumé – Job Matching</vt:lpstr>
      <vt:lpstr>Kullback-Leibler Divergence</vt:lpstr>
      <vt:lpstr>TF-IDF</vt:lpstr>
      <vt:lpstr>TF-IDF</vt:lpstr>
      <vt:lpstr>Okapi BM25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826</cp:revision>
  <cp:lastPrinted>2012-06-25T20:32:36Z</cp:lastPrinted>
  <dcterms:created xsi:type="dcterms:W3CDTF">2008-08-18T16:27:39Z</dcterms:created>
  <dcterms:modified xsi:type="dcterms:W3CDTF">2014-12-21T05:45:24Z</dcterms:modified>
</cp:coreProperties>
</file>