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342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339" r:id="rId20"/>
    <p:sldId id="344" r:id="rId21"/>
    <p:sldId id="338" r:id="rId22"/>
    <p:sldId id="345" r:id="rId23"/>
    <p:sldId id="346" r:id="rId24"/>
    <p:sldId id="347" r:id="rId25"/>
    <p:sldId id="34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30" r:id="rId35"/>
    <p:sldId id="288" r:id="rId36"/>
    <p:sldId id="287" r:id="rId37"/>
    <p:sldId id="290" r:id="rId38"/>
    <p:sldId id="334" r:id="rId39"/>
    <p:sldId id="331" r:id="rId40"/>
    <p:sldId id="291" r:id="rId41"/>
    <p:sldId id="289" r:id="rId42"/>
    <p:sldId id="292" r:id="rId43"/>
    <p:sldId id="293" r:id="rId44"/>
    <p:sldId id="294" r:id="rId45"/>
    <p:sldId id="333" r:id="rId46"/>
    <p:sldId id="297" r:id="rId47"/>
    <p:sldId id="299" r:id="rId48"/>
    <p:sldId id="300" r:id="rId49"/>
    <p:sldId id="301" r:id="rId50"/>
    <p:sldId id="302" r:id="rId51"/>
    <p:sldId id="303" r:id="rId52"/>
    <p:sldId id="340" r:id="rId53"/>
    <p:sldId id="343" r:id="rId54"/>
    <p:sldId id="298" r:id="rId55"/>
    <p:sldId id="305" r:id="rId56"/>
    <p:sldId id="332" r:id="rId57"/>
    <p:sldId id="306" r:id="rId58"/>
    <p:sldId id="335" r:id="rId59"/>
    <p:sldId id="341" r:id="rId60"/>
    <p:sldId id="310" r:id="rId61"/>
    <p:sldId id="311" r:id="rId62"/>
    <p:sldId id="313" r:id="rId63"/>
    <p:sldId id="314" r:id="rId64"/>
    <p:sldId id="315" r:id="rId65"/>
    <p:sldId id="337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85996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12/14/2014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83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35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2057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</a:rPr>
              <a:t>Master’s Defense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MATCHINGSYSTEM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CASPER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 smtClean="0"/>
              <a:t>Rafter, Rachael, and Barry Smyth. "Passive profiling from server logs in an online recruitment environment." (2001).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9534" y="3825226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Cold </a:t>
            </a:r>
            <a:r>
              <a:rPr lang="en-US" dirty="0" smtClean="0"/>
              <a:t>start: new </a:t>
            </a:r>
            <a:r>
              <a:rPr lang="en-US" dirty="0" smtClean="0"/>
              <a:t>jobs have no review logs 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Sparseness: few overlap </a:t>
            </a:r>
            <a:r>
              <a:rPr lang="en-US" dirty="0"/>
              <a:t>in </a:t>
            </a:r>
            <a:r>
              <a:rPr lang="en-US" dirty="0" smtClean="0"/>
              <a:t>users</a:t>
            </a:r>
            <a:r>
              <a:rPr lang="en-US" dirty="0"/>
              <a:t>’ profiles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14" y="1855989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35" y="2954480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Yao Lu et. </a:t>
            </a:r>
            <a:r>
              <a:rPr lang="en-US" sz="2800" dirty="0" smtClean="0"/>
              <a:t>al. </a:t>
            </a:r>
            <a:r>
              <a:rPr lang="en-US" sz="2800" dirty="0"/>
              <a:t>2013 </a:t>
            </a:r>
            <a:endParaRPr lang="en-US" sz="2800" dirty="0" smtClean="0"/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Lu, Yao, Sandy El </a:t>
            </a:r>
            <a:r>
              <a:rPr lang="en-US" sz="2000" dirty="0" err="1"/>
              <a:t>Helou</a:t>
            </a:r>
            <a:r>
              <a:rPr lang="en-US" sz="2000" dirty="0"/>
              <a:t>, and Denis Gillet. "A recommender system for job seeking and recruiting website." </a:t>
            </a:r>
            <a:r>
              <a:rPr lang="en-US" sz="2000" i="1" dirty="0"/>
              <a:t>Proceedings of the 22nd international conference on World Wide Web companion</a:t>
            </a:r>
            <a:r>
              <a:rPr lang="en-US" sz="2000" dirty="0"/>
              <a:t>. International World Wide Web Conferences Steering Committee, 2013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Content </a:t>
            </a:r>
            <a:r>
              <a:rPr lang="en-US" sz="2800" dirty="0" smtClean="0"/>
              <a:t>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sz="2000" dirty="0"/>
              <a:t>Similarity is computed </a:t>
            </a:r>
            <a:r>
              <a:rPr lang="en-US" sz="2000" dirty="0" smtClean="0"/>
              <a:t>using </a:t>
            </a:r>
            <a:r>
              <a:rPr lang="en-US" sz="2000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Prospect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Singh, Amit, et al. "PROSPECT: a system for screening candidates for recruitment." </a:t>
            </a:r>
            <a:r>
              <a:rPr lang="en-US" sz="2000" i="1" dirty="0"/>
              <a:t>Proceedings of the 19th ACM international conference on Information and knowledge management</a:t>
            </a:r>
            <a:r>
              <a:rPr lang="en-US" sz="2000" dirty="0"/>
              <a:t>. ACM, 2010.</a:t>
            </a:r>
            <a:endParaRPr lang="en-US" sz="20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Fsdf</a:t>
            </a:r>
            <a:r>
              <a:rPr lang="en-US" sz="2800" dirty="0" smtClean="0"/>
              <a:t>????</a:t>
            </a:r>
          </a:p>
          <a:p>
            <a:pPr marL="857250" lvl="1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Gonzalez, </a:t>
            </a:r>
            <a:r>
              <a:rPr lang="en-US" sz="2400" dirty="0" err="1"/>
              <a:t>Tere</a:t>
            </a:r>
            <a:r>
              <a:rPr lang="en-US" sz="2400" dirty="0"/>
              <a:t>, et al. "Adaptive employee profile classification for resource planning tool." </a:t>
            </a:r>
            <a:r>
              <a:rPr lang="en-US" sz="2400" i="1" dirty="0"/>
              <a:t>SRII Global Conference (SRII), 2012 Annual</a:t>
            </a:r>
            <a:r>
              <a:rPr lang="en-US" sz="2400" dirty="0"/>
              <a:t>. IEEE, 2012.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Extraction Framework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24200"/>
            <a:ext cx="5134409" cy="32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092487" y="1676400"/>
            <a:ext cx="4899113" cy="510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2984" y="20310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46736"/>
            <a:ext cx="7343775" cy="994172"/>
          </a:xfrm>
        </p:spPr>
        <p:txBody>
          <a:bodyPr/>
          <a:lstStyle/>
          <a:p>
            <a:r>
              <a:rPr lang="en-US" dirty="0"/>
              <a:t>Problem Definition  </a:t>
            </a:r>
          </a:p>
        </p:txBody>
      </p:sp>
      <p:sp>
        <p:nvSpPr>
          <p:cNvPr id="5" name="左右箭头 16"/>
          <p:cNvSpPr/>
          <p:nvPr/>
        </p:nvSpPr>
        <p:spPr>
          <a:xfrm>
            <a:off x="3422738" y="3822567"/>
            <a:ext cx="644330" cy="2623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" y="2142060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762125"/>
            <a:ext cx="47529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  <a:endParaRPr lang="en-US" sz="2800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3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 </a:t>
            </a:r>
            <a:r>
              <a:rPr lang="en-US" sz="2800" dirty="0"/>
              <a:t>is the user‘s résumé </a:t>
            </a:r>
            <a:r>
              <a:rPr lang="en-US" sz="2800" dirty="0" smtClean="0"/>
              <a:t>model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r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résumé </a:t>
            </a:r>
            <a:r>
              <a:rPr lang="en-US" sz="2800" dirty="0" smtClean="0"/>
              <a:t> r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 is the </a:t>
            </a:r>
            <a:r>
              <a:rPr lang="en-US" sz="2800" dirty="0" smtClean="0"/>
              <a:t>job </a:t>
            </a:r>
            <a:r>
              <a:rPr lang="en-US" sz="2800" dirty="0"/>
              <a:t>description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err="1" smtClean="0"/>
              <a:t>j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  </a:t>
            </a:r>
            <a:r>
              <a:rPr lang="en-US" sz="2800" dirty="0"/>
              <a:t>is </a:t>
            </a:r>
            <a:r>
              <a:rPr lang="en-US" sz="2800" dirty="0" smtClean="0"/>
              <a:t>the </a:t>
            </a:r>
            <a:r>
              <a:rPr lang="en-US" sz="2800" dirty="0" err="1" smtClean="0"/>
              <a:t>ith</a:t>
            </a:r>
            <a:r>
              <a:rPr lang="en-US" sz="2800" dirty="0" smtClean="0"/>
              <a:t> </a:t>
            </a:r>
            <a:r>
              <a:rPr lang="en-US" sz="2800" dirty="0"/>
              <a:t>feature of </a:t>
            </a:r>
            <a:r>
              <a:rPr lang="en-US" sz="2800" dirty="0" smtClean="0"/>
              <a:t>job j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Similarity value is the summation of weighted similarity values of each field in the models  </a:t>
            </a:r>
            <a:endParaRPr lang="en-US" sz="2800" dirty="0"/>
          </a:p>
          <a:p>
            <a:endParaRPr lang="en-US" sz="2800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4961899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2" y="2667000"/>
            <a:ext cx="82217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566454" cy="2514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1631"/>
              </p:ext>
            </p:extLst>
          </p:nvPr>
        </p:nvGraphicFramePr>
        <p:xfrm>
          <a:off x="762000" y="2057400"/>
          <a:ext cx="78486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School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Ph.D.</a:t>
                      </a:r>
                      <a:endParaRPr lang="en-US" sz="24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9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7343775" cy="994172"/>
          </a:xfrm>
        </p:spPr>
        <p:txBody>
          <a:bodyPr>
            <a:normAutofit/>
          </a:bodyPr>
          <a:lstStyle/>
          <a:p>
            <a:r>
              <a:rPr lang="en-US" sz="4400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</a:t>
            </a:r>
            <a:r>
              <a:rPr lang="en-US" sz="2800" dirty="0"/>
              <a:t>information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Undergraduate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BS | BA ) 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02426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</a:t>
            </a:r>
            <a:r>
              <a:rPr lang="en-US" sz="2400" dirty="0" smtClean="0"/>
              <a:t>regular expression </a:t>
            </a:r>
            <a:r>
              <a:rPr lang="en-US" sz="2400" dirty="0"/>
              <a:t>is token or word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parser.parse</a:t>
            </a:r>
            <a:endParaRPr lang="en-US" sz="2400" b="1" dirty="0">
              <a:solidFill>
                <a:srgbClr val="0066FF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00975" cy="994172"/>
          </a:xfrm>
        </p:spPr>
        <p:txBody>
          <a:bodyPr/>
          <a:lstStyle/>
          <a:p>
            <a:r>
              <a:rPr lang="en-US" dirty="0"/>
              <a:t>Token </a:t>
            </a:r>
            <a:r>
              <a:rPr lang="en-US" altLang="zh-CN" dirty="0"/>
              <a:t>Pattern </a:t>
            </a:r>
            <a:r>
              <a:rPr lang="en-US" altLang="zh-CN" dirty="0" smtClean="0"/>
              <a:t>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209800"/>
            <a:ext cx="701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DE_LEVEL 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smtClean="0">
                <a:solidFill>
                  <a:srgbClr val="0066FF"/>
                </a:solidFill>
              </a:rPr>
              <a:t>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DE-LEVEL,  DE-LEVEL, OR  DE-LEVEL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DEGREE ( IN  </a:t>
            </a:r>
            <a:r>
              <a:rPr lang="en-US" sz="2400" dirty="0" smtClean="0">
                <a:solidFill>
                  <a:srgbClr val="0066FF"/>
                </a:solidFill>
              </a:rPr>
              <a:t>| OF </a:t>
            </a:r>
            <a:r>
              <a:rPr lang="en-US" sz="2400" dirty="0">
                <a:solidFill>
                  <a:srgbClr val="0066FF"/>
                </a:solidFill>
              </a:rPr>
              <a:t>) DT MAJOR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MAJOR-DEGREE </a:t>
            </a:r>
            <a:r>
              <a:rPr lang="en-US" sz="2400" dirty="0" smtClean="0">
                <a:solidFill>
                  <a:srgbClr val="0066FF"/>
                </a:solidFill>
              </a:rPr>
              <a:t>,  </a:t>
            </a:r>
            <a:r>
              <a:rPr lang="en-US" sz="2400" dirty="0">
                <a:solidFill>
                  <a:srgbClr val="0066FF"/>
                </a:solidFill>
              </a:rPr>
              <a:t>MAJOR-DEGREE OR MAJOR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 DE-LEVEL (, DE-LEVEL)* (OR DE-LEVEL)? BE? PERFER-VBD   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MAJOR DEGREE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 DE_LEVEL </a:t>
            </a:r>
            <a:r>
              <a:rPr lang="en-US" sz="2400" dirty="0">
                <a:solidFill>
                  <a:srgbClr val="0066FF"/>
                </a:solidFill>
              </a:rPr>
              <a:t>, OR DEGREE_JJ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32537"/>
            <a:ext cx="8924792" cy="994172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Accuracy Increases </a:t>
            </a:r>
            <a:r>
              <a:rPr lang="en-US" sz="4400" dirty="0"/>
              <a:t>Monotonous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723008"/>
            <a:ext cx="6308071" cy="513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976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09800"/>
            <a:ext cx="7496175" cy="2667000"/>
          </a:xfrm>
        </p:spPr>
        <p:txBody>
          <a:bodyPr/>
          <a:lstStyle/>
          <a:p>
            <a:r>
              <a:rPr lang="en-US" dirty="0"/>
              <a:t>Implementation of Token </a:t>
            </a:r>
            <a:r>
              <a:rPr lang="en-US" altLang="zh-CN" dirty="0"/>
              <a:t>Pattern Matching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343775" cy="994172"/>
          </a:xfrm>
        </p:spPr>
        <p:txBody>
          <a:bodyPr/>
          <a:lstStyle/>
          <a:p>
            <a:r>
              <a:rPr lang="en-US" altLang="zh-CN" dirty="0"/>
              <a:t>Matchers </a:t>
            </a:r>
            <a:r>
              <a:rPr lang="en-US" dirty="0"/>
              <a:t>current support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96162"/>
              </p:ext>
            </p:extLst>
          </p:nvPr>
        </p:nvGraphicFramePr>
        <p:xfrm>
          <a:off x="459698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 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Automata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Pattern: </a:t>
            </a:r>
            <a:r>
              <a:rPr lang="en-US" sz="2100" dirty="0">
                <a:solidFill>
                  <a:srgbClr val="0066FF"/>
                </a:solidFill>
              </a:rPr>
              <a:t>DE-LEVEL DEGREE ( IN | OF ) DT? MAJOR</a:t>
            </a: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(”DE-LEVEL”)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 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Construction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4920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</p:spTree>
    <p:extLst>
      <p:ext uri="{BB962C8B-B14F-4D97-AF65-F5344CB8AC3E}">
        <p14:creationId xmlns:p14="http://schemas.microsoft.com/office/powerpoint/2010/main" val="7120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362200"/>
            <a:ext cx="7343775" cy="2075745"/>
          </a:xfrm>
        </p:spPr>
        <p:txBody>
          <a:bodyPr>
            <a:noAutofit/>
          </a:bodyPr>
          <a:lstStyle/>
          <a:p>
            <a:r>
              <a:rPr lang="en-US" sz="4800" dirty="0"/>
              <a:t>Ontology </a:t>
            </a:r>
            <a:r>
              <a:rPr lang="en-US" sz="4800" dirty="0" smtClean="0"/>
              <a:t>Similarity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032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8288"/>
              </p:ext>
            </p:extLst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</a:t>
            </a:r>
            <a:r>
              <a:rPr lang="en-US" sz="2800" dirty="0" smtClean="0"/>
              <a:t>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2209800"/>
            <a:ext cx="8629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90800"/>
            <a:ext cx="4648200" cy="1219200"/>
          </a:xfrm>
        </p:spPr>
        <p:txBody>
          <a:bodyPr/>
          <a:lstStyle/>
          <a:p>
            <a:r>
              <a:rPr lang="en-US" sz="5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4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0"/>
            <a:ext cx="85535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8"/>
            <a:ext cx="8228013" cy="4724401"/>
          </a:xfrm>
        </p:spPr>
        <p:txBody>
          <a:bodyPr/>
          <a:lstStyle/>
          <a:p>
            <a:r>
              <a:rPr lang="en-US" dirty="0" smtClean="0"/>
              <a:t>NDCG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Normalized </a:t>
            </a:r>
            <a:r>
              <a:rPr lang="en-US" dirty="0"/>
              <a:t>Discounted Cumulative </a:t>
            </a:r>
            <a:r>
              <a:rPr lang="en-US" dirty="0" smtClean="0"/>
              <a:t>Gain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rel</a:t>
            </a:r>
            <a:r>
              <a:rPr lang="en-US" baseline="-25000" dirty="0" err="1" smtClean="0">
                <a:latin typeface="Calibri" panose="020F0502020204030204" pitchFamily="34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>
                <a:solidFill>
                  <a:schemeClr val="tx1"/>
                </a:solidFill>
              </a:rPr>
              <a:t>relevance score assessors </a:t>
            </a:r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to document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>
                <a:solidFill>
                  <a:schemeClr val="tx1"/>
                </a:solidFill>
              </a:rPr>
              <a:t>for query </a:t>
            </a:r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let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relevance score assessors gave to document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query 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$R(j,d)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-144463"/>
            <a:ext cx="4667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$d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-144463"/>
            <a:ext cx="114300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j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-144463"/>
            <a:ext cx="85725" cy="2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3" y="3962398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mathrm{nDCG_{p}} = \frac{DCG_{p}}{IDCG_{p}}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18" y="3962398"/>
            <a:ext cx="3070464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14600"/>
            <a:ext cx="5715000" cy="4246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</a:t>
            </a:r>
            <a:r>
              <a:rPr lang="en-US" altLang="zh-CN" sz="2800" dirty="0" err="1" smtClean="0">
                <a:solidFill>
                  <a:srgbClr val="0066FF"/>
                </a:solidFill>
              </a:rPr>
              <a:t>Javascript</a:t>
            </a:r>
            <a:r>
              <a:rPr lang="en-US" altLang="zh-CN" sz="2800" dirty="0" smtClean="0">
                <a:solidFill>
                  <a:srgbClr val="0066FF"/>
                </a:solidFill>
              </a:rPr>
              <a:t>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5943600" cy="4199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Terms similarity for HTML, </a:t>
            </a:r>
            <a:r>
              <a:rPr lang="en-US" altLang="zh-CN" dirty="0" smtClean="0">
                <a:solidFill>
                  <a:srgbClr val="0066FF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987" y="1986391"/>
            <a:ext cx="8228013" cy="4191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/>
              <a:t>NDCG </a:t>
            </a:r>
            <a:endParaRPr lang="en-US" sz="27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700" dirty="0" err="1" smtClean="0"/>
              <a:t>Precision@K</a:t>
            </a:r>
            <a:r>
              <a:rPr lang="en-US" sz="2700" dirty="0" smtClean="0"/>
              <a:t> </a:t>
            </a:r>
            <a:endParaRPr lang="en-US" sz="2700" dirty="0"/>
          </a:p>
          <a:p>
            <a:pPr lvl="1"/>
            <a:r>
              <a:rPr lang="en-US" dirty="0" smtClean="0"/>
              <a:t>	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43400"/>
            <a:ext cx="4724400" cy="14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KL</a:t>
            </a:r>
            <a:r>
              <a:rPr lang="zh-CN" altLang="en-US" sz="2800" dirty="0" smtClean="0"/>
              <a:t>： </a:t>
            </a:r>
            <a:r>
              <a:rPr lang="en-US" altLang="zh-CN" sz="2800" dirty="0" err="1"/>
              <a:t>Kullback-Leibler</a:t>
            </a:r>
            <a:r>
              <a:rPr lang="en-US" altLang="zh-CN" sz="2800" dirty="0"/>
              <a:t> divergence 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non-symmetric measure of the difference </a:t>
            </a:r>
            <a:r>
              <a:rPr lang="en-US" altLang="zh-CN" sz="2800" dirty="0" smtClean="0"/>
              <a:t>between two </a:t>
            </a:r>
            <a:r>
              <a:rPr lang="en-US" altLang="zh-CN" sz="2800" dirty="0"/>
              <a:t>probability </a:t>
            </a:r>
            <a:r>
              <a:rPr lang="en-US" altLang="zh-CN" sz="2800" dirty="0" smtClean="0"/>
              <a:t>distributions of </a:t>
            </a:r>
            <a:r>
              <a:rPr lang="en-US" altLang="zh-CN" sz="2800" dirty="0"/>
              <a:t>P and Q.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dirty="0" smtClean="0"/>
              <a:t>to be Compared </a:t>
            </a:r>
            <a:r>
              <a:rPr lang="en-US" dirty="0"/>
              <a:t>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6553200" cy="14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 weighting </a:t>
            </a:r>
            <a:r>
              <a:rPr lang="en-US" altLang="zh-CN" sz="2800" dirty="0"/>
              <a:t>factor in information retrieval and text mining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TF: The 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IDF: The </a:t>
            </a:r>
            <a:r>
              <a:rPr lang="en-US" altLang="zh-CN" sz="2800" dirty="0"/>
              <a:t>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86200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92028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Okapi BM25: 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bag-of-words retrieval </a:t>
            </a:r>
            <a:r>
              <a:rPr lang="en-US" dirty="0" smtClean="0"/>
              <a:t>model that </a:t>
            </a:r>
            <a:r>
              <a:rPr lang="en-US" dirty="0"/>
              <a:t>ranks a set of documents based on the query terms appearing in each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be Compared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4343400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14600"/>
            <a:ext cx="8067675" cy="3114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6804" y="2068324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66FF"/>
                </a:solidFill>
              </a:rPr>
              <a:t>Precision@k</a:t>
            </a:r>
            <a:r>
              <a:rPr lang="en-US" sz="2800" dirty="0" smtClean="0">
                <a:solidFill>
                  <a:srgbClr val="0066FF"/>
                </a:solidFill>
              </a:rPr>
              <a:t> 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new searching approach which combines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FF"/>
                </a:solidFill>
              </a:rPr>
              <a:t>NDCG </a:t>
            </a:r>
            <a:r>
              <a:rPr lang="en-US" sz="2800" dirty="0" smtClean="0">
                <a:solidFill>
                  <a:srgbClr val="0066FF"/>
                </a:solidFill>
              </a:rPr>
              <a:t>of Resume-Job Matching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</a:t>
            </a:r>
            <a:r>
              <a:rPr lang="en-US" sz="2400" dirty="0"/>
              <a:t>finite state transducer </a:t>
            </a:r>
            <a:r>
              <a:rPr lang="en-US" sz="2400" dirty="0" smtClean="0"/>
              <a:t>based pattern matching tool </a:t>
            </a:r>
            <a:r>
              <a:rPr lang="en-US" sz="2400" dirty="0"/>
              <a:t>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statistical-based ontology similarity measure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A new searching approach which combines </a:t>
            </a:r>
            <a:r>
              <a:rPr lang="en-US" sz="2400" dirty="0"/>
              <a:t>keyword searching and model matching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and </a:t>
            </a:r>
            <a:r>
              <a:rPr lang="en-US" sz="2800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8228013" cy="701675"/>
          </a:xfrm>
        </p:spPr>
        <p:txBody>
          <a:bodyPr/>
          <a:lstStyle/>
          <a:p>
            <a:r>
              <a:rPr lang="en-US" sz="4800" dirty="0"/>
              <a:t>Previous Work  </a:t>
            </a:r>
          </a:p>
        </p:txBody>
      </p:sp>
    </p:spTree>
    <p:extLst>
      <p:ext uri="{BB962C8B-B14F-4D97-AF65-F5344CB8AC3E}">
        <p14:creationId xmlns:p14="http://schemas.microsoft.com/office/powerpoint/2010/main" val="234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9666</TotalTime>
  <Words>2078</Words>
  <Application>Microsoft Office PowerPoint</Application>
  <PresentationFormat>On-screen Show (4:3)</PresentationFormat>
  <Paragraphs>443</Paragraphs>
  <Slides>75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Dotum</vt:lpstr>
      <vt:lpstr>ＭＳ Ｐゴシック</vt:lpstr>
      <vt:lpstr>MS PMincho</vt:lpstr>
      <vt:lpstr>Arial</vt:lpstr>
      <vt:lpstr>Calibri</vt:lpstr>
      <vt:lpstr>Times New Roman</vt:lpstr>
      <vt:lpstr>Wingdings</vt:lpstr>
      <vt:lpstr>Office Theme</vt:lpstr>
      <vt:lpstr>JOBFINDER: A PERSONALIZED RÉSUMÉ – JOB MATCHINGSYSTEM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Previous Work  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Problem Definition  </vt:lpstr>
      <vt:lpstr>Problem Definition </vt:lpstr>
      <vt:lpstr>Challenges 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System Architecture</vt:lpstr>
      <vt:lpstr>System Interface</vt:lpstr>
      <vt:lpstr>Information Extraction</vt:lpstr>
      <vt:lpstr>HCI Consideration </vt:lpstr>
      <vt:lpstr>Information Extraction Stages</vt:lpstr>
      <vt:lpstr>Sentences of Degree Information</vt:lpstr>
      <vt:lpstr>Combinatorial Explosion</vt:lpstr>
      <vt:lpstr>Semantic Labeling</vt:lpstr>
      <vt:lpstr>Semantic Labeling</vt:lpstr>
      <vt:lpstr>Token Pattern Matching Library</vt:lpstr>
      <vt:lpstr>Pattern Matching </vt:lpstr>
      <vt:lpstr>Patterns for Matching Degrees</vt:lpstr>
      <vt:lpstr>Accuracy Increases Monotonous </vt:lpstr>
      <vt:lpstr>Implementation of Token Pattern Matching Library</vt:lpstr>
      <vt:lpstr>Matchers current support </vt:lpstr>
      <vt:lpstr>Finite Automata Transducer</vt:lpstr>
      <vt:lpstr>Flexibility–Regular Expression Style </vt:lpstr>
      <vt:lpstr>Connected by Algebra Operators</vt:lpstr>
      <vt:lpstr>OO Programming Style</vt:lpstr>
      <vt:lpstr>Simplicity   </vt:lpstr>
      <vt:lpstr>Ontology Construction</vt:lpstr>
      <vt:lpstr>Find Terms in Job Descriptions </vt:lpstr>
      <vt:lpstr>Bootstrap Approach </vt:lpstr>
      <vt:lpstr>Bootstrap Approach </vt:lpstr>
      <vt:lpstr>Dbpedia Page </vt:lpstr>
      <vt:lpstr>Ontology</vt:lpstr>
      <vt:lpstr>PowerPoint Presentation</vt:lpstr>
      <vt:lpstr>Ontology Similarity</vt:lpstr>
      <vt:lpstr>Résumé and Job Description</vt:lpstr>
      <vt:lpstr>Statistical-based Measure</vt:lpstr>
      <vt:lpstr>Statistical-based Measure</vt:lpstr>
      <vt:lpstr>Statistical-based Measure</vt:lpstr>
      <vt:lpstr>Similarity Values between Skills</vt:lpstr>
      <vt:lpstr>EVALUATION</vt:lpstr>
      <vt:lpstr>Information Extraction </vt:lpstr>
      <vt:lpstr>Ontology Similarity </vt:lpstr>
      <vt:lpstr>Ontology Similarity </vt:lpstr>
      <vt:lpstr>Ontology Similarity </vt:lpstr>
      <vt:lpstr> Résumé – Job Matching</vt:lpstr>
      <vt:lpstr>Models to be Compared With</vt:lpstr>
      <vt:lpstr>Models to be Compared With</vt:lpstr>
      <vt:lpstr>Models to be Compared With</vt:lpstr>
      <vt:lpstr>Experiment Setup </vt:lpstr>
      <vt:lpstr> Ontology Matching</vt:lpstr>
      <vt:lpstr>Ontology Matching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669</cp:revision>
  <cp:lastPrinted>2012-06-25T20:32:36Z</cp:lastPrinted>
  <dcterms:created xsi:type="dcterms:W3CDTF">2008-08-18T16:27:39Z</dcterms:created>
  <dcterms:modified xsi:type="dcterms:W3CDTF">2014-12-15T06:48:12Z</dcterms:modified>
</cp:coreProperties>
</file>