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4" r:id="rId28"/>
    <p:sldId id="285" r:id="rId29"/>
    <p:sldId id="286" r:id="rId30"/>
    <p:sldId id="330" r:id="rId31"/>
    <p:sldId id="287" r:id="rId32"/>
    <p:sldId id="290" r:id="rId33"/>
    <p:sldId id="331" r:id="rId34"/>
    <p:sldId id="291" r:id="rId35"/>
    <p:sldId id="289" r:id="rId36"/>
    <p:sldId id="296" r:id="rId37"/>
    <p:sldId id="292" r:id="rId38"/>
    <p:sldId id="293" r:id="rId39"/>
    <p:sldId id="294" r:id="rId40"/>
    <p:sldId id="333" r:id="rId41"/>
    <p:sldId id="33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29" r:id="rId51"/>
    <p:sldId id="327" r:id="rId52"/>
    <p:sldId id="305" r:id="rId53"/>
    <p:sldId id="332" r:id="rId54"/>
    <p:sldId id="306" r:id="rId55"/>
    <p:sldId id="335" r:id="rId56"/>
    <p:sldId id="307" r:id="rId57"/>
    <p:sldId id="328" r:id="rId58"/>
    <p:sldId id="309" r:id="rId59"/>
    <p:sldId id="310" r:id="rId60"/>
    <p:sldId id="312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12/3/2014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</a:t>
            </a:r>
            <a:r>
              <a:rPr lang="en-US" altLang="zh-CN" dirty="0" smtClean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É – 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8524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304613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</a:p>
          <a:p>
            <a:r>
              <a:rPr lang="en-US" sz="2800" dirty="0"/>
              <a:t>Content </a:t>
            </a:r>
            <a:r>
              <a:rPr lang="en-US" sz="2800" dirty="0" smtClean="0"/>
              <a:t>– based </a:t>
            </a:r>
            <a:r>
              <a:rPr lang="en-US" sz="2800" dirty="0"/>
              <a:t>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</a:t>
            </a:r>
            <a:r>
              <a:rPr lang="en-US" dirty="0" smtClean="0">
                <a:solidFill>
                  <a:schemeClr val="tx1"/>
                </a:solidFill>
              </a:rPr>
              <a:t>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73786"/>
            <a:ext cx="55873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7343775" cy="427553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</a:t>
            </a:r>
            <a:r>
              <a:rPr lang="en-US" altLang="zh-CN" sz="2400" dirty="0" smtClean="0"/>
              <a:t>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Hybrid </a:t>
            </a:r>
            <a:r>
              <a:rPr lang="en-US" dirty="0" smtClean="0">
                <a:solidFill>
                  <a:schemeClr val="tx1"/>
                </a:solidFill>
              </a:rPr>
              <a:t>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800" dirty="0"/>
              <a:t>A system that aids in the shortlisting of candidates for jobs.</a:t>
            </a:r>
          </a:p>
          <a:p>
            <a:r>
              <a:rPr lang="en-US" sz="2800" dirty="0"/>
              <a:t>Using Conditional Random Fields (CRFs) model to extract the information from résumés</a:t>
            </a:r>
          </a:p>
          <a:p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IBM </a:t>
            </a:r>
            <a:r>
              <a:rPr lang="en-US" dirty="0" smtClean="0">
                <a:solidFill>
                  <a:schemeClr val="tx1"/>
                </a:solidFill>
              </a:rPr>
              <a:t>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HP </a:t>
            </a:r>
            <a:r>
              <a:rPr lang="en-US" dirty="0" smtClean="0">
                <a:solidFill>
                  <a:schemeClr val="tx1"/>
                </a:solidFill>
              </a:rPr>
              <a:t>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左右箭头 16"/>
          <p:cNvSpPr/>
          <p:nvPr/>
        </p:nvSpPr>
        <p:spPr>
          <a:xfrm>
            <a:off x="3089470" y="3700001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</a:t>
            </a:r>
            <a:r>
              <a:rPr lang="en-US" sz="2800" dirty="0" smtClean="0"/>
              <a:t>model; </a:t>
            </a: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the feature of </a:t>
            </a:r>
            <a:r>
              <a:rPr lang="en-US" sz="2800" dirty="0" smtClean="0"/>
              <a:t>j</a:t>
            </a:r>
          </a:p>
          <a:p>
            <a:r>
              <a:rPr lang="en-US" sz="2800" dirty="0" smtClean="0"/>
              <a:t>Similarity value is the summation of weighted similarity values of the fields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56802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</a:t>
            </a:r>
            <a:r>
              <a:rPr lang="en-US" sz="2800" dirty="0" smtClean="0"/>
              <a:t>jobs with </a:t>
            </a:r>
            <a:r>
              <a:rPr lang="en-US" sz="2800" dirty="0"/>
              <a:t>a </a:t>
            </a:r>
            <a:r>
              <a:rPr lang="en-US" sz="2800" dirty="0" smtClean="0"/>
              <a:t>résumé  </a:t>
            </a:r>
            <a:r>
              <a:rPr lang="en-US" sz="2800" dirty="0" smtClean="0">
                <a:sym typeface="Wingdings" panose="05000000000000000000" pitchFamily="2" charset="2"/>
              </a:rPr>
              <a:t>  </a:t>
            </a:r>
            <a:r>
              <a:rPr lang="en-US" sz="2800" dirty="0">
                <a:sym typeface="Wingdings" panose="05000000000000000000" pitchFamily="2" charset="2"/>
              </a:rPr>
              <a:t>search(r, J)  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Return a </a:t>
            </a:r>
            <a:r>
              <a:rPr lang="en-US" sz="2800" dirty="0">
                <a:sym typeface="Wingdings" panose="05000000000000000000" pitchFamily="2" charset="2"/>
              </a:rPr>
              <a:t>list of jobs in </a:t>
            </a:r>
            <a:r>
              <a:rPr lang="en-US" sz="2800" dirty="0" smtClean="0">
                <a:sym typeface="Wingdings" panose="05000000000000000000" pitchFamily="2" charset="2"/>
              </a:rPr>
              <a:t>ranked by their similarity values. 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4357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</a:t>
            </a:r>
            <a:r>
              <a:rPr lang="en-US" sz="2800" dirty="0" smtClean="0"/>
              <a:t>profiles</a:t>
            </a:r>
            <a:endParaRPr lang="en-US" sz="2800" dirty="0"/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dirty="0">
              <a:solidFill>
                <a:schemeClr val="accent6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Bachelors degree in Computer or Information Systems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BS or MS in computer science or similar degree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MS/PhD Degree in Computer, Science, Engineering or Finance from top institution. 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MS PMincho" panose="02020600040205080304" pitchFamily="18" charset="-128"/>
                <a:ea typeface="MS PMincho" panose="02020600040205080304" pitchFamily="18" charset="-128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 Over Tokens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9557" y="10935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3781"/>
              </p:ext>
            </p:extLst>
          </p:nvPr>
        </p:nvGraphicFramePr>
        <p:xfrm>
          <a:off x="1143000" y="1905000"/>
          <a:ext cx="6096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bachelors</a:t>
                      </a:r>
                      <a:endParaRPr lang="en-US" sz="2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BS_LEVEL</a:t>
                      </a:r>
                      <a:endParaRPr lang="en-US" sz="20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000" dirty="0" smtClean="0"/>
                        <a:t>DE_LEVEL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Baccalaureate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MS_LEVEL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M.S.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PhD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PHD_LEVEL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Ph.D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doctorate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7616" y="1025586"/>
            <a:ext cx="8134351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593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DE_LEVEL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DEGREE IN   (OR MAJOR) 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711"/>
              </p:ext>
            </p:extLst>
          </p:nvPr>
        </p:nvGraphicFramePr>
        <p:xfrm>
          <a:off x="685800" y="33528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 of Regular Expression Over Tokens </a:t>
            </a:r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3200400"/>
            <a:ext cx="8737823" cy="28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</a:t>
            </a:r>
            <a:r>
              <a:rPr lang="en-US" sz="2800" dirty="0"/>
              <a:t>– </a:t>
            </a:r>
            <a:r>
              <a:rPr lang="en-US" sz="2800" dirty="0" smtClean="0"/>
              <a:t>catch the </a:t>
            </a:r>
            <a:r>
              <a:rPr lang="en-US" sz="2800" dirty="0"/>
              <a:t>second layer </a:t>
            </a:r>
            <a:r>
              <a:rPr lang="en-US" sz="2800" dirty="0" smtClean="0"/>
              <a:t>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first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–  </a:t>
            </a:r>
            <a:r>
              <a:rPr lang="en-US" sz="3600" dirty="0" smtClean="0">
                <a:solidFill>
                  <a:schemeClr val="tx1"/>
                </a:solidFill>
              </a:rPr>
              <a:t>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400" dirty="0" err="1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400" dirty="0" smtClean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657563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connected by algebra operators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chemeClr val="accent6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searching with keyword “Java” </a:t>
            </a:r>
          </a:p>
          <a:p>
            <a:r>
              <a:rPr lang="en-US" sz="2400" dirty="0" smtClean="0"/>
              <a:t>7000 </a:t>
            </a:r>
            <a:r>
              <a:rPr lang="en-US" sz="2400" dirty="0" smtClean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</a:t>
            </a:r>
            <a:r>
              <a:rPr lang="en-US" sz="2400" dirty="0" smtClean="0"/>
              <a:t>is not well 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Easy to </a:t>
            </a:r>
            <a:r>
              <a:rPr lang="en-US" sz="24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accuracy </a:t>
            </a:r>
            <a:r>
              <a:rPr lang="en-US" sz="24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Faster: Time Complexity   O(n)  </a:t>
            </a:r>
          </a:p>
          <a:p>
            <a:pPr marL="457200" lvl="1" indent="0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Conditional Random Fields(CRFs</a:t>
            </a:r>
            <a:r>
              <a:rPr lang="en-US" sz="2400" dirty="0" smtClean="0">
                <a:solidFill>
                  <a:schemeClr val="tx1"/>
                </a:solidFill>
              </a:rPr>
              <a:t>) 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Simplicity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2059707"/>
            <a:ext cx="5334000" cy="434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62609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  ,   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085850" lvl="2" indent="-342900">
              <a:buFont typeface="+mj-lt"/>
              <a:buAutoNum type="arabicPeriod"/>
            </a:pPr>
            <a:r>
              <a:rPr lang="en-US" sz="2000" dirty="0" smtClean="0"/>
              <a:t>under </a:t>
            </a:r>
            <a:r>
              <a:rPr lang="en-US" sz="2000" dirty="0"/>
              <a:t>the </a:t>
            </a:r>
            <a:r>
              <a:rPr lang="en-US" sz="2000" dirty="0" smtClean="0"/>
              <a:t>technical categories </a:t>
            </a:r>
            <a:r>
              <a:rPr lang="en-US" sz="2000" dirty="0"/>
              <a:t>like </a:t>
            </a:r>
            <a:r>
              <a:rPr lang="en-US" sz="2000" dirty="0" smtClean="0"/>
              <a:t>software</a:t>
            </a:r>
            <a:r>
              <a:rPr lang="en-US" sz="2000" dirty="0"/>
              <a:t>, programming </a:t>
            </a:r>
            <a:r>
              <a:rPr lang="en-US" sz="2000" dirty="0" smtClean="0"/>
              <a:t>language and so on.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809" y="189401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assume that all links in the taxonomy have </a:t>
            </a:r>
            <a:r>
              <a:rPr lang="en-US" dirty="0" smtClean="0"/>
              <a:t>uniform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916718" cy="9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Getting the similarity values between the résumé and jobs</a:t>
            </a:r>
          </a:p>
          <a:p>
            <a:r>
              <a:rPr lang="en-US" sz="2800" dirty="0" smtClean="0"/>
              <a:t>Ranking the jobs by their similarity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2991" y="990600"/>
            <a:ext cx="8228013" cy="701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Feature-based 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2819400"/>
            <a:ext cx="8228013" cy="720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8067" y="3933378"/>
            <a:ext cx="839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Only big ontologies </a:t>
            </a:r>
            <a:r>
              <a:rPr lang="en-US" sz="3200" dirty="0">
                <a:solidFill>
                  <a:schemeClr val="tx1"/>
                </a:solidFill>
              </a:rPr>
              <a:t>like </a:t>
            </a:r>
            <a:r>
              <a:rPr lang="en-US" sz="3200" dirty="0" err="1">
                <a:solidFill>
                  <a:schemeClr val="tx1"/>
                </a:solidFill>
              </a:rPr>
              <a:t>Wordnet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have this kind of information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Content-based measures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LCS -- </a:t>
            </a:r>
            <a:r>
              <a:rPr lang="en-US" dirty="0"/>
              <a:t>is the Least Common </a:t>
            </a:r>
            <a:r>
              <a:rPr lang="en-US" dirty="0" err="1"/>
              <a:t>Subsumer</a:t>
            </a:r>
            <a:endParaRPr lang="en-US" dirty="0" smtClean="0"/>
          </a:p>
          <a:p>
            <a:r>
              <a:rPr lang="en-US" dirty="0"/>
              <a:t>IC -- IC is </a:t>
            </a:r>
            <a:r>
              <a:rPr lang="en-US" dirty="0" smtClean="0"/>
              <a:t>Information Content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/>
              <a:t>negative </a:t>
            </a:r>
            <a:r>
              <a:rPr lang="en-US" sz="2400" dirty="0"/>
              <a:t>log of its probability of occurrence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concepts </a:t>
            </a:r>
            <a:r>
              <a:rPr lang="en-US" dirty="0" smtClean="0"/>
              <a:t>must enough common </a:t>
            </a:r>
            <a:r>
              <a:rPr lang="en-US" dirty="0" err="1" smtClean="0"/>
              <a:t>subsumers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2" y="28956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smaller the distance of two skills, the closer the relation of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780957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143000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Combine Keyword Search and </a:t>
            </a:r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altLang="zh-CN" dirty="0" smtClean="0">
                <a:solidFill>
                  <a:schemeClr val="tx1"/>
                </a:solidFill>
              </a:rPr>
              <a:t>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971800"/>
            <a:ext cx="70326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Users’ preference is important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Keyword represents personal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Ranking by the similarity values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0"/>
            <a:ext cx="5148426" cy="4191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Information </a:t>
            </a:r>
            <a:r>
              <a:rPr lang="en-US" dirty="0" smtClean="0">
                <a:solidFill>
                  <a:schemeClr val="tx1"/>
                </a:solidFill>
              </a:rPr>
              <a:t>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左右箭头 16"/>
          <p:cNvSpPr/>
          <p:nvPr/>
        </p:nvSpPr>
        <p:spPr>
          <a:xfrm>
            <a:off x="3062652" y="358788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" y="1852405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/>
              <a:t>Normalized Discounted Cumulative </a:t>
            </a:r>
            <a:r>
              <a:rPr lang="en-US" dirty="0" smtClean="0"/>
              <a:t>Gain(NDCG</a:t>
            </a:r>
            <a:r>
              <a:rPr lang="en-US" dirty="0" smtClean="0"/>
              <a:t>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R(</a:t>
            </a:r>
            <a:r>
              <a:rPr lang="en-US" dirty="0" err="1" smtClean="0">
                <a:solidFill>
                  <a:schemeClr val="tx1"/>
                </a:solidFill>
              </a:rPr>
              <a:t>j,d</a:t>
            </a:r>
            <a:r>
              <a:rPr lang="en-US" dirty="0" smtClean="0">
                <a:solidFill>
                  <a:schemeClr val="tx1"/>
                </a:solidFill>
              </a:rPr>
              <a:t>) is the </a:t>
            </a:r>
            <a:r>
              <a:rPr lang="en-US" dirty="0">
                <a:solidFill>
                  <a:schemeClr val="tx1"/>
                </a:solidFill>
              </a:rPr>
              <a:t>relevance score assessors gave 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  <a:endParaRPr lang="en-US" sz="2700" dirty="0" smtClean="0"/>
          </a:p>
          <a:p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Résumé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1"/>
                </a:solidFill>
              </a:rPr>
              <a:t>–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Job Matching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r>
              <a:rPr lang="en-US" altLang="zh-CN" sz="2800" dirty="0" smtClean="0"/>
              <a:t>   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distributions 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6" y="3752849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  <a:r>
              <a:rPr lang="en-US" dirty="0" smtClean="0"/>
              <a:t>in the system</a:t>
            </a:r>
            <a:endParaRPr lang="en-US" dirty="0" smtClean="0"/>
          </a:p>
          <a:p>
            <a:r>
              <a:rPr lang="en-US" dirty="0" smtClean="0"/>
              <a:t>Relevance </a:t>
            </a:r>
            <a:r>
              <a:rPr lang="en-US" dirty="0" smtClean="0"/>
              <a:t>values </a:t>
            </a:r>
            <a:r>
              <a:rPr lang="en-US" dirty="0"/>
              <a:t>between </a:t>
            </a:r>
            <a:r>
              <a:rPr lang="en-US" dirty="0" smtClean="0"/>
              <a:t>résumés and jobs are </a:t>
            </a:r>
            <a:r>
              <a:rPr lang="en-US" dirty="0" smtClean="0"/>
              <a:t>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Contributions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Classify </a:t>
            </a:r>
            <a:r>
              <a:rPr lang="en-US" dirty="0"/>
              <a:t>the résumé </a:t>
            </a:r>
            <a:r>
              <a:rPr lang="en-US" dirty="0" smtClean="0"/>
              <a:t>and job </a:t>
            </a:r>
            <a:r>
              <a:rPr lang="en-US" dirty="0" smtClean="0"/>
              <a:t>models to decrease the size of the matching set.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more </a:t>
            </a:r>
            <a:r>
              <a:rPr lang="en-US" dirty="0" smtClean="0"/>
              <a:t>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–  </a:t>
            </a:r>
            <a:r>
              <a:rPr lang="en-US" dirty="0" smtClean="0">
                <a:solidFill>
                  <a:schemeClr val="tx1"/>
                </a:solidFill>
              </a:rPr>
              <a:t>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438400"/>
            <a:ext cx="8228013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Hybrid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 Jobs, Read time 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1943</Words>
  <Application>Microsoft Office PowerPoint</Application>
  <PresentationFormat>On-screen Show (4:3)</PresentationFormat>
  <Paragraphs>390</Paragraphs>
  <Slides>75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Dotum</vt:lpstr>
      <vt:lpstr>MS PGothic</vt:lpstr>
      <vt:lpstr>MS PMincho</vt:lpstr>
      <vt:lpstr>Arial</vt:lpstr>
      <vt:lpstr>Times New Roman</vt:lpstr>
      <vt:lpstr>Wingdings</vt:lpstr>
      <vt:lpstr>Office Theme</vt:lpstr>
      <vt:lpstr>JOBFINDER:  A PERSONALIZED RÉSUMÉ – JOB MATCHING SYSTEM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Contributions of our works</vt:lpstr>
      <vt:lpstr>Previous work  –  Recommender Systems </vt:lpstr>
      <vt:lpstr>Previous work – CASPER </vt:lpstr>
      <vt:lpstr>Previous work – CASPER </vt:lpstr>
      <vt:lpstr>Previous work –  Hybrid Recommender System</vt:lpstr>
      <vt:lpstr>Previous work  – Hybrid Recommender System</vt:lpstr>
      <vt:lpstr>Previous work  – Hybrid Recommender System</vt:lpstr>
      <vt:lpstr>Previous work  – IBM PROSPECT</vt:lpstr>
      <vt:lpstr>Previous work – PROSPECT</vt:lpstr>
      <vt:lpstr>Previous work 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Regular Expression Over Tokens</vt:lpstr>
      <vt:lpstr>Regular Expression Over Tokens</vt:lpstr>
      <vt:lpstr>Semantic Labeling</vt:lpstr>
      <vt:lpstr>Semantic Labeling</vt:lpstr>
      <vt:lpstr>Semantic Labeling</vt:lpstr>
      <vt:lpstr>Pattern Matching </vt:lpstr>
      <vt:lpstr>Patterns Matching Degree</vt:lpstr>
      <vt:lpstr>Implementation of Regular Expression Over Tokens </vt:lpstr>
      <vt:lpstr>Matchers current support </vt:lpstr>
      <vt:lpstr>Finite Automata Transducers</vt:lpstr>
      <vt:lpstr>Flexibility – Lambda expression </vt:lpstr>
      <vt:lpstr>Flexibility  –  regular expression style </vt:lpstr>
      <vt:lpstr>Flexibility  – connected by algebra operators</vt:lpstr>
      <vt:lpstr>Flexibility  – OO programming style</vt:lpstr>
      <vt:lpstr>Simplicity   </vt:lpstr>
      <vt:lpstr>Simplicity  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 </vt:lpstr>
      <vt:lpstr>Ontology similarity </vt:lpstr>
      <vt:lpstr>Statistical-based Ontology Similarity Measure</vt:lpstr>
      <vt:lpstr>Statistical-based Ontology Similarity Measure</vt:lpstr>
      <vt:lpstr>Statistical-based Ontology Similarity Measure</vt:lpstr>
      <vt:lpstr>Statistical-based Ontology Similarity Measure</vt:lpstr>
      <vt:lpstr>Algorithm of Similarity Calculation</vt:lpstr>
      <vt:lpstr>Combine Keyword Search and Résumé Matching</vt:lpstr>
      <vt:lpstr>EVALUATION  – Information Extraction </vt:lpstr>
      <vt:lpstr>EVALUATION  – Information Extraction </vt:lpstr>
      <vt:lpstr>EVALUATION  – Ontology Similarity </vt:lpstr>
      <vt:lpstr>EVALUATION  – Ontology Similarity </vt:lpstr>
      <vt:lpstr>EVALUATION  – Ontology Similarity </vt:lpstr>
      <vt:lpstr>EVALUATION  – Ontology Similarity </vt:lpstr>
      <vt:lpstr>EVALUATION    Résumé – Job Matching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503</cp:revision>
  <cp:lastPrinted>2012-06-25T20:32:36Z</cp:lastPrinted>
  <dcterms:created xsi:type="dcterms:W3CDTF">2008-08-18T16:27:39Z</dcterms:created>
  <dcterms:modified xsi:type="dcterms:W3CDTF">2014-12-04T20:57:31Z</dcterms:modified>
</cp:coreProperties>
</file>