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>
      <p:cViewPr>
        <p:scale>
          <a:sx n="123" d="100"/>
          <a:sy n="123" d="100"/>
        </p:scale>
        <p:origin x="-41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6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0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8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5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5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9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5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71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09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6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13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2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5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95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4907D8-19BB-4646-B433-215B84D7506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EAFEA4-4261-499B-8AFF-F481E1AE0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3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市场地位指标提取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7595" y="342900"/>
            <a:ext cx="9550036" cy="888023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编写</a:t>
            </a:r>
            <a:r>
              <a:rPr lang="en-US" altLang="zh-CN" sz="2800" dirty="0" smtClean="0"/>
              <a:t>mapper</a:t>
            </a:r>
            <a:r>
              <a:rPr lang="zh-CN" altLang="en-US" sz="2800" dirty="0" smtClean="0"/>
              <a:t>函数，以</a:t>
            </a:r>
            <a:r>
              <a:rPr lang="en-US" altLang="zh-CN" sz="2800" dirty="0" smtClean="0"/>
              <a:t>Agent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day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PageRank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value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06" y="1505316"/>
            <a:ext cx="7258050" cy="29527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475518" y="1890780"/>
            <a:ext cx="9550036" cy="8880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/>
              <a:t>自定义分区函数和分组函数，防止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数据倾斜</a:t>
            </a:r>
            <a:r>
              <a:rPr lang="zh-CN" altLang="en-US" sz="2800" dirty="0" smtClean="0"/>
              <a:t>，影响运行速度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053" y="2620542"/>
            <a:ext cx="6371492" cy="385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2" y="677008"/>
            <a:ext cx="10411680" cy="536331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自定义排序函数，先按代理人名称分组，然后按天数递增得到结果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48" y="1352183"/>
            <a:ext cx="66865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0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7914666" cy="360485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最后，</a:t>
            </a:r>
            <a:r>
              <a:rPr lang="zh-CN" altLang="en-US" sz="2800" dirty="0" smtClean="0"/>
              <a:t>编写</a:t>
            </a:r>
            <a:r>
              <a:rPr lang="en-US" altLang="zh-CN" sz="2800" dirty="0" smtClean="0"/>
              <a:t>reduce</a:t>
            </a:r>
            <a:r>
              <a:rPr lang="zh-CN" altLang="en-US" sz="2800" dirty="0" smtClean="0"/>
              <a:t>函数</a:t>
            </a:r>
            <a:r>
              <a:rPr lang="zh-CN" altLang="en-US" sz="2800" dirty="0" smtClean="0"/>
              <a:t>，对</a:t>
            </a:r>
            <a:r>
              <a:rPr lang="zh-CN" altLang="en-US" sz="2800" smtClean="0"/>
              <a:t>数据</a:t>
            </a:r>
            <a:r>
              <a:rPr lang="zh-CN" altLang="en-US" sz="2800" smtClean="0"/>
              <a:t>进行</a:t>
            </a:r>
            <a:r>
              <a:rPr lang="zh-CN" altLang="en-US" sz="2800" smtClean="0"/>
              <a:t>排序，</a:t>
            </a:r>
            <a:r>
              <a:rPr lang="zh-CN" altLang="en-US" sz="2800" smtClean="0"/>
              <a:t>过滤</a:t>
            </a:r>
            <a:r>
              <a:rPr lang="zh-CN" altLang="en-US" sz="2800" dirty="0" smtClean="0"/>
              <a:t>组合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338" y="1629263"/>
            <a:ext cx="9232120" cy="34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5566" y="202225"/>
            <a:ext cx="8319112" cy="984738"/>
          </a:xfrm>
        </p:spPr>
        <p:txBody>
          <a:bodyPr/>
          <a:lstStyle/>
          <a:p>
            <a:r>
              <a:rPr lang="zh-CN" altLang="en-US" dirty="0" smtClean="0"/>
              <a:t>最后得到的数据形式：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5068" y="4909038"/>
            <a:ext cx="10018713" cy="1351086"/>
          </a:xfrm>
        </p:spPr>
        <p:txBody>
          <a:bodyPr/>
          <a:lstStyle/>
          <a:p>
            <a:r>
              <a:rPr lang="zh-CN" altLang="en-US" dirty="0" smtClean="0"/>
              <a:t>分别对应</a:t>
            </a:r>
            <a:r>
              <a:rPr lang="zh-CN" altLang="en-US" dirty="0" smtClean="0">
                <a:solidFill>
                  <a:srgbClr val="FF0000"/>
                </a:solidFill>
              </a:rPr>
              <a:t>代理人</a:t>
            </a:r>
            <a:r>
              <a:rPr lang="zh-CN" altLang="en-US" dirty="0" smtClean="0"/>
              <a:t>和其对应的</a:t>
            </a:r>
            <a:r>
              <a:rPr lang="en-US" altLang="zh-CN" dirty="0" smtClean="0">
                <a:solidFill>
                  <a:srgbClr val="FF0000"/>
                </a:solidFill>
              </a:rPr>
              <a:t>91</a:t>
            </a:r>
            <a:r>
              <a:rPr lang="zh-CN" altLang="en-US" dirty="0" smtClean="0">
                <a:solidFill>
                  <a:srgbClr val="FF0000"/>
                </a:solidFill>
              </a:rPr>
              <a:t>天市场地位评估值</a:t>
            </a:r>
            <a:r>
              <a:rPr lang="zh-CN" altLang="en-US" dirty="0" smtClean="0"/>
              <a:t>（当天销售额为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那么市场地位置为</a:t>
            </a:r>
            <a:r>
              <a:rPr lang="en-US" altLang="zh-CN" dirty="0" smtClean="0"/>
              <a:t>0</a:t>
            </a:r>
            <a:r>
              <a:rPr lang="zh-CN" altLang="en-US" smtClean="0"/>
              <a:t>），最后用于模型训练预测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5068" y="1244095"/>
            <a:ext cx="10221986" cy="34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2" y="457200"/>
            <a:ext cx="4318612" cy="835269"/>
          </a:xfrm>
        </p:spPr>
        <p:txBody>
          <a:bodyPr/>
          <a:lstStyle/>
          <a:p>
            <a:r>
              <a:rPr lang="zh-CN" altLang="en-US" b="1" dirty="0" smtClean="0"/>
              <a:t>市场地位指标提取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6387" y="1591408"/>
            <a:ext cx="10018713" cy="1359877"/>
          </a:xfrm>
        </p:spPr>
        <p:txBody>
          <a:bodyPr/>
          <a:lstStyle/>
          <a:p>
            <a:r>
              <a:rPr lang="zh-CN" altLang="en-US" dirty="0" smtClean="0"/>
              <a:t>主要将每一天的交易记录抽象成一个图，每个图中拥有三个大类顶点，航空公司，代理人以及旅客，我们将所有的旅客当成一个顶点，利用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算法提取每个顶点的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396387" y="3185747"/>
            <a:ext cx="9857768" cy="237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主要分开两部分对市场地位进行提取：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进行并行图计算，对天的数据进行指标提取；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）对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提取出来的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值进行整理，去除异常值，排序，用于模型的训练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6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049" y="-269632"/>
            <a:ext cx="7562974" cy="1752599"/>
          </a:xfrm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处理结果形式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6909" y="277776"/>
            <a:ext cx="3190384" cy="600872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343632" y="1292466"/>
            <a:ext cx="6147413" cy="514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分别对应</a:t>
            </a:r>
            <a:r>
              <a:rPr lang="zh-CN" altLang="en-US" dirty="0" smtClean="0">
                <a:solidFill>
                  <a:srgbClr val="FF0000"/>
                </a:solidFill>
              </a:rPr>
              <a:t>天数，代理人，</a:t>
            </a:r>
            <a:r>
              <a:rPr lang="en-US" altLang="zh-CN" dirty="0" smtClean="0">
                <a:solidFill>
                  <a:srgbClr val="FF0000"/>
                </a:solidFill>
              </a:rPr>
              <a:t>PageRank</a:t>
            </a:r>
            <a:r>
              <a:rPr lang="zh-CN" altLang="en-US" dirty="0" smtClean="0">
                <a:solidFill>
                  <a:srgbClr val="FF0000"/>
                </a:solidFill>
              </a:rPr>
              <a:t>指标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由于要对每天计算指标，因此单纯的串行计算无法满足计算时间的要求，因此利用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并行框架进行计算。</a:t>
            </a:r>
            <a:endParaRPr lang="en-US" altLang="zh-CN" dirty="0" smtClean="0"/>
          </a:p>
          <a:p>
            <a:r>
              <a:rPr lang="en-US" altLang="zh-CN" dirty="0" err="1"/>
              <a:t>GraphX</a:t>
            </a:r>
            <a:r>
              <a:rPr lang="zh-CN" altLang="en-US" dirty="0"/>
              <a:t>是</a:t>
            </a:r>
            <a:r>
              <a:rPr lang="en-US" altLang="zh-CN" dirty="0"/>
              <a:t>Spark</a:t>
            </a:r>
            <a:r>
              <a:rPr lang="zh-CN" altLang="en-US" dirty="0"/>
              <a:t>上的分布式图形处理框架。它提供了一组</a:t>
            </a:r>
            <a:r>
              <a:rPr lang="en-US" altLang="zh-CN" dirty="0"/>
              <a:t>API</a:t>
            </a:r>
            <a:r>
              <a:rPr lang="zh-CN" altLang="en-US" dirty="0"/>
              <a:t>，可用于表达图表计算并可以模拟</a:t>
            </a:r>
            <a:r>
              <a:rPr lang="en-US" altLang="zh-CN" dirty="0" err="1"/>
              <a:t>Pregel</a:t>
            </a:r>
            <a:r>
              <a:rPr lang="zh-CN" altLang="en-US" dirty="0"/>
              <a:t>抽象化。</a:t>
            </a:r>
            <a:r>
              <a:rPr lang="en-US" altLang="zh-CN" dirty="0" err="1"/>
              <a:t>GraphX</a:t>
            </a:r>
            <a:r>
              <a:rPr lang="zh-CN" altLang="en-US" dirty="0"/>
              <a:t>还对这种抽象化提供了优化运行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图的分布式或者并行处理其实是把</a:t>
            </a:r>
            <a:r>
              <a:rPr lang="zh-CN" altLang="en-US" dirty="0">
                <a:solidFill>
                  <a:srgbClr val="FF0000"/>
                </a:solidFill>
              </a:rPr>
              <a:t>图拆分成很多的子图</a:t>
            </a:r>
            <a:r>
              <a:rPr lang="zh-CN" altLang="en-US" dirty="0"/>
              <a:t>，然后分别对这些子图进行计算，计算的时候可以分别迭代进行分阶段的计算，即对图进行并行计算。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63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7258" y="-61546"/>
            <a:ext cx="10018713" cy="896816"/>
          </a:xfrm>
        </p:spPr>
        <p:txBody>
          <a:bodyPr/>
          <a:lstStyle/>
          <a:p>
            <a:r>
              <a:rPr lang="zh-CN" altLang="en-US" dirty="0" smtClean="0"/>
              <a:t>图的存储模式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49141" y="3642945"/>
            <a:ext cx="10018713" cy="3124201"/>
          </a:xfrm>
        </p:spPr>
        <p:txBody>
          <a:bodyPr>
            <a:normAutofit/>
          </a:bodyPr>
          <a:lstStyle/>
          <a:p>
            <a:r>
              <a:rPr lang="zh-CN" altLang="en-US" dirty="0"/>
              <a:t>边分割（</a:t>
            </a:r>
            <a:r>
              <a:rPr lang="en-US" altLang="zh-CN" dirty="0"/>
              <a:t>Edge-Cut</a:t>
            </a:r>
            <a:r>
              <a:rPr lang="zh-CN" altLang="en-US" dirty="0"/>
              <a:t>）：每个顶点都存储一次，但有的边会被打断分到两台机器上。这样做的好处是节省存储空间；坏处是对图进行基于边的计算时，对于一条两个顶点被分到不同机器上的边来说，要跨机器通信传输数据，内网通信流量大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点</a:t>
            </a:r>
            <a:r>
              <a:rPr lang="zh-CN" altLang="en-US" dirty="0"/>
              <a:t>分割（</a:t>
            </a:r>
            <a:r>
              <a:rPr lang="en-US" altLang="zh-CN" dirty="0"/>
              <a:t>Vertex-Cut</a:t>
            </a:r>
            <a:r>
              <a:rPr lang="zh-CN" altLang="en-US" dirty="0"/>
              <a:t>）：每条边只存储一次，都只会出现在一台机器上。邻居多的点会被复制到多台机器上，增加了存储开销，同时会引发数据同步问题。好处是可以大幅减少内网通信量。</a:t>
            </a:r>
          </a:p>
        </p:txBody>
      </p:sp>
      <p:pic>
        <p:nvPicPr>
          <p:cNvPr id="2050" name="Picture 2" descr="clip_image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51" y="939921"/>
            <a:ext cx="10051841" cy="247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5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8804" y="219808"/>
            <a:ext cx="4714266" cy="852854"/>
          </a:xfrm>
        </p:spPr>
        <p:txBody>
          <a:bodyPr/>
          <a:lstStyle/>
          <a:p>
            <a:r>
              <a:rPr lang="en-US" altLang="zh-CN" dirty="0" err="1" smtClean="0"/>
              <a:t>GraphX</a:t>
            </a:r>
            <a:r>
              <a:rPr lang="zh-CN" altLang="en-US" dirty="0" smtClean="0"/>
              <a:t>简略分析</a:t>
            </a:r>
            <a:endParaRPr lang="zh-CN" altLang="en-US" dirty="0"/>
          </a:p>
        </p:txBody>
      </p:sp>
      <p:pic>
        <p:nvPicPr>
          <p:cNvPr id="1026" name="Picture 2" descr="clip_image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167" y="1622791"/>
            <a:ext cx="5768280" cy="228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378803" y="4310381"/>
            <a:ext cx="10139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err="1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GraphX</a:t>
            </a:r>
            <a:r>
              <a:rPr lang="zh-CN" altLang="en-US" sz="2400" b="0" i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的核心抽象是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Resilient Distributed Property Graph</a:t>
            </a:r>
            <a:r>
              <a:rPr lang="zh-CN" altLang="en-US" sz="2400" b="0" i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，一种</a:t>
            </a:r>
            <a:r>
              <a:rPr lang="zh-CN" altLang="en-US" sz="2400" b="0" i="0" dirty="0" smtClean="0">
                <a:solidFill>
                  <a:srgbClr val="FF0000"/>
                </a:solidFill>
                <a:effectLst/>
                <a:latin typeface="+mj-ea"/>
                <a:ea typeface="+mj-ea"/>
              </a:rPr>
              <a:t>点和边</a:t>
            </a:r>
            <a:r>
              <a:rPr lang="zh-CN" altLang="en-US" sz="2400" b="0" i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都带属性的有向多重图。</a:t>
            </a:r>
            <a:endParaRPr lang="en-US" altLang="zh-CN" sz="2400" b="0" i="0" dirty="0" smtClean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对</a:t>
            </a:r>
            <a:r>
              <a:rPr lang="en-US" altLang="zh-CN" sz="2400" dirty="0" smtClean="0">
                <a:latin typeface="+mj-ea"/>
                <a:ea typeface="+mj-ea"/>
              </a:rPr>
              <a:t>Graph</a:t>
            </a:r>
            <a:r>
              <a:rPr lang="zh-CN" altLang="en-US" sz="2400" dirty="0" smtClean="0">
                <a:latin typeface="+mj-ea"/>
                <a:ea typeface="+mj-ea"/>
              </a:rPr>
              <a:t>视图的所有操作，最终都会转换成其关联的</a:t>
            </a:r>
            <a:r>
              <a:rPr lang="en-US" altLang="zh-CN" sz="2400" dirty="0" smtClean="0">
                <a:latin typeface="+mj-ea"/>
                <a:ea typeface="+mj-ea"/>
              </a:rPr>
              <a:t>Table</a:t>
            </a:r>
            <a:r>
              <a:rPr lang="zh-CN" altLang="en-US" sz="2400" dirty="0" smtClean="0">
                <a:latin typeface="+mj-ea"/>
                <a:ea typeface="+mj-ea"/>
              </a:rPr>
              <a:t>视图的</a:t>
            </a:r>
            <a:r>
              <a:rPr lang="en-US" altLang="zh-CN" sz="2400" dirty="0" smtClean="0">
                <a:latin typeface="+mj-ea"/>
                <a:ea typeface="+mj-ea"/>
              </a:rPr>
              <a:t>RDD</a:t>
            </a:r>
            <a:r>
              <a:rPr lang="zh-CN" altLang="en-US" sz="2400" dirty="0" smtClean="0">
                <a:latin typeface="+mj-ea"/>
                <a:ea typeface="+mj-ea"/>
              </a:rPr>
              <a:t>操作来完成。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43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4035670"/>
            <a:ext cx="10018713" cy="204567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Graphx</a:t>
            </a:r>
            <a:r>
              <a:rPr lang="zh-CN" altLang="en-US" dirty="0" smtClean="0"/>
              <a:t>使用</a:t>
            </a:r>
            <a:r>
              <a:rPr lang="zh-CN" altLang="en-US" dirty="0"/>
              <a:t>的是</a:t>
            </a:r>
            <a:r>
              <a:rPr lang="en-US" altLang="zh-CN" dirty="0">
                <a:solidFill>
                  <a:srgbClr val="FF0000"/>
                </a:solidFill>
              </a:rPr>
              <a:t>Vertex-Cut(</a:t>
            </a:r>
            <a:r>
              <a:rPr lang="zh-CN" altLang="en-US" dirty="0">
                <a:solidFill>
                  <a:srgbClr val="FF0000"/>
                </a:solidFill>
              </a:rPr>
              <a:t>点分割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zh-CN" altLang="en-US" dirty="0"/>
              <a:t>存储图，用三个</a:t>
            </a:r>
            <a:r>
              <a:rPr lang="en-US" altLang="zh-CN" dirty="0"/>
              <a:t>RDD</a:t>
            </a:r>
            <a:r>
              <a:rPr lang="zh-CN" altLang="en-US" dirty="0"/>
              <a:t>存储图数据信息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VertexTable</a:t>
            </a:r>
            <a:r>
              <a:rPr lang="en-US" altLang="zh-CN" dirty="0" smtClean="0"/>
              <a:t>(id</a:t>
            </a:r>
            <a:r>
              <a:rPr lang="en-US" altLang="zh-CN" dirty="0"/>
              <a:t>, data)</a:t>
            </a:r>
            <a:r>
              <a:rPr lang="zh-CN" altLang="en-US" dirty="0"/>
              <a:t>：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Vertex id</a:t>
            </a:r>
            <a:r>
              <a:rPr lang="zh-CN" altLang="en-US" dirty="0"/>
              <a:t>，</a:t>
            </a:r>
            <a:r>
              <a:rPr lang="en-US" altLang="zh-CN" dirty="0"/>
              <a:t>data</a:t>
            </a:r>
            <a:r>
              <a:rPr lang="zh-CN" altLang="en-US" dirty="0"/>
              <a:t>为</a:t>
            </a:r>
            <a:r>
              <a:rPr lang="en-US" altLang="zh-CN" dirty="0"/>
              <a:t>Edge </a:t>
            </a:r>
            <a:r>
              <a:rPr lang="en-US" altLang="zh-CN" dirty="0" smtClean="0"/>
              <a:t>data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EdgeTable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pid</a:t>
            </a:r>
            <a:r>
              <a:rPr lang="en-US" altLang="zh-CN" dirty="0"/>
              <a:t>, 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dst</a:t>
            </a:r>
            <a:r>
              <a:rPr lang="en-US" altLang="zh-CN" dirty="0"/>
              <a:t>, data)</a:t>
            </a:r>
            <a:r>
              <a:rPr lang="zh-CN" altLang="en-US" dirty="0"/>
              <a:t>：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 err="1"/>
              <a:t>Partion</a:t>
            </a:r>
            <a:r>
              <a:rPr lang="en-US" altLang="zh-CN" dirty="0"/>
              <a:t> id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zh-CN" altLang="en-US" dirty="0"/>
              <a:t>为原定点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zh-CN" altLang="en-US" dirty="0"/>
              <a:t>为目的顶点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RoutingTable</a:t>
            </a:r>
            <a:r>
              <a:rPr lang="en-US" altLang="zh-CN" dirty="0" smtClean="0"/>
              <a:t>(id</a:t>
            </a:r>
            <a:r>
              <a:rPr lang="en-US" altLang="zh-CN" dirty="0"/>
              <a:t>, </a:t>
            </a:r>
            <a:r>
              <a:rPr lang="en-US" altLang="zh-CN" dirty="0" err="1"/>
              <a:t>pid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Vertex id</a:t>
            </a:r>
            <a:r>
              <a:rPr lang="zh-CN" altLang="en-US" dirty="0"/>
              <a:t>，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 err="1"/>
              <a:t>Partion</a:t>
            </a:r>
            <a:r>
              <a:rPr lang="en-US" altLang="zh-CN" dirty="0"/>
              <a:t> id</a:t>
            </a:r>
            <a:endParaRPr lang="zh-CN" altLang="en-US" dirty="0"/>
          </a:p>
        </p:txBody>
      </p:sp>
      <p:pic>
        <p:nvPicPr>
          <p:cNvPr id="3074" name="Picture 2" descr="clip_image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32" y="218340"/>
            <a:ext cx="5536591" cy="353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1074" y="685801"/>
            <a:ext cx="4714266" cy="852854"/>
          </a:xfrm>
        </p:spPr>
        <p:txBody>
          <a:bodyPr/>
          <a:lstStyle/>
          <a:p>
            <a:r>
              <a:rPr lang="en-US" altLang="zh-CN" dirty="0" err="1" smtClean="0"/>
              <a:t>GraphX</a:t>
            </a:r>
            <a:r>
              <a:rPr lang="zh-CN" altLang="en-US" dirty="0" smtClean="0"/>
              <a:t>底层存储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4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2234" y="1"/>
            <a:ext cx="2639281" cy="870438"/>
          </a:xfrm>
        </p:spPr>
        <p:txBody>
          <a:bodyPr/>
          <a:lstStyle/>
          <a:p>
            <a:r>
              <a:rPr lang="zh-CN" altLang="en-US" dirty="0" smtClean="0"/>
              <a:t>处理流程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85" y="1600932"/>
            <a:ext cx="9601200" cy="89535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427286" y="800467"/>
            <a:ext cx="2960076" cy="6238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/>
              <a:t>读取数据，过滤异常值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46" y="3416173"/>
            <a:ext cx="6010275" cy="714375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472346" y="2656741"/>
            <a:ext cx="2960076" cy="6238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/>
              <a:t>获取代理人型号和天数</a:t>
            </a:r>
            <a:endParaRPr lang="zh-CN" altLang="en-US" sz="28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472346" y="4269747"/>
            <a:ext cx="2960076" cy="6238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/>
              <a:t>计算每天的</a:t>
            </a:r>
            <a:r>
              <a:rPr lang="en-US" altLang="zh-CN" sz="2800" dirty="0" smtClean="0"/>
              <a:t>PageRank</a:t>
            </a:r>
            <a:r>
              <a:rPr lang="zh-CN" altLang="en-US" sz="2800" dirty="0" smtClean="0"/>
              <a:t>值</a:t>
            </a:r>
            <a:endParaRPr lang="zh-CN" altLang="en-US" sz="28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382194" y="5422641"/>
            <a:ext cx="3230502" cy="4506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/>
              <a:t>处理计算结果，存入文件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234" y="4893634"/>
            <a:ext cx="2181225" cy="266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234" y="5929661"/>
            <a:ext cx="70961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5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2234" y="1"/>
            <a:ext cx="2639281" cy="870438"/>
          </a:xfrm>
        </p:spPr>
        <p:txBody>
          <a:bodyPr/>
          <a:lstStyle/>
          <a:p>
            <a:r>
              <a:rPr lang="zh-CN" altLang="en-US" dirty="0" smtClean="0"/>
              <a:t>处理流程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85" y="1600932"/>
            <a:ext cx="9601200" cy="89535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427286" y="800467"/>
            <a:ext cx="2960076" cy="6238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/>
              <a:t>读取数据，过滤异常值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46" y="3416173"/>
            <a:ext cx="6010275" cy="714375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472346" y="2656741"/>
            <a:ext cx="2960076" cy="6238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/>
              <a:t>获取代理人型号和天数</a:t>
            </a:r>
            <a:endParaRPr lang="zh-CN" altLang="en-US" sz="28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472346" y="4269747"/>
            <a:ext cx="2960076" cy="6238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/>
              <a:t>计算每天的</a:t>
            </a:r>
            <a:r>
              <a:rPr lang="en-US" altLang="zh-CN" sz="2800" dirty="0" smtClean="0"/>
              <a:t>PageRank</a:t>
            </a:r>
            <a:r>
              <a:rPr lang="zh-CN" altLang="en-US" sz="2800" dirty="0" smtClean="0"/>
              <a:t>值</a:t>
            </a:r>
            <a:endParaRPr lang="zh-CN" altLang="en-US" sz="28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382194" y="5422641"/>
            <a:ext cx="3230502" cy="4506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/>
              <a:t>处理计算结果，存入文件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234" y="4893634"/>
            <a:ext cx="2181225" cy="266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234" y="5929661"/>
            <a:ext cx="70961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1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369278"/>
            <a:ext cx="10420474" cy="26376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程序进行数据整理排序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5663" y="1222131"/>
            <a:ext cx="10018713" cy="26201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主要功能为将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结果先按代理人分组，</a:t>
            </a:r>
            <a:r>
              <a:rPr lang="zh-CN" altLang="en-US" dirty="0" smtClean="0"/>
              <a:t>然后</a:t>
            </a:r>
            <a:r>
              <a:rPr lang="zh-CN" altLang="en-US" dirty="0" smtClean="0"/>
              <a:t>按照</a:t>
            </a:r>
            <a:r>
              <a:rPr lang="zh-CN" altLang="en-US" dirty="0" smtClean="0"/>
              <a:t>天数</a:t>
            </a:r>
            <a:r>
              <a:rPr lang="zh-CN" altLang="en-US" dirty="0" smtClean="0"/>
              <a:t>进行排序（如果该天）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首先构造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（自定义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），实现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21" y="2919046"/>
            <a:ext cx="6343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45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1046</TotalTime>
  <Words>670</Words>
  <Application>Microsoft Macintosh PowerPoint</Application>
  <PresentationFormat>宽屏</PresentationFormat>
  <Paragraphs>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Corbel</vt:lpstr>
      <vt:lpstr>华文楷体</vt:lpstr>
      <vt:lpstr>Arial</vt:lpstr>
      <vt:lpstr>视差</vt:lpstr>
      <vt:lpstr>市场地位指标提取</vt:lpstr>
      <vt:lpstr>市场地位指标提取</vt:lpstr>
      <vt:lpstr>Spark处理结果形式</vt:lpstr>
      <vt:lpstr>图的存储模式</vt:lpstr>
      <vt:lpstr>GraphX简略分析</vt:lpstr>
      <vt:lpstr>GraphX底层存储</vt:lpstr>
      <vt:lpstr>处理流程</vt:lpstr>
      <vt:lpstr>处理流程</vt:lpstr>
      <vt:lpstr>利用Hadoop编写MR程序进行数据整理排序</vt:lpstr>
      <vt:lpstr>编写mapper函数，以Agent为key，day和PageRank为value</vt:lpstr>
      <vt:lpstr>自定义排序函数，先按代理人名称分组，然后按天数递增得到结果</vt:lpstr>
      <vt:lpstr>最后，编写reduce函数，对数据进行排序，过滤组合</vt:lpstr>
      <vt:lpstr>最后得到的数据形式：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市场地位指标提取</dc:title>
  <dc:creator>daoxin yang</dc:creator>
  <cp:lastModifiedBy>Microsoft Office 用户</cp:lastModifiedBy>
  <cp:revision>25</cp:revision>
  <dcterms:created xsi:type="dcterms:W3CDTF">2017-09-03T07:55:48Z</dcterms:created>
  <dcterms:modified xsi:type="dcterms:W3CDTF">2017-09-05T15:42:47Z</dcterms:modified>
</cp:coreProperties>
</file>