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67" r:id="rId3"/>
    <p:sldId id="262" r:id="rId4"/>
    <p:sldId id="283" r:id="rId5"/>
    <p:sldId id="257" r:id="rId6"/>
    <p:sldId id="264" r:id="rId7"/>
    <p:sldId id="265" r:id="rId8"/>
    <p:sldId id="284" r:id="rId9"/>
    <p:sldId id="266" r:id="rId10"/>
    <p:sldId id="270" r:id="rId11"/>
    <p:sldId id="285" r:id="rId12"/>
    <p:sldId id="275" r:id="rId13"/>
    <p:sldId id="276" r:id="rId14"/>
    <p:sldId id="279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7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>
            <a:lvl1pPr marL="0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02920" indent="-457200">
              <a:lnSpc>
                <a:spcPct val="110000"/>
              </a:lnSpc>
              <a:buFont typeface="Wingdings" panose="05000000000000000000" pitchFamily="2" charset="2"/>
              <a:buChar char="l"/>
              <a:defRPr sz="2400"/>
            </a:lvl1pPr>
            <a:lvl2pPr marL="868680" indent="-365760">
              <a:lnSpc>
                <a:spcPct val="110000"/>
              </a:lnSpc>
              <a:buFont typeface="Wingdings" panose="05000000000000000000" pitchFamily="2" charset="2"/>
              <a:buChar char="n"/>
              <a:defRPr sz="2000"/>
            </a:lvl2pPr>
            <a:lvl3pPr>
              <a:defRPr sz="16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1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194816"/>
            <a:ext cx="3703320" cy="4674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94821"/>
            <a:ext cx="3703320" cy="46742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768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9987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5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9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82497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07008"/>
            <a:ext cx="7543800" cy="466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3229" y="994133"/>
            <a:ext cx="7680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B2993-5EF7-4681-A2BB-E3FAC7F0D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乒乓球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5BB02A-3FF4-4E19-AF4C-CAE25BAAE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u="sng" spc="-38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主讲人：丁宁、张华庆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593CDFA-555A-6D66-B31E-AA183698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44895" y="161953"/>
            <a:ext cx="3517697" cy="3517697"/>
          </a:xfrm>
          <a:prstGeom prst="rect">
            <a:avLst/>
          </a:prstGeom>
          <a:scene3d>
            <a:camera prst="orthographicFront">
              <a:rot lat="600000" lon="0" rev="0"/>
            </a:camera>
            <a:lightRig rig="threePt" dir="t"/>
          </a:scene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254172-086A-5DAD-FE4E-EF5E573285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9" y="535602"/>
            <a:ext cx="2921778" cy="8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FFE87-8BF3-485F-AAD2-D3CB2325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三、乒乓球竞赛规则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AE40-AC0D-0924-A752-2C434D3A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515067"/>
            <a:ext cx="7543800" cy="4662086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在局与局之间，不超过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分钟的休息时间；</a:t>
            </a:r>
          </a:p>
          <a:p>
            <a:pPr lvl="0"/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一名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运动员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或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者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一对双打运动员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可以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在一场比赛中要求一次暂停，时间不超过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分钟；</a:t>
            </a:r>
          </a:p>
          <a:p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在一场比赛开始前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分钟，运动员有权在比赛球台上练习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分钟，正常间歇不能练习；</a:t>
            </a:r>
          </a:p>
          <a:p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团体赛中，运动员可以接受任何人的指导；单项比赛只能接受一个人的指导。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6B19A-7011-F902-24A4-30B4E5EB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30F75-B7D9-C9D8-757F-3A6DF8B8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DCB-468F-2CDF-B232-B1CB4CB3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53D8B8F5-704A-9DC3-CA3C-C359BC35E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5235" r="14289" b="15582"/>
          <a:stretch/>
        </p:blipFill>
        <p:spPr bwMode="auto">
          <a:xfrm>
            <a:off x="6457056" y="4596448"/>
            <a:ext cx="2193071" cy="18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0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1EF947-3274-8A53-173B-7B891FA8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1" y="3320201"/>
            <a:ext cx="3459561" cy="3459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42AE3C-D9BB-4499-C200-4AE4122D8C95}"/>
              </a:ext>
            </a:extLst>
          </p:cNvPr>
          <p:cNvSpPr txBox="1"/>
          <p:nvPr/>
        </p:nvSpPr>
        <p:spPr>
          <a:xfrm>
            <a:off x="1773178" y="2659559"/>
            <a:ext cx="55976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/>
              <a:t>四、日本乒乓球</a:t>
            </a:r>
            <a:r>
              <a:rPr lang="en-US" altLang="zh-CN" sz="4400" b="1" dirty="0"/>
              <a:t>T</a:t>
            </a:r>
            <a:r>
              <a:rPr lang="zh-CN" altLang="en-US" sz="4400" b="1" dirty="0"/>
              <a:t>联赛</a:t>
            </a:r>
            <a:endParaRPr lang="en-US" altLang="zh-CN" sz="4400" b="1" dirty="0"/>
          </a:p>
        </p:txBody>
      </p:sp>
      <p:pic>
        <p:nvPicPr>
          <p:cNvPr id="8" name="Picture 4" descr="乒乓球比赛漫画 的图像结果">
            <a:extLst>
              <a:ext uri="{FF2B5EF4-FFF2-40B4-BE49-F238E27FC236}">
                <a16:creationId xmlns:a16="http://schemas.microsoft.com/office/drawing/2014/main" id="{9DE2EB5A-AF0A-B09C-549F-F70825F45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t="-1" r="13582" b="29389"/>
          <a:stretch/>
        </p:blipFill>
        <p:spPr bwMode="auto">
          <a:xfrm>
            <a:off x="6821326" y="48900"/>
            <a:ext cx="2134488" cy="252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645F23-458F-5151-E574-3BF049038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9" y="535602"/>
            <a:ext cx="2921778" cy="8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3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5862A-F0E5-44C2-A86C-17DFE4BD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、主要介绍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9FC99-359B-490E-A3AC-C503227D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联赛是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2017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年日本乒协打造的一个新型的职业乒球联赛，也是目前日本最高等级的职业联赛。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联赛的主创是前日本著名国手松下浩二。</a:t>
            </a:r>
            <a:r>
              <a:rPr lang="zh-CN" altLang="en-US" sz="2400" dirty="0">
                <a:latin typeface="Times New Roman" panose="02020603050405020304" pitchFamily="18" charset="0"/>
              </a:rPr>
              <a:t>目前</a:t>
            </a:r>
            <a:r>
              <a:rPr lang="en-US" altLang="zh-CN" sz="24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联赛女队的比赛有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支队伍，分别是九州</a:t>
            </a:r>
            <a:r>
              <a:rPr lang="en-US" altLang="zh-CN" sz="2400" dirty="0">
                <a:latin typeface="Times New Roman" panose="02020603050405020304" pitchFamily="18" charset="0"/>
              </a:rPr>
              <a:t>ASTEEDA</a:t>
            </a:r>
            <a:r>
              <a:rPr lang="zh-CN" altLang="en-US" sz="2400" dirty="0">
                <a:latin typeface="Times New Roman" panose="02020603050405020304" pitchFamily="18" charset="0"/>
              </a:rPr>
              <a:t>队、木下女队、名古屋女队、日本生命女队、日本涂料女队。男队是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支队伍，分别是</a:t>
            </a:r>
            <a:r>
              <a:rPr lang="en-US" altLang="zh-CN" sz="2400" dirty="0">
                <a:latin typeface="Times New Roman" panose="02020603050405020304" pitchFamily="18" charset="0"/>
              </a:rPr>
              <a:t>KM</a:t>
            </a:r>
            <a:r>
              <a:rPr lang="zh-CN" altLang="en-US" sz="2400" dirty="0">
                <a:latin typeface="Times New Roman" panose="02020603050405020304" pitchFamily="18" charset="0"/>
              </a:rPr>
              <a:t>东京、冈山、</a:t>
            </a:r>
            <a:r>
              <a:rPr lang="en-US" altLang="zh-CN" sz="2400" dirty="0">
                <a:latin typeface="Times New Roman" panose="02020603050405020304" pitchFamily="18" charset="0"/>
              </a:rPr>
              <a:t>TT</a:t>
            </a:r>
            <a:r>
              <a:rPr lang="zh-CN" altLang="en-US" sz="2400" dirty="0">
                <a:latin typeface="Times New Roman" panose="02020603050405020304" pitchFamily="18" charset="0"/>
              </a:rPr>
              <a:t>彩玉、琉球。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20240-20A7-4504-B759-6BA82491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38E66-A66E-4E72-8ECB-F4289032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86472-2C24-471B-B368-6E929898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141D172-9801-AC97-40C0-CF2B5353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4164920"/>
            <a:ext cx="3475707" cy="260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松下浩二 的图像结果">
            <a:extLst>
              <a:ext uri="{FF2B5EF4-FFF2-40B4-BE49-F238E27FC236}">
                <a16:creationId xmlns:a16="http://schemas.microsoft.com/office/drawing/2014/main" id="{31B9F944-E594-2FFF-FA15-CC0BD841E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1" y="4103143"/>
            <a:ext cx="4193479" cy="27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3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E840CD5-704E-6F13-23CB-9A6092C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、赛制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D1435BC-E095-D3B0-DC12-BFC7E782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421706"/>
            <a:ext cx="3703320" cy="467427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采用专业球员与业余球员混合的赛制，</a:t>
            </a:r>
            <a:r>
              <a:rPr lang="zh-CN" altLang="en-US" sz="2400" dirty="0">
                <a:latin typeface="Times New Roman" panose="02020603050405020304" pitchFamily="18" charset="0"/>
              </a:rPr>
              <a:t>由于队伍数量少，比赛采取循环排位赛，赢得场次越多的队伍为冠军。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联赛的赛制更贴近奥运会团体赛，赛制安排为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盘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胜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比赛首盘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先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进行双打的争夺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与常规比赛不同的是，每场双方的对阵情况不会提前公布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3818D-69C1-711D-F3A9-8F12323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750F4-56C2-00EF-5C9C-506F9EF1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017D5-8923-7738-5971-8C8D66B2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42" name="Picture 2" descr="日本T联赛 的图像结果">
            <a:extLst>
              <a:ext uri="{FF2B5EF4-FFF2-40B4-BE49-F238E27FC236}">
                <a16:creationId xmlns:a16="http://schemas.microsoft.com/office/drawing/2014/main" id="{E1BD3B15-72B3-C493-C69E-7E026E6479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9" y="987557"/>
            <a:ext cx="35528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日本T联赛 的图像结果">
            <a:extLst>
              <a:ext uri="{FF2B5EF4-FFF2-40B4-BE49-F238E27FC236}">
                <a16:creationId xmlns:a16="http://schemas.microsoft.com/office/drawing/2014/main" id="{4565A430-F57C-C724-4F44-A23B8993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4102204"/>
            <a:ext cx="3552826" cy="199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85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5862A-F0E5-44C2-A86C-17DFE4BD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、队员收入情况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9FC99-359B-490E-A3AC-C503227D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65" y="1225124"/>
            <a:ext cx="7543800" cy="4662086"/>
          </a:xfrm>
        </p:spPr>
        <p:txBody>
          <a:bodyPr>
            <a:normAutofit/>
          </a:bodyPr>
          <a:lstStyle/>
          <a:p>
            <a:pPr marL="91440" indent="-68580"/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联赛诞生前，日本乒乓球选手收入是根据所属企业的普通职员收入判定。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2018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年乒乓球选手的月收入约为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20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万日元到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30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万日元之间，换算成人民币约为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12000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元到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18000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元。包含奖金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后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年收入可达到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400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万日元，约为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24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万元人民币，与日本普通上班族差不多。</a:t>
            </a:r>
          </a:p>
          <a:p>
            <a:pPr marL="91440" indent="-68580"/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联赛诞生后，职业选手的收入得到大大改善。平均收入大概在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844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万日元到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896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万日元，约为人民币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50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万到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53</a:t>
            </a:r>
            <a:r>
              <a:rPr lang="zh-CN" altLang="zh-CN" sz="2000" dirty="0">
                <a:solidFill>
                  <a:srgbClr val="333333"/>
                </a:solidFill>
                <a:latin typeface="Helvetica Neue"/>
              </a:rPr>
              <a:t>万之间。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 indent="304800" algn="just">
              <a:spcBef>
                <a:spcPts val="300"/>
              </a:spcBef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20240-20A7-4504-B759-6BA82491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38E66-A66E-4E72-8ECB-F4289032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448" y="6388829"/>
            <a:ext cx="36171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86472-2C24-471B-B368-6E929898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2" name="Picture 4" descr="日本T联赛 的图像结果">
            <a:extLst>
              <a:ext uri="{FF2B5EF4-FFF2-40B4-BE49-F238E27FC236}">
                <a16:creationId xmlns:a16="http://schemas.microsoft.com/office/drawing/2014/main" id="{76A9AA10-7E95-8446-039F-547900F3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10" y="3752895"/>
            <a:ext cx="3461676" cy="257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日本T联赛 的图像结果">
            <a:extLst>
              <a:ext uri="{FF2B5EF4-FFF2-40B4-BE49-F238E27FC236}">
                <a16:creationId xmlns:a16="http://schemas.microsoft.com/office/drawing/2014/main" id="{F2C1DDB3-4994-C924-0651-D7A54999B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 bwMode="auto">
          <a:xfrm>
            <a:off x="4649716" y="3758985"/>
            <a:ext cx="3690271" cy="25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5862A-F0E5-44C2-A86C-17DFE4BD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、队员收入情况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9FC99-359B-490E-A3AC-C503227D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1800" dirty="0">
                <a:latin typeface="Times New Roman" panose="02020603050405020304" pitchFamily="18" charset="0"/>
              </a:rPr>
              <a:t>中国乒乓球队退役老将侯英超加盟木下东京队，成为日本</a:t>
            </a:r>
            <a:r>
              <a:rPr lang="en-US" altLang="zh-CN" sz="1800" dirty="0">
                <a:latin typeface="Times New Roman" panose="02020603050405020304" pitchFamily="18" charset="0"/>
              </a:rPr>
              <a:t>T</a:t>
            </a:r>
            <a:r>
              <a:rPr lang="zh-CN" altLang="en-US" sz="1800" dirty="0">
                <a:latin typeface="Times New Roman" panose="02020603050405020304" pitchFamily="18" charset="0"/>
              </a:rPr>
              <a:t>联赛（</a:t>
            </a:r>
            <a:r>
              <a:rPr lang="en-US" altLang="zh-CN" sz="1800" dirty="0">
                <a:latin typeface="Times New Roman" panose="02020603050405020304" pitchFamily="18" charset="0"/>
              </a:rPr>
              <a:t>2019-2020</a:t>
            </a:r>
            <a:r>
              <a:rPr lang="zh-CN" altLang="en-US" sz="1800" dirty="0">
                <a:latin typeface="Times New Roman" panose="02020603050405020304" pitchFamily="18" charset="0"/>
              </a:rPr>
              <a:t>赛季）</a:t>
            </a:r>
            <a:r>
              <a:rPr lang="en-US" altLang="zh-CN" sz="1800" dirty="0">
                <a:latin typeface="Times New Roman" panose="02020603050405020304" pitchFamily="18" charset="0"/>
              </a:rPr>
              <a:t>MVP</a:t>
            </a:r>
            <a:r>
              <a:rPr lang="zh-CN" altLang="en-US" sz="1800" dirty="0">
                <a:latin typeface="Times New Roman" panose="02020603050405020304" pitchFamily="18" charset="0"/>
              </a:rPr>
              <a:t>，获得了奖金</a:t>
            </a:r>
            <a:r>
              <a:rPr lang="en-US" altLang="zh-CN" sz="1800" dirty="0">
                <a:latin typeface="Times New Roman" panose="02020603050405020304" pitchFamily="18" charset="0"/>
              </a:rPr>
              <a:t>100</a:t>
            </a:r>
            <a:r>
              <a:rPr lang="zh-CN" altLang="en-US" sz="1800" dirty="0">
                <a:latin typeface="Times New Roman" panose="02020603050405020304" pitchFamily="18" charset="0"/>
              </a:rPr>
              <a:t>万日元。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1800" dirty="0">
                <a:latin typeface="Times New Roman" panose="02020603050405020304" pitchFamily="18" charset="0"/>
              </a:rPr>
              <a:t>官方给出的评选理由为：比赛出场数第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</a:rPr>
              <a:t>名，比赛胜利数第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</a:rPr>
              <a:t>名，发球时得分率第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</a:rPr>
              <a:t>名，表现稳定，常规赛阶段贡献很大；在决胜比赛中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</a:rPr>
              <a:t>战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</a:rPr>
              <a:t>胜。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20240-20A7-4504-B759-6BA82491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38E66-A66E-4E72-8ECB-F4289032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448" y="6388829"/>
            <a:ext cx="36171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86472-2C24-471B-B368-6E929898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BA64040-D512-0797-DB83-BA1A3D882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3" t="10642" r="151" b="12987"/>
          <a:stretch/>
        </p:blipFill>
        <p:spPr bwMode="auto">
          <a:xfrm>
            <a:off x="1540905" y="3049494"/>
            <a:ext cx="6107909" cy="307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5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5862A-F0E5-44C2-A86C-17DFE4BD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联赛现状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9FC99-359B-490E-A3AC-C503227D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6559"/>
            <a:ext cx="7543800" cy="466208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</a:rPr>
              <a:t>联赛主创松下浩二宣布卸任。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latin typeface="Times New Roman" panose="02020603050405020304" pitchFamily="18" charset="0"/>
              </a:rPr>
              <a:t>比赛内场的票价最高</a:t>
            </a:r>
            <a:r>
              <a:rPr lang="en-US" altLang="zh-CN" sz="2000" dirty="0">
                <a:latin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</a:rPr>
              <a:t>万日元约</a:t>
            </a:r>
            <a:r>
              <a:rPr lang="en-US" altLang="zh-CN" sz="2000" dirty="0">
                <a:latin typeface="Times New Roman" panose="02020603050405020304" pitchFamily="18" charset="0"/>
              </a:rPr>
              <a:t>6300</a:t>
            </a:r>
            <a:r>
              <a:rPr lang="zh-CN" altLang="en-US" sz="2000" dirty="0">
                <a:latin typeface="Times New Roman" panose="02020603050405020304" pitchFamily="18" charset="0"/>
              </a:rPr>
              <a:t>人民币，但是，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</a:rPr>
              <a:t>联赛的经营状况低下，联赛第一年就亏损在</a:t>
            </a:r>
            <a:r>
              <a:rPr lang="en-US" altLang="zh-CN" sz="2000" dirty="0">
                <a:latin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</a:rPr>
              <a:t>亿日元以上。联赛的财务预算不够严谨，光是联赛揭幕战花费了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亿日元以上，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场比赛的运营费用也将近</a:t>
            </a:r>
            <a:r>
              <a:rPr lang="en-US" altLang="zh-CN" sz="2000" dirty="0">
                <a:latin typeface="Times New Roman" panose="02020603050405020304" pitchFamily="18" charset="0"/>
              </a:rPr>
              <a:t>800</a:t>
            </a:r>
            <a:r>
              <a:rPr lang="zh-CN" altLang="en-US" sz="2000" dirty="0">
                <a:latin typeface="Times New Roman" panose="02020603050405020304" pitchFamily="18" charset="0"/>
              </a:rPr>
              <a:t>万日元，各种费用超出了预算范围，最终联赛首个赛季亏损额就超过</a:t>
            </a:r>
            <a:r>
              <a:rPr lang="en-US" altLang="zh-CN" sz="2000" dirty="0">
                <a:latin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</a:rPr>
              <a:t>亿日元。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latin typeface="Times New Roman" panose="02020603050405020304" pitchFamily="18" charset="0"/>
              </a:rPr>
              <a:t>日本女队人气选手伊藤美诚拒绝加入联赛。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</a:rPr>
              <a:t>联赛与奥运会之间脱离联系，联赛吸引力不够，场均观众在</a:t>
            </a:r>
            <a:r>
              <a:rPr lang="en-US" altLang="zh-CN" sz="2000" dirty="0">
                <a:latin typeface="Times New Roman" panose="02020603050405020304" pitchFamily="18" charset="0"/>
              </a:rPr>
              <a:t>1000</a:t>
            </a:r>
            <a:r>
              <a:rPr lang="zh-CN" altLang="en-US" sz="2000" dirty="0">
                <a:latin typeface="Times New Roman" panose="02020603050405020304" pitchFamily="18" charset="0"/>
              </a:rPr>
              <a:t>人以下，人们对于比赛的关注度减少。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latin typeface="Times New Roman" panose="02020603050405020304" pitchFamily="18" charset="0"/>
              </a:rPr>
              <a:t>目前受疫情影响，赛事推进程度缓慢，面临破产的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</a:rPr>
              <a:t>联赛急切需要重新规划经营方式以及新颖的赛事安排，将国内联赛与国际大赛接轨更有助于运动员们的成长。</a:t>
            </a:r>
          </a:p>
          <a:p>
            <a:pPr marL="45720" indent="0" algn="just">
              <a:buNone/>
            </a:pPr>
            <a:endParaRPr lang="zh-CN" altLang="en-US" sz="1900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20240-20A7-4504-B759-6BA82491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38E66-A66E-4E72-8ECB-F4289032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448" y="6472268"/>
            <a:ext cx="36171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86472-2C24-471B-B368-6E929898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1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1EF947-3274-8A53-173B-7B891FA8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1" y="3320201"/>
            <a:ext cx="3459561" cy="3459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42AE3C-D9BB-4499-C200-4AE4122D8C95}"/>
              </a:ext>
            </a:extLst>
          </p:cNvPr>
          <p:cNvSpPr txBox="1"/>
          <p:nvPr/>
        </p:nvSpPr>
        <p:spPr>
          <a:xfrm>
            <a:off x="1864251" y="2444920"/>
            <a:ext cx="52394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/>
              <a:t>一、乒乓球的起源</a:t>
            </a:r>
            <a:endParaRPr lang="en-US" altLang="zh-CN" sz="4400" b="1" dirty="0"/>
          </a:p>
        </p:txBody>
      </p:sp>
      <p:pic>
        <p:nvPicPr>
          <p:cNvPr id="8" name="Picture 4" descr="乒乓球比赛漫画 的图像结果">
            <a:extLst>
              <a:ext uri="{FF2B5EF4-FFF2-40B4-BE49-F238E27FC236}">
                <a16:creationId xmlns:a16="http://schemas.microsoft.com/office/drawing/2014/main" id="{9DE2EB5A-AF0A-B09C-549F-F70825F45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t="-1" r="13582" b="29389"/>
          <a:stretch/>
        </p:blipFill>
        <p:spPr bwMode="auto">
          <a:xfrm>
            <a:off x="6821326" y="48900"/>
            <a:ext cx="2134488" cy="252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397611-E0A8-AE2D-D5E4-EA97A873DF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9" y="535602"/>
            <a:ext cx="2921778" cy="8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6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587C1-56F7-D848-3CB9-DB304C36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一、乒乓球的起源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9CF65-46C6-7D4E-B0CF-B3813756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7" y="1255715"/>
            <a:ext cx="7543800" cy="4662086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乒乓球起源于英国，由网球衍生而来。</a:t>
            </a:r>
            <a:endParaRPr lang="en-US" altLang="zh-CN" sz="2000" dirty="0"/>
          </a:p>
          <a:p>
            <a:r>
              <a:rPr lang="en-US" altLang="zh-CN" sz="2000" dirty="0"/>
              <a:t>20</a:t>
            </a:r>
            <a:r>
              <a:rPr lang="zh-CN" altLang="zh-CN" sz="2000" dirty="0"/>
              <a:t>世纪初，美国开始成套地生产乒乓球比赛用具。乒乓球拍也逐渐从长柄演变成更人性化、更适合乒乓球运动、可以跟上乒乓球速度的短柄球拍。</a:t>
            </a:r>
            <a:endParaRPr lang="en-US" altLang="zh-CN" sz="2000" dirty="0"/>
          </a:p>
          <a:p>
            <a:pPr indent="304800" algn="just">
              <a:spcBef>
                <a:spcPts val="300"/>
              </a:spcBef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41FE6-2290-9CE6-9D15-DEC52CF4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31676-D61D-CBD2-8406-5E7035DF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97DBA-79F1-A6BD-EE0C-EA58400D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5" descr="homepageITTF">
            <a:extLst>
              <a:ext uri="{FF2B5EF4-FFF2-40B4-BE49-F238E27FC236}">
                <a16:creationId xmlns:a16="http://schemas.microsoft.com/office/drawing/2014/main" id="{E2290C42-6038-9DC6-A3B9-A320EB03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402" y="2964267"/>
            <a:ext cx="7120101" cy="3104306"/>
          </a:xfrm>
          <a:prstGeom prst="rect">
            <a:avLst/>
          </a:prstGeom>
          <a:solidFill>
            <a:srgbClr val="EDEDED"/>
          </a:solidFill>
          <a:ln w="254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808080">
                <a:alpha val="39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48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1EF947-3274-8A53-173B-7B891FA8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1" y="3320201"/>
            <a:ext cx="3459561" cy="3459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42AE3C-D9BB-4499-C200-4AE4122D8C95}"/>
              </a:ext>
            </a:extLst>
          </p:cNvPr>
          <p:cNvSpPr txBox="1"/>
          <p:nvPr/>
        </p:nvSpPr>
        <p:spPr>
          <a:xfrm>
            <a:off x="1712666" y="2550760"/>
            <a:ext cx="59448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/>
              <a:t>二、乒乓球的主要器材</a:t>
            </a:r>
            <a:endParaRPr lang="en-US" altLang="zh-CN" sz="4400" b="1" dirty="0"/>
          </a:p>
        </p:txBody>
      </p:sp>
      <p:pic>
        <p:nvPicPr>
          <p:cNvPr id="8" name="Picture 4" descr="乒乓球比赛漫画 的图像结果">
            <a:extLst>
              <a:ext uri="{FF2B5EF4-FFF2-40B4-BE49-F238E27FC236}">
                <a16:creationId xmlns:a16="http://schemas.microsoft.com/office/drawing/2014/main" id="{9DE2EB5A-AF0A-B09C-549F-F70825F45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t="-1" r="13582" b="29389"/>
          <a:stretch/>
        </p:blipFill>
        <p:spPr bwMode="auto">
          <a:xfrm>
            <a:off x="6821326" y="48900"/>
            <a:ext cx="2134488" cy="252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E0625C-E1A3-2042-24AB-275131FE5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9" y="535602"/>
            <a:ext cx="2921778" cy="8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3081F-9CE3-444F-91CF-EF0ACE05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二、乒乓球的主要器材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74EF7-402B-4923-A2E4-C72F7425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球台、球网、乒乓球、球拍、胶皮、场地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33DF6-A234-46B7-8203-FA3F47C0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BE273-E84B-4569-A5D3-9E96D925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ECCAA-2B0A-4B07-9443-ED910E31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6" name="Picture 12" descr="红双喜乒乓球 的图像结果">
            <a:extLst>
              <a:ext uri="{FF2B5EF4-FFF2-40B4-BE49-F238E27FC236}">
                <a16:creationId xmlns:a16="http://schemas.microsoft.com/office/drawing/2014/main" id="{D3111C05-4C74-EC5C-5DF6-0AAF4E349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6"/>
          <a:stretch/>
        </p:blipFill>
        <p:spPr bwMode="auto">
          <a:xfrm>
            <a:off x="5332649" y="2074702"/>
            <a:ext cx="2444765" cy="2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查看源图像">
            <a:extLst>
              <a:ext uri="{FF2B5EF4-FFF2-40B4-BE49-F238E27FC236}">
                <a16:creationId xmlns:a16="http://schemas.microsoft.com/office/drawing/2014/main" id="{D05D3BFA-2676-681B-62F1-DC111CBF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695887"/>
            <a:ext cx="3606802" cy="321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查看源图像">
            <a:extLst>
              <a:ext uri="{FF2B5EF4-FFF2-40B4-BE49-F238E27FC236}">
                <a16:creationId xmlns:a16="http://schemas.microsoft.com/office/drawing/2014/main" id="{E7B76E0D-1C31-9611-398C-C3FAEEBC1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1" t="18399" r="1" b="16149"/>
          <a:stretch/>
        </p:blipFill>
        <p:spPr bwMode="auto">
          <a:xfrm>
            <a:off x="5494315" y="4482336"/>
            <a:ext cx="2349692" cy="149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1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3081F-9CE3-444F-91CF-EF0ACE05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二、乒乓球的主要器材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74EF7-402B-4923-A2E4-C72F7425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胶皮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33DF6-A234-46B7-8203-FA3F47C0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BE273-E84B-4569-A5D3-9E96D925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ECCAA-2B0A-4B07-9443-ED910E31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查看源图像">
            <a:extLst>
              <a:ext uri="{FF2B5EF4-FFF2-40B4-BE49-F238E27FC236}">
                <a16:creationId xmlns:a16="http://schemas.microsoft.com/office/drawing/2014/main" id="{67BC3857-CF3B-1AA4-3320-1F74C1E7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58" y="2288445"/>
            <a:ext cx="3073264" cy="30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乒乓球胶皮 的图像结果">
            <a:extLst>
              <a:ext uri="{FF2B5EF4-FFF2-40B4-BE49-F238E27FC236}">
                <a16:creationId xmlns:a16="http://schemas.microsoft.com/office/drawing/2014/main" id="{1E95505B-E578-358A-6E50-E82772E57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7" b="7001"/>
          <a:stretch/>
        </p:blipFill>
        <p:spPr bwMode="auto">
          <a:xfrm>
            <a:off x="4228202" y="2288445"/>
            <a:ext cx="4514850" cy="320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6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3405B-295F-77B2-57A4-26475E6A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二、乒乓球的主要器材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C67DA-1822-E0E0-1936-C728C1F8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65A5C-A049-9C0D-23FB-D4A20ECF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973BD-8A0D-1AC2-CC86-53F5D4AC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A376E-31DD-C595-5A6F-310AA56C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146" name="Picture 2" descr="查看源图像">
            <a:extLst>
              <a:ext uri="{FF2B5EF4-FFF2-40B4-BE49-F238E27FC236}">
                <a16:creationId xmlns:a16="http://schemas.microsoft.com/office/drawing/2014/main" id="{115762FF-899B-EE47-ADFB-DD9DABDD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8" y="1849561"/>
            <a:ext cx="6381743" cy="423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5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1EF947-3274-8A53-173B-7B891FA8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1" y="3320201"/>
            <a:ext cx="3459561" cy="3459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42AE3C-D9BB-4499-C200-4AE4122D8C95}"/>
              </a:ext>
            </a:extLst>
          </p:cNvPr>
          <p:cNvSpPr txBox="1"/>
          <p:nvPr/>
        </p:nvSpPr>
        <p:spPr>
          <a:xfrm>
            <a:off x="1770123" y="2659559"/>
            <a:ext cx="5935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/>
              <a:t>三、乒乓球的竞赛规则</a:t>
            </a:r>
            <a:endParaRPr lang="en-US" altLang="zh-CN" sz="4400" b="1" dirty="0"/>
          </a:p>
        </p:txBody>
      </p:sp>
      <p:pic>
        <p:nvPicPr>
          <p:cNvPr id="8" name="Picture 4" descr="乒乓球比赛漫画 的图像结果">
            <a:extLst>
              <a:ext uri="{FF2B5EF4-FFF2-40B4-BE49-F238E27FC236}">
                <a16:creationId xmlns:a16="http://schemas.microsoft.com/office/drawing/2014/main" id="{9DE2EB5A-AF0A-B09C-549F-F70825F45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t="-1" r="13582" b="29389"/>
          <a:stretch/>
        </p:blipFill>
        <p:spPr bwMode="auto">
          <a:xfrm>
            <a:off x="6821326" y="48900"/>
            <a:ext cx="2134488" cy="252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8BAC72-BF5B-0265-355D-6BA1E10D2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9" y="535602"/>
            <a:ext cx="2921778" cy="8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FFE87-8BF3-485F-AAD2-D3CB2325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三、乒乓球竞赛规则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AE40-AC0D-0924-A752-2C434D3A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00398"/>
            <a:ext cx="7543800" cy="4662086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以前是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分制，每人发五个球，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平后，每人发一个球，胜出两分者为赢。现在正规比赛规定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分制。每人发两个球，先到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11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分的一方为胜方。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平后，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每人发一个球，胜出两分者为赢；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一场比赛由奇数局组成。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zh-CN" dirty="0">
                <a:solidFill>
                  <a:srgbClr val="333333"/>
                </a:solidFill>
                <a:latin typeface="Helvetica Neue"/>
              </a:rPr>
              <a:t>比赛多采用循环制和淘汰制两种形式，有时也采用两种办法结合的混合制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" indent="0">
              <a:buNone/>
            </a:pP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6B19A-7011-F902-24A4-30B4E5EB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30F75-B7D9-C9D8-757F-3A6DF8B8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DCB-468F-2CDF-B232-B1CB4CB3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 descr="查看源图像">
            <a:extLst>
              <a:ext uri="{FF2B5EF4-FFF2-40B4-BE49-F238E27FC236}">
                <a16:creationId xmlns:a16="http://schemas.microsoft.com/office/drawing/2014/main" id="{749E2856-A14D-76E3-B0B4-DEC74D019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5235" r="14289" b="15582"/>
          <a:stretch/>
        </p:blipFill>
        <p:spPr bwMode="auto">
          <a:xfrm>
            <a:off x="6437496" y="4288389"/>
            <a:ext cx="2193071" cy="18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0450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CCDDEA"/>
      </a:lt2>
      <a:accent1>
        <a:srgbClr val="477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98E3"/>
      </a:hlink>
      <a:folHlink>
        <a:srgbClr val="FFFFFF"/>
      </a:folHlink>
    </a:clrScheme>
    <a:fontScheme name="自定义 1">
      <a:majorFont>
        <a:latin typeface="Arial"/>
        <a:ea typeface="黑体"/>
        <a:cs typeface=""/>
      </a:majorFont>
      <a:minorFont>
        <a:latin typeface="Cambria Math"/>
        <a:ea typeface="仿宋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85BD8CA1-878E-43E8-BD13-62E919B4EFAA}" vid="{AF39151E-6F5F-466B-BCA0-FA5E88D462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4.Presentation</Template>
  <TotalTime>3326</TotalTime>
  <Words>857</Words>
  <Application>Microsoft Office PowerPoint</Application>
  <PresentationFormat>全屏显示(4:3)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Helvetica Neue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Presentation</vt:lpstr>
      <vt:lpstr>乒乓球</vt:lpstr>
      <vt:lpstr>PowerPoint 演示文稿</vt:lpstr>
      <vt:lpstr>一、乒乓球的起源</vt:lpstr>
      <vt:lpstr>PowerPoint 演示文稿</vt:lpstr>
      <vt:lpstr>二、乒乓球的主要器材</vt:lpstr>
      <vt:lpstr>二、乒乓球的主要器材</vt:lpstr>
      <vt:lpstr>二、乒乓球的主要器材</vt:lpstr>
      <vt:lpstr>PowerPoint 演示文稿</vt:lpstr>
      <vt:lpstr>三、乒乓球竞赛规则</vt:lpstr>
      <vt:lpstr>三、乒乓球竞赛规则</vt:lpstr>
      <vt:lpstr>PowerPoint 演示文稿</vt:lpstr>
      <vt:lpstr>1、主要介绍</vt:lpstr>
      <vt:lpstr>2、赛制</vt:lpstr>
      <vt:lpstr>3、队员收入情况</vt:lpstr>
      <vt:lpstr>4、队员收入情况</vt:lpstr>
      <vt:lpstr>5、T联赛现状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华庆</dc:creator>
  <cp:lastModifiedBy>张 华庆</cp:lastModifiedBy>
  <cp:revision>11</cp:revision>
  <dcterms:created xsi:type="dcterms:W3CDTF">2022-03-23T05:42:35Z</dcterms:created>
  <dcterms:modified xsi:type="dcterms:W3CDTF">2022-05-18T06:44:38Z</dcterms:modified>
</cp:coreProperties>
</file>